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2D2A1-B001-42B3-A911-5227B92695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2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27" y="3837508"/>
            <a:ext cx="73152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OOP Concepts Revisited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2838" y="1298448"/>
            <a:ext cx="204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Encapsulation</a:t>
            </a:r>
          </a:p>
          <a:p>
            <a:endParaRPr lang="en-US" sz="2000" b="1" dirty="0"/>
          </a:p>
          <a:p>
            <a:r>
              <a:rPr lang="en-US" sz="2000" b="1" dirty="0" smtClean="0"/>
              <a:t>Inheritance</a:t>
            </a:r>
          </a:p>
          <a:p>
            <a:endParaRPr lang="en-US" sz="2000" b="1" dirty="0"/>
          </a:p>
          <a:p>
            <a:r>
              <a:rPr lang="en-US" sz="2000" b="1" dirty="0"/>
              <a:t>Polymorphism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3200"/>
            <a:ext cx="7772400" cy="1094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/>
                </a:solidFill>
              </a:rPr>
              <a:t>OOP programming with Java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652" y="1439269"/>
            <a:ext cx="8701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Static Binding -&gt; Overloading Methods -&gt; resolved at Compile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Dynamic Binding  -&gt;  Overriding Methods -&gt; resolved at Run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Points: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5682" y="698213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83177" y="1424608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you have two methods with same name in one Java class with different method signature then its called </a:t>
            </a:r>
            <a:r>
              <a:rPr lang="en-US" b="1" dirty="0"/>
              <a:t>overloaded method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Have different set of arguments to perform something based on different number of input.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Can also overload constructor in Java.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Binding of overloading method occurs during compile time and overloaded calls resolved using </a:t>
            </a:r>
            <a:r>
              <a:rPr lang="en-US" b="1" dirty="0">
                <a:solidFill>
                  <a:srgbClr val="FF0000"/>
                </a:solidFill>
              </a:rPr>
              <a:t>static binding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To overload a Java method just changes its signature.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Just remember in order to change signature you either need to change number of argument, type of argument or order of argument in Java if they are of different types.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overload a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371062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java.util.Collection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java.util.HashSet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StaticBindingTest</a:t>
            </a:r>
            <a:r>
              <a:rPr lang="en-US" b="1" dirty="0"/>
              <a:t> {</a:t>
            </a:r>
          </a:p>
          <a:p>
            <a:pPr lvl="1"/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pPr lvl="2"/>
            <a:r>
              <a:rPr lang="en-US" dirty="0"/>
              <a:t>Collection  c = </a:t>
            </a:r>
            <a:r>
              <a:rPr lang="en-US" b="1" dirty="0"/>
              <a:t>new </a:t>
            </a:r>
            <a:r>
              <a:rPr lang="en-US" b="1" dirty="0" err="1"/>
              <a:t>HashSet</a:t>
            </a:r>
            <a:r>
              <a:rPr lang="en-US" b="1" dirty="0"/>
              <a:t>();</a:t>
            </a:r>
          </a:p>
          <a:p>
            <a:pPr lvl="2"/>
            <a:r>
              <a:rPr lang="en-US" dirty="0" err="1"/>
              <a:t>StaticBindingTest</a:t>
            </a:r>
            <a:r>
              <a:rPr lang="en-US" dirty="0"/>
              <a:t> et = </a:t>
            </a:r>
            <a:r>
              <a:rPr lang="en-US" b="1" dirty="0"/>
              <a:t>new </a:t>
            </a:r>
            <a:r>
              <a:rPr lang="en-US" b="1" dirty="0" err="1"/>
              <a:t>StaticBindingTest</a:t>
            </a:r>
            <a:r>
              <a:rPr lang="en-US" b="1" dirty="0"/>
              <a:t>();</a:t>
            </a:r>
          </a:p>
          <a:p>
            <a:pPr lvl="2"/>
            <a:r>
              <a:rPr lang="en-US" dirty="0" err="1"/>
              <a:t>et.sort</a:t>
            </a:r>
            <a:r>
              <a:rPr lang="en-US" dirty="0"/>
              <a:t>(c); 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//overloaded method takes Collection argument   </a:t>
            </a:r>
          </a:p>
          <a:p>
            <a:pPr lvl="1"/>
            <a:r>
              <a:rPr lang="en-US" b="1" dirty="0"/>
              <a:t>public </a:t>
            </a:r>
            <a:r>
              <a:rPr lang="en-US" dirty="0"/>
              <a:t>Collection sort(Collection c){</a:t>
            </a:r>
          </a:p>
          <a:p>
            <a:pPr lvl="2"/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("Inside Collection sort method");</a:t>
            </a:r>
          </a:p>
          <a:p>
            <a:pPr lvl="2"/>
            <a:r>
              <a:rPr lang="en-US" b="1" dirty="0"/>
              <a:t>return c;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//another overloaded method which takes </a:t>
            </a:r>
            <a:r>
              <a:rPr lang="en-US" dirty="0" err="1"/>
              <a:t>HashSet</a:t>
            </a:r>
            <a:r>
              <a:rPr lang="en-US" dirty="0"/>
              <a:t> argument which is sub class</a:t>
            </a:r>
          </a:p>
          <a:p>
            <a:pPr lvl="1"/>
            <a:r>
              <a:rPr lang="en-US" dirty="0"/>
              <a:t>public Collection sort(</a:t>
            </a:r>
            <a:r>
              <a:rPr lang="en-US" dirty="0" err="1"/>
              <a:t>HashSet</a:t>
            </a:r>
            <a:r>
              <a:rPr lang="en-US" dirty="0"/>
              <a:t> </a:t>
            </a:r>
            <a:r>
              <a:rPr lang="en-US" dirty="0" err="1"/>
              <a:t>hs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("Inside </a:t>
            </a:r>
            <a:r>
              <a:rPr lang="en-US" i="1" dirty="0" err="1"/>
              <a:t>HashSet</a:t>
            </a:r>
            <a:r>
              <a:rPr lang="en-US" i="1" dirty="0"/>
              <a:t> sort method");</a:t>
            </a:r>
          </a:p>
          <a:p>
            <a:pPr lvl="2"/>
            <a:r>
              <a:rPr lang="en-US" b="1" dirty="0"/>
              <a:t>return </a:t>
            </a:r>
            <a:r>
              <a:rPr lang="en-US" b="1" dirty="0" err="1"/>
              <a:t>hs</a:t>
            </a:r>
            <a:r>
              <a:rPr lang="en-US" b="1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3166" y="1161366"/>
            <a:ext cx="8467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In order to override a Java method, you need to create a child class which extends parent.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Overridden method in Java also shares same name as original method in Java but can only be overridden in sub class.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When you </a:t>
            </a:r>
            <a:r>
              <a:rPr lang="en-US" sz="2000" b="1" dirty="0"/>
              <a:t>override a method in Java </a:t>
            </a:r>
            <a:r>
              <a:rPr lang="en-US" sz="2000" dirty="0"/>
              <a:t>its signature remains exactly same.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JVM resolves correct overridden method based upon object at run-time by using dynamic binding in Java.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Can not override static, final, private methods in Java.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838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094" y="994202"/>
            <a:ext cx="2947482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override a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1205" y="1570036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Method signature must be same</a:t>
            </a:r>
            <a:r>
              <a:rPr lang="en-US" sz="2400" dirty="0"/>
              <a:t> including return type, number of method parameters, type of parameters and order of parameters.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Overriding method can not throw higher Exception</a:t>
            </a:r>
            <a:r>
              <a:rPr lang="en-US" sz="2400" dirty="0"/>
              <a:t> than original.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Overriding method can not reduce accessibility of overridden method , </a:t>
            </a:r>
            <a:r>
              <a:rPr lang="en-US" sz="2400" dirty="0"/>
              <a:t>means if original or overridden method is public then overriding method can not make it protected.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Rules of Method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12645"/>
            <a:ext cx="8610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("Animals can move");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class Dog extends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("Dogs can walk and run");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TestDog</a:t>
            </a:r>
            <a:r>
              <a:rPr lang="en-US" b="1" dirty="0"/>
              <a:t>{</a:t>
            </a:r>
          </a:p>
          <a:p>
            <a:endParaRPr lang="en-US" b="1" dirty="0"/>
          </a:p>
          <a:p>
            <a:r>
              <a:rPr lang="en-US" b="1" dirty="0"/>
              <a:t>   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b="1" dirty="0"/>
              <a:t>      Animal a = new Animal(); </a:t>
            </a:r>
            <a:r>
              <a:rPr lang="en-US" b="1" dirty="0">
                <a:solidFill>
                  <a:schemeClr val="bg1"/>
                </a:solidFill>
              </a:rPr>
              <a:t>// Animal reference and object</a:t>
            </a:r>
          </a:p>
          <a:p>
            <a:r>
              <a:rPr lang="en-US" b="1" dirty="0"/>
              <a:t>      Animal b = new Dog(); </a:t>
            </a:r>
            <a:r>
              <a:rPr lang="en-US" b="1" dirty="0">
                <a:solidFill>
                  <a:schemeClr val="bg1"/>
                </a:solidFill>
              </a:rPr>
              <a:t>// Animal reference but Dog object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      </a:t>
            </a:r>
            <a:r>
              <a:rPr lang="en-US" b="1" dirty="0" err="1"/>
              <a:t>a.move</a:t>
            </a:r>
            <a:r>
              <a:rPr lang="en-US" b="1" dirty="0"/>
              <a:t>();</a:t>
            </a:r>
            <a:r>
              <a:rPr lang="en-US" b="1" dirty="0">
                <a:solidFill>
                  <a:schemeClr val="bg1"/>
                </a:solidFill>
              </a:rPr>
              <a:t>// runs the method in Animal class</a:t>
            </a:r>
          </a:p>
          <a:p>
            <a:r>
              <a:rPr lang="en-US" b="1" dirty="0"/>
              <a:t>      </a:t>
            </a:r>
            <a:r>
              <a:rPr lang="en-US" b="1" dirty="0" err="1"/>
              <a:t>b.move</a:t>
            </a:r>
            <a:r>
              <a:rPr lang="en-US" b="1" dirty="0"/>
              <a:t>();</a:t>
            </a:r>
            <a:r>
              <a:rPr lang="en-US" b="1" dirty="0">
                <a:solidFill>
                  <a:schemeClr val="bg1"/>
                </a:solidFill>
              </a:rPr>
              <a:t>//Runs the method in Dog class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1753" y="1422976"/>
            <a:ext cx="8571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 case of method overloading Signature of method changes while in case of method overriding it remain same.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Can overload method in one class but overriding can only be done on subclass.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You can not override static, final and private method in Java but you can overload static, final or private method in Java.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Overloaded method in Java is bonded by static binding and overridden methods are subject to dynamic binding.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Overloading vs.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THANK YOU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Means </a:t>
            </a:r>
            <a:r>
              <a:rPr lang="en-GB" sz="2400" b="1" dirty="0" smtClean="0">
                <a:solidFill>
                  <a:schemeClr val="tx1"/>
                </a:solidFill>
              </a:rPr>
              <a:t>'having many forms'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One example of its use is </a:t>
            </a:r>
            <a:r>
              <a:rPr lang="en-GB" sz="2400" b="1" dirty="0" smtClean="0">
                <a:solidFill>
                  <a:schemeClr val="tx1"/>
                </a:solidFill>
              </a:rPr>
              <a:t>method overloading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The same function name can be </a:t>
            </a:r>
            <a:r>
              <a:rPr lang="en-GB" sz="2400" b="1" dirty="0" smtClean="0">
                <a:solidFill>
                  <a:schemeClr val="tx1"/>
                </a:solidFill>
              </a:rPr>
              <a:t>reused</a:t>
            </a:r>
            <a:r>
              <a:rPr lang="en-GB" sz="2400" dirty="0" smtClean="0">
                <a:solidFill>
                  <a:schemeClr val="tx1"/>
                </a:solidFill>
              </a:rPr>
              <a:t> as long as each version has a </a:t>
            </a:r>
            <a:r>
              <a:rPr lang="en-GB" sz="2400" b="1" dirty="0" smtClean="0">
                <a:solidFill>
                  <a:schemeClr val="tx1"/>
                </a:solidFill>
              </a:rPr>
              <a:t>unique signature</a:t>
            </a:r>
            <a:r>
              <a:rPr lang="en-GB" sz="2400" dirty="0" smtClean="0">
                <a:solidFill>
                  <a:schemeClr val="tx1"/>
                </a:solidFill>
              </a:rPr>
              <a:t>, i.e. a different parameter list.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Functions with the same name should carry out </a:t>
            </a:r>
            <a:r>
              <a:rPr lang="en-GB" sz="2400" b="1" dirty="0" smtClean="0">
                <a:solidFill>
                  <a:schemeClr val="tx1"/>
                </a:solidFill>
              </a:rPr>
              <a:t>similar processing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2709" cy="460118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Polymorphism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Signatures</a:t>
            </a:r>
            <a:r>
              <a:rPr lang="en-GB" dirty="0" smtClean="0">
                <a:solidFill>
                  <a:schemeClr val="tx1"/>
                </a:solidFill>
              </a:rPr>
              <a:t> consist of the </a:t>
            </a:r>
            <a:r>
              <a:rPr lang="en-GB" b="1" dirty="0" smtClean="0">
                <a:solidFill>
                  <a:schemeClr val="tx1"/>
                </a:solidFill>
              </a:rPr>
              <a:t>function name</a:t>
            </a:r>
            <a:r>
              <a:rPr lang="en-GB" dirty="0" smtClean="0">
                <a:solidFill>
                  <a:schemeClr val="tx1"/>
                </a:solidFill>
              </a:rPr>
              <a:t> and the type and order of its </a:t>
            </a:r>
            <a:r>
              <a:rPr lang="en-GB" b="1" dirty="0" smtClean="0">
                <a:solidFill>
                  <a:schemeClr val="tx1"/>
                </a:solidFill>
              </a:rPr>
              <a:t>parameters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Examples: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setExam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getCoursework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()</a:t>
            </a:r>
            <a:endParaRPr lang="en-GB" b="1" dirty="0" smtClean="0"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Note the parameter </a:t>
            </a:r>
            <a:r>
              <a:rPr lang="en-GB" b="1" dirty="0" smtClean="0">
                <a:solidFill>
                  <a:schemeClr val="tx1"/>
                </a:solidFill>
              </a:rPr>
              <a:t>names</a:t>
            </a:r>
            <a:r>
              <a:rPr lang="en-GB" dirty="0" smtClean="0">
                <a:solidFill>
                  <a:schemeClr val="tx1"/>
                </a:solidFill>
              </a:rPr>
              <a:t> are not included.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Any documentation/description will usually use the signature in this form.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Method signatures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796136"/>
            <a:ext cx="8686800" cy="5256584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Consider the constructors in the </a:t>
            </a:r>
            <a:r>
              <a:rPr lang="en-GB" b="1" dirty="0" smtClean="0">
                <a:solidFill>
                  <a:schemeClr val="tx1"/>
                </a:solidFill>
              </a:rPr>
              <a:t>Marks class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Marks() </a:t>
            </a:r>
            <a:r>
              <a:rPr lang="en-GB" b="1" dirty="0" smtClean="0">
                <a:solidFill>
                  <a:schemeClr val="tx1"/>
                </a:solidFill>
              </a:rPr>
              <a:t>- </a:t>
            </a:r>
            <a:r>
              <a:rPr lang="en-GB" dirty="0" smtClean="0">
                <a:solidFill>
                  <a:schemeClr val="tx1"/>
                </a:solidFill>
              </a:rPr>
              <a:t>has no parameters (initialises both attributes with -1, i.e. no mark recorded)</a:t>
            </a:r>
          </a:p>
          <a:p>
            <a:pPr lvl="1"/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Marks(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has two parameters, one for each attribute.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There are two constructors, same function name but </a:t>
            </a:r>
            <a:r>
              <a:rPr lang="en-GB" b="1" dirty="0" smtClean="0">
                <a:solidFill>
                  <a:schemeClr val="tx1"/>
                </a:solidFill>
              </a:rPr>
              <a:t>different signatures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Known as </a:t>
            </a:r>
            <a:r>
              <a:rPr lang="en-GB" b="1" dirty="0" smtClean="0">
                <a:solidFill>
                  <a:schemeClr val="tx1"/>
                </a:solidFill>
              </a:rPr>
              <a:t>overloading</a:t>
            </a:r>
            <a:r>
              <a:rPr lang="en-GB" dirty="0" smtClean="0">
                <a:solidFill>
                  <a:schemeClr val="tx1"/>
                </a:solidFill>
              </a:rPr>
              <a:t> or </a:t>
            </a:r>
            <a:r>
              <a:rPr lang="en-GB" b="1" dirty="0" smtClean="0">
                <a:solidFill>
                  <a:schemeClr val="tx1"/>
                </a:solidFill>
              </a:rPr>
              <a:t>method polymorphism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1194" cy="4601183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Method polymorphism and constructors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832140"/>
            <a:ext cx="8686800" cy="5184576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Has no parameters.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Usually initialises using default values.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Is a </a:t>
            </a:r>
            <a:r>
              <a:rPr lang="en-GB" sz="2400" u="sng" dirty="0" smtClean="0">
                <a:solidFill>
                  <a:schemeClr val="tx1"/>
                </a:solidFill>
              </a:rPr>
              <a:t>requirement</a:t>
            </a:r>
            <a:r>
              <a:rPr lang="en-GB" sz="2400" dirty="0" smtClean="0">
                <a:solidFill>
                  <a:schemeClr val="tx1"/>
                </a:solidFill>
              </a:rPr>
              <a:t> in some situations.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It is </a:t>
            </a:r>
            <a:r>
              <a:rPr lang="en-GB" sz="2400" b="1" dirty="0" smtClean="0">
                <a:solidFill>
                  <a:schemeClr val="tx1"/>
                </a:solidFill>
              </a:rPr>
              <a:t>good practice </a:t>
            </a:r>
            <a:r>
              <a:rPr lang="en-GB" sz="2400" dirty="0" smtClean="0">
                <a:solidFill>
                  <a:schemeClr val="tx1"/>
                </a:solidFill>
              </a:rPr>
              <a:t>to include a default constructor.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The </a:t>
            </a:r>
            <a:r>
              <a:rPr lang="en-GB" b="1" i="1" dirty="0" smtClean="0">
                <a:solidFill>
                  <a:schemeClr val="tx1"/>
                </a:solidFill>
              </a:rPr>
              <a:t>default constructor ...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2037" y="941529"/>
            <a:ext cx="8686800" cy="1152128"/>
          </a:xfrm>
        </p:spPr>
        <p:txBody>
          <a:bodyPr/>
          <a:lstStyle/>
          <a:p>
            <a:r>
              <a:rPr lang="en-GB" dirty="0" smtClean="0"/>
              <a:t>If possible, a default constructor must re-use a parameterised constructor.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Coding a default constructor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5881" y="2564905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Marks() {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this(-1, -1);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2037" y="4509120"/>
            <a:ext cx="6135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,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exam) {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this.exam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exam;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583832" y="3573016"/>
            <a:ext cx="1224136" cy="792088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843972" y="3969060"/>
            <a:ext cx="1296144" cy="72008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7104112" y="3717032"/>
            <a:ext cx="1224136" cy="648072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5"/>
          <p:cNvSpPr/>
          <p:nvPr/>
        </p:nvSpPr>
        <p:spPr>
          <a:xfrm>
            <a:off x="3172037" y="2149988"/>
            <a:ext cx="1872208" cy="756664"/>
          </a:xfrm>
          <a:prstGeom prst="borderCallout1">
            <a:avLst>
              <a:gd name="adj1" fmla="val 21082"/>
              <a:gd name="adj2" fmla="val 101042"/>
              <a:gd name="adj3" fmla="val 51090"/>
              <a:gd name="adj4" fmla="val 163114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Default constructor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824193" y="5700448"/>
            <a:ext cx="2240761" cy="756664"/>
          </a:xfrm>
          <a:prstGeom prst="borderCallout1">
            <a:avLst>
              <a:gd name="adj1" fmla="val 22970"/>
              <a:gd name="adj2" fmla="val 1071"/>
              <a:gd name="adj3" fmla="val -64092"/>
              <a:gd name="adj4" fmla="val -4598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Parameterisedconstructor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Why?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</a:rPr>
              <a:t>code re-use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</a:rPr>
              <a:t>possible future changes are made in </a:t>
            </a:r>
            <a:r>
              <a:rPr lang="en-GB" sz="2400" b="1" dirty="0" smtClean="0">
                <a:solidFill>
                  <a:schemeClr val="tx1"/>
                </a:solidFill>
              </a:rPr>
              <a:t>only one place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Coding a default constructor - continued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748" y="19812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Methods </a:t>
            </a:r>
            <a:r>
              <a:rPr lang="en-US" sz="4800" b="1" dirty="0"/>
              <a:t>Overloading</a:t>
            </a:r>
          </a:p>
          <a:p>
            <a:pPr algn="ctr"/>
            <a:r>
              <a:rPr lang="en-US" sz="4800" b="1" dirty="0"/>
              <a:t>&amp;</a:t>
            </a:r>
          </a:p>
          <a:p>
            <a:pPr algn="ctr"/>
            <a:r>
              <a:rPr lang="en-US" sz="4800" b="1" dirty="0"/>
              <a:t>Methods Overriding </a:t>
            </a:r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456812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Method overloading and method overriding in Java is two important concepts which allows Java programmer to declare method with same name but different behavior.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Method overloading and method overriding is based on polymorphism in Java.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Polymorphism is the ability of an object to take on many forms.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most common use of polymorphism in OOP occurs when a parent class reference is used to refer to a child class object.</a:t>
            </a:r>
          </a:p>
          <a:p>
            <a:endParaRPr lang="en-US" sz="2000" dirty="0"/>
          </a:p>
          <a:p>
            <a:r>
              <a:rPr lang="en-US" sz="2000" dirty="0"/>
              <a:t>			</a:t>
            </a:r>
            <a:r>
              <a:rPr lang="en-US" sz="2000" b="1" dirty="0"/>
              <a:t>Animal a =new Dog 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16017" y="50319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500" y="515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Type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2452" y="4734339"/>
            <a:ext cx="457200" cy="25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667500" y="4759546"/>
            <a:ext cx="482974" cy="3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Polymorphism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718</Words>
  <Application>Microsoft Office PowerPoint</Application>
  <PresentationFormat>Widescreen</PresentationFormat>
  <Paragraphs>162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Lucida Console</vt:lpstr>
      <vt:lpstr>Wingdings</vt:lpstr>
      <vt:lpstr>Wingdings 2</vt:lpstr>
      <vt:lpstr>Frame</vt:lpstr>
      <vt:lpstr>PowerPoint Presentation</vt:lpstr>
      <vt:lpstr>Polymorphism</vt:lpstr>
      <vt:lpstr>Method signatures</vt:lpstr>
      <vt:lpstr>Method polymorphism and constructors</vt:lpstr>
      <vt:lpstr>The default constructor ...</vt:lpstr>
      <vt:lpstr>Coding a default constructor</vt:lpstr>
      <vt:lpstr>Coding a default constructor - continued</vt:lpstr>
      <vt:lpstr>PowerPoint Presentation</vt:lpstr>
      <vt:lpstr>Polymorphism  </vt:lpstr>
      <vt:lpstr>Key Points: </vt:lpstr>
      <vt:lpstr>How to overload a Method</vt:lpstr>
      <vt:lpstr>Example</vt:lpstr>
      <vt:lpstr>How to override a Method</vt:lpstr>
      <vt:lpstr>Rules of Method overriding</vt:lpstr>
      <vt:lpstr>Example</vt:lpstr>
      <vt:lpstr>Overloading vs. Overriding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Mohamed Shafraz</cp:lastModifiedBy>
  <cp:revision>12</cp:revision>
  <dcterms:created xsi:type="dcterms:W3CDTF">2014-10-15T12:55:52Z</dcterms:created>
  <dcterms:modified xsi:type="dcterms:W3CDTF">2017-11-02T03:14:01Z</dcterms:modified>
</cp:coreProperties>
</file>