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8"/>
  </p:notesMasterIdLst>
  <p:sldIdLst>
    <p:sldId id="256" r:id="rId2"/>
    <p:sldId id="301" r:id="rId3"/>
    <p:sldId id="302" r:id="rId4"/>
    <p:sldId id="292" r:id="rId5"/>
    <p:sldId id="293" r:id="rId6"/>
    <p:sldId id="294" r:id="rId7"/>
    <p:sldId id="303" r:id="rId8"/>
    <p:sldId id="295" r:id="rId9"/>
    <p:sldId id="296" r:id="rId10"/>
    <p:sldId id="297" r:id="rId11"/>
    <p:sldId id="298" r:id="rId12"/>
    <p:sldId id="300" r:id="rId13"/>
    <p:sldId id="304" r:id="rId14"/>
    <p:sldId id="305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8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28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F8A90-55D8-4396-A91F-60A3435DF7A2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EFFDB-62CE-417E-A1F2-F31633EB5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9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4A032-7E90-4B83-AA1C-F0B82347EA7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56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117600" y="2057400"/>
            <a:ext cx="10363200" cy="1143000"/>
          </a:xfrm>
          <a:noFill/>
        </p:spPr>
        <p:txBody>
          <a:bodyPr anchor="b"/>
          <a:lstStyle>
            <a:lvl1pPr>
              <a:defRPr/>
            </a:lvl1pPr>
          </a:lstStyle>
          <a:p>
            <a:r>
              <a:rPr lang="en-GB" altLang="zh-CN"/>
              <a:t>Click to edit Master title style</a:t>
            </a:r>
          </a:p>
        </p:txBody>
      </p:sp>
      <p:sp>
        <p:nvSpPr>
          <p:cNvPr id="76811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652000" y="63246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713F931-07FF-4A11-9FA7-108EB76E5A5E}" type="slidenum">
              <a:rPr lang="zh-CN" altLang="en-GB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 advTm="1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Programming in </a:t>
            </a:r>
            <a:r>
              <a:rPr lang="en-US" b="1" dirty="0" err="1" smtClean="0">
                <a:solidFill>
                  <a:schemeClr val="tx1"/>
                </a:solidFill>
              </a:rPr>
              <a:t>jAVA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OOP Concepts Revisited 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32838" y="1298448"/>
            <a:ext cx="204083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Inheritance</a:t>
            </a:r>
          </a:p>
          <a:p>
            <a:endParaRPr lang="en-US" sz="2000" b="1" dirty="0"/>
          </a:p>
          <a:p>
            <a:r>
              <a:rPr lang="en-US" sz="2000" b="1" dirty="0" smtClean="0"/>
              <a:t>Interface</a:t>
            </a:r>
          </a:p>
          <a:p>
            <a:endParaRPr lang="en-US" sz="2000" b="1" dirty="0"/>
          </a:p>
          <a:p>
            <a:r>
              <a:rPr lang="en-US" sz="2000" b="1" dirty="0" smtClean="0"/>
              <a:t>Multiple Inheritance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8633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2600" y="83820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 </a:t>
            </a:r>
            <a:endParaRPr lang="en-US" sz="3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6094" y="994202"/>
            <a:ext cx="2947482" cy="4601183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IS-A Relationship: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20234" y="1380286"/>
            <a:ext cx="7848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IS-A is a way of saying : This object is a type of that object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pPr lvl="4"/>
            <a:r>
              <a:rPr lang="en-US" sz="2000" dirty="0"/>
              <a:t>public class Animal{</a:t>
            </a:r>
          </a:p>
          <a:p>
            <a:pPr lvl="4"/>
            <a:r>
              <a:rPr lang="en-US" sz="2000" dirty="0"/>
              <a:t>}</a:t>
            </a:r>
          </a:p>
          <a:p>
            <a:pPr lvl="4"/>
            <a:endParaRPr lang="en-US" sz="2000" dirty="0"/>
          </a:p>
          <a:p>
            <a:pPr lvl="4"/>
            <a:r>
              <a:rPr lang="en-US" sz="2000" dirty="0"/>
              <a:t>public class Mammal extends Animal{</a:t>
            </a:r>
          </a:p>
          <a:p>
            <a:pPr lvl="4"/>
            <a:r>
              <a:rPr lang="en-US" sz="2000" dirty="0"/>
              <a:t>}</a:t>
            </a:r>
          </a:p>
          <a:p>
            <a:pPr lvl="4"/>
            <a:endParaRPr lang="en-US" sz="2000" dirty="0"/>
          </a:p>
          <a:p>
            <a:pPr lvl="4"/>
            <a:r>
              <a:rPr lang="en-US" sz="2000" dirty="0"/>
              <a:t>public class Reptile extends Animal{</a:t>
            </a:r>
          </a:p>
          <a:p>
            <a:pPr lvl="4"/>
            <a:r>
              <a:rPr lang="en-US" sz="2000" dirty="0"/>
              <a:t>}</a:t>
            </a:r>
          </a:p>
          <a:p>
            <a:pPr lvl="4"/>
            <a:endParaRPr lang="en-US" sz="2000" dirty="0"/>
          </a:p>
          <a:p>
            <a:pPr lvl="4"/>
            <a:r>
              <a:rPr lang="en-US" sz="2000" dirty="0"/>
              <a:t>public class Dog extends Mammal{</a:t>
            </a:r>
          </a:p>
          <a:p>
            <a:pPr lvl="4"/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79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 OO Terms..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27704" y="868680"/>
            <a:ext cx="8153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 OO Terms:</a:t>
            </a:r>
            <a:endParaRPr lang="en-US" sz="2800" b="1" dirty="0"/>
          </a:p>
          <a:p>
            <a:endParaRPr lang="en-US" sz="2800" dirty="0" smtClean="0"/>
          </a:p>
          <a:p>
            <a:r>
              <a:rPr lang="en-US" sz="2800" dirty="0"/>
              <a:t>Animal is the superclass of Mammal class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/>
              <a:t>Animal is the superclass of Reptile class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/>
              <a:t>Mammal and Reptile are sub classes of Animal class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/>
              <a:t>Dog is the subclass of both Mammal and Animal classes.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719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Is-A Terms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9208" y="1234440"/>
            <a:ext cx="8153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 Is-A Terms:</a:t>
            </a:r>
            <a:endParaRPr lang="en-US" sz="2800" b="1" dirty="0"/>
          </a:p>
          <a:p>
            <a:endParaRPr lang="en-US" sz="2800" dirty="0" smtClean="0"/>
          </a:p>
          <a:p>
            <a:r>
              <a:rPr lang="en-US" sz="2800" dirty="0"/>
              <a:t>Mammal IS-A </a:t>
            </a:r>
            <a:r>
              <a:rPr lang="en-US" sz="2800" dirty="0" smtClean="0"/>
              <a:t>Animal</a:t>
            </a:r>
          </a:p>
          <a:p>
            <a:endParaRPr lang="en-US" sz="2800" dirty="0"/>
          </a:p>
          <a:p>
            <a:r>
              <a:rPr lang="en-US" sz="2800" dirty="0"/>
              <a:t>Reptile IS-A </a:t>
            </a:r>
            <a:r>
              <a:rPr lang="en-US" sz="2800" dirty="0" smtClean="0"/>
              <a:t>Animal</a:t>
            </a:r>
          </a:p>
          <a:p>
            <a:endParaRPr lang="en-US" sz="2800" dirty="0"/>
          </a:p>
          <a:p>
            <a:r>
              <a:rPr lang="en-US" sz="2800" dirty="0"/>
              <a:t>Dog IS-A </a:t>
            </a:r>
            <a:r>
              <a:rPr lang="en-US" sz="2800" dirty="0" smtClean="0"/>
              <a:t>Mammal</a:t>
            </a:r>
          </a:p>
          <a:p>
            <a:endParaRPr lang="en-US" sz="2800" dirty="0"/>
          </a:p>
          <a:p>
            <a:r>
              <a:rPr lang="en-US" sz="2800" dirty="0"/>
              <a:t>Hence : Dog IS-A Animal as well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595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0" y="112645"/>
            <a:ext cx="86106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class Animal{</a:t>
            </a:r>
          </a:p>
          <a:p>
            <a:endParaRPr lang="en-US" b="1" dirty="0"/>
          </a:p>
          <a:p>
            <a:r>
              <a:rPr lang="en-US" b="1" dirty="0"/>
              <a:t>   public void move(){</a:t>
            </a:r>
          </a:p>
          <a:p>
            <a:r>
              <a:rPr lang="en-US" b="1" dirty="0"/>
              <a:t>      </a:t>
            </a:r>
            <a:r>
              <a:rPr lang="en-US" b="1" dirty="0" err="1"/>
              <a:t>System.out.println</a:t>
            </a:r>
            <a:r>
              <a:rPr lang="en-US" b="1" dirty="0"/>
              <a:t>("Animals can move");</a:t>
            </a:r>
          </a:p>
          <a:p>
            <a:r>
              <a:rPr lang="en-US" b="1" dirty="0"/>
              <a:t>   }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r>
              <a:rPr lang="en-US" b="1" dirty="0"/>
              <a:t>class Dog extends Animal{</a:t>
            </a:r>
          </a:p>
          <a:p>
            <a:endParaRPr lang="en-US" b="1" dirty="0"/>
          </a:p>
          <a:p>
            <a:r>
              <a:rPr lang="en-US" b="1" dirty="0"/>
              <a:t>   public void move(){</a:t>
            </a:r>
          </a:p>
          <a:p>
            <a:r>
              <a:rPr lang="en-US" b="1" dirty="0"/>
              <a:t>      </a:t>
            </a:r>
            <a:r>
              <a:rPr lang="en-US" b="1" dirty="0" err="1"/>
              <a:t>System.out.println</a:t>
            </a:r>
            <a:r>
              <a:rPr lang="en-US" b="1" dirty="0"/>
              <a:t>("Dogs can walk and run");</a:t>
            </a:r>
          </a:p>
          <a:p>
            <a:r>
              <a:rPr lang="en-US" b="1" dirty="0"/>
              <a:t>   }</a:t>
            </a:r>
          </a:p>
          <a:p>
            <a:r>
              <a:rPr lang="en-US" b="1" dirty="0"/>
              <a:t>}</a:t>
            </a:r>
          </a:p>
          <a:p>
            <a:r>
              <a:rPr lang="en-US" b="1" dirty="0"/>
              <a:t>public class </a:t>
            </a:r>
            <a:r>
              <a:rPr lang="en-US" b="1" dirty="0" err="1"/>
              <a:t>TestDog</a:t>
            </a:r>
            <a:r>
              <a:rPr lang="en-US" b="1" dirty="0"/>
              <a:t>{</a:t>
            </a:r>
          </a:p>
          <a:p>
            <a:endParaRPr lang="en-US" b="1" dirty="0"/>
          </a:p>
          <a:p>
            <a:r>
              <a:rPr lang="en-US" b="1" dirty="0"/>
              <a:t>   public static void main(String </a:t>
            </a:r>
            <a:r>
              <a:rPr lang="en-US" b="1" dirty="0" err="1"/>
              <a:t>args</a:t>
            </a:r>
            <a:r>
              <a:rPr lang="en-US" b="1" dirty="0"/>
              <a:t>[]){</a:t>
            </a:r>
          </a:p>
          <a:p>
            <a:r>
              <a:rPr lang="en-US" b="1" dirty="0"/>
              <a:t>      Animal a = new Animal(); // Animal reference and object</a:t>
            </a:r>
          </a:p>
          <a:p>
            <a:r>
              <a:rPr lang="en-US" b="1" dirty="0"/>
              <a:t>      Animal b = new Dog(); // Animal reference but Dog object</a:t>
            </a:r>
          </a:p>
          <a:p>
            <a:endParaRPr lang="en-US" b="1" dirty="0"/>
          </a:p>
          <a:p>
            <a:r>
              <a:rPr lang="en-US" b="1" dirty="0"/>
              <a:t>      </a:t>
            </a:r>
            <a:r>
              <a:rPr lang="en-US" b="1" dirty="0" err="1"/>
              <a:t>a.move</a:t>
            </a:r>
            <a:r>
              <a:rPr lang="en-US" b="1" dirty="0"/>
              <a:t>();// runs the method in Animal class</a:t>
            </a:r>
          </a:p>
          <a:p>
            <a:r>
              <a:rPr lang="en-US" b="1" dirty="0"/>
              <a:t>      </a:t>
            </a:r>
            <a:r>
              <a:rPr lang="en-US" b="1" dirty="0" err="1"/>
              <a:t>b.move</a:t>
            </a:r>
            <a:r>
              <a:rPr lang="en-US" b="1" dirty="0"/>
              <a:t>();//Runs the method in Dog class</a:t>
            </a:r>
          </a:p>
          <a:p>
            <a:r>
              <a:rPr lang="en-US" b="1" dirty="0"/>
              <a:t>   }</a:t>
            </a:r>
          </a:p>
          <a:p>
            <a:r>
              <a:rPr lang="en-US" b="1" dirty="0"/>
              <a:t>}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Example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07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344" y="3169920"/>
            <a:ext cx="32674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Multiple Inheritance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621024" y="1499616"/>
            <a:ext cx="7961376" cy="382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70000"/>
              </a:spcBef>
            </a:pPr>
            <a:r>
              <a:rPr lang="en-US" sz="2400" dirty="0" smtClean="0"/>
              <a:t>Java supports </a:t>
            </a:r>
            <a:r>
              <a:rPr lang="en-US" sz="2400" b="1" i="1" dirty="0" smtClean="0">
                <a:solidFill>
                  <a:srgbClr val="FF0000"/>
                </a:solidFill>
              </a:rPr>
              <a:t>single inheritance</a:t>
            </a:r>
            <a:r>
              <a:rPr lang="en-US" sz="2400" dirty="0" smtClean="0"/>
              <a:t>, meaning that a derived class can have only one parent class</a:t>
            </a:r>
          </a:p>
          <a:p>
            <a:pPr>
              <a:spcBef>
                <a:spcPct val="70000"/>
              </a:spcBef>
            </a:pPr>
            <a:r>
              <a:rPr lang="en-US" sz="2400" b="1" i="1" dirty="0" smtClean="0">
                <a:solidFill>
                  <a:srgbClr val="FF0000"/>
                </a:solidFill>
              </a:rPr>
              <a:t>Multiple inheritance </a:t>
            </a:r>
            <a:r>
              <a:rPr lang="en-US" sz="2400" dirty="0" smtClean="0"/>
              <a:t>allows a class to be derived from two or more classes, inheriting the members of all parents</a:t>
            </a:r>
          </a:p>
          <a:p>
            <a:pPr>
              <a:spcBef>
                <a:spcPct val="70000"/>
              </a:spcBef>
            </a:pPr>
            <a:r>
              <a:rPr lang="en-US" sz="2400" dirty="0" smtClean="0"/>
              <a:t>Java does not support multiple inheritance</a:t>
            </a:r>
          </a:p>
          <a:p>
            <a:pPr>
              <a:spcBef>
                <a:spcPct val="70000"/>
              </a:spcBef>
            </a:pPr>
            <a:r>
              <a:rPr lang="en-US" sz="2400" dirty="0" smtClean="0"/>
              <a:t>In most cases, the use of </a:t>
            </a:r>
            <a:r>
              <a:rPr lang="en-US" sz="2400" b="1" dirty="0" smtClean="0">
                <a:solidFill>
                  <a:srgbClr val="FF0000"/>
                </a:solidFill>
              </a:rPr>
              <a:t>interfaces</a:t>
            </a:r>
            <a:r>
              <a:rPr lang="en-US" sz="2400" dirty="0" smtClean="0"/>
              <a:t> gives us aspects of multiple inheritance without the overhead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921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7C0CFF43-FA69-41BE-962A-74B2E5CA7715}" type="slidenum">
              <a:rPr lang="zh-CN" altLang="en-GB"/>
              <a:pPr/>
              <a:t>15</a:t>
            </a:fld>
            <a:endParaRPr lang="en-GB" altLang="zh-CN"/>
          </a:p>
        </p:txBody>
      </p:sp>
      <p:sp>
        <p:nvSpPr>
          <p:cNvPr id="4331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Interfaces</a:t>
            </a:r>
          </a:p>
        </p:txBody>
      </p:sp>
      <p:sp>
        <p:nvSpPr>
          <p:cNvPr id="433157" name="Rectangle 5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828800" y="3886200"/>
            <a:ext cx="85344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indent="0" algn="ctr">
              <a:buFont typeface="Wingdings" pitchFamily="2" charset="2"/>
              <a:buNone/>
            </a:pPr>
            <a:r>
              <a:rPr lang="en-US" sz="3600" b="1" dirty="0">
                <a:solidFill>
                  <a:schemeClr val="tx1"/>
                </a:solidFill>
              </a:rPr>
              <a:t>Design Abstraction and a way for loosing realizing Multiple Inheritance</a:t>
            </a:r>
          </a:p>
        </p:txBody>
      </p:sp>
    </p:spTree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26C84-D54B-4E1A-8D03-5AF40D921F56}" type="slidenum">
              <a:rPr lang="zh-CN" altLang="en-GB"/>
              <a:pPr/>
              <a:t>16</a:t>
            </a:fld>
            <a:endParaRPr lang="en-GB" altLang="zh-CN"/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2919" y="1136029"/>
            <a:ext cx="2947482" cy="4601183"/>
          </a:xfrm>
        </p:spPr>
        <p:txBody>
          <a:bodyPr/>
          <a:lstStyle/>
          <a:p>
            <a:r>
              <a:rPr lang="en-AU" altLang="en-AU" b="1" dirty="0">
                <a:solidFill>
                  <a:schemeClr val="tx1"/>
                </a:solidFill>
              </a:rPr>
              <a:t>Interfaces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altLang="en-AU" sz="2800" i="1" dirty="0">
                <a:solidFill>
                  <a:schemeClr val="hlink"/>
                </a:solidFill>
              </a:rPr>
              <a:t>Interface </a:t>
            </a:r>
            <a:r>
              <a:rPr lang="en-AU" altLang="en-AU" sz="2800" dirty="0">
                <a:solidFill>
                  <a:schemeClr val="hlink"/>
                </a:solidFill>
              </a:rPr>
              <a:t> </a:t>
            </a:r>
            <a:r>
              <a:rPr lang="en-AU" altLang="en-AU" sz="2800" dirty="0"/>
              <a:t>is a  conceptual entity similar to a Abstract class.</a:t>
            </a:r>
          </a:p>
          <a:p>
            <a:r>
              <a:rPr lang="en-AU" altLang="en-AU" sz="2800" dirty="0"/>
              <a:t>Can contain only </a:t>
            </a:r>
            <a:r>
              <a:rPr lang="en-AU" altLang="en-AU" sz="2800" dirty="0">
                <a:solidFill>
                  <a:schemeClr val="hlink"/>
                </a:solidFill>
              </a:rPr>
              <a:t>constants (final variables) </a:t>
            </a:r>
            <a:r>
              <a:rPr lang="en-AU" altLang="en-AU" sz="2800" dirty="0"/>
              <a:t>and</a:t>
            </a:r>
            <a:r>
              <a:rPr lang="en-AU" altLang="en-AU" sz="2800" dirty="0">
                <a:solidFill>
                  <a:schemeClr val="hlink"/>
                </a:solidFill>
              </a:rPr>
              <a:t> abstract method </a:t>
            </a:r>
            <a:r>
              <a:rPr lang="en-AU" altLang="en-AU" sz="2800" dirty="0"/>
              <a:t>(no implementation) - Different from Abstract classes.</a:t>
            </a:r>
          </a:p>
          <a:p>
            <a:r>
              <a:rPr lang="en-AU" altLang="en-AU" sz="2800" dirty="0"/>
              <a:t>Use when a  number of classes share a common interface. </a:t>
            </a:r>
          </a:p>
          <a:p>
            <a:r>
              <a:rPr lang="en-AU" altLang="en-AU" sz="2800" dirty="0"/>
              <a:t>Each class should implement the interface.</a:t>
            </a:r>
            <a:endParaRPr lang="en-AU" altLang="en-AU" sz="28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</a:rPr>
              <a:t>Interfaces: An informal way of </a:t>
            </a:r>
            <a:r>
              <a:rPr lang="en-US" sz="4000" b="1" dirty="0" smtClean="0">
                <a:solidFill>
                  <a:schemeClr val="tx1"/>
                </a:solidFill>
              </a:rPr>
              <a:t>realizing </a:t>
            </a:r>
            <a:r>
              <a:rPr lang="en-US" sz="4000" b="1" dirty="0">
                <a:solidFill>
                  <a:schemeClr val="tx1"/>
                </a:solidFill>
              </a:rPr>
              <a:t>multiple inheritance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3808" y="1255777"/>
            <a:ext cx="8270240" cy="44561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altLang="en-AU" sz="2800" dirty="0"/>
              <a:t>An interface is basically a kind </a:t>
            </a:r>
            <a:r>
              <a:rPr lang="en-AU" altLang="en-AU" sz="2800" dirty="0" smtClean="0"/>
              <a:t>of class, </a:t>
            </a:r>
            <a:r>
              <a:rPr lang="en-AU" altLang="en-AU" sz="2800" dirty="0"/>
              <a:t>but they have to be only abstract classes and final fields/variables</a:t>
            </a:r>
            <a:r>
              <a:rPr lang="en-AU" altLang="en-AU" sz="2800" dirty="0" smtClean="0"/>
              <a:t>.</a:t>
            </a:r>
          </a:p>
          <a:p>
            <a:pPr>
              <a:lnSpc>
                <a:spcPct val="90000"/>
              </a:lnSpc>
              <a:buNone/>
            </a:pPr>
            <a:endParaRPr lang="en-AU" altLang="en-AU" sz="2800" dirty="0"/>
          </a:p>
          <a:p>
            <a:pPr>
              <a:lnSpc>
                <a:spcPct val="90000"/>
              </a:lnSpc>
            </a:pPr>
            <a:r>
              <a:rPr lang="en-AU" altLang="en-AU" sz="2800" dirty="0"/>
              <a:t>Therefore, it is the responsibility of the class that implements an interface to supply the code for methods</a:t>
            </a:r>
            <a:r>
              <a:rPr lang="en-AU" altLang="en-AU" sz="2800" dirty="0" smtClean="0"/>
              <a:t>.</a:t>
            </a:r>
          </a:p>
          <a:p>
            <a:pPr>
              <a:lnSpc>
                <a:spcPct val="90000"/>
              </a:lnSpc>
              <a:buNone/>
            </a:pPr>
            <a:endParaRPr lang="en-AU" altLang="en-AU" sz="2800" dirty="0"/>
          </a:p>
          <a:p>
            <a:pPr>
              <a:lnSpc>
                <a:spcPct val="90000"/>
              </a:lnSpc>
            </a:pPr>
            <a:r>
              <a:rPr lang="en-AU" altLang="en-AU" sz="2800" dirty="0"/>
              <a:t>A class can implement any number of interfaces, but cannot extend more than one class at a time</a:t>
            </a:r>
            <a:r>
              <a:rPr lang="en-AU" altLang="en-AU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C8745-C08B-424D-9BC8-B0AD2A3A9CD4}" type="slidenum">
              <a:rPr lang="zh-CN" altLang="en-GB"/>
              <a:pPr/>
              <a:t>18</a:t>
            </a:fld>
            <a:endParaRPr lang="en-GB" altLang="zh-CN"/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2918" y="1123837"/>
            <a:ext cx="3014537" cy="4601183"/>
          </a:xfrm>
        </p:spPr>
        <p:txBody>
          <a:bodyPr/>
          <a:lstStyle/>
          <a:p>
            <a:r>
              <a:rPr lang="en-US" altLang="en-AU" b="1" dirty="0">
                <a:solidFill>
                  <a:schemeClr val="tx1"/>
                </a:solidFill>
              </a:rPr>
              <a:t>Interface - </a:t>
            </a:r>
            <a:r>
              <a:rPr lang="en-US" altLang="en-AU" b="1" dirty="0" err="1">
                <a:solidFill>
                  <a:schemeClr val="tx1"/>
                </a:solidFill>
              </a:rPr>
              <a:t>Exa</a:t>
            </a:r>
            <a:r>
              <a:rPr lang="en-AU" altLang="en-AU" b="1" dirty="0" err="1">
                <a:solidFill>
                  <a:schemeClr val="tx1"/>
                </a:solidFill>
              </a:rPr>
              <a:t>mple</a:t>
            </a:r>
            <a:endParaRPr lang="en-US" altLang="en-AU" b="1" dirty="0">
              <a:solidFill>
                <a:schemeClr val="tx1"/>
              </a:solidFill>
            </a:endParaRPr>
          </a:p>
        </p:txBody>
      </p:sp>
      <p:sp>
        <p:nvSpPr>
          <p:cNvPr id="367620" name="Rectangle 4"/>
          <p:cNvSpPr>
            <a:spLocks noChangeArrowheads="1"/>
          </p:cNvSpPr>
          <p:nvPr/>
        </p:nvSpPr>
        <p:spPr bwMode="auto">
          <a:xfrm>
            <a:off x="4267201" y="2895601"/>
            <a:ext cx="3494617" cy="549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 i="1">
                <a:solidFill>
                  <a:schemeClr val="hlink"/>
                </a:solidFill>
                <a:latin typeface="Arial" charset="0"/>
              </a:rPr>
              <a:t>speak()</a:t>
            </a:r>
          </a:p>
        </p:txBody>
      </p:sp>
      <p:sp>
        <p:nvSpPr>
          <p:cNvPr id="367621" name="Rectangle 5"/>
          <p:cNvSpPr>
            <a:spLocks noChangeArrowheads="1"/>
          </p:cNvSpPr>
          <p:nvPr/>
        </p:nvSpPr>
        <p:spPr bwMode="auto">
          <a:xfrm>
            <a:off x="406401" y="4403726"/>
            <a:ext cx="3494617" cy="777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latin typeface="Arial" charset="0"/>
              </a:rPr>
              <a:t>Politician</a:t>
            </a:r>
          </a:p>
        </p:txBody>
      </p:sp>
      <p:sp>
        <p:nvSpPr>
          <p:cNvPr id="367622" name="Rectangle 6"/>
          <p:cNvSpPr>
            <a:spLocks noChangeArrowheads="1"/>
          </p:cNvSpPr>
          <p:nvPr/>
        </p:nvSpPr>
        <p:spPr bwMode="auto">
          <a:xfrm>
            <a:off x="4368801" y="4403726"/>
            <a:ext cx="3494617" cy="777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latin typeface="Arial" charset="0"/>
              </a:rPr>
              <a:t>Priest</a:t>
            </a:r>
          </a:p>
        </p:txBody>
      </p:sp>
      <p:sp>
        <p:nvSpPr>
          <p:cNvPr id="367623" name="Line 7"/>
          <p:cNvSpPr>
            <a:spLocks noChangeShapeType="1"/>
          </p:cNvSpPr>
          <p:nvPr/>
        </p:nvSpPr>
        <p:spPr bwMode="auto">
          <a:xfrm flipV="1">
            <a:off x="1930400" y="3429000"/>
            <a:ext cx="3556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7625" name="Line 9"/>
          <p:cNvSpPr>
            <a:spLocks noChangeShapeType="1"/>
          </p:cNvSpPr>
          <p:nvPr/>
        </p:nvSpPr>
        <p:spPr bwMode="auto">
          <a:xfrm>
            <a:off x="5892800" y="3429000"/>
            <a:ext cx="101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7632" name="Line 16"/>
          <p:cNvSpPr>
            <a:spLocks noChangeShapeType="1"/>
          </p:cNvSpPr>
          <p:nvPr/>
        </p:nvSpPr>
        <p:spPr bwMode="auto">
          <a:xfrm>
            <a:off x="1957917" y="54371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7633" name="Rectangle 17"/>
          <p:cNvSpPr>
            <a:spLocks noChangeArrowheads="1"/>
          </p:cNvSpPr>
          <p:nvPr/>
        </p:nvSpPr>
        <p:spPr bwMode="auto">
          <a:xfrm>
            <a:off x="4267201" y="1828801"/>
            <a:ext cx="3494617" cy="1082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chemeClr val="hlink"/>
                </a:solidFill>
                <a:latin typeface="Arial" charset="0"/>
              </a:rPr>
              <a:t>&lt;&lt;Interface&gt;&gt;</a:t>
            </a:r>
          </a:p>
          <a:p>
            <a:r>
              <a:rPr lang="en-US" sz="2800">
                <a:solidFill>
                  <a:schemeClr val="hlink"/>
                </a:solidFill>
                <a:latin typeface="Arial" charset="0"/>
              </a:rPr>
              <a:t>Speaker</a:t>
            </a:r>
          </a:p>
        </p:txBody>
      </p:sp>
      <p:sp>
        <p:nvSpPr>
          <p:cNvPr id="367634" name="Rectangle 18"/>
          <p:cNvSpPr>
            <a:spLocks noChangeArrowheads="1"/>
          </p:cNvSpPr>
          <p:nvPr/>
        </p:nvSpPr>
        <p:spPr bwMode="auto">
          <a:xfrm>
            <a:off x="410634" y="5181601"/>
            <a:ext cx="3494617" cy="625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latin typeface="Arial" charset="0"/>
              </a:rPr>
              <a:t>speak()</a:t>
            </a:r>
          </a:p>
        </p:txBody>
      </p:sp>
      <p:sp>
        <p:nvSpPr>
          <p:cNvPr id="367635" name="Rectangle 19"/>
          <p:cNvSpPr>
            <a:spLocks noChangeArrowheads="1"/>
          </p:cNvSpPr>
          <p:nvPr/>
        </p:nvSpPr>
        <p:spPr bwMode="auto">
          <a:xfrm>
            <a:off x="4368801" y="5181600"/>
            <a:ext cx="3494617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latin typeface="Arial" charset="0"/>
              </a:rPr>
              <a:t>speak()</a:t>
            </a:r>
          </a:p>
        </p:txBody>
      </p:sp>
      <p:sp>
        <p:nvSpPr>
          <p:cNvPr id="367636" name="Rectangle 20"/>
          <p:cNvSpPr>
            <a:spLocks noChangeArrowheads="1"/>
          </p:cNvSpPr>
          <p:nvPr/>
        </p:nvSpPr>
        <p:spPr bwMode="auto">
          <a:xfrm>
            <a:off x="8432801" y="4419601"/>
            <a:ext cx="3494617" cy="777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latin typeface="Arial" charset="0"/>
              </a:rPr>
              <a:t>Lecturer</a:t>
            </a:r>
          </a:p>
        </p:txBody>
      </p:sp>
      <p:sp>
        <p:nvSpPr>
          <p:cNvPr id="367637" name="Rectangle 21"/>
          <p:cNvSpPr>
            <a:spLocks noChangeArrowheads="1"/>
          </p:cNvSpPr>
          <p:nvPr/>
        </p:nvSpPr>
        <p:spPr bwMode="auto">
          <a:xfrm>
            <a:off x="8432801" y="5197475"/>
            <a:ext cx="3494617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latin typeface="Arial" charset="0"/>
              </a:rPr>
              <a:t>speak()</a:t>
            </a:r>
          </a:p>
        </p:txBody>
      </p:sp>
      <p:sp>
        <p:nvSpPr>
          <p:cNvPr id="367638" name="Line 22"/>
          <p:cNvSpPr>
            <a:spLocks noChangeShapeType="1"/>
          </p:cNvSpPr>
          <p:nvPr/>
        </p:nvSpPr>
        <p:spPr bwMode="auto">
          <a:xfrm>
            <a:off x="6400800" y="3429000"/>
            <a:ext cx="386080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AU" b="1" dirty="0">
                <a:solidFill>
                  <a:schemeClr val="tx1"/>
                </a:solidFill>
              </a:rPr>
              <a:t>Interfaces Definition</a:t>
            </a:r>
          </a:p>
        </p:txBody>
      </p:sp>
      <p:sp>
        <p:nvSpPr>
          <p:cNvPr id="172036" name="Text Box 4"/>
          <p:cNvSpPr txBox="1">
            <a:spLocks noChangeArrowheads="1"/>
          </p:cNvSpPr>
          <p:nvPr/>
        </p:nvSpPr>
        <p:spPr bwMode="auto">
          <a:xfrm>
            <a:off x="3706368" y="1243584"/>
            <a:ext cx="8128000" cy="19411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 defTabSz="385763"/>
            <a:r>
              <a:rPr lang="en-AU" altLang="en-AU" sz="2400" b="1" dirty="0">
                <a:solidFill>
                  <a:srgbClr val="FC0128"/>
                </a:solidFill>
                <a:latin typeface="Times New Roman" pitchFamily="18" charset="0"/>
              </a:rPr>
              <a:t>interface</a:t>
            </a:r>
            <a:r>
              <a:rPr lang="en-AU" altLang="en-AU" sz="2400" dirty="0">
                <a:latin typeface="Times New Roman" pitchFamily="18" charset="0"/>
              </a:rPr>
              <a:t> </a:t>
            </a:r>
            <a:r>
              <a:rPr lang="en-AU" altLang="en-AU" sz="2400" dirty="0" err="1">
                <a:latin typeface="Times New Roman" pitchFamily="18" charset="0"/>
              </a:rPr>
              <a:t>InterfaceName</a:t>
            </a:r>
            <a:r>
              <a:rPr lang="en-AU" altLang="en-AU" sz="2400" dirty="0">
                <a:latin typeface="Times New Roman" pitchFamily="18" charset="0"/>
              </a:rPr>
              <a:t> {</a:t>
            </a:r>
          </a:p>
          <a:p>
            <a:pPr algn="l" defTabSz="385763"/>
            <a:r>
              <a:rPr lang="en-AU" altLang="en-AU" sz="2400" dirty="0">
                <a:latin typeface="Times New Roman" pitchFamily="18" charset="0"/>
              </a:rPr>
              <a:t>	// Constant/Final Variable Declaration</a:t>
            </a:r>
          </a:p>
          <a:p>
            <a:pPr algn="l" defTabSz="385763"/>
            <a:endParaRPr lang="en-AU" altLang="en-AU" sz="2400" dirty="0" smtClean="0">
              <a:latin typeface="Times New Roman" pitchFamily="18" charset="0"/>
            </a:endParaRPr>
          </a:p>
          <a:p>
            <a:pPr algn="l" defTabSz="385763"/>
            <a:r>
              <a:rPr lang="en-AU" altLang="en-AU" sz="2400" dirty="0">
                <a:latin typeface="Times New Roman" pitchFamily="18" charset="0"/>
              </a:rPr>
              <a:t>	// Methods Declaration </a:t>
            </a:r>
            <a:r>
              <a:rPr lang="en-AU" altLang="en-AU" sz="2400" dirty="0">
                <a:latin typeface="Tahoma"/>
              </a:rPr>
              <a:t>–</a:t>
            </a:r>
            <a:r>
              <a:rPr lang="en-AU" altLang="en-AU" sz="2400" dirty="0">
                <a:latin typeface="Times New Roman" pitchFamily="18" charset="0"/>
              </a:rPr>
              <a:t> </a:t>
            </a:r>
            <a:r>
              <a:rPr lang="en-AU" altLang="en-AU" sz="2400" dirty="0" smtClean="0">
                <a:latin typeface="Times New Roman" pitchFamily="18" charset="0"/>
              </a:rPr>
              <a:t>no </a:t>
            </a:r>
            <a:r>
              <a:rPr lang="en-AU" altLang="en-AU" sz="2400" dirty="0">
                <a:latin typeface="Times New Roman" pitchFamily="18" charset="0"/>
              </a:rPr>
              <a:t>method body</a:t>
            </a:r>
          </a:p>
          <a:p>
            <a:pPr algn="l" defTabSz="385763"/>
            <a:r>
              <a:rPr lang="en-AU" altLang="en-AU" sz="2400" dirty="0">
                <a:latin typeface="Times New Roman" pitchFamily="18" charset="0"/>
              </a:rPr>
              <a:t>}</a:t>
            </a:r>
          </a:p>
        </p:txBody>
      </p:sp>
      <p:sp>
        <p:nvSpPr>
          <p:cNvPr id="172037" name="Text Box 5"/>
          <p:cNvSpPr txBox="1">
            <a:spLocks noChangeArrowheads="1"/>
          </p:cNvSpPr>
          <p:nvPr/>
        </p:nvSpPr>
        <p:spPr bwMode="auto">
          <a:xfrm>
            <a:off x="3718560" y="3922777"/>
            <a:ext cx="7721600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 defTabSz="385763"/>
            <a:r>
              <a:rPr lang="en-AU" altLang="en-AU" sz="2400" b="1">
                <a:solidFill>
                  <a:srgbClr val="FC0128"/>
                </a:solidFill>
                <a:latin typeface="Times New Roman" pitchFamily="18" charset="0"/>
              </a:rPr>
              <a:t>interface</a:t>
            </a:r>
            <a:r>
              <a:rPr lang="en-AU" altLang="en-AU" sz="2400">
                <a:latin typeface="Times New Roman" pitchFamily="18" charset="0"/>
              </a:rPr>
              <a:t> Speaker {</a:t>
            </a:r>
          </a:p>
          <a:p>
            <a:pPr algn="l" defTabSz="385763"/>
            <a:r>
              <a:rPr lang="en-AU" altLang="en-AU" sz="2400">
                <a:latin typeface="Times New Roman" pitchFamily="18" charset="0"/>
              </a:rPr>
              <a:t>	public void speak( );</a:t>
            </a:r>
          </a:p>
          <a:p>
            <a:pPr algn="l" defTabSz="385763"/>
            <a:r>
              <a:rPr lang="en-AU" altLang="en-AU" sz="2400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DONE…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02298" y="827623"/>
            <a:ext cx="659398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Java Basics</a:t>
            </a:r>
          </a:p>
          <a:p>
            <a:pPr algn="ctr"/>
            <a:r>
              <a:rPr lang="en-US" sz="2000" b="1" dirty="0"/>
              <a:t>	</a:t>
            </a:r>
          </a:p>
          <a:p>
            <a:pPr algn="ctr"/>
            <a:r>
              <a:rPr lang="en-US" sz="2000" b="1" dirty="0" smtClean="0"/>
              <a:t>Variables/ Instance variables / Constants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 smtClean="0"/>
              <a:t>Methods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 smtClean="0"/>
              <a:t>Classes and Objects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 smtClean="0"/>
              <a:t>Constructors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 smtClean="0"/>
              <a:t>Encapsulation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 smtClean="0"/>
          </a:p>
          <a:p>
            <a:pPr algn="ctr"/>
            <a:endParaRPr lang="en-US" sz="2000" b="1" dirty="0"/>
          </a:p>
          <a:p>
            <a:pPr algn="ctr"/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94872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Implementing Interfaces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59540" y="571500"/>
            <a:ext cx="7688748" cy="29032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Interfaces are used like super-classes who properties are inherited by classes.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This </a:t>
            </a:r>
            <a:r>
              <a:rPr lang="en-US" dirty="0">
                <a:solidFill>
                  <a:schemeClr val="tx1"/>
                </a:solidFill>
              </a:rPr>
              <a:t>is achieved by creating a class that implements the given interface as follows: </a:t>
            </a:r>
          </a:p>
        </p:txBody>
      </p:sp>
      <p:sp>
        <p:nvSpPr>
          <p:cNvPr id="440324" name="Text Box 4"/>
          <p:cNvSpPr txBox="1">
            <a:spLocks noChangeArrowheads="1"/>
          </p:cNvSpPr>
          <p:nvPr/>
        </p:nvSpPr>
        <p:spPr bwMode="auto">
          <a:xfrm>
            <a:off x="3730752" y="3686556"/>
            <a:ext cx="7610348" cy="132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l" defTabSz="385763"/>
            <a:r>
              <a:rPr lang="en-AU" altLang="en-AU" sz="2000" b="1" dirty="0">
                <a:latin typeface="Times New Roman" pitchFamily="18" charset="0"/>
              </a:rPr>
              <a:t>class </a:t>
            </a:r>
            <a:r>
              <a:rPr lang="en-AU" altLang="en-AU" sz="2000" b="1" dirty="0" err="1">
                <a:latin typeface="Times New Roman" pitchFamily="18" charset="0"/>
              </a:rPr>
              <a:t>ClassName</a:t>
            </a:r>
            <a:r>
              <a:rPr lang="en-AU" altLang="en-AU" sz="2000" b="1" dirty="0">
                <a:latin typeface="Times New Roman" pitchFamily="18" charset="0"/>
              </a:rPr>
              <a:t> </a:t>
            </a:r>
            <a:r>
              <a:rPr lang="en-AU" altLang="en-AU" sz="2000" b="1" dirty="0">
                <a:solidFill>
                  <a:srgbClr val="FC0128"/>
                </a:solidFill>
                <a:latin typeface="Times New Roman" pitchFamily="18" charset="0"/>
              </a:rPr>
              <a:t>implements </a:t>
            </a:r>
            <a:r>
              <a:rPr lang="en-AU" altLang="en-AU" sz="2000" dirty="0" err="1">
                <a:latin typeface="Times New Roman" pitchFamily="18" charset="0"/>
              </a:rPr>
              <a:t>InterfaceName</a:t>
            </a:r>
            <a:r>
              <a:rPr lang="en-AU" altLang="en-AU" sz="2000" dirty="0">
                <a:latin typeface="Times New Roman" pitchFamily="18" charset="0"/>
              </a:rPr>
              <a:t> [, InterfaceName2, </a:t>
            </a:r>
            <a:r>
              <a:rPr lang="en-AU" altLang="en-AU" sz="2000" dirty="0">
                <a:latin typeface="Tahoma"/>
              </a:rPr>
              <a:t>…</a:t>
            </a:r>
            <a:r>
              <a:rPr lang="en-AU" altLang="en-AU" sz="2000" dirty="0">
                <a:latin typeface="Times New Roman" pitchFamily="18" charset="0"/>
              </a:rPr>
              <a:t>]</a:t>
            </a:r>
          </a:p>
          <a:p>
            <a:pPr algn="l" defTabSz="385763"/>
            <a:r>
              <a:rPr lang="en-AU" altLang="en-AU" sz="2000" dirty="0">
                <a:latin typeface="Times New Roman" pitchFamily="18" charset="0"/>
              </a:rPr>
              <a:t>{</a:t>
            </a:r>
          </a:p>
          <a:p>
            <a:pPr algn="l" defTabSz="385763"/>
            <a:r>
              <a:rPr lang="en-AU" altLang="en-AU" sz="2000" dirty="0">
                <a:latin typeface="Times New Roman" pitchFamily="18" charset="0"/>
              </a:rPr>
              <a:t>	// Body of Class</a:t>
            </a:r>
          </a:p>
          <a:p>
            <a:pPr algn="l" defTabSz="385763"/>
            <a:r>
              <a:rPr lang="en-AU" altLang="en-AU" sz="2000" dirty="0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AU" b="1" dirty="0">
                <a:solidFill>
                  <a:schemeClr val="tx1"/>
                </a:solidFill>
              </a:rPr>
              <a:t>Implementing Interfaces Example</a:t>
            </a:r>
          </a:p>
        </p:txBody>
      </p:sp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3482848" y="804672"/>
            <a:ext cx="8270240" cy="1474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l" defTabSz="385763"/>
            <a:r>
              <a:rPr lang="en-AU" altLang="en-AU" sz="1800">
                <a:latin typeface="Times New Roman" pitchFamily="18" charset="0"/>
              </a:rPr>
              <a:t>class  Politician implements Speaker {</a:t>
            </a:r>
          </a:p>
          <a:p>
            <a:pPr algn="l" defTabSz="385763"/>
            <a:r>
              <a:rPr lang="en-AU" altLang="en-AU" sz="1800">
                <a:latin typeface="Times New Roman" pitchFamily="18" charset="0"/>
              </a:rPr>
              <a:t>		public void speak(){</a:t>
            </a:r>
          </a:p>
          <a:p>
            <a:pPr algn="l" defTabSz="385763"/>
            <a:r>
              <a:rPr lang="en-AU" altLang="en-AU" sz="1800">
                <a:latin typeface="Times New Roman" pitchFamily="18" charset="0"/>
              </a:rPr>
              <a:t>			System.out.println(</a:t>
            </a:r>
            <a:r>
              <a:rPr lang="en-AU" altLang="en-AU" sz="1800">
                <a:latin typeface="Tahoma"/>
              </a:rPr>
              <a:t>“</a:t>
            </a:r>
            <a:r>
              <a:rPr lang="en-AU" altLang="en-AU" sz="1800">
                <a:latin typeface="Times New Roman" pitchFamily="18" charset="0"/>
              </a:rPr>
              <a:t>Talk politics</a:t>
            </a:r>
            <a:r>
              <a:rPr lang="en-AU" altLang="en-AU" sz="1800">
                <a:latin typeface="Tahoma"/>
              </a:rPr>
              <a:t>”</a:t>
            </a:r>
            <a:r>
              <a:rPr lang="en-AU" altLang="en-AU" sz="1800">
                <a:latin typeface="Times New Roman" pitchFamily="18" charset="0"/>
              </a:rPr>
              <a:t>);</a:t>
            </a:r>
          </a:p>
          <a:p>
            <a:pPr algn="l" defTabSz="385763"/>
            <a:r>
              <a:rPr lang="en-AU" altLang="en-AU" sz="1800">
                <a:latin typeface="Times New Roman" pitchFamily="18" charset="0"/>
              </a:rPr>
              <a:t>		}</a:t>
            </a:r>
          </a:p>
          <a:p>
            <a:pPr algn="l" defTabSz="385763"/>
            <a:r>
              <a:rPr lang="en-AU" altLang="en-AU" sz="1800">
                <a:latin typeface="Times New Roman" pitchFamily="18" charset="0"/>
              </a:rPr>
              <a:t>}</a:t>
            </a:r>
          </a:p>
        </p:txBody>
      </p:sp>
      <p:sp>
        <p:nvSpPr>
          <p:cNvPr id="173061" name="Text Box 5"/>
          <p:cNvSpPr txBox="1">
            <a:spLocks noChangeArrowheads="1"/>
          </p:cNvSpPr>
          <p:nvPr/>
        </p:nvSpPr>
        <p:spPr bwMode="auto">
          <a:xfrm>
            <a:off x="3470656" y="2819400"/>
            <a:ext cx="8282432" cy="1474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l" defTabSz="385763"/>
            <a:r>
              <a:rPr lang="en-AU" altLang="en-AU" sz="1800">
                <a:latin typeface="Times New Roman" pitchFamily="18" charset="0"/>
              </a:rPr>
              <a:t>class  Priest implements Speaker {</a:t>
            </a:r>
          </a:p>
          <a:p>
            <a:pPr algn="l" defTabSz="385763"/>
            <a:r>
              <a:rPr lang="en-AU" altLang="en-AU" sz="1800">
                <a:latin typeface="Times New Roman" pitchFamily="18" charset="0"/>
              </a:rPr>
              <a:t>		public void speak(){</a:t>
            </a:r>
          </a:p>
          <a:p>
            <a:pPr algn="l" defTabSz="385763"/>
            <a:r>
              <a:rPr lang="en-AU" altLang="en-AU" sz="1800">
                <a:latin typeface="Times New Roman" pitchFamily="18" charset="0"/>
              </a:rPr>
              <a:t>			System.out.println(</a:t>
            </a:r>
            <a:r>
              <a:rPr lang="en-AU" altLang="en-AU" sz="1800">
                <a:latin typeface="Tahoma"/>
              </a:rPr>
              <a:t>“</a:t>
            </a:r>
            <a:r>
              <a:rPr lang="en-AU" altLang="en-AU" sz="1800">
                <a:latin typeface="Times New Roman" pitchFamily="18" charset="0"/>
              </a:rPr>
              <a:t>Religious Talks</a:t>
            </a:r>
            <a:r>
              <a:rPr lang="en-AU" altLang="en-AU" sz="1800">
                <a:latin typeface="Tahoma"/>
              </a:rPr>
              <a:t>”</a:t>
            </a:r>
            <a:r>
              <a:rPr lang="en-AU" altLang="en-AU" sz="1800">
                <a:latin typeface="Times New Roman" pitchFamily="18" charset="0"/>
              </a:rPr>
              <a:t>);</a:t>
            </a:r>
          </a:p>
          <a:p>
            <a:pPr algn="l" defTabSz="385763"/>
            <a:r>
              <a:rPr lang="en-AU" altLang="en-AU" sz="1800">
                <a:latin typeface="Times New Roman" pitchFamily="18" charset="0"/>
              </a:rPr>
              <a:t>		}</a:t>
            </a:r>
          </a:p>
          <a:p>
            <a:pPr algn="l" defTabSz="385763"/>
            <a:r>
              <a:rPr lang="en-AU" altLang="en-AU" sz="1800">
                <a:latin typeface="Times New Roman" pitchFamily="18" charset="0"/>
              </a:rPr>
              <a:t>}</a:t>
            </a:r>
          </a:p>
        </p:txBody>
      </p:sp>
      <p:sp>
        <p:nvSpPr>
          <p:cNvPr id="173062" name="Text Box 6"/>
          <p:cNvSpPr txBox="1">
            <a:spLocks noChangeArrowheads="1"/>
          </p:cNvSpPr>
          <p:nvPr/>
        </p:nvSpPr>
        <p:spPr bwMode="auto">
          <a:xfrm>
            <a:off x="3507232" y="4678680"/>
            <a:ext cx="8306816" cy="1474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l" defTabSz="385763"/>
            <a:r>
              <a:rPr lang="en-AU" altLang="en-AU" sz="1800" dirty="0">
                <a:latin typeface="Times New Roman" pitchFamily="18" charset="0"/>
              </a:rPr>
              <a:t>class  Lecturer implements Speaker {</a:t>
            </a:r>
          </a:p>
          <a:p>
            <a:pPr algn="l" defTabSz="385763"/>
            <a:r>
              <a:rPr lang="en-AU" altLang="en-AU" sz="1800" dirty="0">
                <a:latin typeface="Times New Roman" pitchFamily="18" charset="0"/>
              </a:rPr>
              <a:t>		public void speak(){</a:t>
            </a:r>
          </a:p>
          <a:p>
            <a:pPr algn="l" defTabSz="385763"/>
            <a:r>
              <a:rPr lang="en-AU" altLang="en-AU" sz="1800" dirty="0">
                <a:latin typeface="Times New Roman" pitchFamily="18" charset="0"/>
              </a:rPr>
              <a:t>			</a:t>
            </a:r>
            <a:r>
              <a:rPr lang="en-AU" altLang="en-AU" sz="1800" dirty="0" err="1">
                <a:latin typeface="Times New Roman" pitchFamily="18" charset="0"/>
              </a:rPr>
              <a:t>System.out.println</a:t>
            </a:r>
            <a:r>
              <a:rPr lang="en-AU" altLang="en-AU" sz="1800" dirty="0">
                <a:latin typeface="Times New Roman" pitchFamily="18" charset="0"/>
              </a:rPr>
              <a:t>(</a:t>
            </a:r>
            <a:r>
              <a:rPr lang="en-AU" altLang="en-AU" sz="1800" dirty="0">
                <a:latin typeface="Tahoma"/>
              </a:rPr>
              <a:t>“</a:t>
            </a:r>
            <a:r>
              <a:rPr lang="en-AU" altLang="en-AU" sz="1800" dirty="0">
                <a:latin typeface="Times New Roman" pitchFamily="18" charset="0"/>
              </a:rPr>
              <a:t>Talks Object Oriented Design and Programming!</a:t>
            </a:r>
            <a:r>
              <a:rPr lang="en-AU" altLang="en-AU" sz="1800" dirty="0">
                <a:latin typeface="Tahoma"/>
              </a:rPr>
              <a:t>”</a:t>
            </a:r>
            <a:r>
              <a:rPr lang="en-AU" altLang="en-AU" sz="1800" dirty="0">
                <a:latin typeface="Times New Roman" pitchFamily="18" charset="0"/>
              </a:rPr>
              <a:t>);</a:t>
            </a:r>
          </a:p>
          <a:p>
            <a:pPr algn="l" defTabSz="385763"/>
            <a:r>
              <a:rPr lang="en-AU" altLang="en-AU" sz="1800" dirty="0">
                <a:latin typeface="Times New Roman" pitchFamily="18" charset="0"/>
              </a:rPr>
              <a:t>		}</a:t>
            </a:r>
          </a:p>
          <a:p>
            <a:pPr algn="l" defTabSz="385763"/>
            <a:r>
              <a:rPr lang="en-AU" altLang="en-AU" sz="1800" dirty="0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Extending Interfaces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Like classes, interfaces can also be extended. The new sub-interface will inherit all the members of the </a:t>
            </a:r>
            <a:r>
              <a:rPr lang="en-US" sz="2800" dirty="0" err="1">
                <a:solidFill>
                  <a:schemeClr val="tx1"/>
                </a:solidFill>
              </a:rPr>
              <a:t>superinterface</a:t>
            </a:r>
            <a:r>
              <a:rPr lang="en-US" sz="2800" dirty="0">
                <a:solidFill>
                  <a:schemeClr val="tx1"/>
                </a:solidFill>
              </a:rPr>
              <a:t> in the manner similar to classes. This is achieved by using the keyword </a:t>
            </a:r>
            <a:r>
              <a:rPr lang="en-US" sz="2800" b="1" dirty="0">
                <a:solidFill>
                  <a:schemeClr val="tx1"/>
                </a:solidFill>
              </a:rPr>
              <a:t>extends</a:t>
            </a:r>
            <a:r>
              <a:rPr lang="en-US" sz="2800" dirty="0">
                <a:solidFill>
                  <a:schemeClr val="tx1"/>
                </a:solidFill>
              </a:rPr>
              <a:t> as follows:</a:t>
            </a:r>
          </a:p>
          <a:p>
            <a:pPr>
              <a:buFont typeface="Wingdings" pitchFamily="2" charset="2"/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9300" name="Text Box 4"/>
          <p:cNvSpPr txBox="1">
            <a:spLocks noChangeArrowheads="1"/>
          </p:cNvSpPr>
          <p:nvPr/>
        </p:nvSpPr>
        <p:spPr bwMode="auto">
          <a:xfrm>
            <a:off x="3669792" y="4823460"/>
            <a:ext cx="8128000" cy="12025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 defTabSz="385763"/>
            <a:r>
              <a:rPr lang="en-AU" altLang="en-AU" sz="2400" b="1">
                <a:solidFill>
                  <a:srgbClr val="FC0128"/>
                </a:solidFill>
                <a:latin typeface="Times New Roman" pitchFamily="18" charset="0"/>
              </a:rPr>
              <a:t>interface</a:t>
            </a:r>
            <a:r>
              <a:rPr lang="en-AU" altLang="en-AU" sz="2400">
                <a:latin typeface="Times New Roman" pitchFamily="18" charset="0"/>
              </a:rPr>
              <a:t> InterfaceName2 </a:t>
            </a:r>
            <a:r>
              <a:rPr lang="en-AU" altLang="en-AU" sz="2400">
                <a:solidFill>
                  <a:schemeClr val="hlink"/>
                </a:solidFill>
                <a:latin typeface="Times New Roman" pitchFamily="18" charset="0"/>
              </a:rPr>
              <a:t>extends</a:t>
            </a:r>
            <a:r>
              <a:rPr lang="en-AU" altLang="en-AU" sz="2400">
                <a:latin typeface="Times New Roman" pitchFamily="18" charset="0"/>
              </a:rPr>
              <a:t> </a:t>
            </a:r>
            <a:r>
              <a:rPr lang="en-AU" altLang="en-AU"/>
              <a:t>InterfaceName1</a:t>
            </a:r>
            <a:r>
              <a:rPr lang="en-AU" altLang="en-AU" sz="2400">
                <a:latin typeface="Times New Roman" pitchFamily="18" charset="0"/>
              </a:rPr>
              <a:t> {</a:t>
            </a:r>
          </a:p>
          <a:p>
            <a:pPr algn="l" defTabSz="385763"/>
            <a:r>
              <a:rPr lang="en-AU" altLang="en-AU" sz="2400">
                <a:latin typeface="Times New Roman" pitchFamily="18" charset="0"/>
              </a:rPr>
              <a:t>	// Body of InterfaceName2</a:t>
            </a:r>
          </a:p>
          <a:p>
            <a:pPr algn="l" defTabSz="385763"/>
            <a:r>
              <a:rPr lang="en-AU" altLang="en-AU" sz="2400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23837"/>
            <a:ext cx="3572256" cy="4601183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Inheritance and Interface Implementation</a:t>
            </a:r>
          </a:p>
        </p:txBody>
      </p:sp>
      <p:sp>
        <p:nvSpPr>
          <p:cNvPr id="4413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A general form of interface implementation: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This shows a class can extended another class while implementing one or more interfaces. 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It </a:t>
            </a:r>
            <a:r>
              <a:rPr lang="en-US" sz="2400" dirty="0">
                <a:solidFill>
                  <a:schemeClr val="tx1"/>
                </a:solidFill>
              </a:rPr>
              <a:t>appears like a multiple inheritance (if we consider interfaces as special kind of classes with certain restrictions or special features).</a:t>
            </a:r>
          </a:p>
        </p:txBody>
      </p:sp>
      <p:sp>
        <p:nvSpPr>
          <p:cNvPr id="441348" name="Text Box 4"/>
          <p:cNvSpPr txBox="1">
            <a:spLocks noChangeArrowheads="1"/>
          </p:cNvSpPr>
          <p:nvPr/>
        </p:nvSpPr>
        <p:spPr bwMode="auto">
          <a:xfrm>
            <a:off x="3499104" y="1791208"/>
            <a:ext cx="8235188" cy="16333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l" defTabSz="385763"/>
            <a:r>
              <a:rPr lang="en-AU" altLang="en-AU" sz="2000" b="1">
                <a:latin typeface="Times New Roman" pitchFamily="18" charset="0"/>
              </a:rPr>
              <a:t>class ClassName </a:t>
            </a:r>
            <a:r>
              <a:rPr lang="en-AU" altLang="en-AU" sz="2000" b="1">
                <a:solidFill>
                  <a:srgbClr val="FC0128"/>
                </a:solidFill>
                <a:latin typeface="Times New Roman" pitchFamily="18" charset="0"/>
              </a:rPr>
              <a:t>extends </a:t>
            </a:r>
            <a:r>
              <a:rPr lang="en-AU" altLang="en-AU" sz="2000" b="1">
                <a:latin typeface="Times New Roman" pitchFamily="18" charset="0"/>
              </a:rPr>
              <a:t>SuperClass</a:t>
            </a:r>
            <a:r>
              <a:rPr lang="en-AU" altLang="en-AU" sz="2000" b="1">
                <a:solidFill>
                  <a:srgbClr val="FC0128"/>
                </a:solidFill>
                <a:latin typeface="Times New Roman" pitchFamily="18" charset="0"/>
              </a:rPr>
              <a:t> implements </a:t>
            </a:r>
            <a:r>
              <a:rPr lang="en-AU" altLang="en-AU" sz="2000">
                <a:latin typeface="Times New Roman" pitchFamily="18" charset="0"/>
              </a:rPr>
              <a:t>InterfaceName [, InterfaceName2, </a:t>
            </a:r>
            <a:r>
              <a:rPr lang="en-AU" altLang="en-AU" sz="2000">
                <a:latin typeface="Tahoma"/>
              </a:rPr>
              <a:t>…</a:t>
            </a:r>
            <a:r>
              <a:rPr lang="en-AU" altLang="en-AU" sz="2000">
                <a:latin typeface="Times New Roman" pitchFamily="18" charset="0"/>
              </a:rPr>
              <a:t>]</a:t>
            </a:r>
          </a:p>
          <a:p>
            <a:pPr algn="l" defTabSz="385763"/>
            <a:r>
              <a:rPr lang="en-AU" altLang="en-AU" sz="2000">
                <a:latin typeface="Times New Roman" pitchFamily="18" charset="0"/>
              </a:rPr>
              <a:t>{</a:t>
            </a:r>
          </a:p>
          <a:p>
            <a:pPr algn="l" defTabSz="385763"/>
            <a:r>
              <a:rPr lang="en-AU" altLang="en-AU" sz="2000">
                <a:latin typeface="Times New Roman" pitchFamily="18" charset="0"/>
              </a:rPr>
              <a:t>	// Body of Class</a:t>
            </a:r>
          </a:p>
          <a:p>
            <a:pPr algn="l" defTabSz="385763"/>
            <a:r>
              <a:rPr lang="en-AU" altLang="en-AU" sz="2000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721F2-6205-47B7-A902-CC2704227D15}" type="slidenum">
              <a:rPr lang="zh-CN" altLang="en-GB"/>
              <a:pPr/>
              <a:t>24</a:t>
            </a:fld>
            <a:endParaRPr lang="en-GB" altLang="zh-CN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AU" sz="4000" b="1" dirty="0">
                <a:solidFill>
                  <a:schemeClr val="tx1"/>
                </a:solidFill>
              </a:rPr>
              <a:t>Interfaces and Software Engineering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AU" altLang="en-AU" sz="2400" i="1" dirty="0">
                <a:solidFill>
                  <a:schemeClr val="tx1"/>
                </a:solidFill>
              </a:rPr>
              <a:t>Interfaces</a:t>
            </a:r>
            <a:r>
              <a:rPr lang="en-AU" altLang="en-AU" sz="2400" dirty="0">
                <a:solidFill>
                  <a:schemeClr val="tx1"/>
                </a:solidFill>
              </a:rPr>
              <a:t>, like abstract classes and methods, provide templates of behaviour that other classes are expected to implement.</a:t>
            </a:r>
          </a:p>
          <a:p>
            <a:pPr>
              <a:lnSpc>
                <a:spcPct val="90000"/>
              </a:lnSpc>
            </a:pPr>
            <a:r>
              <a:rPr lang="en-AU" altLang="en-AU" sz="2400" dirty="0">
                <a:solidFill>
                  <a:schemeClr val="tx1"/>
                </a:solidFill>
              </a:rPr>
              <a:t>Separates out a design hierarchy from implementation hierarchy. This allows software designers to enforce/pass common/standard syntax for programmers implementing different classes.</a:t>
            </a:r>
          </a:p>
          <a:p>
            <a:pPr>
              <a:lnSpc>
                <a:spcPct val="90000"/>
              </a:lnSpc>
            </a:pPr>
            <a:r>
              <a:rPr lang="en-AU" altLang="en-AU" sz="2400" dirty="0">
                <a:solidFill>
                  <a:schemeClr val="tx1"/>
                </a:solidFill>
              </a:rPr>
              <a:t>Pass method descriptions, not implementation</a:t>
            </a:r>
          </a:p>
          <a:p>
            <a:pPr>
              <a:lnSpc>
                <a:spcPct val="90000"/>
              </a:lnSpc>
            </a:pPr>
            <a:r>
              <a:rPr lang="en-AU" altLang="en-AU" sz="2400" dirty="0">
                <a:solidFill>
                  <a:schemeClr val="tx1"/>
                </a:solidFill>
              </a:rPr>
              <a:t>Java allows for inheritance from only a single </a:t>
            </a:r>
            <a:r>
              <a:rPr lang="en-AU" altLang="en-AU" sz="2400" dirty="0" err="1">
                <a:solidFill>
                  <a:schemeClr val="tx1"/>
                </a:solidFill>
              </a:rPr>
              <a:t>superclass</a:t>
            </a:r>
            <a:r>
              <a:rPr lang="en-AU" altLang="en-AU" sz="2400" dirty="0">
                <a:solidFill>
                  <a:schemeClr val="tx1"/>
                </a:solidFill>
              </a:rPr>
              <a:t>. </a:t>
            </a:r>
            <a:r>
              <a:rPr lang="en-AU" altLang="en-AU" sz="2400" i="1" dirty="0">
                <a:solidFill>
                  <a:schemeClr val="tx1"/>
                </a:solidFill>
              </a:rPr>
              <a:t>Interfaces</a:t>
            </a:r>
            <a:r>
              <a:rPr lang="en-AU" altLang="en-AU" sz="2400" dirty="0">
                <a:solidFill>
                  <a:schemeClr val="tx1"/>
                </a:solidFill>
              </a:rPr>
              <a:t> allow for </a:t>
            </a:r>
            <a:r>
              <a:rPr lang="en-AU" altLang="en-AU" sz="2400" i="1" dirty="0">
                <a:solidFill>
                  <a:schemeClr val="tx1"/>
                </a:solidFill>
              </a:rPr>
              <a:t>class mixing</a:t>
            </a:r>
            <a:r>
              <a:rPr lang="en-AU" altLang="en-AU" sz="24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AU" altLang="en-AU" sz="2400" dirty="0">
                <a:solidFill>
                  <a:schemeClr val="tx1"/>
                </a:solidFill>
              </a:rPr>
              <a:t>Classes </a:t>
            </a:r>
            <a:r>
              <a:rPr lang="en-AU" altLang="en-AU" sz="2400" i="1" dirty="0">
                <a:solidFill>
                  <a:schemeClr val="tx1"/>
                </a:solidFill>
              </a:rPr>
              <a:t>implement</a:t>
            </a:r>
            <a:r>
              <a:rPr lang="en-AU" altLang="en-AU" sz="2400" dirty="0">
                <a:solidFill>
                  <a:schemeClr val="tx1"/>
                </a:solidFill>
              </a:rPr>
              <a:t> interfaces.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A4473600-F9AF-4A2A-A949-0AD1A5DE4188}" type="slidenum">
              <a:rPr lang="zh-CN" altLang="en-GB"/>
              <a:pPr/>
              <a:t>25</a:t>
            </a:fld>
            <a:endParaRPr lang="en-GB" altLang="zh-CN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b="1" dirty="0">
                <a:solidFill>
                  <a:srgbClr val="FF0000"/>
                </a:solidFill>
              </a:rPr>
              <a:t>Final and 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1585583400"/>
      </p:ext>
    </p:extLst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01418-7E38-4DBC-B867-E93BDBE89D83}" type="slidenum">
              <a:rPr lang="zh-CN" altLang="en-GB"/>
              <a:pPr/>
              <a:t>26</a:t>
            </a:fld>
            <a:endParaRPr lang="en-GB" altLang="zh-CN"/>
          </a:p>
        </p:txBody>
      </p:sp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Restricting Inheritance </a:t>
            </a:r>
            <a:endParaRPr lang="en-US" altLang="en-AU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425951" y="707136"/>
            <a:ext cx="2438400" cy="4956048"/>
            <a:chOff x="3840" y="1776"/>
            <a:chExt cx="1152" cy="2160"/>
          </a:xfrm>
        </p:grpSpPr>
        <p:sp>
          <p:nvSpPr>
            <p:cNvPr id="450566" name="Oval 6"/>
            <p:cNvSpPr>
              <a:spLocks noChangeArrowheads="1"/>
            </p:cNvSpPr>
            <p:nvPr/>
          </p:nvSpPr>
          <p:spPr bwMode="auto">
            <a:xfrm>
              <a:off x="3984" y="1776"/>
              <a:ext cx="864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en-AU" sz="2400"/>
                <a:t>Parent</a:t>
              </a:r>
            </a:p>
          </p:txBody>
        </p:sp>
        <p:sp>
          <p:nvSpPr>
            <p:cNvPr id="450567" name="Oval 7"/>
            <p:cNvSpPr>
              <a:spLocks noChangeArrowheads="1"/>
            </p:cNvSpPr>
            <p:nvPr/>
          </p:nvSpPr>
          <p:spPr bwMode="auto">
            <a:xfrm>
              <a:off x="3840" y="2928"/>
              <a:ext cx="1152" cy="100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en-AU" sz="2400"/>
                <a:t>Child</a:t>
              </a:r>
            </a:p>
          </p:txBody>
        </p:sp>
        <p:sp>
          <p:nvSpPr>
            <p:cNvPr id="450568" name="Line 8"/>
            <p:cNvSpPr>
              <a:spLocks noChangeShapeType="1"/>
            </p:cNvSpPr>
            <p:nvPr/>
          </p:nvSpPr>
          <p:spPr bwMode="auto">
            <a:xfrm flipV="1">
              <a:off x="4416" y="26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569" name="Freeform 9"/>
            <p:cNvSpPr>
              <a:spLocks/>
            </p:cNvSpPr>
            <p:nvPr/>
          </p:nvSpPr>
          <p:spPr bwMode="auto">
            <a:xfrm>
              <a:off x="3936" y="2928"/>
              <a:ext cx="960" cy="384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144" y="336"/>
                </a:cxn>
                <a:cxn ang="0">
                  <a:pos x="288" y="336"/>
                </a:cxn>
                <a:cxn ang="0">
                  <a:pos x="432" y="336"/>
                </a:cxn>
                <a:cxn ang="0">
                  <a:pos x="672" y="384"/>
                </a:cxn>
                <a:cxn ang="0">
                  <a:pos x="864" y="336"/>
                </a:cxn>
                <a:cxn ang="0">
                  <a:pos x="912" y="240"/>
                </a:cxn>
                <a:cxn ang="0">
                  <a:pos x="864" y="144"/>
                </a:cxn>
                <a:cxn ang="0">
                  <a:pos x="624" y="0"/>
                </a:cxn>
                <a:cxn ang="0">
                  <a:pos x="240" y="48"/>
                </a:cxn>
                <a:cxn ang="0">
                  <a:pos x="96" y="144"/>
                </a:cxn>
                <a:cxn ang="0">
                  <a:pos x="0" y="240"/>
                </a:cxn>
              </a:cxnLst>
              <a:rect l="0" t="0" r="r" b="b"/>
              <a:pathLst>
                <a:path w="912" h="384">
                  <a:moveTo>
                    <a:pt x="0" y="240"/>
                  </a:moveTo>
                  <a:lnTo>
                    <a:pt x="144" y="336"/>
                  </a:lnTo>
                  <a:lnTo>
                    <a:pt x="288" y="336"/>
                  </a:lnTo>
                  <a:lnTo>
                    <a:pt x="432" y="336"/>
                  </a:lnTo>
                  <a:lnTo>
                    <a:pt x="672" y="384"/>
                  </a:lnTo>
                  <a:lnTo>
                    <a:pt x="864" y="336"/>
                  </a:lnTo>
                  <a:lnTo>
                    <a:pt x="912" y="240"/>
                  </a:lnTo>
                  <a:lnTo>
                    <a:pt x="864" y="144"/>
                  </a:lnTo>
                  <a:lnTo>
                    <a:pt x="624" y="0"/>
                  </a:lnTo>
                  <a:lnTo>
                    <a:pt x="240" y="48"/>
                  </a:lnTo>
                  <a:lnTo>
                    <a:pt x="96" y="144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570" name="Line 10"/>
            <p:cNvSpPr>
              <a:spLocks noChangeShapeType="1"/>
            </p:cNvSpPr>
            <p:nvPr/>
          </p:nvSpPr>
          <p:spPr bwMode="auto">
            <a:xfrm flipH="1">
              <a:off x="4800" y="2928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50571" name="Text Box 11"/>
          <p:cNvSpPr txBox="1">
            <a:spLocks noChangeArrowheads="1"/>
          </p:cNvSpPr>
          <p:nvPr/>
        </p:nvSpPr>
        <p:spPr bwMode="auto">
          <a:xfrm>
            <a:off x="6965952" y="3429000"/>
            <a:ext cx="11079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AU"/>
              <a:t>Inherited</a:t>
            </a:r>
            <a:br>
              <a:rPr lang="en-US" altLang="en-AU"/>
            </a:br>
            <a:r>
              <a:rPr lang="en-US" altLang="en-AU"/>
              <a:t>capability</a:t>
            </a:r>
          </a:p>
        </p:txBody>
      </p:sp>
      <p:sp>
        <p:nvSpPr>
          <p:cNvPr id="450572" name="Line 12"/>
          <p:cNvSpPr>
            <a:spLocks noChangeShapeType="1"/>
          </p:cNvSpPr>
          <p:nvPr/>
        </p:nvSpPr>
        <p:spPr bwMode="auto">
          <a:xfrm>
            <a:off x="5315967" y="2752344"/>
            <a:ext cx="711200" cy="457200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50573" name="Line 13"/>
          <p:cNvSpPr>
            <a:spLocks noChangeShapeType="1"/>
          </p:cNvSpPr>
          <p:nvPr/>
        </p:nvSpPr>
        <p:spPr bwMode="auto">
          <a:xfrm flipH="1">
            <a:off x="5389119" y="2791968"/>
            <a:ext cx="609600" cy="457200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15885"/>
      </p:ext>
    </p:extLst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13E3D-6CB4-4467-843F-28BE4AC0013F}" type="slidenum">
              <a:rPr lang="zh-CN" altLang="en-GB"/>
              <a:pPr/>
              <a:t>27</a:t>
            </a:fld>
            <a:endParaRPr lang="en-GB" altLang="zh-CN"/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>
                <a:solidFill>
                  <a:schemeClr val="tx1"/>
                </a:solidFill>
              </a:rPr>
              <a:t>Final Members: A way for Preventing Overriding of Members in Subclasses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>
                <a:solidFill>
                  <a:schemeClr val="tx1"/>
                </a:solidFill>
              </a:rPr>
              <a:t>All methods and variables can be overridden by default in subclasses. 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solidFill>
                  <a:schemeClr val="tx1"/>
                </a:solidFill>
              </a:rPr>
              <a:t>This can be prevented by declaring them as final using the keyword “final” as a modifier. For example: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solidFill>
                  <a:srgbClr val="FF0000"/>
                </a:solidFill>
              </a:rPr>
              <a:t>final </a:t>
            </a:r>
            <a:r>
              <a:rPr lang="en-GB" sz="2400" dirty="0" err="1">
                <a:solidFill>
                  <a:srgbClr val="FF0000"/>
                </a:solidFill>
              </a:rPr>
              <a:t>int</a:t>
            </a:r>
            <a:r>
              <a:rPr lang="en-GB" sz="2400" dirty="0">
                <a:solidFill>
                  <a:srgbClr val="FF0000"/>
                </a:solidFill>
              </a:rPr>
              <a:t> marks = 100;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solidFill>
                  <a:srgbClr val="FF0000"/>
                </a:solidFill>
              </a:rPr>
              <a:t>final void display();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solidFill>
                  <a:schemeClr val="tx1"/>
                </a:solidFill>
              </a:rPr>
              <a:t>This ensures that functionality defined in this method cannot be altered any. Similarly, the value of a final variable cannot be altered.</a:t>
            </a:r>
          </a:p>
        </p:txBody>
      </p:sp>
    </p:spTree>
    <p:extLst>
      <p:ext uri="{BB962C8B-B14F-4D97-AF65-F5344CB8AC3E}">
        <p14:creationId xmlns:p14="http://schemas.microsoft.com/office/powerpoint/2010/main" val="2493798584"/>
      </p:ext>
    </p:extLst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C3614-9D0B-4969-979A-EC9746B8C80B}" type="slidenum">
              <a:rPr lang="zh-CN" altLang="en-GB"/>
              <a:pPr/>
              <a:t>28</a:t>
            </a:fld>
            <a:endParaRPr lang="en-GB" altLang="zh-CN"/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>
                <a:solidFill>
                  <a:schemeClr val="tx1"/>
                </a:solidFill>
              </a:rPr>
              <a:t>Final Classes: A way for Preventing Classes being extended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tx1"/>
                </a:solidFill>
              </a:rPr>
              <a:t>We can prevent an inheritance of classes by other classes by declaring them as final classes.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tx1"/>
                </a:solidFill>
              </a:rPr>
              <a:t>This is achieved in Java by using the keyword final as follows: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 dirty="0">
                <a:solidFill>
                  <a:srgbClr val="FF0000"/>
                </a:solidFill>
              </a:rPr>
              <a:t>final</a:t>
            </a:r>
            <a:r>
              <a:rPr lang="en-GB" sz="2000" dirty="0">
                <a:solidFill>
                  <a:srgbClr val="0070C0"/>
                </a:solidFill>
              </a:rPr>
              <a:t> class Marks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GB" sz="2000" dirty="0">
                <a:solidFill>
                  <a:srgbClr val="0070C0"/>
                </a:solidFill>
              </a:rPr>
              <a:t>{ // members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GB" sz="2000" dirty="0">
                <a:solidFill>
                  <a:srgbClr val="0070C0"/>
                </a:solidFill>
              </a:rPr>
              <a:t>}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 dirty="0">
                <a:solidFill>
                  <a:srgbClr val="FF0000"/>
                </a:solidFill>
              </a:rPr>
              <a:t>final</a:t>
            </a:r>
            <a:r>
              <a:rPr lang="en-GB" sz="2000" dirty="0">
                <a:solidFill>
                  <a:srgbClr val="0070C0"/>
                </a:solidFill>
              </a:rPr>
              <a:t> class Student extends Person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GB" sz="2000" dirty="0">
                <a:solidFill>
                  <a:srgbClr val="0070C0"/>
                </a:solidFill>
              </a:rPr>
              <a:t>{ // members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GB" sz="2000" dirty="0">
                <a:solidFill>
                  <a:srgbClr val="0070C0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tx1"/>
                </a:solidFill>
              </a:rPr>
              <a:t>Any attempt to inherit these classes will cause an error.</a:t>
            </a:r>
          </a:p>
        </p:txBody>
      </p:sp>
    </p:spTree>
    <p:extLst>
      <p:ext uri="{BB962C8B-B14F-4D97-AF65-F5344CB8AC3E}">
        <p14:creationId xmlns:p14="http://schemas.microsoft.com/office/powerpoint/2010/main" val="1412104064"/>
      </p:ext>
    </p:extLst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63591-E345-45BB-A56D-FAC3C1BA0B0D}" type="slidenum">
              <a:rPr lang="zh-CN" altLang="en-GB"/>
              <a:pPr/>
              <a:t>29</a:t>
            </a:fld>
            <a:endParaRPr lang="en-GB" altLang="zh-CN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AU" b="1" dirty="0">
                <a:solidFill>
                  <a:schemeClr val="tx1"/>
                </a:solidFill>
              </a:rPr>
              <a:t>Abstract Classes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31616" y="896113"/>
            <a:ext cx="8294624" cy="506571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endParaRPr lang="en-AU" altLang="en-AU" sz="2400" dirty="0"/>
          </a:p>
          <a:p>
            <a:pPr>
              <a:lnSpc>
                <a:spcPct val="80000"/>
              </a:lnSpc>
            </a:pPr>
            <a:r>
              <a:rPr lang="en-AU" altLang="en-AU" sz="2800" dirty="0">
                <a:solidFill>
                  <a:schemeClr val="folHlink"/>
                </a:solidFill>
              </a:rPr>
              <a:t>When we define a class to be “final”, it cannot be extended. </a:t>
            </a:r>
            <a:endParaRPr lang="en-AU" altLang="en-AU" sz="2800" dirty="0" smtClean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</a:pPr>
            <a:r>
              <a:rPr lang="en-AU" altLang="en-AU" sz="2800" dirty="0" smtClean="0">
                <a:solidFill>
                  <a:schemeClr val="folHlink"/>
                </a:solidFill>
              </a:rPr>
              <a:t>In </a:t>
            </a:r>
            <a:r>
              <a:rPr lang="en-AU" altLang="en-AU" sz="2800" dirty="0">
                <a:solidFill>
                  <a:schemeClr val="folHlink"/>
                </a:solidFill>
              </a:rPr>
              <a:t>certain situation, we want to properties of classes to be always extended and used. Such classes are called Abstract Classes.</a:t>
            </a:r>
          </a:p>
          <a:p>
            <a:pPr>
              <a:lnSpc>
                <a:spcPct val="80000"/>
              </a:lnSpc>
            </a:pPr>
            <a:endParaRPr lang="en-AU" altLang="en-AU" sz="2800" dirty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</a:pPr>
            <a:r>
              <a:rPr lang="en-AU" altLang="en-AU" sz="2800" dirty="0">
                <a:solidFill>
                  <a:schemeClr val="tx1"/>
                </a:solidFill>
              </a:rPr>
              <a:t>An</a:t>
            </a:r>
            <a:r>
              <a:rPr lang="en-AU" altLang="en-AU" sz="2800" i="1" dirty="0">
                <a:solidFill>
                  <a:schemeClr val="tx1"/>
                </a:solidFill>
              </a:rPr>
              <a:t> </a:t>
            </a:r>
            <a:r>
              <a:rPr lang="en-AU" altLang="en-AU" sz="2800" i="1" dirty="0">
                <a:solidFill>
                  <a:srgbClr val="FF0000"/>
                </a:solidFill>
              </a:rPr>
              <a:t>Abstract</a:t>
            </a:r>
            <a:r>
              <a:rPr lang="en-AU" altLang="en-AU" sz="2800" i="1" dirty="0">
                <a:solidFill>
                  <a:schemeClr val="tx1"/>
                </a:solidFill>
              </a:rPr>
              <a:t> </a:t>
            </a:r>
            <a:r>
              <a:rPr lang="en-AU" altLang="en-AU" sz="2800" dirty="0">
                <a:solidFill>
                  <a:schemeClr val="tx1"/>
                </a:solidFill>
              </a:rPr>
              <a:t>class is a conceptual class.</a:t>
            </a:r>
          </a:p>
          <a:p>
            <a:pPr>
              <a:lnSpc>
                <a:spcPct val="80000"/>
              </a:lnSpc>
            </a:pPr>
            <a:r>
              <a:rPr lang="en-AU" altLang="en-AU" sz="2800" dirty="0">
                <a:solidFill>
                  <a:schemeClr val="tx1"/>
                </a:solidFill>
              </a:rPr>
              <a:t>An Abstract class cannot be instantiated – objects cannot  be created.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AU" altLang="en-AU" sz="28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AU" altLang="en-AU" sz="2800" dirty="0">
                <a:solidFill>
                  <a:schemeClr val="tx1"/>
                </a:solidFill>
              </a:rPr>
              <a:t>Abstract classes provides a common root for a group of classes, nicely tied together in a package:</a:t>
            </a:r>
          </a:p>
          <a:p>
            <a:pPr>
              <a:lnSpc>
                <a:spcPct val="80000"/>
              </a:lnSpc>
            </a:pPr>
            <a:endParaRPr lang="en-AU" altLang="en-AU" sz="2800" dirty="0"/>
          </a:p>
        </p:txBody>
      </p:sp>
    </p:spTree>
    <p:extLst>
      <p:ext uri="{BB962C8B-B14F-4D97-AF65-F5344CB8AC3E}">
        <p14:creationId xmlns:p14="http://schemas.microsoft.com/office/powerpoint/2010/main" val="4018287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Today…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21994" y="1839378"/>
            <a:ext cx="70318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b="1" dirty="0"/>
          </a:p>
          <a:p>
            <a:pPr algn="ctr"/>
            <a:r>
              <a:rPr lang="en-US" sz="2000" b="1" dirty="0" smtClean="0"/>
              <a:t>Inheritance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 smtClean="0"/>
              <a:t>Interface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 smtClean="0"/>
              <a:t>Multiple Inheritance</a:t>
            </a:r>
          </a:p>
          <a:p>
            <a:pPr algn="ctr"/>
            <a:endParaRPr lang="en-US" sz="2000" b="1" dirty="0" smtClean="0"/>
          </a:p>
          <a:p>
            <a:pPr algn="ctr"/>
            <a:endParaRPr lang="en-US" sz="2000" b="1" dirty="0"/>
          </a:p>
          <a:p>
            <a:pPr algn="ctr"/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24231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2DF90-25C7-4CCD-B6B1-DFB14AAED46A}" type="slidenum">
              <a:rPr lang="zh-CN" altLang="en-GB"/>
              <a:pPr/>
              <a:t>30</a:t>
            </a:fld>
            <a:endParaRPr lang="en-GB" altLang="zh-CN"/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Abstract Class Syntax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000" dirty="0">
                <a:solidFill>
                  <a:srgbClr val="FF0000"/>
                </a:solidFill>
              </a:rPr>
              <a:t>abstract</a:t>
            </a:r>
            <a:r>
              <a:rPr lang="en-GB" sz="2000" dirty="0">
                <a:solidFill>
                  <a:schemeClr val="tx1"/>
                </a:solidFill>
              </a:rPr>
              <a:t> class </a:t>
            </a:r>
            <a:r>
              <a:rPr lang="en-GB" sz="2000" dirty="0" err="1">
                <a:solidFill>
                  <a:schemeClr val="tx1"/>
                </a:solidFill>
              </a:rPr>
              <a:t>ClassName</a:t>
            </a:r>
            <a:endParaRPr lang="en-GB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000" dirty="0">
                <a:solidFill>
                  <a:schemeClr val="tx1"/>
                </a:solidFill>
              </a:rPr>
              <a:t>{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GB" sz="1600" dirty="0">
                <a:solidFill>
                  <a:schemeClr val="tx1"/>
                </a:solidFill>
              </a:rPr>
              <a:t>...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GB" sz="1600" dirty="0">
                <a:solidFill>
                  <a:schemeClr val="tx1"/>
                </a:solidFill>
              </a:rPr>
              <a:t>…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>
                <a:solidFill>
                  <a:srgbClr val="FF0000"/>
                </a:solidFill>
              </a:rPr>
              <a:t>abstract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  <a:r>
              <a:rPr lang="en-GB" sz="1600" dirty="0">
                <a:solidFill>
                  <a:schemeClr val="tx1"/>
                </a:solidFill>
              </a:rPr>
              <a:t>Type MethodName1();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GB" sz="1600" dirty="0">
                <a:solidFill>
                  <a:schemeClr val="tx1"/>
                </a:solidFill>
              </a:rPr>
              <a:t>…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GB" sz="1600" dirty="0">
                <a:solidFill>
                  <a:schemeClr val="tx1"/>
                </a:solidFill>
              </a:rPr>
              <a:t>…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GB" sz="1600" dirty="0">
                <a:solidFill>
                  <a:schemeClr val="tx1"/>
                </a:solidFill>
              </a:rPr>
              <a:t>Type Method2()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GB" sz="1600" dirty="0">
                <a:solidFill>
                  <a:schemeClr val="tx1"/>
                </a:solidFill>
              </a:rPr>
              <a:t>{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GB" sz="1600" dirty="0">
                <a:solidFill>
                  <a:schemeClr val="tx1"/>
                </a:solidFill>
              </a:rPr>
              <a:t>	// method body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GB" sz="16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0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GB" sz="2000" dirty="0">
                <a:solidFill>
                  <a:schemeClr val="tx1"/>
                </a:solidFill>
              </a:rPr>
              <a:t>When a class contains one or more abstract methods, it should be declared as abstract class. </a:t>
            </a:r>
          </a:p>
          <a:p>
            <a:pPr>
              <a:lnSpc>
                <a:spcPct val="80000"/>
              </a:lnSpc>
            </a:pPr>
            <a:r>
              <a:rPr lang="en-GB" sz="2000" dirty="0">
                <a:solidFill>
                  <a:schemeClr val="tx1"/>
                </a:solidFill>
              </a:rPr>
              <a:t>The abstract methods of an abstract class must be defined in its subclass.</a:t>
            </a:r>
          </a:p>
          <a:p>
            <a:pPr>
              <a:lnSpc>
                <a:spcPct val="80000"/>
              </a:lnSpc>
            </a:pPr>
            <a:r>
              <a:rPr lang="en-GB" sz="2000" dirty="0">
                <a:solidFill>
                  <a:schemeClr val="tx1"/>
                </a:solidFill>
              </a:rPr>
              <a:t>We cannot declare abstract constructors or abstract static methods.</a:t>
            </a:r>
          </a:p>
        </p:txBody>
      </p:sp>
    </p:spTree>
    <p:extLst>
      <p:ext uri="{BB962C8B-B14F-4D97-AF65-F5344CB8AC3E}">
        <p14:creationId xmlns:p14="http://schemas.microsoft.com/office/powerpoint/2010/main" val="74611628"/>
      </p:ext>
    </p:extLst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BE37-7F82-444E-A1B5-E6ABA7503429}" type="slidenum">
              <a:rPr lang="zh-CN" altLang="en-GB"/>
              <a:pPr/>
              <a:t>31</a:t>
            </a:fld>
            <a:endParaRPr lang="en-GB" altLang="zh-CN"/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94607"/>
            <a:ext cx="4963886" cy="748393"/>
          </a:xfrm>
        </p:spPr>
        <p:txBody>
          <a:bodyPr/>
          <a:lstStyle/>
          <a:p>
            <a:r>
              <a:rPr lang="en-US" altLang="en-AU" dirty="0">
                <a:solidFill>
                  <a:schemeClr val="tx1"/>
                </a:solidFill>
              </a:rPr>
              <a:t>Abstract Class -Example</a:t>
            </a:r>
          </a:p>
        </p:txBody>
      </p:sp>
      <p:sp>
        <p:nvSpPr>
          <p:cNvPr id="361476" name="Rectangle 4"/>
          <p:cNvSpPr>
            <a:spLocks noChangeArrowheads="1"/>
          </p:cNvSpPr>
          <p:nvPr/>
        </p:nvSpPr>
        <p:spPr bwMode="auto">
          <a:xfrm>
            <a:off x="4267201" y="2667001"/>
            <a:ext cx="3494617" cy="777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 i="1">
                <a:solidFill>
                  <a:schemeClr val="hlink"/>
                </a:solidFill>
                <a:latin typeface="Arial" charset="0"/>
              </a:rPr>
              <a:t>Shape</a:t>
            </a:r>
          </a:p>
        </p:txBody>
      </p:sp>
      <p:sp>
        <p:nvSpPr>
          <p:cNvPr id="361477" name="Rectangle 5"/>
          <p:cNvSpPr>
            <a:spLocks noChangeArrowheads="1"/>
          </p:cNvSpPr>
          <p:nvPr/>
        </p:nvSpPr>
        <p:spPr bwMode="auto">
          <a:xfrm>
            <a:off x="2027768" y="4403726"/>
            <a:ext cx="3494617" cy="777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latin typeface="Arial" charset="0"/>
              </a:rPr>
              <a:t>Circle</a:t>
            </a:r>
          </a:p>
        </p:txBody>
      </p:sp>
      <p:sp>
        <p:nvSpPr>
          <p:cNvPr id="361478" name="Rectangle 6"/>
          <p:cNvSpPr>
            <a:spLocks noChangeArrowheads="1"/>
          </p:cNvSpPr>
          <p:nvPr/>
        </p:nvSpPr>
        <p:spPr bwMode="auto">
          <a:xfrm>
            <a:off x="6864351" y="4403726"/>
            <a:ext cx="3494616" cy="777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latin typeface="Arial" charset="0"/>
              </a:rPr>
              <a:t>Rectangle</a:t>
            </a:r>
          </a:p>
        </p:txBody>
      </p:sp>
      <p:sp>
        <p:nvSpPr>
          <p:cNvPr id="361479" name="Line 7"/>
          <p:cNvSpPr>
            <a:spLocks noChangeShapeType="1"/>
          </p:cNvSpPr>
          <p:nvPr/>
        </p:nvSpPr>
        <p:spPr bwMode="auto">
          <a:xfrm flipV="1">
            <a:off x="3640667" y="3984625"/>
            <a:ext cx="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1480" name="Line 8"/>
          <p:cNvSpPr>
            <a:spLocks noChangeShapeType="1"/>
          </p:cNvSpPr>
          <p:nvPr/>
        </p:nvSpPr>
        <p:spPr bwMode="auto">
          <a:xfrm flipV="1">
            <a:off x="3640667" y="3984625"/>
            <a:ext cx="47476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1481" name="Line 9"/>
          <p:cNvSpPr>
            <a:spLocks noChangeShapeType="1"/>
          </p:cNvSpPr>
          <p:nvPr/>
        </p:nvSpPr>
        <p:spPr bwMode="auto">
          <a:xfrm>
            <a:off x="8388351" y="3984625"/>
            <a:ext cx="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611285" y="3444875"/>
            <a:ext cx="393700" cy="539750"/>
            <a:chOff x="2557" y="1834"/>
            <a:chExt cx="186" cy="340"/>
          </a:xfrm>
        </p:grpSpPr>
        <p:sp>
          <p:nvSpPr>
            <p:cNvPr id="361483" name="Line 11"/>
            <p:cNvSpPr>
              <a:spLocks noChangeShapeType="1"/>
            </p:cNvSpPr>
            <p:nvPr/>
          </p:nvSpPr>
          <p:spPr bwMode="auto">
            <a:xfrm flipH="1" flipV="1">
              <a:off x="2640" y="1968"/>
              <a:ext cx="2" cy="2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1484" name="Line 12"/>
            <p:cNvSpPr>
              <a:spLocks noChangeShapeType="1"/>
            </p:cNvSpPr>
            <p:nvPr/>
          </p:nvSpPr>
          <p:spPr bwMode="auto">
            <a:xfrm>
              <a:off x="2557" y="198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1485" name="Line 13"/>
            <p:cNvSpPr>
              <a:spLocks noChangeShapeType="1"/>
            </p:cNvSpPr>
            <p:nvPr/>
          </p:nvSpPr>
          <p:spPr bwMode="auto">
            <a:xfrm>
              <a:off x="2557" y="1985"/>
              <a:ext cx="1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1486" name="Line 14"/>
            <p:cNvSpPr>
              <a:spLocks noChangeShapeType="1"/>
            </p:cNvSpPr>
            <p:nvPr/>
          </p:nvSpPr>
          <p:spPr bwMode="auto">
            <a:xfrm flipV="1">
              <a:off x="2557" y="1834"/>
              <a:ext cx="85" cy="1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1487" name="Line 15"/>
            <p:cNvSpPr>
              <a:spLocks noChangeShapeType="1"/>
            </p:cNvSpPr>
            <p:nvPr/>
          </p:nvSpPr>
          <p:spPr bwMode="auto">
            <a:xfrm flipH="1" flipV="1">
              <a:off x="2642" y="1834"/>
              <a:ext cx="101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1490" name="Line 18"/>
          <p:cNvSpPr>
            <a:spLocks noChangeShapeType="1"/>
          </p:cNvSpPr>
          <p:nvPr/>
        </p:nvSpPr>
        <p:spPr bwMode="auto">
          <a:xfrm>
            <a:off x="3579284" y="54371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47114" y="451104"/>
            <a:ext cx="2955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en-AU" dirty="0" smtClean="0"/>
              <a:t>Shape is a abstract class</a:t>
            </a:r>
            <a:r>
              <a:rPr lang="en-US" altLang="en-AU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867665"/>
      </p:ext>
    </p:extLst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AC63-8CFD-4A78-AFBC-0B5A1F354DB5}" type="slidenum">
              <a:rPr lang="zh-CN" altLang="en-GB"/>
              <a:pPr/>
              <a:t>32</a:t>
            </a:fld>
            <a:endParaRPr lang="en-GB" altLang="zh-CN"/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AU" b="1" dirty="0">
                <a:solidFill>
                  <a:schemeClr val="tx1"/>
                </a:solidFill>
              </a:rPr>
              <a:t>The Shape Abstract Class</a:t>
            </a:r>
          </a:p>
        </p:txBody>
      </p:sp>
      <p:sp>
        <p:nvSpPr>
          <p:cNvPr id="3604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Is the following statement valid?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</a:rPr>
              <a:t>Shape s = new Shape</a:t>
            </a:r>
            <a:r>
              <a:rPr lang="en-US" sz="2000" dirty="0" smtClean="0">
                <a:solidFill>
                  <a:srgbClr val="FF0000"/>
                </a:solidFill>
              </a:rPr>
              <a:t>();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60452" name="Text Box 4"/>
          <p:cNvSpPr txBox="1">
            <a:spLocks noChangeArrowheads="1"/>
          </p:cNvSpPr>
          <p:nvPr/>
        </p:nvSpPr>
        <p:spPr bwMode="auto">
          <a:xfrm>
            <a:off x="3619500" y="1397000"/>
            <a:ext cx="8077200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l" defTabSz="287338"/>
            <a:r>
              <a:rPr lang="en-AU" altLang="en-AU" sz="2400">
                <a:latin typeface="Times New Roman" pitchFamily="18" charset="0"/>
              </a:rPr>
              <a:t>public </a:t>
            </a:r>
            <a:r>
              <a:rPr lang="en-AU" altLang="en-AU" sz="2400" b="1">
                <a:solidFill>
                  <a:srgbClr val="FC0128"/>
                </a:solidFill>
                <a:latin typeface="Times New Roman" pitchFamily="18" charset="0"/>
              </a:rPr>
              <a:t>abstract</a:t>
            </a:r>
            <a:r>
              <a:rPr lang="en-AU" altLang="en-AU" sz="2400">
                <a:latin typeface="Times New Roman" pitchFamily="18" charset="0"/>
              </a:rPr>
              <a:t> class Shape {</a:t>
            </a:r>
          </a:p>
          <a:p>
            <a:pPr algn="l" defTabSz="287338"/>
            <a:r>
              <a:rPr lang="en-AU" altLang="en-AU" sz="2400">
                <a:latin typeface="Times New Roman" pitchFamily="18" charset="0"/>
              </a:rPr>
              <a:t>	    public </a:t>
            </a:r>
            <a:r>
              <a:rPr lang="en-AU" altLang="en-AU" sz="2400">
                <a:solidFill>
                  <a:schemeClr val="hlink"/>
                </a:solidFill>
                <a:latin typeface="Times New Roman" pitchFamily="18" charset="0"/>
              </a:rPr>
              <a:t>abstract </a:t>
            </a:r>
            <a:r>
              <a:rPr lang="en-AU" altLang="en-AU" sz="2400">
                <a:latin typeface="Times New Roman" pitchFamily="18" charset="0"/>
              </a:rPr>
              <a:t>double area(); </a:t>
            </a:r>
          </a:p>
          <a:p>
            <a:pPr algn="l" defTabSz="287338"/>
            <a:r>
              <a:rPr lang="en-AU" altLang="en-AU" sz="2400">
                <a:latin typeface="Times New Roman" pitchFamily="18" charset="0"/>
              </a:rPr>
              <a:t>	    public void move() { // non-abstract method</a:t>
            </a:r>
          </a:p>
          <a:p>
            <a:pPr algn="l" defTabSz="287338"/>
            <a:r>
              <a:rPr lang="en-AU" altLang="en-AU" sz="2400">
                <a:latin typeface="Times New Roman" pitchFamily="18" charset="0"/>
              </a:rPr>
              <a:t>            // implementation</a:t>
            </a:r>
          </a:p>
          <a:p>
            <a:pPr algn="l" defTabSz="287338"/>
            <a:r>
              <a:rPr lang="en-AU" altLang="en-AU" sz="2400">
                <a:latin typeface="Times New Roman" pitchFamily="18" charset="0"/>
              </a:rPr>
              <a:t>       }</a:t>
            </a:r>
          </a:p>
          <a:p>
            <a:pPr algn="l" defTabSz="287338"/>
            <a:r>
              <a:rPr lang="en-AU" altLang="en-AU" sz="2400">
                <a:latin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13257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696CD-C3D3-4339-BF6D-087711AA2E73}" type="slidenum">
              <a:rPr lang="zh-CN" altLang="en-GB"/>
              <a:pPr/>
              <a:t>33</a:t>
            </a:fld>
            <a:endParaRPr lang="en-GB" altLang="zh-CN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AU" b="1" dirty="0">
                <a:solidFill>
                  <a:schemeClr val="tx1"/>
                </a:solidFill>
              </a:rPr>
              <a:t>Abstract Classes</a:t>
            </a: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3467100" y="1104900"/>
            <a:ext cx="8432800" cy="448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 defTabSz="287338"/>
            <a:r>
              <a:rPr lang="en-AU" altLang="en-AU" sz="2400" dirty="0">
                <a:latin typeface="Times New Roman" pitchFamily="18" charset="0"/>
              </a:rPr>
              <a:t>public Circle extends Shape {</a:t>
            </a:r>
          </a:p>
          <a:p>
            <a:pPr algn="l" defTabSz="287338"/>
            <a:r>
              <a:rPr lang="en-AU" altLang="en-AU" sz="2400" dirty="0">
                <a:latin typeface="Times New Roman" pitchFamily="18" charset="0"/>
              </a:rPr>
              <a:t>	protected double r;</a:t>
            </a:r>
          </a:p>
          <a:p>
            <a:pPr algn="l" defTabSz="287338"/>
            <a:r>
              <a:rPr lang="en-AU" altLang="en-AU" sz="2400" dirty="0">
                <a:latin typeface="Times New Roman" pitchFamily="18" charset="0"/>
              </a:rPr>
              <a:t>	protected static final double PI =3.1415926535;</a:t>
            </a:r>
          </a:p>
          <a:p>
            <a:pPr algn="l" defTabSz="287338"/>
            <a:r>
              <a:rPr lang="en-AU" altLang="en-AU" sz="2400" dirty="0">
                <a:latin typeface="Times New Roman" pitchFamily="18" charset="0"/>
              </a:rPr>
              <a:t>	public Circle() { r = 1.0; )</a:t>
            </a:r>
          </a:p>
          <a:p>
            <a:pPr algn="l" defTabSz="287338"/>
            <a:r>
              <a:rPr lang="en-AU" altLang="en-AU" sz="2400" dirty="0">
                <a:latin typeface="Times New Roman" pitchFamily="18" charset="0"/>
              </a:rPr>
              <a:t>	public double area() { return PI * r * r; }</a:t>
            </a:r>
          </a:p>
          <a:p>
            <a:pPr algn="l" defTabSz="287338"/>
            <a:r>
              <a:rPr lang="en-AU" altLang="en-AU" sz="2400" dirty="0">
                <a:latin typeface="Tahoma"/>
              </a:rPr>
              <a:t>…</a:t>
            </a:r>
            <a:endParaRPr lang="en-AU" altLang="en-AU" sz="2400" dirty="0">
              <a:latin typeface="Times New Roman" pitchFamily="18" charset="0"/>
            </a:endParaRPr>
          </a:p>
          <a:p>
            <a:pPr algn="l" defTabSz="287338"/>
            <a:r>
              <a:rPr lang="en-AU" altLang="en-AU" sz="2400" dirty="0">
                <a:latin typeface="Times New Roman" pitchFamily="18" charset="0"/>
              </a:rPr>
              <a:t>}</a:t>
            </a:r>
          </a:p>
          <a:p>
            <a:pPr algn="l" defTabSz="287338"/>
            <a:r>
              <a:rPr lang="en-AU" altLang="en-AU" sz="2400" dirty="0">
                <a:latin typeface="Times New Roman" pitchFamily="18" charset="0"/>
              </a:rPr>
              <a:t>public Rectangle extends Shape {</a:t>
            </a:r>
          </a:p>
          <a:p>
            <a:pPr algn="l" defTabSz="287338"/>
            <a:r>
              <a:rPr lang="en-AU" altLang="en-AU" sz="2400" dirty="0">
                <a:latin typeface="Times New Roman" pitchFamily="18" charset="0"/>
              </a:rPr>
              <a:t>	protected double w, h;</a:t>
            </a:r>
          </a:p>
          <a:p>
            <a:pPr algn="l" defTabSz="287338"/>
            <a:r>
              <a:rPr lang="en-AU" altLang="en-AU" sz="2400" dirty="0">
                <a:latin typeface="Times New Roman" pitchFamily="18" charset="0"/>
              </a:rPr>
              <a:t>	public Rectangle() { w = 0.0; h=0.0; }</a:t>
            </a:r>
          </a:p>
          <a:p>
            <a:pPr algn="l" defTabSz="287338"/>
            <a:r>
              <a:rPr lang="en-AU" altLang="en-AU" sz="2400" dirty="0">
                <a:latin typeface="Times New Roman" pitchFamily="18" charset="0"/>
              </a:rPr>
              <a:t>	public double area() { return w * h; }</a:t>
            </a:r>
          </a:p>
          <a:p>
            <a:pPr algn="l" defTabSz="287338"/>
            <a:r>
              <a:rPr lang="en-AU" altLang="en-AU" sz="2400" dirty="0">
                <a:latin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6508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BAB80-C022-485B-A2BE-9636A4F884B1}" type="slidenum">
              <a:rPr lang="zh-CN" altLang="en-GB"/>
              <a:pPr/>
              <a:t>34</a:t>
            </a:fld>
            <a:endParaRPr lang="en-GB" altLang="zh-CN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AU" b="1" dirty="0">
                <a:solidFill>
                  <a:schemeClr val="tx1"/>
                </a:solidFill>
              </a:rPr>
              <a:t>Abstract Classes Properties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AU" altLang="en-AU" sz="2800" dirty="0">
                <a:solidFill>
                  <a:schemeClr val="tx1"/>
                </a:solidFill>
              </a:rPr>
              <a:t>A class with one or more abstract methods is automatically abstract and it cannot be instantiated.</a:t>
            </a:r>
          </a:p>
          <a:p>
            <a:pPr>
              <a:lnSpc>
                <a:spcPct val="80000"/>
              </a:lnSpc>
            </a:pPr>
            <a:r>
              <a:rPr lang="en-AU" altLang="en-AU" sz="2800" dirty="0">
                <a:solidFill>
                  <a:schemeClr val="tx1"/>
                </a:solidFill>
              </a:rPr>
              <a:t>A class declared abstract, even with no abstract methods can not be instantiated.</a:t>
            </a:r>
          </a:p>
          <a:p>
            <a:pPr>
              <a:lnSpc>
                <a:spcPct val="80000"/>
              </a:lnSpc>
            </a:pPr>
            <a:r>
              <a:rPr lang="en-AU" altLang="en-AU" sz="2800" dirty="0">
                <a:solidFill>
                  <a:schemeClr val="tx1"/>
                </a:solidFill>
              </a:rPr>
              <a:t>A subclass of an abstract class can be instantiated if it overrides all abstract methods by implementation them.</a:t>
            </a:r>
          </a:p>
          <a:p>
            <a:pPr>
              <a:lnSpc>
                <a:spcPct val="80000"/>
              </a:lnSpc>
            </a:pPr>
            <a:r>
              <a:rPr lang="en-AU" altLang="en-AU" sz="2800" dirty="0">
                <a:solidFill>
                  <a:schemeClr val="tx1"/>
                </a:solidFill>
              </a:rPr>
              <a:t>A subclass that does not implement all of the </a:t>
            </a:r>
            <a:r>
              <a:rPr lang="en-AU" altLang="en-AU" sz="2800" dirty="0" err="1">
                <a:solidFill>
                  <a:schemeClr val="tx1"/>
                </a:solidFill>
              </a:rPr>
              <a:t>superclass</a:t>
            </a:r>
            <a:r>
              <a:rPr lang="en-AU" altLang="en-AU" sz="2800" dirty="0">
                <a:solidFill>
                  <a:schemeClr val="tx1"/>
                </a:solidFill>
              </a:rPr>
              <a:t> abstract methods is itself abstract; and it cannot be instantiated.</a:t>
            </a:r>
          </a:p>
        </p:txBody>
      </p:sp>
    </p:spTree>
    <p:extLst>
      <p:ext uri="{BB962C8B-B14F-4D97-AF65-F5344CB8AC3E}">
        <p14:creationId xmlns:p14="http://schemas.microsoft.com/office/powerpoint/2010/main" val="23563404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F120D-FFC6-47EA-86D3-1EC21CA823E0}" type="slidenum">
              <a:rPr lang="zh-CN" altLang="en-GB"/>
              <a:pPr/>
              <a:t>35</a:t>
            </a:fld>
            <a:endParaRPr lang="en-GB" altLang="zh-CN"/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If you do not want (properties of) your class to be extended or inherited by other classes, define it as a final class.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tx1"/>
                </a:solidFill>
              </a:rPr>
              <a:t>Java supports this is through the keyword “final”. 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tx1"/>
                </a:solidFill>
              </a:rPr>
              <a:t>This is applied to classes.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You can also apply the final to only methods if you do not want anyone to override them.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If you want your class (properties/methods) to be extended by all those who want to use, then define it as an abstract class or define one or more of its methods as abstract methods.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tx1"/>
                </a:solidFill>
              </a:rPr>
              <a:t>Java supports this is through the keyword “abstract”.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tx1"/>
                </a:solidFill>
              </a:rPr>
              <a:t>This is applied to methods only.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tx1"/>
                </a:solidFill>
              </a:rPr>
              <a:t>Subclasses should implement abstract methods; otherwise, they cannot be instantiated.</a:t>
            </a:r>
          </a:p>
        </p:txBody>
      </p:sp>
    </p:spTree>
    <p:extLst>
      <p:ext uri="{BB962C8B-B14F-4D97-AF65-F5344CB8AC3E}">
        <p14:creationId xmlns:p14="http://schemas.microsoft.com/office/powerpoint/2010/main" val="2218984706"/>
      </p:ext>
    </p:extLst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THANK YOU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27446" y="1399488"/>
            <a:ext cx="65068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NEXT CLASS:</a:t>
            </a:r>
          </a:p>
          <a:p>
            <a:pPr algn="r"/>
            <a:endParaRPr lang="en-US" sz="2400" dirty="0"/>
          </a:p>
          <a:p>
            <a:pPr algn="r"/>
            <a:endParaRPr lang="en-US" sz="2400" dirty="0" smtClean="0"/>
          </a:p>
          <a:p>
            <a:pPr algn="r"/>
            <a:r>
              <a:rPr lang="en-US" sz="2400" dirty="0" smtClean="0"/>
              <a:t>Practical Session:</a:t>
            </a:r>
            <a:endParaRPr lang="en-US" sz="2400" dirty="0"/>
          </a:p>
          <a:p>
            <a:pPr algn="r"/>
            <a:endParaRPr lang="en-US" sz="2400" dirty="0"/>
          </a:p>
          <a:p>
            <a:pPr algn="r"/>
            <a:endParaRPr lang="en-US" sz="2400" dirty="0" smtClean="0"/>
          </a:p>
          <a:p>
            <a:pPr algn="r"/>
            <a:endParaRPr lang="en-US" sz="2400" dirty="0"/>
          </a:p>
          <a:p>
            <a:pPr algn="r"/>
            <a:endParaRPr lang="en-US" sz="2400" dirty="0"/>
          </a:p>
          <a:p>
            <a:pPr algn="r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015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9004" y="1395984"/>
            <a:ext cx="7543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Inheritance</a:t>
            </a:r>
          </a:p>
          <a:p>
            <a:pPr algn="ctr"/>
            <a:endParaRPr lang="en-US" sz="4800" b="1" dirty="0" smtClean="0"/>
          </a:p>
          <a:p>
            <a:pPr algn="ctr"/>
            <a:r>
              <a:rPr lang="en-US" sz="4800" b="1" dirty="0" smtClean="0"/>
              <a:t>Interface</a:t>
            </a:r>
          </a:p>
          <a:p>
            <a:pPr algn="ctr"/>
            <a:endParaRPr lang="en-US" sz="4800" b="1" dirty="0" smtClean="0"/>
          </a:p>
          <a:p>
            <a:pPr algn="ctr"/>
            <a:r>
              <a:rPr lang="en-US" sz="4800" b="1" dirty="0" smtClean="0"/>
              <a:t>Multiple Inheritance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36921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76081" cy="4601183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Inheritance 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33216" y="1469196"/>
            <a:ext cx="819302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Inheritance can be defined as the process where one object acquires the properties of another.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Excepting </a:t>
            </a:r>
            <a:r>
              <a:rPr lang="en-US" sz="2400" b="1" dirty="0" smtClean="0"/>
              <a:t>Object class</a:t>
            </a:r>
            <a:r>
              <a:rPr lang="en-US" sz="2400" dirty="0" smtClean="0"/>
              <a:t>, which has no </a:t>
            </a:r>
            <a:r>
              <a:rPr lang="en-US" sz="2400" dirty="0" err="1" smtClean="0"/>
              <a:t>superclass</a:t>
            </a:r>
            <a:r>
              <a:rPr lang="en-US" sz="2400" dirty="0" smtClean="0"/>
              <a:t>, every class has one and only one direct </a:t>
            </a:r>
            <a:r>
              <a:rPr lang="en-US" sz="2400" dirty="0" err="1" smtClean="0"/>
              <a:t>superclass</a:t>
            </a:r>
            <a:r>
              <a:rPr lang="en-US" sz="2400" dirty="0" smtClean="0"/>
              <a:t>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In the absence of any other explicit </a:t>
            </a:r>
            <a:r>
              <a:rPr lang="en-US" sz="2400" dirty="0" err="1" smtClean="0"/>
              <a:t>superclass</a:t>
            </a:r>
            <a:r>
              <a:rPr lang="en-US" sz="2400" dirty="0" smtClean="0"/>
              <a:t>, every class is implicitly a subclass of Object.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The idea of inheritance is simple but powerful: It allows re-usability.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019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Key Points: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65576" y="1466088"/>
            <a:ext cx="838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A subclass inherits all the </a:t>
            </a:r>
            <a:r>
              <a:rPr lang="en-US" sz="2400" i="1" dirty="0"/>
              <a:t>members</a:t>
            </a:r>
            <a:r>
              <a:rPr lang="en-US" sz="2400" dirty="0"/>
              <a:t> </a:t>
            </a:r>
            <a:r>
              <a:rPr lang="en-US" sz="2400" dirty="0" smtClean="0"/>
              <a:t>from </a:t>
            </a:r>
            <a:r>
              <a:rPr lang="en-US" sz="2400" dirty="0"/>
              <a:t>its </a:t>
            </a:r>
            <a:r>
              <a:rPr lang="en-US" sz="2400" dirty="0" smtClean="0"/>
              <a:t>superclass.</a:t>
            </a:r>
          </a:p>
          <a:p>
            <a:pPr marL="1714500" lvl="3" indent="-342900">
              <a:buFont typeface="Wingdings" pitchFamily="2" charset="2"/>
              <a:buChar char="§"/>
            </a:pPr>
            <a:r>
              <a:rPr lang="en-US" sz="2400" dirty="0" smtClean="0"/>
              <a:t>fields</a:t>
            </a:r>
          </a:p>
          <a:p>
            <a:pPr marL="1714500" lvl="3" indent="-342900">
              <a:buFont typeface="Wingdings" pitchFamily="2" charset="2"/>
              <a:buChar char="§"/>
            </a:pPr>
            <a:r>
              <a:rPr lang="en-US" sz="2400" dirty="0" smtClean="0"/>
              <a:t>methods</a:t>
            </a:r>
          </a:p>
          <a:p>
            <a:pPr marL="1714500" lvl="3" indent="-342900">
              <a:buFont typeface="Wingdings" pitchFamily="2" charset="2"/>
              <a:buChar char="§"/>
            </a:pPr>
            <a:r>
              <a:rPr lang="en-US" sz="2400" dirty="0" smtClean="0"/>
              <a:t>nested  classes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Constructors are not members, so they are not inherited by subclasses, but the constructor of the superclass can be invoked from the </a:t>
            </a:r>
            <a:r>
              <a:rPr lang="en-US" sz="2400" dirty="0" smtClean="0"/>
              <a:t>subclass.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We use</a:t>
            </a:r>
            <a:r>
              <a:rPr lang="en-US" sz="2400" b="1" dirty="0" smtClean="0"/>
              <a:t> ‘extends’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smtClean="0"/>
              <a:t>‘</a:t>
            </a:r>
            <a:r>
              <a:rPr lang="en-US" sz="2400" b="1" dirty="0" smtClean="0"/>
              <a:t>implements’ </a:t>
            </a:r>
            <a:r>
              <a:rPr lang="en-US" sz="2400" dirty="0" smtClean="0"/>
              <a:t>keywords to achieve inheritance.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369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039" y="757297"/>
            <a:ext cx="1105062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Super Class:-</a:t>
            </a:r>
          </a:p>
          <a:p>
            <a:endParaRPr lang="en-US" sz="16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Super classes contains all the attributes &amp; behaviors that are common between classes.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Consider the following classes:</a:t>
            </a:r>
          </a:p>
        </p:txBody>
      </p:sp>
      <p:sp>
        <p:nvSpPr>
          <p:cNvPr id="3" name="Rectangle 2"/>
          <p:cNvSpPr/>
          <p:nvPr/>
        </p:nvSpPr>
        <p:spPr>
          <a:xfrm>
            <a:off x="812800" y="2819400"/>
            <a:ext cx="2844800" cy="35808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12800" y="3429001"/>
            <a:ext cx="2844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ame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city</a:t>
            </a:r>
          </a:p>
          <a:p>
            <a:r>
              <a:rPr lang="en-US" dirty="0" smtClean="0"/>
              <a:t>department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2800" y="4629330"/>
            <a:ext cx="2743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attendLectures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doAssignment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doExams</a:t>
            </a:r>
            <a:r>
              <a:rPr lang="en-US" dirty="0" smtClean="0"/>
              <a:t>()</a:t>
            </a:r>
          </a:p>
          <a:p>
            <a:r>
              <a:rPr lang="en-US" dirty="0" err="1">
                <a:solidFill>
                  <a:srgbClr val="FF0000"/>
                </a:solidFill>
              </a:rPr>
              <a:t>tellName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 err="1">
                <a:solidFill>
                  <a:srgbClr val="FF0000"/>
                </a:solidFill>
              </a:rPr>
              <a:t>tellAge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 err="1">
                <a:solidFill>
                  <a:srgbClr val="FF0000"/>
                </a:solidFill>
              </a:rPr>
              <a:t>tellCity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7144" y="2843012"/>
            <a:ext cx="2844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Student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368800" y="2819400"/>
            <a:ext cx="2844800" cy="3276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68800" y="3429001"/>
            <a:ext cx="2844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ame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city</a:t>
            </a:r>
          </a:p>
          <a:p>
            <a:r>
              <a:rPr lang="en-US" dirty="0" smtClean="0"/>
              <a:t>course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26400" y="2819400"/>
            <a:ext cx="2844800" cy="281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026400" y="3429000"/>
            <a:ext cx="2844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ame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city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68800" y="2839792"/>
            <a:ext cx="2844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Lecturer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026400" y="2863404"/>
            <a:ext cx="2844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Person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375955" y="4645875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doLectures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doMarking</a:t>
            </a:r>
            <a:r>
              <a:rPr lang="en-US" dirty="0" smtClean="0"/>
              <a:t>()</a:t>
            </a:r>
          </a:p>
          <a:p>
            <a:r>
              <a:rPr lang="en-US" dirty="0" err="1">
                <a:solidFill>
                  <a:srgbClr val="FF0000"/>
                </a:solidFill>
              </a:rPr>
              <a:t>tellName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 err="1">
                <a:solidFill>
                  <a:srgbClr val="FF0000"/>
                </a:solidFill>
              </a:rPr>
              <a:t>tellAge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 err="1">
                <a:solidFill>
                  <a:srgbClr val="FF0000"/>
                </a:solidFill>
              </a:rPr>
              <a:t>tellCity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8066468" y="4368876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tellName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tellAge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tellCity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42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5682" y="698213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</a:t>
            </a:r>
            <a:endParaRPr lang="en-US" sz="32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Sub Super Relationship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81890" y="935736"/>
            <a:ext cx="7162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</a:t>
            </a:r>
            <a:r>
              <a:rPr lang="en-US" sz="2400" dirty="0" err="1" smtClean="0"/>
              <a:t>SuperB</a:t>
            </a:r>
            <a:r>
              <a:rPr lang="en-US" sz="2400" dirty="0" smtClean="0"/>
              <a:t> </a:t>
            </a:r>
            <a:r>
              <a:rPr lang="en-US" sz="2400" dirty="0"/>
              <a:t>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 x;</a:t>
            </a:r>
          </a:p>
          <a:p>
            <a:r>
              <a:rPr lang="en-US" sz="2400" dirty="0"/>
              <a:t>    void </a:t>
            </a:r>
            <a:r>
              <a:rPr lang="en-US" sz="2400" dirty="0" err="1"/>
              <a:t>setIt</a:t>
            </a:r>
            <a:r>
              <a:rPr lang="en-US" sz="2400" dirty="0"/>
              <a:t> (</a:t>
            </a:r>
            <a:r>
              <a:rPr lang="en-US" sz="2400" dirty="0" err="1"/>
              <a:t>int</a:t>
            </a:r>
            <a:r>
              <a:rPr lang="en-US" sz="2400" dirty="0"/>
              <a:t> n) { x=n;}</a:t>
            </a:r>
          </a:p>
          <a:p>
            <a:r>
              <a:rPr lang="en-US" sz="2400" dirty="0"/>
              <a:t>    void increase () { x=x+1;}</a:t>
            </a:r>
          </a:p>
          <a:p>
            <a:r>
              <a:rPr lang="en-US" sz="2400" dirty="0"/>
              <a:t>    void triple () {x=x*3;};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returnIt</a:t>
            </a:r>
            <a:r>
              <a:rPr lang="en-US" sz="2400" dirty="0"/>
              <a:t> () {return x;}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class </a:t>
            </a:r>
            <a:r>
              <a:rPr lang="en-US" sz="2400" dirty="0" err="1" smtClean="0"/>
              <a:t>SubC</a:t>
            </a:r>
            <a:r>
              <a:rPr lang="en-US" sz="2400" dirty="0" smtClean="0"/>
              <a:t> </a:t>
            </a:r>
            <a:r>
              <a:rPr lang="en-US" sz="2400" dirty="0"/>
              <a:t>extends </a:t>
            </a:r>
            <a:r>
              <a:rPr lang="en-US" sz="2400" dirty="0" err="1" smtClean="0"/>
              <a:t>SuperB</a:t>
            </a:r>
            <a:r>
              <a:rPr lang="en-US" sz="2400" dirty="0" smtClean="0"/>
              <a:t> </a:t>
            </a:r>
            <a:r>
              <a:rPr lang="en-US" sz="2400" dirty="0"/>
              <a:t>{</a:t>
            </a:r>
          </a:p>
          <a:p>
            <a:r>
              <a:rPr lang="en-US" sz="2400" dirty="0"/>
              <a:t>    void triple () {x=x+3;} // override existing method</a:t>
            </a:r>
          </a:p>
          <a:p>
            <a:r>
              <a:rPr lang="en-US" sz="2400" dirty="0"/>
              <a:t>    void quadruple () {x=x*4;} // new method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998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Example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17950" y="960120"/>
            <a:ext cx="8305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public class </a:t>
            </a:r>
            <a:r>
              <a:rPr lang="en-US" sz="2000" dirty="0" err="1" smtClean="0"/>
              <a:t>TestInheritance</a:t>
            </a:r>
            <a:r>
              <a:rPr lang="en-US" sz="2000" dirty="0" smtClean="0"/>
              <a:t> </a:t>
            </a:r>
            <a:r>
              <a:rPr lang="en-US" sz="2000" dirty="0"/>
              <a:t>{</a:t>
            </a:r>
          </a:p>
          <a:p>
            <a:r>
              <a:rPr lang="en-US" sz="2000" dirty="0"/>
              <a:t>    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</a:t>
            </a:r>
            <a:r>
              <a:rPr lang="en-US" sz="2000" dirty="0" smtClean="0"/>
              <a:t>{</a:t>
            </a:r>
          </a:p>
          <a:p>
            <a:endParaRPr lang="en-US" sz="2000" dirty="0"/>
          </a:p>
          <a:p>
            <a:r>
              <a:rPr lang="en-US" sz="2000" dirty="0"/>
              <a:t>        </a:t>
            </a:r>
            <a:r>
              <a:rPr lang="en-US" sz="2000" dirty="0" err="1" smtClean="0"/>
              <a:t>SuperB</a:t>
            </a:r>
            <a:r>
              <a:rPr lang="en-US" sz="2000" dirty="0" smtClean="0"/>
              <a:t> </a:t>
            </a:r>
            <a:r>
              <a:rPr lang="en-US" sz="2000" dirty="0"/>
              <a:t>b = new </a:t>
            </a:r>
            <a:r>
              <a:rPr lang="en-US" sz="2000" dirty="0" err="1" smtClean="0"/>
              <a:t>SuperB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b.setIt</a:t>
            </a:r>
            <a:r>
              <a:rPr lang="en-US" sz="2000" dirty="0"/>
              <a:t>(2);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b.increase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b.triple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System.out.println</a:t>
            </a:r>
            <a:r>
              <a:rPr lang="en-US" sz="2000" dirty="0"/>
              <a:t>( </a:t>
            </a:r>
            <a:r>
              <a:rPr lang="en-US" sz="2000" dirty="0" err="1"/>
              <a:t>b.returnIt</a:t>
            </a:r>
            <a:r>
              <a:rPr lang="en-US" sz="2000" dirty="0"/>
              <a:t>() );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        </a:t>
            </a:r>
            <a:r>
              <a:rPr lang="en-US" sz="2000" dirty="0" err="1" smtClean="0"/>
              <a:t>SubC</a:t>
            </a:r>
            <a:r>
              <a:rPr lang="en-US" sz="2000" dirty="0" smtClean="0"/>
              <a:t> </a:t>
            </a:r>
            <a:r>
              <a:rPr lang="en-US" sz="2000" dirty="0"/>
              <a:t>c = new </a:t>
            </a:r>
            <a:r>
              <a:rPr lang="en-US" sz="2000" dirty="0" err="1" smtClean="0"/>
              <a:t>SubC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c.setIt</a:t>
            </a:r>
            <a:r>
              <a:rPr lang="en-US" sz="2000" dirty="0"/>
              <a:t>(2);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c.increase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c.triple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System.out.println</a:t>
            </a:r>
            <a:r>
              <a:rPr lang="en-US" sz="2000" dirty="0"/>
              <a:t>( </a:t>
            </a:r>
            <a:r>
              <a:rPr lang="en-US" sz="2000" dirty="0" err="1"/>
              <a:t>c.returnIt</a:t>
            </a:r>
            <a:r>
              <a:rPr lang="en-US" sz="2000" dirty="0"/>
              <a:t>() ); </a:t>
            </a:r>
            <a:r>
              <a:rPr lang="en-US" sz="2000" dirty="0" smtClean="0"/>
              <a:t>}</a:t>
            </a:r>
            <a:endParaRPr lang="en-US" sz="2000" dirty="0"/>
          </a:p>
          <a:p>
            <a:r>
              <a:rPr lang="en-US" sz="2000" dirty="0"/>
              <a:t>}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4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78D879E-A38E-4FB6-9263-2D5294757D29}" vid="{248E5DFF-FBFB-4364-8D16-C924F6CF14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1441</Words>
  <Application>Microsoft Office PowerPoint</Application>
  <PresentationFormat>Widescreen</PresentationFormat>
  <Paragraphs>377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Corbel</vt:lpstr>
      <vt:lpstr>Tahoma</vt:lpstr>
      <vt:lpstr>Times New Roman</vt:lpstr>
      <vt:lpstr>Wingdings</vt:lpstr>
      <vt:lpstr>Wingdings 2</vt:lpstr>
      <vt:lpstr>幼圆</vt:lpstr>
      <vt:lpstr>Frame</vt:lpstr>
      <vt:lpstr>Programming in jAVA</vt:lpstr>
      <vt:lpstr>DONE…  </vt:lpstr>
      <vt:lpstr>Today…  </vt:lpstr>
      <vt:lpstr>PowerPoint Presentation</vt:lpstr>
      <vt:lpstr>Inheritance  </vt:lpstr>
      <vt:lpstr>Key Points: </vt:lpstr>
      <vt:lpstr>PowerPoint Presentation</vt:lpstr>
      <vt:lpstr>Sub Super Relationship</vt:lpstr>
      <vt:lpstr>Example</vt:lpstr>
      <vt:lpstr>IS-A Relationship:</vt:lpstr>
      <vt:lpstr>In OO Terms..</vt:lpstr>
      <vt:lpstr>Is-A Terms</vt:lpstr>
      <vt:lpstr>Example</vt:lpstr>
      <vt:lpstr>PowerPoint Presentation</vt:lpstr>
      <vt:lpstr>Interfaces</vt:lpstr>
      <vt:lpstr>Interfaces</vt:lpstr>
      <vt:lpstr>Interfaces: An informal way of realizing multiple inheritance</vt:lpstr>
      <vt:lpstr>Interface - Example</vt:lpstr>
      <vt:lpstr>Interfaces Definition</vt:lpstr>
      <vt:lpstr>Implementing Interfaces</vt:lpstr>
      <vt:lpstr>Implementing Interfaces Example</vt:lpstr>
      <vt:lpstr>Extending Interfaces</vt:lpstr>
      <vt:lpstr>Inheritance and Interface Implementation</vt:lpstr>
      <vt:lpstr>Interfaces and Software Engineering</vt:lpstr>
      <vt:lpstr>Final and Abstract Classes</vt:lpstr>
      <vt:lpstr>Restricting Inheritance </vt:lpstr>
      <vt:lpstr>Final Members: A way for Preventing Overriding of Members in Subclasses</vt:lpstr>
      <vt:lpstr>Final Classes: A way for Preventing Classes being extended</vt:lpstr>
      <vt:lpstr>Abstract Classes</vt:lpstr>
      <vt:lpstr>Abstract Class Syntax</vt:lpstr>
      <vt:lpstr>Abstract Class -Example</vt:lpstr>
      <vt:lpstr>The Shape Abstract Class</vt:lpstr>
      <vt:lpstr>Abstract Classes</vt:lpstr>
      <vt:lpstr>Abstract Classes Properties</vt:lpstr>
      <vt:lpstr>Summary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SOFT225SL</dc:title>
  <dc:creator>Manoja</dc:creator>
  <cp:lastModifiedBy>Mohamed Shafraz</cp:lastModifiedBy>
  <cp:revision>19</cp:revision>
  <dcterms:created xsi:type="dcterms:W3CDTF">2014-10-15T12:55:52Z</dcterms:created>
  <dcterms:modified xsi:type="dcterms:W3CDTF">2017-11-02T03:13:17Z</dcterms:modified>
</cp:coreProperties>
</file>