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0"/>
  </p:notesMasterIdLst>
  <p:sldIdLst>
    <p:sldId id="256" r:id="rId2"/>
    <p:sldId id="301" r:id="rId3"/>
    <p:sldId id="302" r:id="rId4"/>
    <p:sldId id="259" r:id="rId5"/>
    <p:sldId id="278" r:id="rId6"/>
    <p:sldId id="279" r:id="rId7"/>
    <p:sldId id="281" r:id="rId8"/>
    <p:sldId id="291" r:id="rId9"/>
    <p:sldId id="282" r:id="rId10"/>
    <p:sldId id="283" r:id="rId11"/>
    <p:sldId id="284" r:id="rId12"/>
    <p:sldId id="370" r:id="rId13"/>
    <p:sldId id="286" r:id="rId14"/>
    <p:sldId id="292" r:id="rId15"/>
    <p:sldId id="294" r:id="rId16"/>
    <p:sldId id="296" r:id="rId17"/>
    <p:sldId id="297" r:id="rId18"/>
    <p:sldId id="298" r:id="rId19"/>
    <p:sldId id="295" r:id="rId20"/>
    <p:sldId id="299" r:id="rId21"/>
    <p:sldId id="303" r:id="rId22"/>
    <p:sldId id="304" r:id="rId23"/>
    <p:sldId id="305" r:id="rId24"/>
    <p:sldId id="308" r:id="rId25"/>
    <p:sldId id="306" r:id="rId26"/>
    <p:sldId id="309" r:id="rId27"/>
    <p:sldId id="307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2" r:id="rId40"/>
    <p:sldId id="372" r:id="rId41"/>
    <p:sldId id="327" r:id="rId42"/>
    <p:sldId id="331" r:id="rId43"/>
    <p:sldId id="336" r:id="rId44"/>
    <p:sldId id="337" r:id="rId45"/>
    <p:sldId id="338" r:id="rId46"/>
    <p:sldId id="340" r:id="rId47"/>
    <p:sldId id="373" r:id="rId48"/>
    <p:sldId id="344" r:id="rId49"/>
    <p:sldId id="345" r:id="rId50"/>
    <p:sldId id="348" r:id="rId51"/>
    <p:sldId id="374" r:id="rId52"/>
    <p:sldId id="354" r:id="rId53"/>
    <p:sldId id="358" r:id="rId54"/>
    <p:sldId id="362" r:id="rId55"/>
    <p:sldId id="367" r:id="rId56"/>
    <p:sldId id="368" r:id="rId57"/>
    <p:sldId id="369" r:id="rId58"/>
    <p:sldId id="277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3176A-DEA8-4F9D-8716-CBBA763BD80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D91A5-C427-4961-AA34-BCE8C6EF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11 10</a:t>
            </a:r>
          </a:p>
          <a:p>
            <a:r>
              <a:rPr lang="en-US" dirty="0" smtClean="0"/>
              <a:t>12 12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6CD69-322B-440D-8502-EF320313B2F9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1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7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6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0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1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8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7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23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7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094308"/>
          </a:xfrm>
        </p:spPr>
        <p:txBody>
          <a:bodyPr>
            <a:normAutofit fontScale="90000"/>
          </a:bodyPr>
          <a:lstStyle/>
          <a:p>
            <a:r>
              <a:rPr lang="en-GB" sz="6000" b="1" dirty="0" smtClean="0">
                <a:solidFill>
                  <a:schemeClr val="tx1"/>
                </a:solidFill>
              </a:rPr>
              <a:t>SE101.3</a:t>
            </a:r>
            <a:br>
              <a:rPr lang="en-GB" sz="6000" b="1" dirty="0" smtClean="0">
                <a:solidFill>
                  <a:schemeClr val="tx1"/>
                </a:solidFill>
              </a:rPr>
            </a:br>
            <a:r>
              <a:rPr lang="en-GB" sz="6000" b="1" dirty="0" smtClean="0">
                <a:solidFill>
                  <a:schemeClr val="tx1"/>
                </a:solidFill>
              </a:rPr>
              <a:t>OOP using Java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28600"/>
            <a:ext cx="1857375" cy="1143000"/>
          </a:xfrm>
          <a:prstGeom prst="rect">
            <a:avLst/>
          </a:prstGeom>
          <a:noFill/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6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6985000" cy="469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5791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Write application once, runs on any………!!!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39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906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 life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cycle:-</a:t>
            </a:r>
            <a:endParaRPr lang="en-US" sz="3200" b="1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381000" y="1752600"/>
            <a:ext cx="822960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Java programs normally undergo four phases</a:t>
            </a:r>
          </a:p>
          <a:p>
            <a:pPr lvl="1"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Edit</a:t>
            </a:r>
          </a:p>
          <a:p>
            <a:pPr lvl="2" algn="l" rtl="0"/>
            <a:r>
              <a:rPr lang="en-US" dirty="0">
                <a:latin typeface="Times New Roman" pitchFamily="18" charset="0"/>
                <a:cs typeface="Times New Roman" pitchFamily="18" charset="0"/>
              </a:rPr>
              <a:t>Programmer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(and stores program on disk)</a:t>
            </a:r>
          </a:p>
          <a:p>
            <a:pPr lvl="1"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Compile</a:t>
            </a:r>
          </a:p>
          <a:p>
            <a:pPr lvl="2" algn="l" rtl="0"/>
            <a:r>
              <a:rPr lang="en-US" dirty="0">
                <a:latin typeface="Times New Roman" pitchFamily="18" charset="0"/>
                <a:cs typeface="Times New Roman" pitchFamily="18" charset="0"/>
              </a:rPr>
              <a:t>Compiler creates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bytecodes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program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(.class)</a:t>
            </a:r>
          </a:p>
          <a:p>
            <a:pPr lvl="1"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Load</a:t>
            </a:r>
          </a:p>
          <a:p>
            <a:pPr lvl="2" algn="l" rtl="0"/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loader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stores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bytecodes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memory</a:t>
            </a:r>
          </a:p>
          <a:p>
            <a:pPr lvl="1"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Execute</a:t>
            </a:r>
          </a:p>
          <a:p>
            <a:pPr lvl="2" algn="l" rtl="0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Interpreter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translates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bytecodes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1408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[G] Murach - Murach’S Beginning Java 2 (Includes Version 1 3 &amp; 1 4) - 2001 - (By Laxxuss)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5" t="34060" r="25000" b="21007"/>
          <a:stretch/>
        </p:blipFill>
        <p:spPr>
          <a:xfrm>
            <a:off x="762000" y="1143000"/>
            <a:ext cx="7467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54465"/>
            <a:ext cx="853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the Java programming language, all source code is first written in plain text files ending with the </a:t>
            </a:r>
            <a:r>
              <a:rPr lang="en-US" sz="2000" b="1" dirty="0" smtClean="0"/>
              <a:t>FileName.java </a:t>
            </a:r>
            <a:r>
              <a:rPr lang="en-US" sz="2000" dirty="0"/>
              <a:t>extension.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Those </a:t>
            </a:r>
            <a:r>
              <a:rPr lang="en-US" sz="2000" dirty="0"/>
              <a:t>source files are then compiled into .class files by the </a:t>
            </a:r>
            <a:r>
              <a:rPr lang="en-US" sz="2000" b="1" dirty="0" err="1"/>
              <a:t>javac</a:t>
            </a:r>
            <a:r>
              <a:rPr lang="en-US" sz="2000" b="1" dirty="0"/>
              <a:t> compiler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err="1"/>
              <a:t>FileName</a:t>
            </a:r>
            <a:r>
              <a:rPr lang="en-US" sz="2000" b="1" dirty="0" smtClean="0"/>
              <a:t> </a:t>
            </a:r>
            <a:r>
              <a:rPr lang="en-US" sz="2000" b="1" dirty="0"/>
              <a:t>.class </a:t>
            </a:r>
            <a:r>
              <a:rPr lang="en-US" sz="2000" dirty="0"/>
              <a:t>file does not contain code that is native to your processor; it instead contains </a:t>
            </a:r>
            <a:r>
              <a:rPr lang="en-US" sz="2000" b="1" i="1" dirty="0" err="1"/>
              <a:t>bytecodes</a:t>
            </a:r>
            <a:r>
              <a:rPr lang="en-US" sz="2000" dirty="0"/>
              <a:t> — the machine language of the Java Virtual </a:t>
            </a:r>
            <a:r>
              <a:rPr lang="en-US" sz="2000" dirty="0" smtClean="0"/>
              <a:t>Machine (Java </a:t>
            </a:r>
            <a:r>
              <a:rPr lang="en-US" sz="2000" dirty="0"/>
              <a:t>VM).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java launcher tool then runs your application with an instance of the Java Virtual Machine. 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00600"/>
            <a:ext cx="6477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5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023" y="762000"/>
            <a:ext cx="78769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* HelloWorldApp.java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Created on </a:t>
            </a:r>
            <a:r>
              <a:rPr lang="en-US" dirty="0" smtClean="0"/>
              <a:t>April 22, 2017</a:t>
            </a:r>
          </a:p>
          <a:p>
            <a:r>
              <a:rPr lang="en-US" dirty="0"/>
              <a:t> </a:t>
            </a:r>
          </a:p>
          <a:p>
            <a:r>
              <a:rPr lang="en-US" dirty="0" smtClean="0"/>
              <a:t>*/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package </a:t>
            </a:r>
            <a:r>
              <a:rPr lang="en-US" b="1" dirty="0" err="1" smtClean="0"/>
              <a:t>helloworldapp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dirty="0"/>
              <a:t>/**</a:t>
            </a:r>
          </a:p>
          <a:p>
            <a:r>
              <a:rPr lang="en-US" dirty="0"/>
              <a:t> * The </a:t>
            </a:r>
            <a:r>
              <a:rPr lang="en-US" dirty="0" err="1"/>
              <a:t>HelloWorldApp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 </a:t>
            </a:r>
            <a:r>
              <a:rPr lang="en-US" dirty="0"/>
              <a:t>* simply prints "Hello World!" to standard output.</a:t>
            </a:r>
          </a:p>
          <a:p>
            <a:r>
              <a:rPr lang="en-US" dirty="0"/>
              <a:t> */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HelloWorldApp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</a:p>
          <a:p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("Hello World!"); </a:t>
            </a:r>
            <a:r>
              <a:rPr lang="en-US" dirty="0" smtClean="0"/>
              <a:t> // </a:t>
            </a:r>
            <a:r>
              <a:rPr lang="en-US" dirty="0"/>
              <a:t>Display the string.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27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192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Identify: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Package declaration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Class Declaration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Starts with a Capital letter.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Method Declaration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Comments (3 types)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44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634" y="685800"/>
            <a:ext cx="8001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b="1" dirty="0"/>
              <a:t>Source Code Comments</a:t>
            </a:r>
          </a:p>
          <a:p>
            <a:endParaRPr lang="en-US" dirty="0"/>
          </a:p>
          <a:p>
            <a:r>
              <a:rPr lang="en-US" dirty="0"/>
              <a:t>    Comments are ignored by the compiler but are useful to other programmers. The Java programming language supports three kinds of comments:</a:t>
            </a:r>
          </a:p>
          <a:p>
            <a:endParaRPr lang="en-US" dirty="0"/>
          </a:p>
          <a:p>
            <a:r>
              <a:rPr lang="en-US" b="1" dirty="0"/>
              <a:t>        /* text */</a:t>
            </a:r>
          </a:p>
          <a:p>
            <a:r>
              <a:rPr lang="en-US" dirty="0"/>
              <a:t>            The compiler ignores everything from /* to */.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b="1" dirty="0"/>
              <a:t>/** documentation */</a:t>
            </a:r>
          </a:p>
          <a:p>
            <a:r>
              <a:rPr lang="en-US" dirty="0"/>
              <a:t>            This indicates a documentation comment (doc comment, for short). The compiler ignores this kind of comment, just like it ignores comments that use /* and */.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javadoc</a:t>
            </a:r>
            <a:r>
              <a:rPr lang="en-US" dirty="0"/>
              <a:t> tool uses doc comments when preparing automatically generated documentation. </a:t>
            </a:r>
          </a:p>
          <a:p>
            <a:endParaRPr lang="en-US" dirty="0"/>
          </a:p>
          <a:p>
            <a:r>
              <a:rPr lang="en-US" b="1" dirty="0"/>
              <a:t>        // text</a:t>
            </a:r>
          </a:p>
          <a:p>
            <a:r>
              <a:rPr lang="en-US" dirty="0"/>
              <a:t>            The compiler ignores everything from // to the end of the line.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403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19200"/>
            <a:ext cx="8001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b="1" dirty="0"/>
              <a:t>The </a:t>
            </a:r>
            <a:r>
              <a:rPr lang="en-US" sz="2400" b="1" dirty="0" err="1"/>
              <a:t>HelloWorldApp</a:t>
            </a:r>
            <a:r>
              <a:rPr lang="en-US" sz="2400" b="1" dirty="0"/>
              <a:t> Class </a:t>
            </a:r>
            <a:r>
              <a:rPr lang="en-US" sz="2400" b="1" dirty="0" smtClean="0"/>
              <a:t>Definition</a:t>
            </a:r>
            <a:endParaRPr lang="en-US" sz="2400" b="1" dirty="0"/>
          </a:p>
          <a:p>
            <a:endParaRPr lang="en-US" dirty="0"/>
          </a:p>
          <a:p>
            <a:r>
              <a:rPr lang="en-US" dirty="0"/>
              <a:t>    As shown above, the most basic form of a class definition is:</a:t>
            </a:r>
          </a:p>
          <a:p>
            <a:endParaRPr lang="en-US" dirty="0"/>
          </a:p>
          <a:p>
            <a:r>
              <a:rPr lang="en-US" dirty="0"/>
              <a:t>        class </a:t>
            </a:r>
            <a:r>
              <a:rPr lang="en-US" dirty="0" smtClean="0"/>
              <a:t>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        . . .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keyword class begins the class definition for a class named name, and the code for each class appears between the opening and closing curly braces marked in bold above.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now it is enough to know that every application begins with a class definition.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254" y="1295399"/>
            <a:ext cx="762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main Method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Java programming language, every application must contain a main method whose signature is:</a:t>
            </a:r>
          </a:p>
          <a:p>
            <a:endParaRPr lang="en-US" dirty="0"/>
          </a:p>
          <a:p>
            <a:r>
              <a:rPr lang="en-US" dirty="0"/>
              <a:t>      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modifiers public and static can be written in either order (public static or static public), but the convention is to use public static as shown above.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name the argument anything you want, but most programmers choose "</a:t>
            </a:r>
            <a:r>
              <a:rPr lang="en-US" dirty="0" err="1"/>
              <a:t>args</a:t>
            </a:r>
            <a:r>
              <a:rPr lang="en-US" dirty="0"/>
              <a:t>" or "</a:t>
            </a:r>
            <a:r>
              <a:rPr lang="en-US" dirty="0" err="1"/>
              <a:t>argv</a:t>
            </a:r>
            <a:r>
              <a:rPr lang="en-US" dirty="0"/>
              <a:t>".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The </a:t>
            </a:r>
            <a:r>
              <a:rPr lang="en-US" dirty="0"/>
              <a:t>main method is similar to the main function in C and C++; it's the entry point for your application and will subsequently invoke all the other methods required by your program.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4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22519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Compile and Execute Your First Program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9027" y="1653356"/>
            <a:ext cx="79629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First Save your file with .java extension in known location 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e.g.	 HelloWorldApp.java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Compile your code as follows:</a:t>
            </a:r>
          </a:p>
          <a:p>
            <a:r>
              <a:rPr lang="en-US" sz="2400" dirty="0"/>
              <a:t>	 </a:t>
            </a:r>
            <a:r>
              <a:rPr lang="en-US" sz="2400" dirty="0" err="1" smtClean="0"/>
              <a:t>javac</a:t>
            </a:r>
            <a:r>
              <a:rPr lang="en-US" sz="2400" dirty="0" smtClean="0"/>
              <a:t>	HelloWorldApp.java	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400" dirty="0"/>
              <a:t>Both the compiler (</a:t>
            </a:r>
            <a:r>
              <a:rPr lang="en-US" sz="2400" dirty="0" err="1"/>
              <a:t>javac</a:t>
            </a:r>
            <a:r>
              <a:rPr lang="en-US" sz="2400" dirty="0"/>
              <a:t>) and launcher tool (java) are </a:t>
            </a:r>
            <a:r>
              <a:rPr lang="en-US" sz="2400" i="1" dirty="0"/>
              <a:t>case-sensitive</a:t>
            </a:r>
            <a:r>
              <a:rPr lang="en-US" sz="2400" dirty="0" smtClean="0"/>
              <a:t>,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To run your program: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java	</a:t>
            </a:r>
            <a:r>
              <a:rPr lang="en-US" sz="2400" dirty="0" err="1"/>
              <a:t>HelloWorldApp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23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400"/>
            <a:ext cx="7408333" cy="3450696"/>
          </a:xfrm>
        </p:spPr>
        <p:txBody>
          <a:bodyPr/>
          <a:lstStyle/>
          <a:p>
            <a:pPr lvl="0"/>
            <a:r>
              <a:rPr lang="en-GB" dirty="0"/>
              <a:t>To introduce some object-oriented.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To develop object-oriented programming skills using the Java language.</a:t>
            </a:r>
          </a:p>
          <a:p>
            <a:pPr lvl="0"/>
            <a:endParaRPr lang="en-GB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General Module Aims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1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Output: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81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600200"/>
            <a:ext cx="6934200" cy="524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6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76400"/>
            <a:ext cx="7848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Java is case-sensitive</a:t>
            </a:r>
            <a:r>
              <a:rPr lang="en-GB" sz="3200" b="1" dirty="0" smtClean="0"/>
              <a:t>!</a:t>
            </a:r>
          </a:p>
          <a:p>
            <a:endParaRPr lang="en-US" sz="2400" b="1" dirty="0"/>
          </a:p>
          <a:p>
            <a:r>
              <a:rPr lang="en-GB" sz="2400" dirty="0"/>
              <a:t>This means that a variable named as Count, for example,  would NOT be the same as a variable named as count or COUNT.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So</a:t>
            </a:r>
            <a:r>
              <a:rPr lang="en-GB" sz="2400" dirty="0"/>
              <a:t>, if you get an error message telling you that an identifier has not been declared, and you think you have declared it, check the case!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3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600200"/>
            <a:ext cx="8610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Identifiers</a:t>
            </a:r>
            <a:endParaRPr lang="en-US" sz="3600" b="1" dirty="0"/>
          </a:p>
          <a:p>
            <a:r>
              <a:rPr lang="en-GB" sz="2400" dirty="0"/>
              <a:t>These are the words that define statements, variable names, function names, and so on.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The </a:t>
            </a:r>
            <a:r>
              <a:rPr lang="en-GB" sz="2400" dirty="0"/>
              <a:t>rules for making up identifiers are:</a:t>
            </a:r>
            <a:endParaRPr lang="en-US" sz="2400" dirty="0"/>
          </a:p>
          <a:p>
            <a:pPr lvl="0"/>
            <a:r>
              <a:rPr lang="en-GB" sz="2400" dirty="0" smtClean="0"/>
              <a:t>	you </a:t>
            </a:r>
            <a:r>
              <a:rPr lang="en-GB" sz="2400" dirty="0"/>
              <a:t>may use only letters, digits and underscore</a:t>
            </a:r>
            <a:endParaRPr lang="en-US" sz="2400" dirty="0"/>
          </a:p>
          <a:p>
            <a:pPr lvl="0"/>
            <a:r>
              <a:rPr lang="en-GB" sz="2400" dirty="0" smtClean="0"/>
              <a:t>	they </a:t>
            </a:r>
            <a:r>
              <a:rPr lang="en-GB" sz="2400" dirty="0"/>
              <a:t>must start with a letter or underscore (but avoid </a:t>
            </a:r>
            <a:r>
              <a:rPr lang="en-GB" sz="2400" dirty="0" smtClean="0"/>
              <a:t>	starting </a:t>
            </a:r>
            <a:r>
              <a:rPr lang="en-GB" sz="2400" dirty="0"/>
              <a:t>with underscore as this may be used for system </a:t>
            </a:r>
            <a:r>
              <a:rPr lang="en-GB" sz="2400" dirty="0" smtClean="0"/>
              <a:t>	functions </a:t>
            </a:r>
            <a:r>
              <a:rPr lang="en-GB" sz="2400" dirty="0"/>
              <a:t>and constants)</a:t>
            </a:r>
            <a:endParaRPr lang="en-US" sz="2400" dirty="0"/>
          </a:p>
          <a:p>
            <a:pPr lvl="0"/>
            <a:r>
              <a:rPr lang="en-GB" sz="2400" dirty="0" smtClean="0"/>
              <a:t>	any </a:t>
            </a:r>
            <a:r>
              <a:rPr lang="en-GB" sz="2400" dirty="0"/>
              <a:t>length, but only first 32 characters significant??</a:t>
            </a:r>
            <a:endParaRPr lang="en-US" sz="2400" dirty="0"/>
          </a:p>
          <a:p>
            <a:r>
              <a:rPr lang="en-GB" sz="2400" dirty="0" smtClean="0"/>
              <a:t>	certain </a:t>
            </a:r>
            <a:r>
              <a:rPr lang="en-GB" sz="2400" dirty="0"/>
              <a:t>identifiers are reserved as keywords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54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153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Conventions</a:t>
            </a:r>
            <a:endParaRPr lang="en-US" sz="3200" b="1" dirty="0"/>
          </a:p>
          <a:p>
            <a:pPr lvl="0"/>
            <a:endParaRPr lang="en-GB" sz="2000" b="1" dirty="0" smtClean="0"/>
          </a:p>
          <a:p>
            <a:pPr lvl="0"/>
            <a:r>
              <a:rPr lang="en-GB" sz="2000" b="1" dirty="0" smtClean="0"/>
              <a:t>variable </a:t>
            </a:r>
            <a:r>
              <a:rPr lang="en-GB" sz="2000" b="1" dirty="0"/>
              <a:t>names</a:t>
            </a:r>
            <a:r>
              <a:rPr lang="en-GB" sz="2000" dirty="0"/>
              <a:t> - mostly in lower case, using </a:t>
            </a:r>
            <a:r>
              <a:rPr lang="en-GB" sz="2000" i="1" dirty="0" err="1"/>
              <a:t>camelCase</a:t>
            </a:r>
            <a:r>
              <a:rPr lang="en-GB" sz="2000" dirty="0"/>
              <a:t>, i.e. start with lower case, and if multiple words are used, start each subsequent word with a capital, e.g. </a:t>
            </a:r>
            <a:r>
              <a:rPr lang="en-GB" sz="2000" dirty="0" err="1"/>
              <a:t>grandTotal</a:t>
            </a:r>
            <a:r>
              <a:rPr lang="en-GB" sz="2000" dirty="0"/>
              <a:t>, </a:t>
            </a:r>
            <a:r>
              <a:rPr lang="en-GB" sz="2000" dirty="0" err="1"/>
              <a:t>numberOfLines</a:t>
            </a:r>
            <a:r>
              <a:rPr lang="en-GB" sz="2000" dirty="0"/>
              <a:t>. Underscores are not commonly used in variable names. You should not need to be reminded to use </a:t>
            </a:r>
            <a:r>
              <a:rPr lang="en-GB" sz="2000" b="1" dirty="0"/>
              <a:t>meaningful names!</a:t>
            </a:r>
            <a:endParaRPr lang="en-US" sz="2000" dirty="0"/>
          </a:p>
          <a:p>
            <a:pPr lvl="0"/>
            <a:endParaRPr lang="en-GB" sz="2000" b="1" dirty="0" smtClean="0"/>
          </a:p>
          <a:p>
            <a:pPr lvl="0"/>
            <a:endParaRPr lang="en-GB" sz="2000" b="1" dirty="0"/>
          </a:p>
          <a:p>
            <a:pPr lvl="0"/>
            <a:r>
              <a:rPr lang="en-GB" sz="2000" b="1" dirty="0" smtClean="0"/>
              <a:t>function </a:t>
            </a:r>
            <a:r>
              <a:rPr lang="en-GB" sz="2000" b="1" dirty="0"/>
              <a:t>names</a:t>
            </a:r>
            <a:r>
              <a:rPr lang="en-GB" sz="2000" dirty="0"/>
              <a:t> – same as for variable names, e.g. </a:t>
            </a:r>
            <a:r>
              <a:rPr lang="en-GB" sz="2000" dirty="0" err="1"/>
              <a:t>changeStatus</a:t>
            </a:r>
            <a:r>
              <a:rPr lang="en-GB" sz="2000" dirty="0"/>
              <a:t> , </a:t>
            </a:r>
            <a:r>
              <a:rPr lang="en-GB" sz="2000" dirty="0" err="1"/>
              <a:t>getTotal</a:t>
            </a:r>
            <a:r>
              <a:rPr lang="en-GB" sz="2000" dirty="0"/>
              <a:t>.</a:t>
            </a:r>
            <a:endParaRPr lang="en-US" sz="2000" dirty="0"/>
          </a:p>
          <a:p>
            <a:pPr lvl="0"/>
            <a:endParaRPr lang="en-GB" sz="2000" b="1" dirty="0" smtClean="0"/>
          </a:p>
          <a:p>
            <a:pPr lvl="0"/>
            <a:r>
              <a:rPr lang="en-GB" sz="2000" b="1" dirty="0" smtClean="0"/>
              <a:t>class </a:t>
            </a:r>
            <a:r>
              <a:rPr lang="en-GB" sz="2000" b="1" dirty="0"/>
              <a:t>names</a:t>
            </a:r>
            <a:r>
              <a:rPr lang="en-GB" sz="2000" dirty="0"/>
              <a:t> – same as for variable names but with the first letter as a capital, e.g. Person, Car, User.</a:t>
            </a:r>
            <a:endParaRPr lang="en-US" sz="2000" dirty="0"/>
          </a:p>
          <a:p>
            <a:pPr lvl="0"/>
            <a:endParaRPr lang="en-GB" sz="2000" b="1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90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1336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/>
              <a:t>keywords</a:t>
            </a:r>
            <a:r>
              <a:rPr lang="en-GB" sz="2400" dirty="0"/>
              <a:t> (i.e. those that represent statements, like if and while, and data types) – always in lower case – you have no choice. If you use the wrong case for a keyword it will not be recognised!</a:t>
            </a:r>
            <a:endParaRPr lang="en-US" sz="2400" dirty="0"/>
          </a:p>
          <a:p>
            <a:pPr lvl="0"/>
            <a:endParaRPr lang="en-GB" sz="2400" b="1" dirty="0"/>
          </a:p>
          <a:p>
            <a:pPr lvl="0"/>
            <a:r>
              <a:rPr lang="en-GB" sz="2400" b="1" dirty="0"/>
              <a:t>names for constants</a:t>
            </a:r>
            <a:r>
              <a:rPr lang="en-GB" sz="2400" dirty="0"/>
              <a:t> – all upper case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52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19200"/>
            <a:ext cx="762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Coding </a:t>
            </a:r>
            <a:r>
              <a:rPr lang="en-GB" sz="3200" b="1" dirty="0" smtClean="0"/>
              <a:t>style</a:t>
            </a:r>
          </a:p>
          <a:p>
            <a:endParaRPr lang="en-US" sz="2400" b="1" dirty="0"/>
          </a:p>
          <a:p>
            <a:pPr lvl="0"/>
            <a:r>
              <a:rPr lang="en-GB" sz="2400" dirty="0"/>
              <a:t>Statements are </a:t>
            </a:r>
            <a:r>
              <a:rPr lang="en-GB" sz="2400" b="1" dirty="0"/>
              <a:t>terminated</a:t>
            </a:r>
            <a:r>
              <a:rPr lang="en-GB" sz="2400" dirty="0"/>
              <a:t> by ; characters</a:t>
            </a:r>
            <a:r>
              <a:rPr lang="en-GB" sz="2400" dirty="0" smtClean="0"/>
              <a:t>.</a:t>
            </a:r>
          </a:p>
          <a:p>
            <a:pPr lvl="0"/>
            <a:endParaRPr lang="en-US" sz="2400" dirty="0"/>
          </a:p>
          <a:p>
            <a:pPr lvl="0"/>
            <a:r>
              <a:rPr lang="en-GB" sz="2400" b="1" dirty="0"/>
              <a:t>Blocks</a:t>
            </a:r>
            <a:r>
              <a:rPr lang="en-GB" sz="2400" dirty="0"/>
              <a:t> start with { and end with } </a:t>
            </a:r>
            <a:endParaRPr lang="en-US" sz="2400" dirty="0"/>
          </a:p>
          <a:p>
            <a:pPr lvl="0"/>
            <a:endParaRPr lang="en-GB" sz="2400" dirty="0" smtClean="0"/>
          </a:p>
          <a:p>
            <a:pPr lvl="0"/>
            <a:r>
              <a:rPr lang="en-GB" sz="2400" dirty="0" smtClean="0"/>
              <a:t>A </a:t>
            </a:r>
            <a:r>
              <a:rPr lang="en-GB" sz="2400" dirty="0"/>
              <a:t>statement can be split over several lines – you can help make the code clearer and avoid untidy word wrap</a:t>
            </a:r>
            <a:r>
              <a:rPr lang="en-GB" sz="2400" dirty="0" smtClean="0"/>
              <a:t>!</a:t>
            </a:r>
          </a:p>
          <a:p>
            <a:pPr lvl="0"/>
            <a:endParaRPr lang="en-US" sz="2400" dirty="0"/>
          </a:p>
          <a:p>
            <a:pPr lvl="0"/>
            <a:r>
              <a:rPr lang="en-GB" sz="2400" b="1" dirty="0"/>
              <a:t>Blank lines</a:t>
            </a:r>
            <a:r>
              <a:rPr lang="en-GB" sz="2400" dirty="0"/>
              <a:t> between statements improve clarity</a:t>
            </a:r>
            <a:r>
              <a:rPr lang="en-GB" sz="2400" dirty="0" smtClean="0"/>
              <a:t>.</a:t>
            </a:r>
          </a:p>
          <a:p>
            <a:pPr lvl="0"/>
            <a:endParaRPr lang="en-US" sz="2400" dirty="0"/>
          </a:p>
          <a:p>
            <a:r>
              <a:rPr lang="en-GB" sz="2400" dirty="0"/>
              <a:t>Use </a:t>
            </a:r>
            <a:r>
              <a:rPr lang="en-GB" sz="2400" b="1" dirty="0"/>
              <a:t>indenting</a:t>
            </a:r>
            <a:r>
              <a:rPr lang="en-GB" sz="2400" dirty="0"/>
              <a:t> within structures for clarity.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37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7772400" cy="4495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09600" y="5029200"/>
            <a:ext cx="3581400" cy="838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91000" y="5029200"/>
            <a:ext cx="3810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382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Using comments:</a:t>
            </a:r>
            <a:endParaRPr lang="en-US" sz="2400" b="1" dirty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Introduce </a:t>
            </a:r>
            <a:r>
              <a:rPr lang="en-GB" dirty="0"/>
              <a:t>every program with a comment - giving name, date written, outline of purpose.</a:t>
            </a:r>
            <a:endParaRPr lang="en-US" dirty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Add </a:t>
            </a:r>
            <a:r>
              <a:rPr lang="en-GB" dirty="0"/>
              <a:t>comments to your code as you write it (so that later on you will remember why you did it that way!).</a:t>
            </a:r>
            <a:endParaRPr lang="en-US" dirty="0"/>
          </a:p>
          <a:p>
            <a:pPr lvl="0"/>
            <a:endParaRPr lang="en-GB" dirty="0" smtClean="0"/>
          </a:p>
          <a:p>
            <a:pPr lvl="0"/>
            <a:r>
              <a:rPr lang="en-GB" b="1" dirty="0" smtClean="0">
                <a:solidFill>
                  <a:schemeClr val="bg2">
                    <a:lumMod val="50000"/>
                  </a:schemeClr>
                </a:solidFill>
              </a:rPr>
              <a:t>Don’t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under-comment </a:t>
            </a:r>
            <a:r>
              <a:rPr lang="en-GB" dirty="0"/>
              <a:t>and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don’t over-comment</a:t>
            </a:r>
            <a:r>
              <a:rPr lang="en-GB" dirty="0"/>
              <a:t>. It is better to put two or three lines at the start of several lines of code, giving a general description, rather than add comments to the ends of lines which can make code difficult to read and difficult to modify!</a:t>
            </a:r>
            <a:br>
              <a:rPr lang="en-GB" dirty="0"/>
            </a:br>
            <a:endParaRPr lang="en-US" dirty="0"/>
          </a:p>
          <a:p>
            <a:pPr lvl="0"/>
            <a:r>
              <a:rPr lang="en-GB" dirty="0"/>
              <a:t>For example:</a:t>
            </a:r>
            <a:endParaRPr lang="en-US" dirty="0"/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// Loop through the array, calculating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// the sum of the values, then calculate the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// average.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 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for (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 = 0;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 &lt; </a:t>
            </a:r>
            <a:r>
              <a:rPr lang="en-GB" dirty="0" err="1">
                <a:solidFill>
                  <a:srgbClr val="FF0000"/>
                </a:solidFill>
              </a:rPr>
              <a:t>noOfValues</a:t>
            </a:r>
            <a:r>
              <a:rPr lang="en-GB" dirty="0">
                <a:solidFill>
                  <a:srgbClr val="FF0000"/>
                </a:solidFill>
              </a:rPr>
              <a:t>;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++)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    sum = sum + value[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];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 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average = sum / </a:t>
            </a:r>
            <a:r>
              <a:rPr lang="en-GB" dirty="0" err="1">
                <a:solidFill>
                  <a:srgbClr val="FF0000"/>
                </a:solidFill>
              </a:rPr>
              <a:t>noOfValues</a:t>
            </a:r>
            <a:r>
              <a:rPr lang="en-GB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057400"/>
            <a:ext cx="647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NEXT…..  Refresher </a:t>
            </a:r>
            <a:r>
              <a:rPr lang="en-US" sz="3200" b="1" dirty="0" smtClean="0">
                <a:solidFill>
                  <a:srgbClr val="FF0000"/>
                </a:solidFill>
                <a:sym typeface="Wingdings" pitchFamily="2" charset="2"/>
              </a:rPr>
              <a:t>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dirty="0" smtClean="0"/>
              <a:t>DATA TYPES   </a:t>
            </a:r>
          </a:p>
          <a:p>
            <a:r>
              <a:rPr lang="en-US" sz="3200" dirty="0" smtClean="0"/>
              <a:t>OPERATORS  </a:t>
            </a:r>
          </a:p>
          <a:p>
            <a:r>
              <a:rPr lang="en-US" sz="3200" dirty="0" smtClean="0"/>
              <a:t>CONTROL FLOW STATEMENTS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37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04090"/>
            <a:ext cx="72390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prstClr val="black"/>
                </a:solidFill>
              </a:rPr>
              <a:t>Data Types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In java there are 8 Primitive data types: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Integers	byte		8bits</a:t>
            </a:r>
          </a:p>
          <a:p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	short		16bits</a:t>
            </a:r>
          </a:p>
          <a:p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</a:rPr>
              <a:t>int</a:t>
            </a:r>
            <a:r>
              <a:rPr lang="en-US" sz="2400" dirty="0" smtClean="0">
                <a:solidFill>
                  <a:prstClr val="black"/>
                </a:solidFill>
              </a:rPr>
              <a:t>		32bits</a:t>
            </a:r>
          </a:p>
          <a:p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	long		64bits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Real		float		32bits</a:t>
            </a:r>
          </a:p>
          <a:p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	double		64bits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Character	char		16bits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Boolean	</a:t>
            </a:r>
            <a:r>
              <a:rPr lang="en-US" sz="2400" dirty="0" err="1" smtClean="0">
                <a:solidFill>
                  <a:prstClr val="black"/>
                </a:solidFill>
              </a:rPr>
              <a:t>boolean</a:t>
            </a:r>
            <a:r>
              <a:rPr lang="en-US" sz="2400" dirty="0" smtClean="0">
                <a:solidFill>
                  <a:prstClr val="black"/>
                </a:solidFill>
              </a:rPr>
              <a:t>     	1bit		</a:t>
            </a:r>
          </a:p>
          <a:p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514600"/>
            <a:ext cx="7408333" cy="3450696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Create a solid foundation by looking closely at classes and objects.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Use a professional approach – coding style, testing, design.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Learn how to create a graphical user interface to interact with the objects in the system.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How the module works ~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40418"/>
            <a:ext cx="838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Operators:-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</a:rPr>
              <a:t>Perform a function on operands</a:t>
            </a:r>
          </a:p>
          <a:p>
            <a:endParaRPr lang="en-US" sz="2800" b="1" dirty="0">
              <a:solidFill>
                <a:prstClr val="black"/>
              </a:solidFill>
            </a:endParaRPr>
          </a:p>
          <a:p>
            <a:r>
              <a:rPr lang="en-US" sz="2800" b="1" dirty="0" smtClean="0">
                <a:solidFill>
                  <a:prstClr val="black"/>
                </a:solidFill>
              </a:rPr>
              <a:t>	5 + 3                       8</a:t>
            </a:r>
          </a:p>
          <a:p>
            <a:endParaRPr lang="en-US" sz="2800" b="1" dirty="0">
              <a:solidFill>
                <a:prstClr val="black"/>
              </a:solidFill>
            </a:endParaRPr>
          </a:p>
          <a:p>
            <a:endParaRPr lang="en-US" b="1" dirty="0" smtClean="0">
              <a:solidFill>
                <a:prstClr val="black"/>
              </a:solidFill>
            </a:endParaRPr>
          </a:p>
          <a:p>
            <a:r>
              <a:rPr lang="en-US" b="1" dirty="0" smtClean="0">
                <a:solidFill>
                  <a:prstClr val="black"/>
                </a:solidFill>
              </a:rPr>
              <a:t>Operand 1          </a:t>
            </a:r>
            <a:r>
              <a:rPr lang="en-US" b="1" dirty="0">
                <a:solidFill>
                  <a:prstClr val="black"/>
                </a:solidFill>
              </a:rPr>
              <a:t>Operand </a:t>
            </a:r>
            <a:r>
              <a:rPr lang="en-US" b="1" dirty="0" smtClean="0">
                <a:solidFill>
                  <a:prstClr val="black"/>
                </a:solidFill>
              </a:rPr>
              <a:t>2	            Result</a:t>
            </a:r>
            <a:endParaRPr lang="en-US" b="1" dirty="0">
              <a:solidFill>
                <a:prstClr val="black"/>
              </a:solidFill>
            </a:endParaRPr>
          </a:p>
          <a:p>
            <a:endParaRPr lang="en-US" b="1" dirty="0" smtClean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smtClean="0">
                <a:solidFill>
                  <a:prstClr val="black"/>
                </a:solidFill>
              </a:rPr>
              <a:t>                 Operator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 smtClean="0">
              <a:solidFill>
                <a:prstClr val="black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</a:rPr>
              <a:t>Operators can take 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</a:rPr>
              <a:t>One operand	(unary operators)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</a:rPr>
              <a:t>Two operands	(binary operators)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</a:rPr>
              <a:t>Three operands	 (ternary operators)</a:t>
            </a:r>
            <a:r>
              <a:rPr lang="en-US" b="1" dirty="0" smtClean="0">
                <a:solidFill>
                  <a:prstClr val="black"/>
                </a:solidFill>
              </a:rPr>
              <a:t>	</a:t>
            </a:r>
            <a:r>
              <a:rPr lang="en-US" b="1" dirty="0">
                <a:solidFill>
                  <a:prstClr val="black"/>
                </a:solidFill>
              </a:rPr>
              <a:t>	</a:t>
            </a:r>
            <a:endParaRPr lang="en-US" b="1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2514600"/>
            <a:ext cx="1219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95400" y="2667000"/>
            <a:ext cx="0" cy="6858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28800" y="2667000"/>
            <a:ext cx="0" cy="6858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10000" y="2667000"/>
            <a:ext cx="0" cy="685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00200" y="2667000"/>
            <a:ext cx="0" cy="1295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7848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</a:rPr>
              <a:t>Operators:</a:t>
            </a:r>
          </a:p>
          <a:p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 smtClean="0">
                <a:solidFill>
                  <a:prstClr val="black"/>
                </a:solidFill>
              </a:rPr>
              <a:t>Operators can be divided into categories:</a:t>
            </a:r>
          </a:p>
          <a:p>
            <a:endParaRPr lang="en-US" sz="3200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</a:rPr>
              <a:t>Arithmetic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</a:rPr>
              <a:t>Increment &amp; Decrement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</a:rPr>
              <a:t>Assignment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</a:rPr>
              <a:t>Shorthand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</a:rPr>
              <a:t> Comparison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</a:rPr>
              <a:t>Relational</a:t>
            </a:r>
          </a:p>
        </p:txBody>
      </p:sp>
    </p:spTree>
    <p:extLst>
      <p:ext uri="{BB962C8B-B14F-4D97-AF65-F5344CB8AC3E}">
        <p14:creationId xmlns:p14="http://schemas.microsoft.com/office/powerpoint/2010/main" val="32907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426" y="838200"/>
            <a:ext cx="842577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</a:rPr>
              <a:t>Variables: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GB" sz="2400" b="1" dirty="0" smtClean="0">
                <a:solidFill>
                  <a:prstClr val="black"/>
                </a:solidFill>
              </a:rPr>
              <a:t>Declaration</a:t>
            </a:r>
            <a:r>
              <a:rPr lang="en-GB" sz="2400" dirty="0" smtClean="0">
                <a:solidFill>
                  <a:prstClr val="black"/>
                </a:solidFill>
              </a:rPr>
              <a:t>: To declare a variable, give the type, then one or more spaces, then the name, then a semicolon. 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3"/>
            <a:r>
              <a:rPr lang="en-GB" sz="2400" dirty="0" err="1" smtClean="0">
                <a:solidFill>
                  <a:srgbClr val="FF0000"/>
                </a:solidFill>
              </a:rPr>
              <a:t>int</a:t>
            </a:r>
            <a:r>
              <a:rPr lang="en-GB" sz="2400" dirty="0" smtClean="0">
                <a:solidFill>
                  <a:srgbClr val="FF0000"/>
                </a:solidFill>
              </a:rPr>
              <a:t> total;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3"/>
            <a:r>
              <a:rPr lang="en-GB" sz="2400" dirty="0" smtClean="0">
                <a:solidFill>
                  <a:srgbClr val="FF0000"/>
                </a:solidFill>
              </a:rPr>
              <a:t>String name;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3"/>
            <a:r>
              <a:rPr lang="en-GB" sz="2400" dirty="0" smtClean="0">
                <a:solidFill>
                  <a:srgbClr val="FF0000"/>
                </a:solidFill>
              </a:rPr>
              <a:t>double rate;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GB" sz="2400" dirty="0" smtClean="0">
              <a:solidFill>
                <a:prstClr val="black"/>
              </a:solidFill>
            </a:endParaRPr>
          </a:p>
          <a:p>
            <a:r>
              <a:rPr lang="en-GB" sz="2400" b="1" dirty="0" smtClean="0">
                <a:solidFill>
                  <a:prstClr val="black"/>
                </a:solidFill>
              </a:rPr>
              <a:t>Initialisation: </a:t>
            </a:r>
            <a:r>
              <a:rPr lang="en-GB" sz="2400" dirty="0" smtClean="0">
                <a:solidFill>
                  <a:prstClr val="black"/>
                </a:solidFill>
              </a:rPr>
              <a:t>Variables are usually but not necessarily automatically initialised to zero, but you can specify an initial value when declaring the variable, e.g.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GB" sz="2400" dirty="0" smtClean="0">
                <a:solidFill>
                  <a:prstClr val="black"/>
                </a:solidFill>
              </a:rPr>
              <a:t>	</a:t>
            </a:r>
            <a:r>
              <a:rPr lang="en-GB" sz="2400" dirty="0" err="1" smtClean="0">
                <a:solidFill>
                  <a:prstClr val="black"/>
                </a:solidFill>
              </a:rPr>
              <a:t>int</a:t>
            </a:r>
            <a:r>
              <a:rPr lang="en-GB" sz="2400" dirty="0" smtClean="0">
                <a:solidFill>
                  <a:prstClr val="black"/>
                </a:solidFill>
              </a:rPr>
              <a:t> value = 0;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066800"/>
            <a:ext cx="8686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prstClr val="black"/>
                </a:solidFill>
              </a:rPr>
              <a:t>Constants</a:t>
            </a:r>
            <a:endParaRPr lang="en-US" sz="4000" b="1" dirty="0" smtClean="0">
              <a:solidFill>
                <a:prstClr val="black"/>
              </a:solidFill>
            </a:endParaRPr>
          </a:p>
          <a:p>
            <a:endParaRPr lang="en-GB" sz="2400" b="1" dirty="0" smtClean="0">
              <a:solidFill>
                <a:prstClr val="black"/>
              </a:solidFill>
            </a:endParaRPr>
          </a:p>
          <a:p>
            <a:r>
              <a:rPr lang="en-GB" sz="2400" b="1" dirty="0" smtClean="0">
                <a:solidFill>
                  <a:prstClr val="black"/>
                </a:solidFill>
              </a:rPr>
              <a:t>Literal constants</a:t>
            </a:r>
            <a:r>
              <a:rPr lang="en-GB" sz="2400" dirty="0" smtClean="0">
                <a:solidFill>
                  <a:prstClr val="black"/>
                </a:solidFill>
              </a:rPr>
              <a:t> - for strings and characters, it is important to use the correct punctuation. </a:t>
            </a:r>
            <a:endParaRPr lang="en-US" sz="2400" dirty="0" smtClean="0">
              <a:solidFill>
                <a:prstClr val="black"/>
              </a:solidFill>
            </a:endParaRPr>
          </a:p>
          <a:p>
            <a:endParaRPr lang="en-GB" sz="2400" dirty="0" smtClean="0">
              <a:solidFill>
                <a:prstClr val="black"/>
              </a:solidFill>
            </a:endParaRPr>
          </a:p>
          <a:p>
            <a:r>
              <a:rPr lang="en-GB" sz="2400" dirty="0" smtClean="0">
                <a:solidFill>
                  <a:prstClr val="black"/>
                </a:solidFill>
              </a:rPr>
              <a:t>For a character constant use single quotes, e.g. 'a'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GB" sz="2400" dirty="0" smtClean="0">
                <a:solidFill>
                  <a:prstClr val="black"/>
                </a:solidFill>
              </a:rPr>
              <a:t>For a string constant use double quotes, e.g. "Hello world"</a:t>
            </a:r>
            <a:endParaRPr lang="en-US" sz="2400" dirty="0" smtClean="0">
              <a:solidFill>
                <a:prstClr val="black"/>
              </a:solidFill>
            </a:endParaRPr>
          </a:p>
          <a:p>
            <a:endParaRPr lang="en-GB" sz="2400" b="1" dirty="0" smtClean="0">
              <a:solidFill>
                <a:prstClr val="black"/>
              </a:solidFill>
            </a:endParaRPr>
          </a:p>
          <a:p>
            <a:r>
              <a:rPr lang="en-GB" sz="2400" b="1" dirty="0" smtClean="0">
                <a:solidFill>
                  <a:prstClr val="black"/>
                </a:solidFill>
              </a:rPr>
              <a:t>Symbolic constants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GB" sz="2400" dirty="0" smtClean="0">
                <a:solidFill>
                  <a:prstClr val="black"/>
                </a:solidFill>
              </a:rPr>
              <a:t>The keyword final is used, and the name is all capitals: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GB" sz="2400" dirty="0" smtClean="0">
                <a:solidFill>
                  <a:srgbClr val="FF0000"/>
                </a:solidFill>
              </a:rPr>
              <a:t>final </a:t>
            </a:r>
            <a:r>
              <a:rPr lang="en-GB" sz="2400" dirty="0" err="1" smtClean="0">
                <a:solidFill>
                  <a:srgbClr val="FF0000"/>
                </a:solidFill>
              </a:rPr>
              <a:t>int</a:t>
            </a:r>
            <a:r>
              <a:rPr lang="en-GB" sz="2400" dirty="0" smtClean="0">
                <a:solidFill>
                  <a:srgbClr val="FF0000"/>
                </a:solidFill>
              </a:rPr>
              <a:t> MAXRECORDS = 100;</a:t>
            </a:r>
            <a:endParaRPr lang="en-US" sz="2400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002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prstClr val="black"/>
                </a:solidFill>
              </a:rPr>
              <a:t>Casting</a:t>
            </a:r>
            <a:endParaRPr lang="en-US" sz="4000" b="1" dirty="0" smtClean="0">
              <a:solidFill>
                <a:prstClr val="black"/>
              </a:solidFill>
            </a:endParaRPr>
          </a:p>
          <a:p>
            <a:endParaRPr lang="en-GB" dirty="0" smtClean="0">
              <a:solidFill>
                <a:prstClr val="black"/>
              </a:solidFill>
            </a:endParaRPr>
          </a:p>
          <a:p>
            <a:r>
              <a:rPr lang="en-GB" dirty="0" smtClean="0">
                <a:solidFill>
                  <a:prstClr val="black"/>
                </a:solidFill>
              </a:rPr>
              <a:t>Used to carry out temporary conversion of a value to another type, for example converting an integer type to a floating point type in order to avoid integer division. </a:t>
            </a:r>
          </a:p>
          <a:p>
            <a:endParaRPr lang="en-GB" dirty="0" smtClean="0">
              <a:solidFill>
                <a:prstClr val="black"/>
              </a:solidFill>
            </a:endParaRPr>
          </a:p>
          <a:p>
            <a:endParaRPr lang="en-GB" dirty="0" smtClean="0">
              <a:solidFill>
                <a:prstClr val="black"/>
              </a:solidFill>
            </a:endParaRPr>
          </a:p>
          <a:p>
            <a:r>
              <a:rPr lang="en-GB" dirty="0" smtClean="0">
                <a:solidFill>
                  <a:prstClr val="black"/>
                </a:solidFill>
              </a:rPr>
              <a:t>To cast the value of an expression to another type, precede the expression with the required type name, enclosed in round brackets, </a:t>
            </a:r>
          </a:p>
          <a:p>
            <a:endParaRPr lang="en-GB" dirty="0" smtClean="0">
              <a:solidFill>
                <a:prstClr val="black"/>
              </a:solidFill>
            </a:endParaRPr>
          </a:p>
          <a:p>
            <a:r>
              <a:rPr lang="en-GB" dirty="0" smtClean="0">
                <a:solidFill>
                  <a:prstClr val="black"/>
                </a:solidFill>
              </a:rPr>
              <a:t>e.g.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average = sum / (float)</a:t>
            </a:r>
            <a:r>
              <a:rPr lang="en-GB" dirty="0" err="1" smtClean="0">
                <a:solidFill>
                  <a:srgbClr val="FF0000"/>
                </a:solidFill>
              </a:rPr>
              <a:t>noOfValues</a:t>
            </a:r>
            <a:r>
              <a:rPr lang="en-GB" dirty="0" smtClean="0">
                <a:solidFill>
                  <a:srgbClr val="FF0000"/>
                </a:solidFill>
              </a:rPr>
              <a:t>;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219200"/>
            <a:ext cx="7467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prstClr val="black"/>
                </a:solidFill>
              </a:rPr>
              <a:t>int</a:t>
            </a:r>
            <a:r>
              <a:rPr lang="en-GB" sz="2000" dirty="0" smtClean="0">
                <a:solidFill>
                  <a:prstClr val="black"/>
                </a:solidFill>
              </a:rPr>
              <a:t> num1 = 4;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GB" sz="2000" dirty="0" err="1" smtClean="0">
                <a:solidFill>
                  <a:prstClr val="black"/>
                </a:solidFill>
              </a:rPr>
              <a:t>int</a:t>
            </a:r>
            <a:r>
              <a:rPr lang="en-GB" sz="2000" dirty="0" smtClean="0">
                <a:solidFill>
                  <a:prstClr val="black"/>
                </a:solidFill>
              </a:rPr>
              <a:t> num2 = 7;</a:t>
            </a:r>
          </a:p>
          <a:p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GB" sz="2000" dirty="0" smtClean="0">
                <a:solidFill>
                  <a:prstClr val="black"/>
                </a:solidFill>
              </a:rPr>
              <a:t>num2 / num1</a:t>
            </a:r>
          </a:p>
          <a:p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GB" sz="2000" dirty="0" smtClean="0">
                <a:solidFill>
                  <a:prstClr val="black"/>
                </a:solidFill>
              </a:rPr>
              <a:t>num2 / 2</a:t>
            </a:r>
          </a:p>
          <a:p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GB" sz="2000" dirty="0" smtClean="0">
                <a:solidFill>
                  <a:prstClr val="black"/>
                </a:solidFill>
              </a:rPr>
              <a:t>num2 / 2.0</a:t>
            </a:r>
          </a:p>
          <a:p>
            <a:r>
              <a:rPr lang="en-GB" sz="2000" dirty="0" smtClean="0">
                <a:solidFill>
                  <a:prstClr val="black"/>
                </a:solidFill>
              </a:rPr>
              <a:t>	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GB" sz="2000" dirty="0" smtClean="0">
                <a:solidFill>
                  <a:prstClr val="black"/>
                </a:solidFill>
              </a:rPr>
              <a:t>(double)num2 / 2	</a:t>
            </a:r>
          </a:p>
          <a:p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GB" sz="2000" dirty="0" smtClean="0">
                <a:solidFill>
                  <a:prstClr val="black"/>
                </a:solidFill>
              </a:rPr>
              <a:t>(double)num2 / num1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GB" sz="2000" dirty="0" smtClean="0">
                <a:solidFill>
                  <a:prstClr val="black"/>
                </a:solidFill>
              </a:rPr>
              <a:t>(double)num2 / (double)num1		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GB" sz="2000" dirty="0" smtClean="0">
                <a:solidFill>
                  <a:prstClr val="black"/>
                </a:solidFill>
              </a:rPr>
              <a:t>num2 / (double)num1	</a:t>
            </a:r>
            <a:endParaRPr lang="en-US" sz="2000" dirty="0" smtClean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7467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prstClr val="black"/>
                </a:solidFill>
              </a:rPr>
              <a:t>int</a:t>
            </a:r>
            <a:r>
              <a:rPr lang="en-GB" sz="2000" dirty="0" smtClean="0">
                <a:solidFill>
                  <a:prstClr val="black"/>
                </a:solidFill>
              </a:rPr>
              <a:t> num1 = 4;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GB" sz="2000" dirty="0" err="1" smtClean="0">
                <a:solidFill>
                  <a:prstClr val="black"/>
                </a:solidFill>
              </a:rPr>
              <a:t>int</a:t>
            </a:r>
            <a:r>
              <a:rPr lang="en-GB" sz="2000" dirty="0" smtClean="0">
                <a:solidFill>
                  <a:prstClr val="black"/>
                </a:solidFill>
              </a:rPr>
              <a:t> num2 = 7;</a:t>
            </a:r>
            <a:endParaRPr lang="en-US" sz="2000" dirty="0" smtClean="0">
              <a:solidFill>
                <a:prstClr val="black"/>
              </a:solidFill>
            </a:endParaRPr>
          </a:p>
          <a:p>
            <a:endParaRPr lang="en-GB" sz="2000" dirty="0" smtClean="0">
              <a:solidFill>
                <a:prstClr val="black"/>
              </a:solidFill>
            </a:endParaRPr>
          </a:p>
          <a:p>
            <a:r>
              <a:rPr lang="en-GB" sz="2000" dirty="0" smtClean="0">
                <a:solidFill>
                  <a:prstClr val="black"/>
                </a:solidFill>
              </a:rPr>
              <a:t>num2 / num1   	would give the answer 1 (1.75, truncated)</a:t>
            </a:r>
            <a:endParaRPr lang="en-US" sz="2000" dirty="0" smtClean="0">
              <a:solidFill>
                <a:prstClr val="black"/>
              </a:solidFill>
            </a:endParaRPr>
          </a:p>
          <a:p>
            <a:endParaRPr lang="en-GB" sz="2000" dirty="0" smtClean="0">
              <a:solidFill>
                <a:prstClr val="black"/>
              </a:solidFill>
            </a:endParaRPr>
          </a:p>
          <a:p>
            <a:r>
              <a:rPr lang="en-GB" sz="2000" dirty="0" smtClean="0">
                <a:solidFill>
                  <a:prstClr val="black"/>
                </a:solidFill>
              </a:rPr>
              <a:t>num2 / 2     	 would give the answer 3 (3.5, truncated)</a:t>
            </a:r>
            <a:endParaRPr lang="en-US" sz="2000" dirty="0" smtClean="0">
              <a:solidFill>
                <a:prstClr val="black"/>
              </a:solidFill>
            </a:endParaRPr>
          </a:p>
          <a:p>
            <a:endParaRPr lang="en-GB" sz="2000" dirty="0" smtClean="0">
              <a:solidFill>
                <a:prstClr val="black"/>
              </a:solidFill>
            </a:endParaRPr>
          </a:p>
          <a:p>
            <a:r>
              <a:rPr lang="en-GB" sz="2000" dirty="0" smtClean="0">
                <a:solidFill>
                  <a:prstClr val="black"/>
                </a:solidFill>
              </a:rPr>
              <a:t>num2 / 2.0	would give the answer 3.5</a:t>
            </a:r>
            <a:endParaRPr lang="en-US" sz="2000" dirty="0" smtClean="0">
              <a:solidFill>
                <a:prstClr val="black"/>
              </a:solidFill>
            </a:endParaRPr>
          </a:p>
          <a:p>
            <a:endParaRPr lang="en-GB" sz="2000" dirty="0" smtClean="0">
              <a:solidFill>
                <a:prstClr val="black"/>
              </a:solidFill>
            </a:endParaRPr>
          </a:p>
          <a:p>
            <a:r>
              <a:rPr lang="en-GB" sz="2000" dirty="0" smtClean="0">
                <a:solidFill>
                  <a:prstClr val="black"/>
                </a:solidFill>
              </a:rPr>
              <a:t>(double)num2 / 2	would give the answer 3.5</a:t>
            </a:r>
            <a:endParaRPr lang="en-US" sz="2000" dirty="0" smtClean="0">
              <a:solidFill>
                <a:prstClr val="black"/>
              </a:solidFill>
            </a:endParaRPr>
          </a:p>
          <a:p>
            <a:endParaRPr lang="en-GB" sz="2000" dirty="0" smtClean="0">
              <a:solidFill>
                <a:prstClr val="black"/>
              </a:solidFill>
            </a:endParaRPr>
          </a:p>
          <a:p>
            <a:endParaRPr lang="en-GB" sz="2000" dirty="0" smtClean="0">
              <a:solidFill>
                <a:prstClr val="black"/>
              </a:solidFill>
            </a:endParaRPr>
          </a:p>
          <a:p>
            <a:endParaRPr lang="en-GB" sz="2000" dirty="0" smtClean="0">
              <a:solidFill>
                <a:prstClr val="black"/>
              </a:solidFill>
            </a:endParaRPr>
          </a:p>
          <a:p>
            <a:r>
              <a:rPr lang="en-GB" sz="2000" dirty="0" smtClean="0">
                <a:solidFill>
                  <a:prstClr val="black"/>
                </a:solidFill>
              </a:rPr>
              <a:t>(double)num2 / num1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GB" sz="2000" dirty="0" smtClean="0">
                <a:solidFill>
                  <a:prstClr val="black"/>
                </a:solidFill>
              </a:rPr>
              <a:t>(double)num2 / (double)num1		</a:t>
            </a:r>
          </a:p>
          <a:p>
            <a:r>
              <a:rPr lang="en-GB" sz="2000" dirty="0" smtClean="0">
                <a:solidFill>
                  <a:prstClr val="black"/>
                </a:solidFill>
              </a:rPr>
              <a:t>num2 / (double)num1	</a:t>
            </a:r>
            <a:endParaRPr lang="en-US" sz="2000" dirty="0" smtClean="0">
              <a:solidFill>
                <a:prstClr val="black"/>
              </a:solidFill>
            </a:endParaRPr>
          </a:p>
          <a:p>
            <a:endParaRPr lang="en-GB" sz="2000" dirty="0" smtClean="0">
              <a:solidFill>
                <a:prstClr val="black"/>
              </a:solidFill>
            </a:endParaRPr>
          </a:p>
          <a:p>
            <a:r>
              <a:rPr lang="en-GB" sz="2000" dirty="0" smtClean="0">
                <a:solidFill>
                  <a:prstClr val="black"/>
                </a:solidFill>
              </a:rPr>
              <a:t>would </a:t>
            </a:r>
            <a:r>
              <a:rPr lang="en-GB" sz="2000" dirty="0">
                <a:solidFill>
                  <a:prstClr val="black"/>
                </a:solidFill>
              </a:rPr>
              <a:t>give the answer 1.75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9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71600"/>
            <a:ext cx="84582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prstClr val="black"/>
                </a:solidFill>
              </a:rPr>
              <a:t>Shorthand Operator:</a:t>
            </a:r>
          </a:p>
          <a:p>
            <a:r>
              <a:rPr lang="en-GB" sz="2800" dirty="0" err="1" smtClean="0">
                <a:solidFill>
                  <a:srgbClr val="FF0000"/>
                </a:solidFill>
              </a:rPr>
              <a:t>invoiceTotal</a:t>
            </a:r>
            <a:r>
              <a:rPr lang="en-GB" sz="2800" dirty="0" smtClean="0">
                <a:solidFill>
                  <a:srgbClr val="FF0000"/>
                </a:solidFill>
              </a:rPr>
              <a:t> += </a:t>
            </a:r>
            <a:r>
              <a:rPr lang="en-GB" sz="2800" dirty="0" err="1" smtClean="0">
                <a:solidFill>
                  <a:srgbClr val="FF0000"/>
                </a:solidFill>
              </a:rPr>
              <a:t>itemTotal</a:t>
            </a:r>
            <a:r>
              <a:rPr lang="en-GB" sz="2800" dirty="0" smtClean="0">
                <a:solidFill>
                  <a:srgbClr val="FF0000"/>
                </a:solidFill>
              </a:rPr>
              <a:t>;</a:t>
            </a:r>
          </a:p>
          <a:p>
            <a:endParaRPr lang="en-GB" sz="2800" dirty="0" smtClean="0">
              <a:solidFill>
                <a:prstClr val="black"/>
              </a:solidFill>
            </a:endParaRPr>
          </a:p>
          <a:p>
            <a:r>
              <a:rPr lang="en-GB" sz="2800" dirty="0" smtClean="0">
                <a:solidFill>
                  <a:prstClr val="black"/>
                </a:solidFill>
              </a:rPr>
              <a:t>Increment and decrement Operator:</a:t>
            </a:r>
          </a:p>
          <a:p>
            <a:r>
              <a:rPr lang="es-ES" sz="2800" dirty="0" smtClean="0">
                <a:solidFill>
                  <a:srgbClr val="FF0000"/>
                </a:solidFill>
              </a:rPr>
              <a:t>        </a:t>
            </a:r>
            <a:r>
              <a:rPr lang="es-ES" sz="2800" dirty="0" err="1" smtClean="0">
                <a:solidFill>
                  <a:srgbClr val="FF0000"/>
                </a:solidFill>
              </a:rPr>
              <a:t>int</a:t>
            </a:r>
            <a:r>
              <a:rPr lang="es-ES" sz="2800" dirty="0" smtClean="0">
                <a:solidFill>
                  <a:srgbClr val="FF0000"/>
                </a:solidFill>
              </a:rPr>
              <a:t> x=10,y;</a:t>
            </a:r>
          </a:p>
          <a:p>
            <a:r>
              <a:rPr lang="es-ES" sz="2800" dirty="0" smtClean="0">
                <a:solidFill>
                  <a:srgbClr val="FF0000"/>
                </a:solidFill>
              </a:rPr>
              <a:t>        y = x ++;</a:t>
            </a:r>
          </a:p>
          <a:p>
            <a:r>
              <a:rPr lang="es-ES" sz="2800" dirty="0" smtClean="0">
                <a:solidFill>
                  <a:srgbClr val="FF0000"/>
                </a:solidFill>
              </a:rPr>
              <a:t>        </a:t>
            </a:r>
            <a:r>
              <a:rPr lang="es-ES" sz="2800" dirty="0" err="1" smtClean="0">
                <a:solidFill>
                  <a:srgbClr val="FF0000"/>
                </a:solidFill>
              </a:rPr>
              <a:t>System.out.println</a:t>
            </a:r>
            <a:r>
              <a:rPr lang="es-ES" sz="2800" dirty="0" smtClean="0">
                <a:solidFill>
                  <a:srgbClr val="FF0000"/>
                </a:solidFill>
              </a:rPr>
              <a:t>(x +"  "+ y);</a:t>
            </a:r>
          </a:p>
          <a:p>
            <a:r>
              <a:rPr lang="es-ES" sz="2800" dirty="0" smtClean="0">
                <a:solidFill>
                  <a:srgbClr val="FF0000"/>
                </a:solidFill>
              </a:rPr>
              <a:t>        y = ++ x;</a:t>
            </a:r>
          </a:p>
          <a:p>
            <a:r>
              <a:rPr lang="es-ES" sz="2800" dirty="0" smtClean="0">
                <a:solidFill>
                  <a:srgbClr val="FF0000"/>
                </a:solidFill>
              </a:rPr>
              <a:t>        </a:t>
            </a:r>
            <a:r>
              <a:rPr lang="es-ES" sz="2800" dirty="0" err="1" smtClean="0">
                <a:solidFill>
                  <a:srgbClr val="FF0000"/>
                </a:solidFill>
              </a:rPr>
              <a:t>System.out.println</a:t>
            </a:r>
            <a:r>
              <a:rPr lang="es-ES" sz="2800" dirty="0" smtClean="0">
                <a:solidFill>
                  <a:srgbClr val="FF0000"/>
                </a:solidFill>
              </a:rPr>
              <a:t>(x +"  "+ y);</a:t>
            </a:r>
            <a:r>
              <a:rPr lang="en-GB" sz="2800" dirty="0" smtClean="0">
                <a:solidFill>
                  <a:srgbClr val="FF0000"/>
                </a:solidFill>
              </a:rPr>
              <a:t>  </a:t>
            </a:r>
          </a:p>
          <a:p>
            <a:endParaRPr lang="en-GB" sz="2800" dirty="0" smtClean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381000" y="3048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5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Control Flow Statements</a:t>
            </a:r>
            <a:r>
              <a:rPr lang="en-US" sz="5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5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063557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prstClr val="black"/>
                </a:solidFill>
              </a:rPr>
              <a:t>Looping statements </a:t>
            </a:r>
          </a:p>
          <a:p>
            <a:r>
              <a:rPr lang="en-US" sz="3600" dirty="0">
                <a:solidFill>
                  <a:prstClr val="black"/>
                </a:solidFill>
              </a:rPr>
              <a:t>      </a:t>
            </a:r>
            <a:r>
              <a:rPr lang="en-US" sz="3200" dirty="0">
                <a:solidFill>
                  <a:prstClr val="black"/>
                </a:solidFill>
              </a:rPr>
              <a:t>(for, while, </a:t>
            </a:r>
            <a:r>
              <a:rPr lang="en-US" sz="3200" dirty="0" smtClean="0">
                <a:solidFill>
                  <a:prstClr val="black"/>
                </a:solidFill>
              </a:rPr>
              <a:t>do-while, for each)</a:t>
            </a:r>
          </a:p>
          <a:p>
            <a:pPr marL="571500" indent="-571500">
              <a:buFont typeface="Wingdings" pitchFamily="2" charset="2"/>
              <a:buChar char="Ø"/>
            </a:pPr>
            <a:endParaRPr lang="en-US" sz="3600" dirty="0">
              <a:solidFill>
                <a:prstClr val="black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 smtClean="0">
                <a:solidFill>
                  <a:prstClr val="black"/>
                </a:solidFill>
              </a:rPr>
              <a:t>Decision-making </a:t>
            </a:r>
            <a:r>
              <a:rPr lang="en-US" sz="3600" b="1" dirty="0">
                <a:solidFill>
                  <a:prstClr val="black"/>
                </a:solidFill>
              </a:rPr>
              <a:t>statements </a:t>
            </a:r>
            <a:endParaRPr lang="en-US" sz="3600" b="1" dirty="0" smtClean="0">
              <a:solidFill>
                <a:prstClr val="black"/>
              </a:solidFill>
            </a:endParaRPr>
          </a:p>
          <a:p>
            <a:r>
              <a:rPr lang="en-US" sz="3600" dirty="0" smtClean="0">
                <a:solidFill>
                  <a:prstClr val="black"/>
                </a:solidFill>
              </a:rPr>
              <a:t>      </a:t>
            </a: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dirty="0">
                <a:solidFill>
                  <a:prstClr val="black"/>
                </a:solidFill>
              </a:rPr>
              <a:t>if-then, if-then-else, switch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  <a:r>
              <a:rPr lang="en-US" sz="3600" dirty="0" smtClean="0">
                <a:solidFill>
                  <a:prstClr val="black"/>
                </a:solidFill>
              </a:rPr>
              <a:t> 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 smtClean="0">
                <a:solidFill>
                  <a:prstClr val="black"/>
                </a:solidFill>
              </a:rPr>
              <a:t>Branching </a:t>
            </a:r>
            <a:r>
              <a:rPr lang="en-US" sz="3600" b="1" dirty="0">
                <a:solidFill>
                  <a:prstClr val="black"/>
                </a:solidFill>
              </a:rPr>
              <a:t>statements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endParaRPr lang="en-US" sz="3600" dirty="0" smtClean="0">
              <a:solidFill>
                <a:prstClr val="black"/>
              </a:solidFill>
            </a:endParaRPr>
          </a:p>
          <a:p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smtClean="0">
                <a:solidFill>
                  <a:prstClr val="black"/>
                </a:solidFill>
              </a:rPr>
              <a:t>     </a:t>
            </a: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dirty="0">
                <a:solidFill>
                  <a:prstClr val="black"/>
                </a:solidFill>
              </a:rPr>
              <a:t>break, continue, return)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590800"/>
            <a:ext cx="7543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01</a:t>
            </a:r>
          </a:p>
          <a:p>
            <a:pPr algn="ctr"/>
            <a:r>
              <a:rPr lang="en-US" sz="4000" b="1" dirty="0" smtClean="0"/>
              <a:t>Java Basics</a:t>
            </a:r>
            <a:endParaRPr lang="en-US" sz="4000" b="1" dirty="0"/>
          </a:p>
        </p:txBody>
      </p:sp>
      <p:sp>
        <p:nvSpPr>
          <p:cNvPr id="3" name="AutoShape 2" descr="data:image/jpeg;base64,/9j/4AAQSkZJRgABAQAAAQABAAD/2wCEAAkGBxEQEhQREBEVFBQXExQUFBQWFRAUFBgVFBIXFhQWFBYYHCggGB0lHBQUITEhJSkrLi4uFx8zODMsNygtLisBCgoKDg0OGhAQGiwkHCQsLCwsLCwsLCwsLCwsLCwsLCwsLCwsLCwsLCwsLCwsLCwsLCwsLCwsLCwsLCwsLCwsLP/AABEIAOEA4QMBEQACEQEDEQH/xAAcAAEAAgIDAQAAAAAAAAAAAAAAAQUHCAIEBgP/xABIEAABAwIBBA0JBgQGAwEAAAABAAIDBBEGBRIhMQcWNEFRU1RhcZGT0dITFSIydIGhsbMUQlJyksEzQ4LhIyREYqLwc6PxF//EABoBAQACAwEAAAAAAAAAAAAAAAABAgMEBQb/xAApEQEAAgIBBAIDAAMAAwEAAAAAAQIDEQQFEiExExQiQVEjMjNCYXEk/9oADAMBAAIRAxEAPwDJmHMg0hpaYmlgJNPCSTDESSYm3JOagstr1HySn7GHwoG16j5JT9jD4UDa9R8kp+xh8KBteo+SU/Yw+FA2vUfJKfsYfCgbXqPklP2MPhQNr1HySn7GHwoG16j5JT9jD4UDa9R8kp+xh8KBteo+SU/Yw+FA2vUfJKfsYfCgbXqPklP2MPhQNr1HySn7GHwoG16j5JT9jD4UHF+QaIC5pKcD/wAMXhUTPgQ3INGf9JT9jD4UrO4HLa/R8kp+xh8KkTteo+SU/Yw9yBteo+SU/Yw+FA2vUfJKfsYfCgbXqPklP2MPhQNr1HySn7GHwoG16j5JT9jD4UDa9R8kp+xh8KBteo+SU/Yw+FA2vUfJKfsYfCgbXqPklP2MPhUDXn7HFxbP0t7kS2GwzuOl9mh+k1ShZoCAgICAgICAgICAgIIQdeuF43j/AGn5Kl5/Ha1PMxCkwVXmaD0jcte5vuDiAqYr7hn5GPsmHo1mlqpRIgICAgICAgICDWxEtgMM7jpfZofpNRCzQEBAQEBAQEBAQEBAQcXFBVYkrhDTvcTbRYdJWLNOqNrh4vkywpNjeMincT955PWSf3WHjz4bPU9RfT2C25ctIRKUBAQEBAQEBBCIhrai7YDDO46X2aH6TUVWaAgICAgICAgICAgIOBTSI9vnJIGglxsBrO8otaKrRE2nUMaYnys6vmbBDpZcAc/C5czLlnJbw9HxeL9fF8k+2QcjUIgiZGBqaOu2ldDFj1VweRlnJebO9ZX0wpCkckBAQEBAQEBBCIhrai7YDDO46X2aH6TUVWaAgICAgICAgICCLoF0HVratkTS6RwaBruq2vFY3K+PFN51DGuJcUPqj5KK4jvbRfOfzaN5czNlnJOqvS8Tp9MVe+70eDMNeQAmlH+IRob+ELZ4uHtjdnO6hz/k/Cvp6x0gAuTZbNrxDk0paZVrsuRF2YwmR3AzT1kalEW2yZMNqxufC0iva5FjwLIxPogICAgICAgIIRENbUXbAYZ3HS+zQ/SaiqzQEBAQEBAQEBBxcokCrQKzLWWGUsZfIegb5PMsGXL2wz8bjWzWYwyrlWeukA02J9GMc+rOXOyZJyzqHqMPGxcau5eywthRsNpZ7OktoG81bXH4/b5lyOd1G2SezH6dvEGKoqUZrfSk3mhZcuaK+Ia3G4Nss7v6UdFTVuUTnzPMUO80aC4cGhYqxN2zm+LB4r7ezyZkqKnbmxNA4TvnpK2a005mTNa8/k7zQsjE5ICAgICAgICCERDW1FmwGGdx0vs0P0mohZoCAgICAgICAg4uQdXKFY2FjpHagLqmS2qr4cc5LahiDKuUJKuXPNySbMbvAE6PeuTfJN5e04+CvFx90shYTw42nYJHC8jgCTo0cwW9x8enmudzJy2n+OrjXEJgHkYj6btZ/CO9OVn7I8MvT+H8s90qXBeHvtDvtEwJYD6IO+eErBgxfJbuludR5VcNeyjI7IgBYCwGpdGI085Npt5l9VKAIlKAgICAgICAghEQ1tRZsBhncdL7ND9JqIWaAgICAgICAgIOLkP/AE8tsiZ32Q5p+8L9C1uVP4ul0uI+XUvIYKpRJVtuLhoJtvX3lo8andZ3OrZZri1DKp0dS6s+K6eTjyw3iKYyVMznfjsOgNXGz/lby9nwMesEaZLwe9rqWPNtqAPSulxf9dQ8vz6zGWdrxbDSSmgAUiUBAQEBAQEBBCIhrai7YDDO46X2aH6TUVWaAgICAgICAgIOLkHRyrQieJ8bt8aOlYstd1ZcGWcd+6GNsMvdSVojk0HS0jp0NK0cU9t3puXH2ON3QypbqXS9w8nETVifGOTzDVPNvRec5vUuTy8epex6VyO/F2u3gjLZp3+RefQedHM5W4ubXhg6pwu+O+GTWm66kW28rMamYclIkFEuSAgICAgICAghCGtt0S2AwzuOl9mh+k1ELNAQEBAQEBAQEEFEOJRMw8pjHDv2hvlYjaVunptvLTyY/O3S4PM7f8c+nZwjlry8fk5NEsdmvadejRf4LJiya8MfMwdltx6l98U5EFXHbU4aWnnVsuPvhPB5U4L7Ynmjcwua7QWnT0jfXJmnbd62bRmp3MwYcnc+njc7Xmi/Uuvi9PG8qkRllaBZWroCCUEoCAgICAgIIRENbUWbAYZ3HS+zQ/SaiFmgICAgICAg45yT4IM9Bwlma3S5wHSQPmp1KO6HWGUob5oka4neaQ75J2ynuiXa1qJhPj9KHKeRyJW1EGh7fXA0B7edYvj87bVM+6TWy7ZJdoJFtGpWmzV8b0xnX5ONZXvbEPQBAc4erovcX4VoTim19vSYOXGHj6n2yXSQCNjWN1AAdS6FY1GnnMlpvabbfa6naroZRyvDT/xHG/AAXHqCtEbVmdKuPG9ETmmQtP8AuaW/NZowWmNwrOTS/p6lsjQ5hDgdRBusMxMe16z3PqCoSlAQEBAQQiIa2ou2AwzuOl9mh+k1FVmgICAgICCCg6eUaxsEbpH+q0XPCrVjalp0xrlfZEmkuKZoY22s2J6bLoYuJGty1r5lhh7JsVW1stVWOkcdOZnFrRzWusWWJrOohbHaJ9vaUNDTRD/Cawc4tfrWrPczxNXeEg4R1qvbZPfVxdM38Q61PbKYtG3WrKhhaR5Vrb6L3GrmUfGRasWdGjqKOmbmtkYOHSLk85UxhmZTkz93h8KjGlBHe87TzCxKvOGf2xd0fp9cm4ibVH/AieWfjcLN93CqTTS8St3QsJzi0E8JAuojcFqqTE2GoKqJ12NEgaS1wFjcDf4Vlw57RbSl6bh4bY7yvJDUCmcSWPJbmk3zXN4PctvkYPx7mvjvqdMuBc5upQEBAQEEIiGtqLtgMM7jpfZofpNRVZoCAgICAggqNbHzkjDhZwBB1gpE6RPl5mvwLRykkMzCfwlbVOTaGKcCpm2ModbKiRnRZWjlT+2P4P4+Q2O362V0nWCFb7NU/DJ/+dz8uk+Hcn2aq/AN2OZD61dL8O5J5UfpHwafZmxnH96qld0kKs8ll+N3INjqjb62e7pcVWeRZFcK3o8K0cXqwNvzi6xWzWn2yRj0t4ow0WaABwAWCxzba8Q5lQlW5fymymgfI4/dIA4TbeV8OOZux5L6hjLY/wAnuqKwTWOawueTvXK6nKyRXH2w1cdJmdswhclvJQEBAQEEIiGtqLtgMM7jpfZofpNRVZoCAgICAggoIsokjwiylFpYz2Q8vVTJhC3OjiGnOFxnatF/+61uYcUWiWtkyTCwyPsg0oY1j2uYQLHfBPDoUX4sz6K51vHjqhP823uKpPEutXkVfTbpQ8d8Co+pk/i85qy+MmO6EfzCegFWjh3ROaqtqNkqmb6kb3e+37LL9O39UjNDrUGyU10gbJDZh1FvpEdICrfi9se1q5NveUtU2Rgey9jquCD1FasxqWVX5cy9DStvI67t6Nul56GjSpiu1JmYeJlybW5XkD5QYIAfRYb3IO/bRp0LYraMakx3Pe5GyVHSxiOJtgNZ3yeErXyXm07ZaV0sQqLpQEBAQEEIQ1tuiWwGGdx0vs0P0mohZoCAgICAgIIUSIQl1a6gimbmysDxzgK9clq/6sc0ifbzNZgChedAcxx02D3fJZ68m8KThq6EmxlD92Zw6Qskc2yn1Yh8xsYs489St96T677RbGcH3pXH3WVZ5tk/Wh36fY9oWaS1zjzvfbqVJ5d5THHiF1R5CpYvUhYOewJ6ysV8t59slccR6WBjBFho0W0fsse5ZHQpchU7HZ+ZnP8AxvJc74qZsj2sgFSbSRCbKYlLkgICAgICCEIa2olsBhncdL7ND9JqIWaAgICAoBBBKBdEl1KFdl+aVkEjoBnSBpLRzq9IjuUvOoYmyPi2pppXvePKOd67X3BBvvLpfXrerT+SYl6iDZLZ9+B39P8A9WD6cyy/PLsjZKpt+KTqCj6Vj7L4y7JkX3YHnqVo4NkfZhWVWyXP/LgYPzF1/gVaODKs8na+w3jyOpIjlYWSHRoBLSelYcvFmrLTLt7NpWnqYZ9pTaUFTrYlVEqwICAgICCERDW1F2wGGdx0vs0P0moqs0BAQEEFBBUSOnlHKEUDC+V4aBw/sFkpSbelLX08qcbOnk8lQ05lI1vOhg6dCzTg7Y/KWOMu1lTUeUH6Zp2x/wC1gPzuq2tjj0vuV/AwtaA52ceHfWCZ/i3/ANVeVcN0tTpkiGd+IAArLXNaP2rNKvPVOxtTk+hI9q2K8uWKcUOmdjEb1S7qV/uz/ERgh9ItjFn3qh56NCrPMsn4KrSj2PqOPS4F557LHbl3/SYw1ehosmwwi0UTG9DQta2XJZmrWv6d0LHEW/ayHK0QKvLuWGUrA99rlwAbcZxv+Eb6vFJlE2iPayY+4vzA9ajRv+PoFCUoCAgICCERDW1F2wGGdx0vs0P0moqs0BAQEEFBxsqz7HgdkHDtVUvEkJz2AW8ne2nhW7x8sVa+WsvI0JyhQuLo4ntJ9b0M5pW7kvjyR5a0TMS9BTbJMrNE9OT8PgtW3GpPpnjMsoNk6lPrMe33Ks8Ky/zR+3ej2QqE/ecPd/dUniXPnq+wx3Qn+Yer+6j6l0/NVJxzQ8aer+6j6t0Tnq4HHtD+M9X90+rdH2KvhJsi0I+84+5WjiWT89ZdWTZLpr+hFI/8oU/Wn9yRlj9OLccVEv8AAoJelwICn4aR7lE5H3Y/LNRxdO079g53UQqfhCItaXeo8MxxuE1XKZpG6Q55IYDv2bqCrN9/6rxER/s7EOI45phBTf4lv4jx6jB0rHall4tH6X4VV3JAQEBAQQiIa2ou2AwzuOl9mh+k1FVmgICAghBBCgQQkCCy+tWiVZh1qmlYQT5JrjwWGlTFrQiaVebqXUrSRNROb/SCPgs1cl/1KnZVXvdkY+vFbpa/uV+/J/VeyriKbIJ/D/7O5R8mVHZRP2LIPC3/AJ9ynvynZRIiyE3fZ/zP7Ke/Knso5DKuRI9WZ+h5/ZP8s/s7aw5Nxpk5miKIu/LH3hJw3n3KYtr0Ox1I7RT0Uh6RYKPg/som8vm7KWWqjRHAyEfiOvqJVpriqRNpcosEVE5vXVTnb5aw2B5iqWz1j/Vb4t+3r8mZJipmZkLA0c2u/Ste19sla6d9VWSgICAgIIRENbUXbAYZ3HS+zQ/SaiqzQEBAQQgICgQkSlBU+VUZvCp2ah85KRjvWY09ICbR2w67sjU51wRn+kKe+39O2HyOH6Q/6eP9IUxkt/Tsg2vUnJ4/0hT8tv6dkObMiUw1QR/pCr3yjsh9mUETdUTB/SFHdb+p7YfcRjgHUFG5OyHINROk2RPlNlGhKkEBAQEBBCIhrai7YDDO46X2aH6TUVWaAgICCEBBW5eqnRQSPZra0kKmSdV22OPSL5IrLxeHMUVM1QyN7gWuvewHAtPDlmbadbmcCuHH3MiM1LfcGYSEEoCBZRIWQLICAiRECkSgICAgICAghEQ1tRdsBhncdL7ND9JqKrNAQEBBCCCkIVOKNyy/kPyWHN/rLd4X/arGuDt1xf1fJc3jz+b0fVf+W2Wpp2sF3uA5yura9avJVpOSfEKepxbSR65L24LrDPJq3K9PzW/T5Q4zpHG2fbpBVo5NVr9NyxHpewTteAWkEHgWWt4t6aN6WrPlWVWJaaJ5Y+QBw1jT3LHOaItpnpxLXjcLKkqGyND2G7TpBWWLRZgvSaTqXOeZrGlzjYAXJUWtqEVibW1Cqp8R00jmsZJdxNgNOtVpliWzbiZaRNpd+rro4heRwak3ivthxYMmSfCnqMZUjDbyl+gFY/tUbden5Z/TnS4tpJDmiSx59CiOTWfSLdPzRG9LSevYwAk6DqIWaLdzUjHbepc6SrbKM5huL2uromunYBRVyQEEIAQERDW1F2wGGdx0vs0P0moqs0BAQEEICQhUYp3NL+Q/JYsv+ktzif8AWGNcHH/ORe9cvj1/N6fqcf8A5oZExPkU1ceY1+abg3966eTF3Q8vx884p2pqfY/hA9ORxPNoCwRxtw37dXya/GFViXCLaeMyxOLgNbSsWXBNY23OF1S2W3baHPY7yg4SmEuJaQXN0nRYKeJf9K9X49a07odfZCosyoD7aHgg+5U5MTE7ZOkXranbL0ex7W59P5MnSzQOhZ+LebQ5vVMPZl27+ManydLIb6xbr0LNyZ/Bg6fj7s0PC4Epc+qDiNDG395K0ONaYs7vVLxTD2vYYpwya10bhJmBvrDT6S3M2Obx4cLh8v4Y8xt04sAQDW99+lVjiRps26tf3DzWK8N/Yy1zHZzHG2nWPetTLh7J8Ov0/nRyazW0PR4BqTPE6OQ52YbAnSbLa4tt+HJ6nj+K/h7Cnp2sFmAAcAW65E22+wRAglBFkBARENbUXbAYZ3HS+zQ/SaiqzQEBAQQgFShUYp3LL+Q/JYM3+st3g+c1WNsHbri965nHn83o+qzrFplarqmRNL3usBrJXVvftq8pTFa86h5Oux/C02jYX8B1X6FrW5evTq4uj2mN2nSnyvjF9RG6PyOaCNaxZc02q3eL06mO+5s62A91t5mn5LFw53Zk6vO6aesx/Q+Up88DSw53u31ucvH+G3H6blmmWIeZ2P6zydRmbzxb4rV4N9Tp2us4otii0LjZLqfQji/Eb/pN/wBlk5uXXhz+jY932bG1J6EkpGlx0dAur8WkTXZ1fJPf2vUZUypFTtzpXZo+J6Ft3vFYcnDxrZZ1DydVsgtzrRxF3ToK1Pty6lelTr8lFiHEb6xrWOjzLHOutbNm7odPg8GMU7iV1sZ65ulZeH5lpdbZAC6TzwiRBKAgIIRENbUXbAYZ3HS+zQ/SaiqzQEBAQcUBIFTincsv5D8lhzR+Mtrg/wDaGNcH7ri965mCdXem6p/xhd7I9aTIyEGzc3OPPwfJbHIt3Q0Oj4u7dljgbIkJgEzmhzncO9ZW42Ks+Wv1LmZIydkeFniunjbTPs0DRzLNyKx2tbg5Mlsnt4rAB/zbfyn5LS4cfk7nVo/wsmZQgEkT2HfaR8F1bV3Ew8vx7dl4lh6DOp6gbxZJYjmP9rLiz/jyPZWp8+CJd/F1eaio9HSM0Nb076y5rfLZg4WD4MUzLI2HaLyFOxm/mgnpIW/ip2VeZ5mT5MksdY1rnS1T2n1WENA3tNtK0M1u++pel6ZhimDb3eHshQRxMOaHEgEuOlbuHFWIcHmczLbJMbU2yJAxsTM0AHPGqy1+TEQ2umZLzby+WxlrmTiR5bHXf/F78LovOpQEBAQEEIiGtqLtgMM7jpfZofpNRVZoCAghBBQlBKQjyp8VvtSy/lK1+RP4y3eBXearHWDG3rIrcB+S0ONG7vRdWtEYtPS7IGRpJC2eNudmizgNdv8ApWxysc68Od0rlUxzqXm8jYknpW+Ta0lu8C1wIWrhtkq6HK4/Hzz3bdyaWuyhe4c2MC9rENNt7nWTJN7tfFHG48+3HAkTxWC7HABrrkggalPFxzE7R1LkUyYtRLKFl09vNR48MW41yc5lU5waSH+lcAnToG8uXysc2ncPVdN5lYxdkvnhLJbpqlpex2a30iSDrVePitvyv1Dm1+LtqyuBZdaI8PKT5YzxvkWRkzpmsLmO9a28VzeRimJ3D03TebT4+yXwybi6phYIg3OAGgkOv71XHkvHgy8Pj5Ld+3zyhDW1THTzBwa0XDbH4BMlLW8r4L8fDPbC92NWkeWJaRp3wRwLNxaTVodYy1vqYl70LfcRKAgICAghEQ1tRdsBhncdL7ND9JqKrNAQEEFBCEuDjYXO8kzqCsT6Y+xtiNso8hEbi/puGkaN5c7Pl34eg6dw+387OWx3kp2cahwsLWbfX0qePT9o6ryYt+LIJbdb9oifbz+/Ph1nZPiJuY236AqdtWb5r61EvuyIAWAAHANAV+2rHaZn3Li2BoNw0DoCmKxCe6Zjy+lklSZ/jhJCHawD0hRqJXra0epI4Gt1ADoTtgm9rR5fQhSr+nB8QIsRdRMRKaTNfT4DJ0QN/Jsvw5oVfjqyfLf+ux5MWtYW4FaYjTH3W37cWwgagB0BRWsQTO/b6hWQlAQEBAQQiIa2ouzrhvKlOKSmBniv9nh/mM4pvOiqy860/HxdozvQPOtPx8XaM70DzrT8fF2jO9A86U/HxdozvQPOlPx8XaR96gfOTKVORYzxdpH3qfcFbTWdvLbXKDyxlNRHYm+Z5SO1+ta84ImdulHUbRTth6aGupmNDWzRAAW/iR96yxXTm5L2vO5fUZUp7fx4u0j71fZWHIZUp+Pi7SPvQPOtPx8XaM70DzrT8fF2kfegedafj4u0j70DzrT8fF2kfegedKfj4u0j70DzrT8fF2jO9A860/HxdpH3oHnSn4+LtI+9A860/HxdpH3oHnWn4+LtGd6B51p+Pi7Rnegedafj4u0Z3oHnWn4+LtGd6B51p+Pi7Rnegedafj4u0Z3oHnWn4+LtGd6B51p+Pi7Rneg1y+2RcYz9Te9Es5O3+lEOKAgIJCCFCXAqYVlAUqw+gUWZBUhMCuqICAgICAghBKAgICAgICAgIJag7KJ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714875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1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133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b="1" dirty="0">
                <a:solidFill>
                  <a:prstClr val="black"/>
                </a:solidFill>
              </a:rPr>
              <a:t>Looping statements </a:t>
            </a:r>
          </a:p>
          <a:p>
            <a:r>
              <a:rPr lang="en-US" sz="3600" dirty="0">
                <a:solidFill>
                  <a:prstClr val="black"/>
                </a:solidFill>
              </a:rPr>
              <a:t>      </a:t>
            </a:r>
            <a:r>
              <a:rPr lang="en-US" sz="3200" dirty="0">
                <a:solidFill>
                  <a:prstClr val="black"/>
                </a:solidFill>
              </a:rPr>
              <a:t>(for, while, </a:t>
            </a:r>
            <a:r>
              <a:rPr lang="en-US" sz="3200" dirty="0" smtClean="0">
                <a:solidFill>
                  <a:prstClr val="black"/>
                </a:solidFill>
              </a:rPr>
              <a:t>do-while, for each)</a:t>
            </a:r>
          </a:p>
          <a:p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</a:rPr>
              <a:t>Ex: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// Class will </a:t>
            </a:r>
            <a:r>
              <a:rPr lang="en-US" sz="2400" dirty="0" err="1">
                <a:solidFill>
                  <a:prstClr val="black"/>
                </a:solidFill>
              </a:rPr>
              <a:t>dispaly</a:t>
            </a:r>
            <a:r>
              <a:rPr lang="en-US" sz="2400" dirty="0">
                <a:solidFill>
                  <a:prstClr val="black"/>
                </a:solidFill>
              </a:rPr>
              <a:t> the function of a </a:t>
            </a:r>
            <a:r>
              <a:rPr lang="en-US" sz="2400" dirty="0" smtClean="0">
                <a:solidFill>
                  <a:prstClr val="black"/>
                </a:solidFill>
              </a:rPr>
              <a:t>while </a:t>
            </a:r>
            <a:r>
              <a:rPr lang="en-US" sz="2400" dirty="0">
                <a:solidFill>
                  <a:prstClr val="black"/>
                </a:solidFill>
              </a:rPr>
              <a:t>Loop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public class </a:t>
            </a:r>
            <a:r>
              <a:rPr lang="en-US" sz="2400" dirty="0" err="1">
                <a:solidFill>
                  <a:prstClr val="black"/>
                </a:solidFill>
              </a:rPr>
              <a:t>TestWhileLoop</a:t>
            </a:r>
            <a:r>
              <a:rPr lang="en-US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	public static void main(String 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args</a:t>
            </a:r>
            <a:r>
              <a:rPr lang="en-US" sz="24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loop=0;</a:t>
            </a:r>
          </a:p>
          <a:p>
            <a:r>
              <a:rPr lang="en-US" sz="2400" dirty="0">
                <a:solidFill>
                  <a:prstClr val="black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</a:rPr>
              <a:t>while(loop&lt;=5){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("Executing Loop "+loop);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     loop</a:t>
            </a:r>
            <a:r>
              <a:rPr lang="en-US" sz="2400" dirty="0">
                <a:solidFill>
                  <a:srgbClr val="FF0000"/>
                </a:solidFill>
              </a:rPr>
              <a:t>++;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}</a:t>
            </a:r>
          </a:p>
          <a:p>
            <a:r>
              <a:rPr lang="en-US" sz="2400" dirty="0">
                <a:solidFill>
                  <a:prstClr val="black"/>
                </a:solidFill>
              </a:rPr>
              <a:t>	}</a:t>
            </a:r>
          </a:p>
          <a:p>
            <a:r>
              <a:rPr lang="en-US" sz="24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7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</a:rPr>
              <a:t>Ex: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82558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// Class will </a:t>
            </a:r>
            <a:r>
              <a:rPr lang="en-US" sz="2400" dirty="0" err="1">
                <a:solidFill>
                  <a:prstClr val="black"/>
                </a:solidFill>
              </a:rPr>
              <a:t>dispaly</a:t>
            </a:r>
            <a:r>
              <a:rPr lang="en-US" sz="2400" dirty="0">
                <a:solidFill>
                  <a:prstClr val="black"/>
                </a:solidFill>
              </a:rPr>
              <a:t> the function of a d</a:t>
            </a:r>
            <a:r>
              <a:rPr lang="en-US" sz="2400" dirty="0" smtClean="0">
                <a:solidFill>
                  <a:prstClr val="black"/>
                </a:solidFill>
              </a:rPr>
              <a:t>o </a:t>
            </a:r>
            <a:r>
              <a:rPr lang="en-US" sz="2400" dirty="0">
                <a:solidFill>
                  <a:prstClr val="black"/>
                </a:solidFill>
              </a:rPr>
              <a:t>w</a:t>
            </a:r>
            <a:r>
              <a:rPr lang="en-US" sz="2400" dirty="0" smtClean="0">
                <a:solidFill>
                  <a:prstClr val="black"/>
                </a:solidFill>
              </a:rPr>
              <a:t>hile </a:t>
            </a:r>
            <a:r>
              <a:rPr lang="en-US" sz="2400" dirty="0">
                <a:solidFill>
                  <a:prstClr val="black"/>
                </a:solidFill>
              </a:rPr>
              <a:t>Loop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public class </a:t>
            </a:r>
            <a:r>
              <a:rPr lang="en-US" sz="2400" dirty="0" err="1" smtClean="0">
                <a:solidFill>
                  <a:prstClr val="black"/>
                </a:solidFill>
              </a:rPr>
              <a:t>TestDoWhileLoop</a:t>
            </a:r>
            <a:r>
              <a:rPr lang="en-US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	public static void main(String 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args</a:t>
            </a:r>
            <a:r>
              <a:rPr lang="en-US" sz="24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loop=0;</a:t>
            </a:r>
          </a:p>
          <a:p>
            <a:r>
              <a:rPr lang="en-US" sz="2400" dirty="0">
                <a:solidFill>
                  <a:prstClr val="black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 do{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        </a:t>
            </a:r>
            <a:r>
              <a:rPr lang="en-US" sz="2400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("Executing Loop "+loop);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 </a:t>
            </a:r>
            <a:r>
              <a:rPr lang="en-US" sz="2400" dirty="0" smtClean="0">
                <a:solidFill>
                  <a:srgbClr val="FF0000"/>
                </a:solidFill>
              </a:rPr>
              <a:t>        loop</a:t>
            </a:r>
            <a:r>
              <a:rPr lang="en-US" sz="2400" dirty="0">
                <a:solidFill>
                  <a:srgbClr val="FF0000"/>
                </a:solidFill>
              </a:rPr>
              <a:t>++;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}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while(loop&gt;1);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	}</a:t>
            </a:r>
          </a:p>
          <a:p>
            <a:r>
              <a:rPr lang="en-US" sz="24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1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</a:rPr>
              <a:t>Ex: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825580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// Class will </a:t>
            </a:r>
            <a:r>
              <a:rPr lang="en-US" sz="2800" dirty="0" smtClean="0">
                <a:solidFill>
                  <a:prstClr val="black"/>
                </a:solidFill>
              </a:rPr>
              <a:t>display </a:t>
            </a:r>
            <a:r>
              <a:rPr lang="en-US" sz="2800" dirty="0">
                <a:solidFill>
                  <a:prstClr val="black"/>
                </a:solidFill>
              </a:rPr>
              <a:t>the function of a </a:t>
            </a:r>
            <a:r>
              <a:rPr lang="en-US" sz="2800" dirty="0" smtClean="0">
                <a:solidFill>
                  <a:prstClr val="black"/>
                </a:solidFill>
              </a:rPr>
              <a:t>for </a:t>
            </a:r>
            <a:r>
              <a:rPr lang="en-US" sz="2800" dirty="0">
                <a:solidFill>
                  <a:prstClr val="black"/>
                </a:solidFill>
              </a:rPr>
              <a:t>Loop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public class </a:t>
            </a:r>
            <a:r>
              <a:rPr lang="en-US" sz="2800" dirty="0" err="1">
                <a:solidFill>
                  <a:prstClr val="black"/>
                </a:solidFill>
              </a:rPr>
              <a:t>TestForLoop</a:t>
            </a:r>
            <a:r>
              <a:rPr lang="en-US" sz="2800" dirty="0">
                <a:solidFill>
                  <a:prstClr val="black"/>
                </a:solidFill>
              </a:rPr>
              <a:t>{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public static void main(String </a:t>
            </a:r>
            <a:r>
              <a:rPr lang="en-US" sz="2800" dirty="0" err="1">
                <a:solidFill>
                  <a:prstClr val="black"/>
                </a:solidFill>
              </a:rPr>
              <a:t>args</a:t>
            </a:r>
            <a:r>
              <a:rPr lang="en-US" sz="2800" dirty="0" smtClean="0">
                <a:solidFill>
                  <a:prstClr val="black"/>
                </a:solidFill>
              </a:rPr>
              <a:t>[]){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   </a:t>
            </a:r>
            <a:r>
              <a:rPr lang="en-US" sz="2800" dirty="0">
                <a:solidFill>
                  <a:srgbClr val="FF0000"/>
                </a:solidFill>
              </a:rPr>
              <a:t>for(</a:t>
            </a: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loop </a:t>
            </a:r>
            <a:r>
              <a:rPr lang="en-US" sz="2800" dirty="0">
                <a:solidFill>
                  <a:srgbClr val="FF0000"/>
                </a:solidFill>
              </a:rPr>
              <a:t>= 0; </a:t>
            </a:r>
            <a:r>
              <a:rPr lang="en-US" sz="2800" dirty="0" smtClean="0">
                <a:solidFill>
                  <a:srgbClr val="FF0000"/>
                </a:solidFill>
              </a:rPr>
              <a:t>loop </a:t>
            </a:r>
            <a:r>
              <a:rPr lang="en-US" sz="2800" dirty="0">
                <a:solidFill>
                  <a:srgbClr val="FF0000"/>
                </a:solidFill>
              </a:rPr>
              <a:t>&lt; 5; </a:t>
            </a:r>
            <a:r>
              <a:rPr lang="en-US" sz="2800" dirty="0" smtClean="0">
                <a:solidFill>
                  <a:srgbClr val="FF0000"/>
                </a:solidFill>
              </a:rPr>
              <a:t>loop+=</a:t>
            </a:r>
            <a:r>
              <a:rPr lang="en-US" sz="2800" dirty="0">
                <a:solidFill>
                  <a:srgbClr val="FF0000"/>
                </a:solidFill>
              </a:rPr>
              <a:t>1){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    </a:t>
            </a:r>
            <a:r>
              <a:rPr lang="en-US" sz="2800" dirty="0" err="1">
                <a:solidFill>
                  <a:srgbClr val="FF0000"/>
                </a:solidFill>
              </a:rPr>
              <a:t>System.out.println</a:t>
            </a:r>
            <a:r>
              <a:rPr lang="en-US" sz="2800" dirty="0" smtClean="0">
                <a:solidFill>
                  <a:srgbClr val="FF0000"/>
                </a:solidFill>
              </a:rPr>
              <a:t>(“Executing Loop  </a:t>
            </a:r>
            <a:r>
              <a:rPr lang="en-US" sz="2800" dirty="0">
                <a:solidFill>
                  <a:srgbClr val="FF0000"/>
                </a:solidFill>
              </a:rPr>
              <a:t>" + </a:t>
            </a:r>
            <a:r>
              <a:rPr lang="en-US" sz="2800" dirty="0" smtClean="0">
                <a:solidFill>
                  <a:srgbClr val="FF0000"/>
                </a:solidFill>
              </a:rPr>
              <a:t>loop </a:t>
            </a:r>
            <a:r>
              <a:rPr lang="en-US" sz="2800" dirty="0">
                <a:solidFill>
                  <a:srgbClr val="FF0000"/>
                </a:solidFill>
              </a:rPr>
              <a:t>);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 }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}</a:t>
            </a:r>
          </a:p>
          <a:p>
            <a:r>
              <a:rPr lang="en-US" sz="28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37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906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Result: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Executing </a:t>
            </a:r>
            <a:r>
              <a:rPr lang="en-US" sz="2000" dirty="0" smtClean="0">
                <a:solidFill>
                  <a:prstClr val="black"/>
                </a:solidFill>
              </a:rPr>
              <a:t>Loop  0</a:t>
            </a:r>
          </a:p>
          <a:p>
            <a:r>
              <a:rPr lang="en-US" sz="2000" dirty="0">
                <a:solidFill>
                  <a:prstClr val="black"/>
                </a:solidFill>
              </a:rPr>
              <a:t>Executing Loop  </a:t>
            </a:r>
            <a:r>
              <a:rPr lang="en-US" sz="2000" dirty="0" smtClean="0">
                <a:solidFill>
                  <a:prstClr val="black"/>
                </a:solidFill>
              </a:rPr>
              <a:t>1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Executing Loop  </a:t>
            </a:r>
            <a:r>
              <a:rPr lang="en-US" sz="2000" dirty="0" smtClean="0">
                <a:solidFill>
                  <a:prstClr val="black"/>
                </a:solidFill>
              </a:rPr>
              <a:t>2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Executing </a:t>
            </a:r>
            <a:r>
              <a:rPr lang="en-US" sz="2000" dirty="0">
                <a:solidFill>
                  <a:prstClr val="black"/>
                </a:solidFill>
              </a:rPr>
              <a:t>Loop  </a:t>
            </a:r>
            <a:r>
              <a:rPr lang="en-US" sz="2000" dirty="0" smtClean="0">
                <a:solidFill>
                  <a:prstClr val="black"/>
                </a:solidFill>
              </a:rPr>
              <a:t>3</a:t>
            </a:r>
          </a:p>
          <a:p>
            <a:r>
              <a:rPr lang="en-US" sz="2000" dirty="0">
                <a:solidFill>
                  <a:prstClr val="black"/>
                </a:solidFill>
              </a:rPr>
              <a:t>Executing Loop  </a:t>
            </a:r>
            <a:r>
              <a:rPr lang="en-US" sz="2000" dirty="0" smtClean="0">
                <a:solidFill>
                  <a:prstClr val="black"/>
                </a:solidFill>
              </a:rPr>
              <a:t>4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921" y="9906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</a:rPr>
              <a:t>The enhance for Loop :-</a:t>
            </a: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969" y="3962400"/>
            <a:ext cx="7696200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Syntax:</a:t>
            </a:r>
          </a:p>
          <a:p>
            <a:endParaRPr lang="en-US" sz="2400" b="1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for(declaration : expression){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//statement to be print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}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8288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</a:rPr>
              <a:t>As of java 5 the enhanced for loop was introduced. 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</a:rPr>
              <a:t>This </a:t>
            </a:r>
            <a:r>
              <a:rPr lang="en-US" sz="2400" dirty="0">
                <a:solidFill>
                  <a:prstClr val="black"/>
                </a:solidFill>
              </a:rPr>
              <a:t>is mainly used for Arrays.</a:t>
            </a:r>
          </a:p>
        </p:txBody>
      </p:sp>
    </p:spTree>
    <p:extLst>
      <p:ext uri="{BB962C8B-B14F-4D97-AF65-F5344CB8AC3E}">
        <p14:creationId xmlns:p14="http://schemas.microsoft.com/office/powerpoint/2010/main" val="21778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648" y="283458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</a:rPr>
              <a:t>Ex: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648" y="912254"/>
            <a:ext cx="8763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// Class will </a:t>
            </a:r>
            <a:r>
              <a:rPr lang="en-US" sz="2000" dirty="0" err="1">
                <a:solidFill>
                  <a:prstClr val="black"/>
                </a:solidFill>
              </a:rPr>
              <a:t>dispaly</a:t>
            </a:r>
            <a:r>
              <a:rPr lang="en-US" sz="2000" dirty="0">
                <a:solidFill>
                  <a:prstClr val="black"/>
                </a:solidFill>
              </a:rPr>
              <a:t> the function of a Enhance For Loop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class </a:t>
            </a:r>
            <a:r>
              <a:rPr lang="en-US" sz="2000" dirty="0" err="1">
                <a:solidFill>
                  <a:prstClr val="black"/>
                </a:solidFill>
              </a:rPr>
              <a:t>TestEnhanceForLoop</a:t>
            </a:r>
            <a:r>
              <a:rPr lang="en-US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 smtClean="0">
                <a:solidFill>
                  <a:prstClr val="black"/>
                </a:solidFill>
              </a:rPr>
              <a:t>	public </a:t>
            </a:r>
            <a:r>
              <a:rPr lang="en-US" sz="2000" dirty="0">
                <a:solidFill>
                  <a:prstClr val="black"/>
                </a:solidFill>
              </a:rPr>
              <a:t>static void main(String </a:t>
            </a:r>
            <a:r>
              <a:rPr lang="en-US" sz="2000" dirty="0" err="1">
                <a:solidFill>
                  <a:prstClr val="black"/>
                </a:solidFill>
              </a:rPr>
              <a:t>args</a:t>
            </a:r>
            <a:r>
              <a:rPr lang="en-US" sz="20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 smtClean="0">
                <a:solidFill>
                  <a:prstClr val="black"/>
                </a:solidFill>
              </a:rPr>
              <a:t>	 </a:t>
            </a:r>
            <a:r>
              <a:rPr lang="en-US" sz="2000" dirty="0" err="1">
                <a:solidFill>
                  <a:prstClr val="black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[] numbers = {10, 20, 30, 40, 50};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prstClr val="black"/>
                </a:solidFill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for(</a:t>
            </a: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x : numbers ){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</a:t>
            </a:r>
            <a:r>
              <a:rPr lang="en-US" sz="2000" b="1" dirty="0" smtClean="0">
                <a:solidFill>
                  <a:srgbClr val="FF0000"/>
                </a:solidFill>
              </a:rPr>
              <a:t>			 </a:t>
            </a:r>
            <a:r>
              <a:rPr lang="en-US" sz="2000" b="1" dirty="0" err="1">
                <a:solidFill>
                  <a:srgbClr val="FF0000"/>
                </a:solidFill>
              </a:rPr>
              <a:t>System.out.print</a:t>
            </a:r>
            <a:r>
              <a:rPr lang="en-US" sz="2000" b="1" dirty="0">
                <a:solidFill>
                  <a:srgbClr val="FF0000"/>
                </a:solidFill>
              </a:rPr>
              <a:t>( x );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</a:t>
            </a:r>
            <a:r>
              <a:rPr lang="en-US" sz="2000" b="1" dirty="0" smtClean="0">
                <a:solidFill>
                  <a:srgbClr val="FF0000"/>
                </a:solidFill>
              </a:rPr>
              <a:t>			</a:t>
            </a:r>
            <a:r>
              <a:rPr lang="en-US" sz="2000" b="1" dirty="0" err="1" smtClean="0">
                <a:solidFill>
                  <a:srgbClr val="FF0000"/>
                </a:solidFill>
              </a:rPr>
              <a:t>System.out.print</a:t>
            </a:r>
            <a:r>
              <a:rPr lang="en-US" sz="2000" b="1" dirty="0">
                <a:solidFill>
                  <a:srgbClr val="FF0000"/>
                </a:solidFill>
              </a:rPr>
              <a:t>(",");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</a:t>
            </a:r>
            <a:r>
              <a:rPr lang="en-US" sz="2000" b="1" dirty="0" smtClean="0">
                <a:solidFill>
                  <a:srgbClr val="FF0000"/>
                </a:solidFill>
              </a:rPr>
              <a:t>		}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	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prstClr val="black"/>
                </a:solidFill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</a:rPr>
              <a:t>System.out.print</a:t>
            </a:r>
            <a:r>
              <a:rPr lang="en-US" sz="2000" dirty="0">
                <a:solidFill>
                  <a:prstClr val="black"/>
                </a:solidFill>
              </a:rPr>
              <a:t>("\n");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	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prstClr val="black"/>
                </a:solidFill>
              </a:rPr>
              <a:t>	String </a:t>
            </a:r>
            <a:r>
              <a:rPr lang="en-US" sz="2000" dirty="0">
                <a:solidFill>
                  <a:prstClr val="black"/>
                </a:solidFill>
              </a:rPr>
              <a:t>[] names </a:t>
            </a:r>
            <a:r>
              <a:rPr lang="en-US" sz="2000" dirty="0" smtClean="0">
                <a:solidFill>
                  <a:prstClr val="black"/>
                </a:solidFill>
              </a:rPr>
              <a:t>={“James”, "Larry", "Tom", "Lacy"};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prstClr val="black"/>
                </a:solidFill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for</a:t>
            </a:r>
            <a:r>
              <a:rPr lang="en-US" sz="2000" b="1" dirty="0">
                <a:solidFill>
                  <a:srgbClr val="FF0000"/>
                </a:solidFill>
              </a:rPr>
              <a:t>( String name : names 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</a:t>
            </a:r>
            <a:r>
              <a:rPr lang="en-US" sz="2000" b="1" dirty="0" smtClean="0">
                <a:solidFill>
                  <a:srgbClr val="FF0000"/>
                </a:solidFill>
              </a:rPr>
              <a:t>		 	</a:t>
            </a:r>
            <a:r>
              <a:rPr lang="en-US" sz="2000" b="1" dirty="0" err="1" smtClean="0">
                <a:solidFill>
                  <a:srgbClr val="FF0000"/>
                </a:solidFill>
              </a:rPr>
              <a:t>System.out.print</a:t>
            </a:r>
            <a:r>
              <a:rPr lang="en-US" sz="2000" b="1" dirty="0">
                <a:solidFill>
                  <a:srgbClr val="FF0000"/>
                </a:solidFill>
              </a:rPr>
              <a:t>( name );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</a:t>
            </a:r>
            <a:r>
              <a:rPr lang="en-US" sz="2000" b="1" dirty="0" smtClean="0">
                <a:solidFill>
                  <a:srgbClr val="FF0000"/>
                </a:solidFill>
              </a:rPr>
              <a:t>			</a:t>
            </a:r>
            <a:r>
              <a:rPr lang="en-US" sz="2000" b="1" dirty="0" err="1" smtClean="0">
                <a:solidFill>
                  <a:srgbClr val="FF0000"/>
                </a:solidFill>
              </a:rPr>
              <a:t>System.out.print</a:t>
            </a:r>
            <a:r>
              <a:rPr lang="en-US" sz="2000" b="1" dirty="0">
                <a:solidFill>
                  <a:srgbClr val="FF0000"/>
                </a:solidFill>
              </a:rPr>
              <a:t>(",");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</a:t>
            </a:r>
            <a:r>
              <a:rPr lang="en-US" sz="2000" b="1" dirty="0" smtClean="0">
                <a:solidFill>
                  <a:srgbClr val="FF0000"/>
                </a:solidFill>
              </a:rPr>
              <a:t>		 </a:t>
            </a:r>
            <a:r>
              <a:rPr lang="en-US" sz="2000" b="1" dirty="0">
                <a:solidFill>
                  <a:srgbClr val="FF0000"/>
                </a:solidFill>
              </a:rPr>
              <a:t>}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 smtClean="0">
                <a:solidFill>
                  <a:prstClr val="black"/>
                </a:solidFill>
              </a:rPr>
              <a:t>	}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25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133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prstClr val="black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 smtClean="0">
                <a:solidFill>
                  <a:prstClr val="black"/>
                </a:solidFill>
              </a:rPr>
              <a:t>Branching </a:t>
            </a:r>
            <a:r>
              <a:rPr lang="en-US" sz="3600" b="1" dirty="0">
                <a:solidFill>
                  <a:prstClr val="black"/>
                </a:solidFill>
              </a:rPr>
              <a:t>statements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endParaRPr lang="en-US" sz="3600" dirty="0" smtClean="0">
              <a:solidFill>
                <a:prstClr val="black"/>
              </a:solidFill>
            </a:endParaRPr>
          </a:p>
          <a:p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smtClean="0">
                <a:solidFill>
                  <a:prstClr val="black"/>
                </a:solidFill>
              </a:rPr>
              <a:t>     </a:t>
            </a: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dirty="0">
                <a:solidFill>
                  <a:prstClr val="black"/>
                </a:solidFill>
              </a:rPr>
              <a:t>break, continue, return)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740" y="1595021"/>
            <a:ext cx="76296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public class </a:t>
            </a:r>
            <a:r>
              <a:rPr lang="en-US" sz="2400" dirty="0" err="1" smtClean="0">
                <a:solidFill>
                  <a:prstClr val="black"/>
                </a:solidFill>
              </a:rPr>
              <a:t>TestBreak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public static void </a:t>
            </a:r>
            <a:r>
              <a:rPr lang="en-US" sz="2400" dirty="0" smtClean="0">
                <a:solidFill>
                  <a:prstClr val="black"/>
                </a:solidFill>
              </a:rPr>
              <a:t>main(String  </a:t>
            </a:r>
            <a:r>
              <a:rPr lang="en-US" sz="2400" dirty="0" err="1">
                <a:solidFill>
                  <a:prstClr val="black"/>
                </a:solidFill>
              </a:rPr>
              <a:t>args</a:t>
            </a:r>
            <a:r>
              <a:rPr lang="en-US" sz="24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[] numbers = {10, 20, 30, 40, 50};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for(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x : numbers 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if( x == 30 ){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	    break;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</a:t>
            </a:r>
            <a:r>
              <a:rPr lang="en-US" sz="2400" dirty="0" err="1">
                <a:solidFill>
                  <a:prstClr val="black"/>
                </a:solidFill>
              </a:rPr>
              <a:t>System.out.print</a:t>
            </a:r>
            <a:r>
              <a:rPr lang="en-US" sz="2400" dirty="0">
                <a:solidFill>
                  <a:prstClr val="black"/>
                </a:solidFill>
              </a:rPr>
              <a:t>( x 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</a:t>
            </a:r>
            <a:r>
              <a:rPr lang="en-US" sz="2400" dirty="0" err="1">
                <a:solidFill>
                  <a:prstClr val="black"/>
                </a:solidFill>
              </a:rPr>
              <a:t>System.out.print</a:t>
            </a:r>
            <a:r>
              <a:rPr lang="en-US" sz="2400" dirty="0">
                <a:solidFill>
                  <a:prstClr val="black"/>
                </a:solidFill>
              </a:rPr>
              <a:t>("\n");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         </a:t>
            </a:r>
            <a:r>
              <a:rPr lang="en-US" sz="2400" dirty="0" err="1">
                <a:solidFill>
                  <a:prstClr val="black"/>
                </a:solidFill>
              </a:rPr>
              <a:t>System.out.print</a:t>
            </a:r>
            <a:r>
              <a:rPr lang="en-US" sz="2400" dirty="0" smtClean="0">
                <a:solidFill>
                  <a:prstClr val="black"/>
                </a:solidFill>
              </a:rPr>
              <a:t>(“I’m  out of the Loop now");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382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</a:rPr>
              <a:t>Ex.</a:t>
            </a:r>
            <a:endParaRPr lang="en-US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906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Result: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739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10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20</a:t>
            </a:r>
          </a:p>
          <a:p>
            <a:r>
              <a:rPr lang="en-US" sz="2800" dirty="0">
                <a:solidFill>
                  <a:prstClr val="black"/>
                </a:solidFill>
              </a:rPr>
              <a:t>Now Out of the Loop</a:t>
            </a:r>
          </a:p>
        </p:txBody>
      </p:sp>
    </p:spTree>
    <p:extLst>
      <p:ext uri="{BB962C8B-B14F-4D97-AF65-F5344CB8AC3E}">
        <p14:creationId xmlns:p14="http://schemas.microsoft.com/office/powerpoint/2010/main" val="18179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445623"/>
            <a:ext cx="7010400" cy="475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32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Originally for intelligent </a:t>
            </a: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consumer-electronic devices </a:t>
            </a:r>
            <a:r>
              <a:rPr lang="en-US" sz="2800" b="1" kern="0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(cell phones)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endParaRPr lang="en-US" sz="2800" b="1" kern="0" dirty="0">
              <a:solidFill>
                <a:srgbClr val="33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 used for creating </a:t>
            </a: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 pages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 content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endParaRPr lang="en-US" sz="2800" i="1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 also used for: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large-scale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enterprise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2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715" y="1294373"/>
            <a:ext cx="76296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// Class will </a:t>
            </a:r>
            <a:r>
              <a:rPr lang="en-US" sz="2400" dirty="0" smtClean="0">
                <a:solidFill>
                  <a:prstClr val="black"/>
                </a:solidFill>
              </a:rPr>
              <a:t>display </a:t>
            </a:r>
            <a:r>
              <a:rPr lang="en-US" sz="2400" dirty="0">
                <a:solidFill>
                  <a:prstClr val="black"/>
                </a:solidFill>
              </a:rPr>
              <a:t>the function of a Continue statement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public class </a:t>
            </a:r>
            <a:r>
              <a:rPr lang="en-US" sz="2400" dirty="0" err="1">
                <a:solidFill>
                  <a:prstClr val="black"/>
                </a:solidFill>
              </a:rPr>
              <a:t>TestContinue</a:t>
            </a:r>
            <a:r>
              <a:rPr lang="en-US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public static void main(String </a:t>
            </a:r>
            <a:r>
              <a:rPr lang="en-US" sz="2400" dirty="0" err="1">
                <a:solidFill>
                  <a:prstClr val="black"/>
                </a:solidFill>
              </a:rPr>
              <a:t>args</a:t>
            </a:r>
            <a:r>
              <a:rPr lang="en-US" sz="24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[] numbers = {10, 20, 30, 40, 50};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for(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x : numbers 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if( x == 30 ){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	    continue;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</a:t>
            </a:r>
            <a:r>
              <a:rPr lang="en-US" sz="2400" dirty="0" err="1">
                <a:solidFill>
                  <a:prstClr val="black"/>
                </a:solidFill>
              </a:rPr>
              <a:t>System.out.println</a:t>
            </a:r>
            <a:r>
              <a:rPr lang="en-US" sz="2400" dirty="0">
                <a:solidFill>
                  <a:prstClr val="black"/>
                </a:solidFill>
              </a:rPr>
              <a:t>( x 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858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</a:rPr>
              <a:t>Ex.</a:t>
            </a:r>
            <a:endParaRPr lang="en-US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9050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prstClr val="black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 smtClean="0">
                <a:solidFill>
                  <a:prstClr val="black"/>
                </a:solidFill>
              </a:rPr>
              <a:t>Decision-making </a:t>
            </a:r>
            <a:r>
              <a:rPr lang="en-US" sz="3600" b="1" dirty="0">
                <a:solidFill>
                  <a:prstClr val="black"/>
                </a:solidFill>
              </a:rPr>
              <a:t>statements </a:t>
            </a:r>
            <a:endParaRPr lang="en-US" sz="3600" b="1" dirty="0" smtClean="0">
              <a:solidFill>
                <a:prstClr val="black"/>
              </a:solidFill>
            </a:endParaRPr>
          </a:p>
          <a:p>
            <a:r>
              <a:rPr lang="en-US" sz="3600" dirty="0" smtClean="0">
                <a:solidFill>
                  <a:prstClr val="black"/>
                </a:solidFill>
              </a:rPr>
              <a:t>      </a:t>
            </a: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dirty="0">
                <a:solidFill>
                  <a:prstClr val="black"/>
                </a:solidFill>
              </a:rPr>
              <a:t>if-then, if-then-else, switch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  <a:r>
              <a:rPr lang="en-US" sz="3600" dirty="0" smtClean="0">
                <a:solidFill>
                  <a:prstClr val="black"/>
                </a:solidFill>
              </a:rPr>
              <a:t> 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</a:rPr>
              <a:t>Ex: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82558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// Class will </a:t>
            </a:r>
            <a:r>
              <a:rPr lang="en-US" sz="2400" dirty="0" err="1">
                <a:solidFill>
                  <a:prstClr val="black"/>
                </a:solidFill>
              </a:rPr>
              <a:t>dispaly</a:t>
            </a:r>
            <a:r>
              <a:rPr lang="en-US" sz="2400" dirty="0">
                <a:solidFill>
                  <a:prstClr val="black"/>
                </a:solidFill>
              </a:rPr>
              <a:t> the function of a </a:t>
            </a:r>
            <a:r>
              <a:rPr lang="en-US" sz="2400" dirty="0" smtClean="0">
                <a:solidFill>
                  <a:prstClr val="black"/>
                </a:solidFill>
              </a:rPr>
              <a:t>if Loop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public class </a:t>
            </a:r>
            <a:r>
              <a:rPr lang="en-US" sz="2400" dirty="0" err="1" smtClean="0">
                <a:solidFill>
                  <a:prstClr val="black"/>
                </a:solidFill>
              </a:rPr>
              <a:t>TestIfCondition</a:t>
            </a:r>
            <a:r>
              <a:rPr lang="en-US" sz="2400" dirty="0" smtClean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public </a:t>
            </a:r>
            <a:r>
              <a:rPr lang="en-US" sz="2400" dirty="0">
                <a:solidFill>
                  <a:prstClr val="black"/>
                </a:solidFill>
              </a:rPr>
              <a:t>static void main(String </a:t>
            </a:r>
            <a:r>
              <a:rPr lang="en-US" sz="2400" dirty="0" err="1">
                <a:solidFill>
                  <a:prstClr val="black"/>
                </a:solidFill>
              </a:rPr>
              <a:t>args</a:t>
            </a:r>
            <a:r>
              <a:rPr lang="en-US" sz="2400" dirty="0" smtClean="0">
                <a:solidFill>
                  <a:prstClr val="black"/>
                </a:solidFill>
              </a:rPr>
              <a:t>[]){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</a:rPr>
              <a:t>int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x = 30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>
                <a:solidFill>
                  <a:srgbClr val="FF0000"/>
                </a:solidFill>
              </a:rPr>
              <a:t>( x &lt; 20 </a:t>
            </a:r>
            <a:r>
              <a:rPr lang="en-US" sz="2400" dirty="0" smtClean="0">
                <a:solidFill>
                  <a:srgbClr val="FF0000"/>
                </a:solidFill>
              </a:rPr>
              <a:t>){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System.out.print</a:t>
            </a:r>
            <a:r>
              <a:rPr lang="en-US" sz="2400" dirty="0">
                <a:solidFill>
                  <a:srgbClr val="FF0000"/>
                </a:solidFill>
              </a:rPr>
              <a:t>("This is if statement");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}else{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System.out.print</a:t>
            </a:r>
            <a:r>
              <a:rPr lang="en-US" sz="2400" dirty="0">
                <a:solidFill>
                  <a:srgbClr val="FF0000"/>
                </a:solidFill>
              </a:rPr>
              <a:t>("This is else statement");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}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}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2" y="576575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</a:rPr>
              <a:t>Ex: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575" y="1277205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public class </a:t>
            </a:r>
            <a:r>
              <a:rPr lang="en-US" sz="2400" dirty="0" err="1" smtClean="0">
                <a:solidFill>
                  <a:prstClr val="black"/>
                </a:solidFill>
              </a:rPr>
              <a:t>TestIfElseIfCondition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public static void main(String </a:t>
            </a:r>
            <a:r>
              <a:rPr lang="en-US" sz="2400" dirty="0" err="1">
                <a:solidFill>
                  <a:prstClr val="black"/>
                </a:solidFill>
              </a:rPr>
              <a:t>args</a:t>
            </a:r>
            <a:r>
              <a:rPr lang="en-US" sz="24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x = 30;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>
                <a:solidFill>
                  <a:srgbClr val="FF0000"/>
                </a:solidFill>
              </a:rPr>
              <a:t>if( x == 10 ){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</a:t>
            </a:r>
            <a:r>
              <a:rPr lang="en-US" sz="2400" dirty="0" err="1">
                <a:solidFill>
                  <a:srgbClr val="FF0000"/>
                </a:solidFill>
              </a:rPr>
              <a:t>System.out.print</a:t>
            </a:r>
            <a:r>
              <a:rPr lang="en-US" sz="2400" dirty="0">
                <a:solidFill>
                  <a:srgbClr val="FF0000"/>
                </a:solidFill>
              </a:rPr>
              <a:t>("Value of X is 10");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}else if( x == 20 ){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</a:t>
            </a:r>
            <a:r>
              <a:rPr lang="en-US" sz="2400" dirty="0" err="1">
                <a:solidFill>
                  <a:srgbClr val="FF0000"/>
                </a:solidFill>
              </a:rPr>
              <a:t>System.out.print</a:t>
            </a:r>
            <a:r>
              <a:rPr lang="en-US" sz="2400" dirty="0">
                <a:solidFill>
                  <a:srgbClr val="FF0000"/>
                </a:solidFill>
              </a:rPr>
              <a:t>("Value of X is 20");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}else if( x == 30 ){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</a:t>
            </a:r>
            <a:r>
              <a:rPr lang="en-US" sz="2400" dirty="0" err="1">
                <a:solidFill>
                  <a:srgbClr val="FF0000"/>
                </a:solidFill>
              </a:rPr>
              <a:t>System.out.print</a:t>
            </a:r>
            <a:r>
              <a:rPr lang="en-US" sz="2400" dirty="0">
                <a:solidFill>
                  <a:srgbClr val="FF0000"/>
                </a:solidFill>
              </a:rPr>
              <a:t>("Value of X is 30");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}else{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</a:t>
            </a:r>
            <a:r>
              <a:rPr lang="en-US" sz="2400" dirty="0" err="1">
                <a:solidFill>
                  <a:srgbClr val="FF0000"/>
                </a:solidFill>
              </a:rPr>
              <a:t>System.out.print</a:t>
            </a:r>
            <a:r>
              <a:rPr lang="en-US" sz="2400" dirty="0">
                <a:solidFill>
                  <a:srgbClr val="FF0000"/>
                </a:solidFill>
              </a:rPr>
              <a:t>("This is else statement");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9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2" y="576575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</a:rPr>
              <a:t>Ex: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575" y="15240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public class </a:t>
            </a:r>
            <a:r>
              <a:rPr lang="en-US" sz="2400" dirty="0" err="1" smtClean="0">
                <a:solidFill>
                  <a:prstClr val="black"/>
                </a:solidFill>
              </a:rPr>
              <a:t>TestNestedIfCondition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public static void main(String </a:t>
            </a:r>
            <a:r>
              <a:rPr lang="en-US" sz="2400" dirty="0" err="1">
                <a:solidFill>
                  <a:prstClr val="black"/>
                </a:solidFill>
              </a:rPr>
              <a:t>args</a:t>
            </a:r>
            <a:r>
              <a:rPr lang="en-US" sz="24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x = 30;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y = 10;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 if( x == 30 ){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if( y == 10 ){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</a:t>
            </a:r>
            <a:r>
              <a:rPr lang="en-US" sz="2400" dirty="0" err="1">
                <a:solidFill>
                  <a:srgbClr val="FF0000"/>
                </a:solidFill>
              </a:rPr>
              <a:t>System.out.print</a:t>
            </a:r>
            <a:r>
              <a:rPr lang="en-US" sz="2400" dirty="0">
                <a:solidFill>
                  <a:srgbClr val="FF0000"/>
                </a:solidFill>
              </a:rPr>
              <a:t>("X = 30 and Y = 10");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}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6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2" y="576575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</a:rPr>
              <a:t>Ex: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575" y="1524000"/>
            <a:ext cx="8763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public class Test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public static void main(String </a:t>
            </a:r>
            <a:r>
              <a:rPr lang="en-US" sz="1600" dirty="0" err="1">
                <a:solidFill>
                  <a:prstClr val="black"/>
                </a:solidFill>
              </a:rPr>
              <a:t>args</a:t>
            </a:r>
            <a:r>
              <a:rPr lang="en-US" sz="1600" dirty="0">
                <a:solidFill>
                  <a:prstClr val="black"/>
                </a:solidFill>
              </a:rPr>
              <a:t>[]){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char grade </a:t>
            </a:r>
            <a:r>
              <a:rPr lang="en-US" sz="1600" dirty="0" smtClean="0">
                <a:solidFill>
                  <a:prstClr val="black"/>
                </a:solidFill>
              </a:rPr>
              <a:t>=‘A’;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prstClr val="black"/>
                </a:solidFill>
              </a:rPr>
              <a:t>      switch(grade)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case 'A' :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</a:t>
            </a:r>
            <a:r>
              <a:rPr lang="en-US" sz="1600" dirty="0" err="1">
                <a:solidFill>
                  <a:prstClr val="black"/>
                </a:solidFill>
              </a:rPr>
              <a:t>System.out.println</a:t>
            </a:r>
            <a:r>
              <a:rPr lang="en-US" sz="1600" dirty="0">
                <a:solidFill>
                  <a:prstClr val="black"/>
                </a:solidFill>
              </a:rPr>
              <a:t>("Excellent!");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break;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     case </a:t>
            </a:r>
            <a:r>
              <a:rPr lang="en-US" sz="1600" dirty="0">
                <a:solidFill>
                  <a:prstClr val="black"/>
                </a:solidFill>
              </a:rPr>
              <a:t>'D' :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</a:t>
            </a:r>
            <a:r>
              <a:rPr lang="en-US" sz="1600" dirty="0" err="1">
                <a:solidFill>
                  <a:prstClr val="black"/>
                </a:solidFill>
              </a:rPr>
              <a:t>System.out.println</a:t>
            </a:r>
            <a:r>
              <a:rPr lang="en-US" sz="1600" dirty="0">
                <a:solidFill>
                  <a:prstClr val="black"/>
                </a:solidFill>
              </a:rPr>
              <a:t>("You passed");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case 'F' :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</a:t>
            </a:r>
            <a:r>
              <a:rPr lang="en-US" sz="1600" dirty="0" err="1">
                <a:solidFill>
                  <a:prstClr val="black"/>
                </a:solidFill>
              </a:rPr>
              <a:t>System.out.println</a:t>
            </a:r>
            <a:r>
              <a:rPr lang="en-US" sz="1600" dirty="0">
                <a:solidFill>
                  <a:prstClr val="black"/>
                </a:solidFill>
              </a:rPr>
              <a:t>("Better try again");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break;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default :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</a:t>
            </a:r>
            <a:r>
              <a:rPr lang="en-US" sz="1600" dirty="0" err="1">
                <a:solidFill>
                  <a:prstClr val="black"/>
                </a:solidFill>
              </a:rPr>
              <a:t>System.out.println</a:t>
            </a:r>
            <a:r>
              <a:rPr lang="en-US" sz="1600" dirty="0">
                <a:solidFill>
                  <a:prstClr val="black"/>
                </a:solidFill>
              </a:rPr>
              <a:t>("Invalid grade");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}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</a:t>
            </a:r>
            <a:r>
              <a:rPr lang="en-US" sz="1600" dirty="0" err="1">
                <a:solidFill>
                  <a:prstClr val="black"/>
                </a:solidFill>
              </a:rPr>
              <a:t>System.out.println</a:t>
            </a:r>
            <a:r>
              <a:rPr lang="en-US" sz="1600" dirty="0">
                <a:solidFill>
                  <a:prstClr val="black"/>
                </a:solidFill>
              </a:rPr>
              <a:t>("Your grade is " + grade);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}</a:t>
            </a:r>
          </a:p>
          <a:p>
            <a:r>
              <a:rPr lang="en-US" sz="16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4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906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Result: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620" y="1789090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Excellent! </a:t>
            </a:r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Your </a:t>
            </a:r>
            <a:r>
              <a:rPr lang="en-US" sz="2800" dirty="0">
                <a:solidFill>
                  <a:prstClr val="black"/>
                </a:solidFill>
              </a:rPr>
              <a:t>grade is a </a:t>
            </a:r>
            <a:r>
              <a:rPr lang="en-US" sz="2800" dirty="0" err="1">
                <a:solidFill>
                  <a:prstClr val="black"/>
                </a:solidFill>
              </a:rPr>
              <a:t>A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002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NEXT CLASS: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Methods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Array/ String 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OOP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Before Next Class: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Complete the lab schedule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4648200" y="2286000"/>
            <a:ext cx="2438400" cy="23622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381000" y="8382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Java Programming Language</a:t>
            </a:r>
            <a:b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high-level language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can be characterized by all of the following: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/>
              <a:t>Object-orientated programming language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/>
              <a:t>Platform independent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/>
              <a:t>Strongly-typed programming language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/>
              <a:t>Interpreted and compiled language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2400" dirty="0" smtClean="0"/>
              <a:t>Automatic memory management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716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Java Platform differs from most of the other platforms.. </a:t>
            </a:r>
          </a:p>
          <a:p>
            <a:endParaRPr lang="en-US" sz="2400" dirty="0"/>
          </a:p>
          <a:p>
            <a:r>
              <a:rPr lang="en-US" sz="2400" dirty="0" smtClean="0"/>
              <a:t>Because it’s a software only platform.</a:t>
            </a:r>
          </a:p>
          <a:p>
            <a:endParaRPr lang="en-US" sz="2400" dirty="0" smtClean="0"/>
          </a:p>
          <a:p>
            <a:r>
              <a:rPr lang="en-US" sz="2400" dirty="0" smtClean="0"/>
              <a:t>Which will run on the top of other Hardware based platforms.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07" y="3657600"/>
            <a:ext cx="4267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404248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Java Platform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05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98212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Terminology: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Java Application Programming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Interface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API)  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large collection of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ready-made software components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grouped into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packages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related classes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436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Java Virtual Machine (JVM)</a:t>
            </a:r>
          </a:p>
          <a:p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JVM is the foundation of the Java Platform.</a:t>
            </a:r>
          </a:p>
          <a:p>
            <a:endParaRPr lang="en-US" sz="2400" dirty="0" smtClean="0"/>
          </a:p>
          <a:p>
            <a:r>
              <a:rPr lang="en-US" sz="2400" dirty="0" smtClean="0"/>
              <a:t>The environment in which java runs. </a:t>
            </a:r>
          </a:p>
          <a:p>
            <a:endParaRPr lang="en-US" sz="2400" dirty="0"/>
          </a:p>
          <a:p>
            <a:r>
              <a:rPr lang="en-US" sz="2400" dirty="0" smtClean="0"/>
              <a:t>The JVM is responsible for executing the byte codes and responsible for fundamental  capabilities of java.</a:t>
            </a:r>
          </a:p>
          <a:p>
            <a:endParaRPr lang="en-US" sz="2400" dirty="0"/>
          </a:p>
          <a:p>
            <a:r>
              <a:rPr lang="en-US" sz="2400" dirty="0" smtClean="0"/>
              <a:t>Byte codes are platform independent therefore will not depend on a particular hardware platform.</a:t>
            </a:r>
          </a:p>
          <a:p>
            <a:endParaRPr lang="en-US" sz="2400" dirty="0"/>
          </a:p>
          <a:p>
            <a:r>
              <a:rPr lang="en-US" sz="2400" dirty="0" smtClean="0"/>
              <a:t>So these byte codes may execute on any platform containing a JVM.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86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2221</TotalTime>
  <Words>2104</Words>
  <Application>Microsoft Office PowerPoint</Application>
  <PresentationFormat>On-screen Show (4:3)</PresentationFormat>
  <Paragraphs>526</Paragraphs>
  <Slides>58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Calibri</vt:lpstr>
      <vt:lpstr>Candara</vt:lpstr>
      <vt:lpstr>Symbol</vt:lpstr>
      <vt:lpstr>Times New Roman</vt:lpstr>
      <vt:lpstr>Wingdings</vt:lpstr>
      <vt:lpstr>Waveform</vt:lpstr>
      <vt:lpstr>SE101.3 OOP using Java</vt:lpstr>
      <vt:lpstr>General Module Aims</vt:lpstr>
      <vt:lpstr>How the module works ~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Mohamed Shafraz</cp:lastModifiedBy>
  <cp:revision>47</cp:revision>
  <dcterms:created xsi:type="dcterms:W3CDTF">2012-10-29T08:55:31Z</dcterms:created>
  <dcterms:modified xsi:type="dcterms:W3CDTF">2017-09-28T03:19:50Z</dcterms:modified>
</cp:coreProperties>
</file>