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47" r:id="rId3"/>
    <p:sldId id="369" r:id="rId4"/>
    <p:sldId id="348" r:id="rId5"/>
    <p:sldId id="349" r:id="rId6"/>
    <p:sldId id="346" r:id="rId7"/>
    <p:sldId id="351" r:id="rId8"/>
    <p:sldId id="350" r:id="rId9"/>
    <p:sldId id="354" r:id="rId10"/>
    <p:sldId id="356" r:id="rId11"/>
    <p:sldId id="355" r:id="rId12"/>
    <p:sldId id="352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53" r:id="rId26"/>
    <p:sldId id="343" r:id="rId27"/>
    <p:sldId id="326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Tx/>
      <a:buFont typeface="Arial"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4572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9144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13716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18288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3">
          <a:lumOff val="44000"/>
        </a:schemeClr>
      </a:buClr>
      <a:buSzPct val="100000"/>
      <a:buFont typeface="Arial"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6FF"/>
    <a:srgbClr val="EB9B0B"/>
    <a:srgbClr val="0D65BC"/>
    <a:srgbClr val="C27403"/>
    <a:srgbClr val="FFFF00"/>
    <a:srgbClr val="800080"/>
    <a:srgbClr val="FF00FF"/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7594" autoAdjust="0"/>
  </p:normalViewPr>
  <p:slideViewPr>
    <p:cSldViewPr snapToGrid="0" snapToObjects="1">
      <p:cViewPr varScale="1">
        <p:scale>
          <a:sx n="107" d="100"/>
          <a:sy n="107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0671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285750" indent="-285750"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fiftyexamples.readthedocs.io</a:t>
            </a:r>
            <a:r>
              <a:rPr lang="en-US" dirty="0"/>
              <a:t>/en/latest/</a:t>
            </a:r>
            <a:r>
              <a:rPr lang="en-US" dirty="0" err="1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Over 35 years</a:t>
            </a:r>
          </a:p>
          <a:p>
            <a:r>
              <a:rPr lang="en-US" dirty="0"/>
              <a:t>10</a:t>
            </a:r>
            <a:r>
              <a:rPr lang="en-US" baseline="30000" dirty="0"/>
              <a:t>6 </a:t>
            </a:r>
            <a:r>
              <a:rPr lang="en-US" baseline="0" dirty="0"/>
              <a:t>-&gt; 1s</a:t>
            </a:r>
          </a:p>
          <a:p>
            <a:r>
              <a:rPr lang="en-US" baseline="0" dirty="0"/>
              <a:t>2</a:t>
            </a:r>
            <a:r>
              <a:rPr lang="en-US" baseline="30000" dirty="0"/>
              <a:t>50</a:t>
            </a:r>
            <a:r>
              <a:rPr lang="en-US" baseline="0" dirty="0"/>
              <a:t> ~ 10</a:t>
            </a:r>
            <a:r>
              <a:rPr lang="en-US" baseline="30000" dirty="0"/>
              <a:t>10</a:t>
            </a:r>
            <a:endParaRPr baseline="300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slideplayer.com</a:t>
            </a:r>
            <a:r>
              <a:rPr lang="en-US" dirty="0"/>
              <a:t>/slide/8415061/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Paint the big picture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fiftyexamples.readthedocs.io</a:t>
            </a:r>
            <a:r>
              <a:rPr lang="en-US" dirty="0"/>
              <a:t>/en/latest/</a:t>
            </a:r>
            <a:r>
              <a:rPr lang="en-US" dirty="0" err="1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baseline="30000" dirty="0"/>
              <a:t>https://</a:t>
            </a:r>
            <a:r>
              <a:rPr lang="en-US" baseline="30000" dirty="0" err="1"/>
              <a:t>www.cs.cmu.edu</a:t>
            </a:r>
            <a:r>
              <a:rPr lang="en-US" baseline="30000" dirty="0"/>
              <a:t>/~</a:t>
            </a:r>
            <a:r>
              <a:rPr lang="en-US" baseline="30000" dirty="0" err="1"/>
              <a:t>adamchik</a:t>
            </a:r>
            <a:r>
              <a:rPr lang="en-US" baseline="30000" dirty="0"/>
              <a:t>/15-121/lectures/Trees/</a:t>
            </a:r>
            <a:r>
              <a:rPr lang="en-US" baseline="30000" dirty="0" err="1"/>
              <a:t>trees.html</a:t>
            </a:r>
            <a:endParaRPr lang="en-US" baseline="30000" dirty="0"/>
          </a:p>
          <a:p>
            <a:endParaRPr baseline="300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fiftyexamples.readthedocs.io</a:t>
            </a:r>
            <a:r>
              <a:rPr lang="en-US" dirty="0"/>
              <a:t>/en/latest/</a:t>
            </a:r>
            <a:r>
              <a:rPr lang="en-US" dirty="0" err="1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5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/>
              <a:t>"Computers are incredibly fast, accurate, and stupid; humans are incredibly slow, inaccurate and brilliant; together they are powerful beyond imagination." - </a:t>
            </a:r>
            <a:r>
              <a:rPr lang="en-US" b="1" dirty="0"/>
              <a:t>Einstein</a:t>
            </a:r>
            <a:endParaRPr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cse.unl.edu</a:t>
            </a:r>
            <a:r>
              <a:rPr lang="en-US" dirty="0"/>
              <a:t>/~</a:t>
            </a:r>
            <a:r>
              <a:rPr lang="en-US" dirty="0" err="1"/>
              <a:t>ylu</a:t>
            </a:r>
            <a:r>
              <a:rPr lang="en-US" dirty="0"/>
              <a:t>/raik283/notes/Algorithm-</a:t>
            </a:r>
            <a:r>
              <a:rPr lang="en-US" dirty="0" err="1"/>
              <a:t>Analysis.ppt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Over 35 years</a:t>
            </a:r>
          </a:p>
          <a:p>
            <a:r>
              <a:rPr lang="en-US" dirty="0"/>
              <a:t>10</a:t>
            </a:r>
            <a:r>
              <a:rPr lang="en-US" baseline="30000" dirty="0"/>
              <a:t>6 </a:t>
            </a:r>
            <a:r>
              <a:rPr lang="en-US" baseline="0" dirty="0"/>
              <a:t>-&gt; 1s</a:t>
            </a:r>
          </a:p>
          <a:p>
            <a:r>
              <a:rPr lang="en-US" baseline="0" dirty="0"/>
              <a:t>2</a:t>
            </a:r>
            <a:r>
              <a:rPr lang="en-US" baseline="30000" dirty="0"/>
              <a:t>50</a:t>
            </a:r>
            <a:r>
              <a:rPr lang="en-US" baseline="0" dirty="0"/>
              <a:t> ~ 10</a:t>
            </a:r>
            <a:r>
              <a:rPr lang="en-US" baseline="30000" dirty="0"/>
              <a:t>10</a:t>
            </a:r>
            <a:endParaRPr baseline="30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fiftyexamples.readthedocs.io</a:t>
            </a:r>
            <a:r>
              <a:rPr lang="en-US" dirty="0"/>
              <a:t>/en/latest/</a:t>
            </a:r>
            <a:r>
              <a:rPr lang="en-US" dirty="0" err="1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fiftyexamples.readthedocs.io</a:t>
            </a:r>
            <a:r>
              <a:rPr lang="en-US" dirty="0"/>
              <a:t>/en/latest/</a:t>
            </a:r>
            <a:r>
              <a:rPr lang="en-US" dirty="0" err="1"/>
              <a:t>algorithms.html</a:t>
            </a:r>
            <a:endParaRPr baseline="30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4079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Tx/>
        <a:buFont typeface="Arial"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45720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137160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182880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Tx/>
        <a:buFont typeface="Arial"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4572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13716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18288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weera.r@nsbm.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115887" y="853569"/>
            <a:ext cx="8874126" cy="28306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 sz="2600" b="1"/>
            </a:pPr>
            <a:r>
              <a:rPr lang="en-US" sz="4000" dirty="0">
                <a:solidFill>
                  <a:srgbClr val="FF920B"/>
                </a:solidFill>
              </a:rPr>
              <a:t>Algorithms </a:t>
            </a:r>
            <a:r>
              <a:rPr lang="en-US" sz="4000" dirty="0">
                <a:solidFill>
                  <a:srgbClr val="FFFFFF"/>
                </a:solidFill>
              </a:rPr>
              <a:t>&amp;</a:t>
            </a:r>
            <a:r>
              <a:rPr lang="en-US" sz="4000" dirty="0">
                <a:solidFill>
                  <a:srgbClr val="FF920B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Complexity</a:t>
            </a:r>
            <a:br>
              <a:rPr lang="en-US" sz="4000" dirty="0">
                <a:solidFill>
                  <a:srgbClr val="FF920B"/>
                </a:solidFill>
              </a:rPr>
            </a:br>
            <a:r>
              <a:rPr lang="en-US" sz="2800" dirty="0">
                <a:solidFill>
                  <a:srgbClr val="CCFFCC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/10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sz="quarter" idx="4294967295"/>
          </p:nvPr>
        </p:nvSpPr>
        <p:spPr>
          <a:xfrm>
            <a:off x="-19051" y="5741759"/>
            <a:ext cx="9182102" cy="1127671"/>
          </a:xfrm>
          <a:prstGeom prst="rect">
            <a:avLst/>
          </a:prstGeom>
          <a:solidFill>
            <a:srgbClr val="F7FBFF"/>
          </a:solidFill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  <a:defRPr sz="2500"/>
            </a:pPr>
            <a:r>
              <a:rPr lang="en-US" b="1" dirty="0">
                <a:solidFill>
                  <a:srgbClr val="FF8000"/>
                </a:solidFill>
              </a:rPr>
              <a:t>Dr. Rasika Ranaweera (</a:t>
            </a:r>
            <a:r>
              <a:rPr lang="en-US" sz="1600" b="1" dirty="0">
                <a:solidFill>
                  <a:srgbClr val="FF8000"/>
                </a:solidFill>
                <a:hlinkClick r:id="rId3"/>
              </a:rPr>
              <a:t>ranaweera.r@nsbm.lk</a:t>
            </a:r>
            <a:r>
              <a:rPr lang="en-US" sz="1600" b="1" dirty="0">
                <a:solidFill>
                  <a:srgbClr val="FF8000"/>
                </a:solidFill>
              </a:rPr>
              <a:t> | +94 11 544 6126</a:t>
            </a:r>
            <a:r>
              <a:rPr lang="en-US" b="1" dirty="0">
                <a:solidFill>
                  <a:srgbClr val="FF8000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  <a:defRPr sz="1800"/>
            </a:pPr>
            <a:r>
              <a:rPr lang="en-US" b="1" dirty="0">
                <a:solidFill>
                  <a:srgbClr val="FF8000"/>
                </a:solidFill>
              </a:rPr>
              <a:t>School of Computing | NSBM</a:t>
            </a:r>
          </a:p>
          <a:p>
            <a:pPr marL="0" indent="0" algn="ctr">
              <a:lnSpc>
                <a:spcPct val="120000"/>
              </a:lnSpc>
              <a:spcBef>
                <a:spcPts val="400"/>
              </a:spcBef>
              <a:buSzTx/>
              <a:buNone/>
              <a:defRPr sz="1600"/>
            </a:pPr>
            <a:endParaRPr b="1" dirty="0">
              <a:solidFill>
                <a:srgbClr val="FF8000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15887" y="3857625"/>
            <a:ext cx="88741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800"/>
            </a:pPr>
            <a:r>
              <a:rPr lang="en-US" sz="2800" b="1" dirty="0">
                <a:solidFill>
                  <a:schemeClr val="accent3">
                    <a:lumOff val="44000"/>
                  </a:schemeClr>
                </a:solidFill>
              </a:rPr>
              <a:t>“Overview”</a:t>
            </a:r>
          </a:p>
          <a:p>
            <a:pPr algn="ctr">
              <a:lnSpc>
                <a:spcPct val="150000"/>
              </a:lnSpc>
              <a:defRPr sz="1800"/>
            </a:pPr>
            <a:r>
              <a:rPr lang="en-US" sz="1600" b="1" dirty="0">
                <a:solidFill>
                  <a:schemeClr val="accent3">
                    <a:lumOff val="44000"/>
                  </a:schemeClr>
                </a:solidFill>
              </a:rPr>
              <a:t>10</a:t>
            </a:r>
            <a:r>
              <a:rPr lang="en-US" sz="1600" b="1" baseline="30000" dirty="0">
                <a:solidFill>
                  <a:schemeClr val="accent3">
                    <a:lumOff val="44000"/>
                  </a:schemeClr>
                </a:solidFill>
              </a:rPr>
              <a:t>th</a:t>
            </a:r>
            <a:r>
              <a:rPr lang="en-US" sz="1600" b="1" dirty="0">
                <a:solidFill>
                  <a:schemeClr val="accent3">
                    <a:lumOff val="44000"/>
                  </a:schemeClr>
                </a:solidFill>
              </a:rPr>
              <a:t> May 2019</a:t>
            </a:r>
            <a:endParaRPr sz="16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61" y="6002810"/>
            <a:ext cx="1614679" cy="7233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II (Algorithms &amp; Programming)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Problem: Given a list of positive numbers, return the </a:t>
            </a:r>
            <a:r>
              <a:rPr lang="en-US" sz="2400" b="1" dirty="0">
                <a:solidFill>
                  <a:srgbClr val="FF8000"/>
                </a:solidFill>
              </a:rPr>
              <a:t>largest</a:t>
            </a:r>
            <a:r>
              <a:rPr lang="en-US" sz="2400" b="1" dirty="0">
                <a:solidFill>
                  <a:srgbClr val="FFFFFF"/>
                </a:solidFill>
              </a:rPr>
              <a:t> number on the list.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	Algorithm: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Set max to -MAX.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Scan an item x in the list L, compare it to max. If x is larger, set max to x.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max is now set to the largest number in the list.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8670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II (Algorithms &amp; Programming)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Problem: Given a list of positive numbers, return the </a:t>
            </a:r>
            <a:r>
              <a:rPr lang="en-US" sz="2400" b="1" dirty="0">
                <a:solidFill>
                  <a:srgbClr val="FF8000"/>
                </a:solidFill>
              </a:rPr>
              <a:t>largest</a:t>
            </a:r>
            <a:r>
              <a:rPr lang="en-US" sz="2400" b="1" dirty="0">
                <a:solidFill>
                  <a:srgbClr val="FFFFFF"/>
                </a:solidFill>
              </a:rPr>
              <a:t> number on the list.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	Algorithm: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Set max to 0.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Scan an item x in the list L, compare it to max. If x is larger, set max to x.</a:t>
            </a:r>
          </a:p>
          <a:p>
            <a:pPr marL="898071" lvl="1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max is now set to the largest number in the list.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Implementation:</a:t>
            </a:r>
            <a:endParaRPr lang="en-US" sz="2400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double </a:t>
            </a:r>
            <a:r>
              <a:rPr lang="en-US" sz="2200" dirty="0" err="1">
                <a:solidFill>
                  <a:srgbClr val="FFFFFF"/>
                </a:solidFill>
                <a:latin typeface="Book Antiqua"/>
                <a:cs typeface="Book Antiqua"/>
              </a:rPr>
              <a:t>findMax</a:t>
            </a: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(double[] L)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    double max = 0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    for (x in L)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        if (x &gt; max)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            max = x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dirty="0">
                <a:solidFill>
                  <a:srgbClr val="FFFFFF"/>
                </a:solidFill>
                <a:latin typeface="Book Antiqua"/>
                <a:cs typeface="Book Antiqua"/>
              </a:rPr>
              <a:t>    return max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9640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80541" y="2330711"/>
            <a:ext cx="1222023" cy="3477690"/>
            <a:chOff x="5760" y="720"/>
            <a:chExt cx="1021" cy="2477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760" y="901"/>
              <a:ext cx="916" cy="2296"/>
              <a:chOff x="5760" y="901"/>
              <a:chExt cx="916" cy="2296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5993" y="991"/>
                <a:ext cx="538" cy="525"/>
              </a:xfrm>
              <a:custGeom>
                <a:avLst/>
                <a:gdLst>
                  <a:gd name="T0" fmla="*/ 164 w 538"/>
                  <a:gd name="T1" fmla="*/ 222 h 525"/>
                  <a:gd name="T2" fmla="*/ 211 w 538"/>
                  <a:gd name="T3" fmla="*/ 152 h 525"/>
                  <a:gd name="T4" fmla="*/ 263 w 538"/>
                  <a:gd name="T5" fmla="*/ 100 h 525"/>
                  <a:gd name="T6" fmla="*/ 316 w 538"/>
                  <a:gd name="T7" fmla="*/ 35 h 525"/>
                  <a:gd name="T8" fmla="*/ 380 w 538"/>
                  <a:gd name="T9" fmla="*/ 6 h 525"/>
                  <a:gd name="T10" fmla="*/ 432 w 538"/>
                  <a:gd name="T11" fmla="*/ 0 h 525"/>
                  <a:gd name="T12" fmla="*/ 485 w 538"/>
                  <a:gd name="T13" fmla="*/ 17 h 525"/>
                  <a:gd name="T14" fmla="*/ 514 w 538"/>
                  <a:gd name="T15" fmla="*/ 59 h 525"/>
                  <a:gd name="T16" fmla="*/ 538 w 538"/>
                  <a:gd name="T17" fmla="*/ 135 h 525"/>
                  <a:gd name="T18" fmla="*/ 531 w 538"/>
                  <a:gd name="T19" fmla="*/ 216 h 525"/>
                  <a:gd name="T20" fmla="*/ 508 w 538"/>
                  <a:gd name="T21" fmla="*/ 286 h 525"/>
                  <a:gd name="T22" fmla="*/ 450 w 538"/>
                  <a:gd name="T23" fmla="*/ 368 h 525"/>
                  <a:gd name="T24" fmla="*/ 386 w 538"/>
                  <a:gd name="T25" fmla="*/ 426 h 525"/>
                  <a:gd name="T26" fmla="*/ 316 w 538"/>
                  <a:gd name="T27" fmla="*/ 478 h 525"/>
                  <a:gd name="T28" fmla="*/ 240 w 538"/>
                  <a:gd name="T29" fmla="*/ 513 h 525"/>
                  <a:gd name="T30" fmla="*/ 176 w 538"/>
                  <a:gd name="T31" fmla="*/ 525 h 525"/>
                  <a:gd name="T32" fmla="*/ 147 w 538"/>
                  <a:gd name="T33" fmla="*/ 508 h 525"/>
                  <a:gd name="T34" fmla="*/ 123 w 538"/>
                  <a:gd name="T35" fmla="*/ 438 h 525"/>
                  <a:gd name="T36" fmla="*/ 129 w 538"/>
                  <a:gd name="T37" fmla="*/ 345 h 525"/>
                  <a:gd name="T38" fmla="*/ 17 w 538"/>
                  <a:gd name="T39" fmla="*/ 350 h 525"/>
                  <a:gd name="T40" fmla="*/ 0 w 538"/>
                  <a:gd name="T41" fmla="*/ 333 h 525"/>
                  <a:gd name="T42" fmla="*/ 17 w 538"/>
                  <a:gd name="T43" fmla="*/ 298 h 525"/>
                  <a:gd name="T44" fmla="*/ 135 w 538"/>
                  <a:gd name="T45" fmla="*/ 292 h 525"/>
                  <a:gd name="T46" fmla="*/ 164 w 538"/>
                  <a:gd name="T47" fmla="*/ 222 h 5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38"/>
                  <a:gd name="T73" fmla="*/ 0 h 525"/>
                  <a:gd name="T74" fmla="*/ 538 w 538"/>
                  <a:gd name="T75" fmla="*/ 525 h 5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38" h="525">
                    <a:moveTo>
                      <a:pt x="164" y="222"/>
                    </a:moveTo>
                    <a:lnTo>
                      <a:pt x="211" y="152"/>
                    </a:lnTo>
                    <a:lnTo>
                      <a:pt x="263" y="100"/>
                    </a:lnTo>
                    <a:lnTo>
                      <a:pt x="316" y="35"/>
                    </a:lnTo>
                    <a:lnTo>
                      <a:pt x="380" y="6"/>
                    </a:lnTo>
                    <a:lnTo>
                      <a:pt x="432" y="0"/>
                    </a:lnTo>
                    <a:lnTo>
                      <a:pt x="485" y="17"/>
                    </a:lnTo>
                    <a:lnTo>
                      <a:pt x="514" y="59"/>
                    </a:lnTo>
                    <a:lnTo>
                      <a:pt x="538" y="135"/>
                    </a:lnTo>
                    <a:lnTo>
                      <a:pt x="531" y="216"/>
                    </a:lnTo>
                    <a:lnTo>
                      <a:pt x="508" y="286"/>
                    </a:lnTo>
                    <a:lnTo>
                      <a:pt x="450" y="368"/>
                    </a:lnTo>
                    <a:lnTo>
                      <a:pt x="386" y="426"/>
                    </a:lnTo>
                    <a:lnTo>
                      <a:pt x="316" y="478"/>
                    </a:lnTo>
                    <a:lnTo>
                      <a:pt x="240" y="513"/>
                    </a:lnTo>
                    <a:lnTo>
                      <a:pt x="176" y="525"/>
                    </a:lnTo>
                    <a:lnTo>
                      <a:pt x="147" y="508"/>
                    </a:lnTo>
                    <a:lnTo>
                      <a:pt x="123" y="438"/>
                    </a:lnTo>
                    <a:lnTo>
                      <a:pt x="129" y="345"/>
                    </a:lnTo>
                    <a:lnTo>
                      <a:pt x="17" y="350"/>
                    </a:lnTo>
                    <a:lnTo>
                      <a:pt x="0" y="333"/>
                    </a:lnTo>
                    <a:lnTo>
                      <a:pt x="17" y="298"/>
                    </a:lnTo>
                    <a:lnTo>
                      <a:pt x="135" y="292"/>
                    </a:lnTo>
                    <a:lnTo>
                      <a:pt x="164" y="22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5964" y="1544"/>
                <a:ext cx="373" cy="772"/>
              </a:xfrm>
              <a:custGeom>
                <a:avLst/>
                <a:gdLst>
                  <a:gd name="T0" fmla="*/ 106 w 373"/>
                  <a:gd name="T1" fmla="*/ 65 h 772"/>
                  <a:gd name="T2" fmla="*/ 158 w 373"/>
                  <a:gd name="T3" fmla="*/ 18 h 772"/>
                  <a:gd name="T4" fmla="*/ 239 w 373"/>
                  <a:gd name="T5" fmla="*/ 0 h 772"/>
                  <a:gd name="T6" fmla="*/ 309 w 373"/>
                  <a:gd name="T7" fmla="*/ 12 h 772"/>
                  <a:gd name="T8" fmla="*/ 361 w 373"/>
                  <a:gd name="T9" fmla="*/ 59 h 772"/>
                  <a:gd name="T10" fmla="*/ 373 w 373"/>
                  <a:gd name="T11" fmla="*/ 94 h 772"/>
                  <a:gd name="T12" fmla="*/ 373 w 373"/>
                  <a:gd name="T13" fmla="*/ 141 h 772"/>
                  <a:gd name="T14" fmla="*/ 350 w 373"/>
                  <a:gd name="T15" fmla="*/ 182 h 772"/>
                  <a:gd name="T16" fmla="*/ 309 w 373"/>
                  <a:gd name="T17" fmla="*/ 252 h 772"/>
                  <a:gd name="T18" fmla="*/ 292 w 373"/>
                  <a:gd name="T19" fmla="*/ 334 h 772"/>
                  <a:gd name="T20" fmla="*/ 286 w 373"/>
                  <a:gd name="T21" fmla="*/ 403 h 772"/>
                  <a:gd name="T22" fmla="*/ 303 w 373"/>
                  <a:gd name="T23" fmla="*/ 479 h 772"/>
                  <a:gd name="T24" fmla="*/ 350 w 373"/>
                  <a:gd name="T25" fmla="*/ 549 h 772"/>
                  <a:gd name="T26" fmla="*/ 367 w 373"/>
                  <a:gd name="T27" fmla="*/ 619 h 772"/>
                  <a:gd name="T28" fmla="*/ 361 w 373"/>
                  <a:gd name="T29" fmla="*/ 683 h 772"/>
                  <a:gd name="T30" fmla="*/ 327 w 373"/>
                  <a:gd name="T31" fmla="*/ 737 h 772"/>
                  <a:gd name="T32" fmla="*/ 280 w 373"/>
                  <a:gd name="T33" fmla="*/ 766 h 772"/>
                  <a:gd name="T34" fmla="*/ 222 w 373"/>
                  <a:gd name="T35" fmla="*/ 772 h 772"/>
                  <a:gd name="T36" fmla="*/ 152 w 373"/>
                  <a:gd name="T37" fmla="*/ 772 h 772"/>
                  <a:gd name="T38" fmla="*/ 100 w 373"/>
                  <a:gd name="T39" fmla="*/ 742 h 772"/>
                  <a:gd name="T40" fmla="*/ 46 w 373"/>
                  <a:gd name="T41" fmla="*/ 654 h 772"/>
                  <a:gd name="T42" fmla="*/ 12 w 373"/>
                  <a:gd name="T43" fmla="*/ 578 h 772"/>
                  <a:gd name="T44" fmla="*/ 0 w 373"/>
                  <a:gd name="T45" fmla="*/ 462 h 772"/>
                  <a:gd name="T46" fmla="*/ 12 w 373"/>
                  <a:gd name="T47" fmla="*/ 357 h 772"/>
                  <a:gd name="T48" fmla="*/ 35 w 373"/>
                  <a:gd name="T49" fmla="*/ 246 h 772"/>
                  <a:gd name="T50" fmla="*/ 71 w 373"/>
                  <a:gd name="T51" fmla="*/ 135 h 772"/>
                  <a:gd name="T52" fmla="*/ 106 w 373"/>
                  <a:gd name="T53" fmla="*/ 65 h 77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3"/>
                  <a:gd name="T82" fmla="*/ 0 h 772"/>
                  <a:gd name="T83" fmla="*/ 373 w 373"/>
                  <a:gd name="T84" fmla="*/ 772 h 77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3" h="772">
                    <a:moveTo>
                      <a:pt x="106" y="65"/>
                    </a:moveTo>
                    <a:lnTo>
                      <a:pt x="158" y="18"/>
                    </a:lnTo>
                    <a:lnTo>
                      <a:pt x="239" y="0"/>
                    </a:lnTo>
                    <a:lnTo>
                      <a:pt x="309" y="12"/>
                    </a:lnTo>
                    <a:lnTo>
                      <a:pt x="361" y="59"/>
                    </a:lnTo>
                    <a:lnTo>
                      <a:pt x="373" y="94"/>
                    </a:lnTo>
                    <a:lnTo>
                      <a:pt x="373" y="141"/>
                    </a:lnTo>
                    <a:lnTo>
                      <a:pt x="350" y="182"/>
                    </a:lnTo>
                    <a:lnTo>
                      <a:pt x="309" y="252"/>
                    </a:lnTo>
                    <a:lnTo>
                      <a:pt x="292" y="334"/>
                    </a:lnTo>
                    <a:lnTo>
                      <a:pt x="286" y="403"/>
                    </a:lnTo>
                    <a:lnTo>
                      <a:pt x="303" y="479"/>
                    </a:lnTo>
                    <a:lnTo>
                      <a:pt x="350" y="549"/>
                    </a:lnTo>
                    <a:lnTo>
                      <a:pt x="367" y="619"/>
                    </a:lnTo>
                    <a:lnTo>
                      <a:pt x="361" y="683"/>
                    </a:lnTo>
                    <a:lnTo>
                      <a:pt x="327" y="737"/>
                    </a:lnTo>
                    <a:lnTo>
                      <a:pt x="280" y="766"/>
                    </a:lnTo>
                    <a:lnTo>
                      <a:pt x="222" y="772"/>
                    </a:lnTo>
                    <a:lnTo>
                      <a:pt x="152" y="772"/>
                    </a:lnTo>
                    <a:lnTo>
                      <a:pt x="100" y="742"/>
                    </a:lnTo>
                    <a:lnTo>
                      <a:pt x="46" y="654"/>
                    </a:lnTo>
                    <a:lnTo>
                      <a:pt x="12" y="578"/>
                    </a:lnTo>
                    <a:lnTo>
                      <a:pt x="0" y="462"/>
                    </a:lnTo>
                    <a:lnTo>
                      <a:pt x="12" y="357"/>
                    </a:lnTo>
                    <a:lnTo>
                      <a:pt x="35" y="246"/>
                    </a:lnTo>
                    <a:lnTo>
                      <a:pt x="71" y="135"/>
                    </a:lnTo>
                    <a:lnTo>
                      <a:pt x="106" y="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6262" y="1569"/>
                <a:ext cx="414" cy="694"/>
              </a:xfrm>
              <a:custGeom>
                <a:avLst/>
                <a:gdLst>
                  <a:gd name="T0" fmla="*/ 0 w 414"/>
                  <a:gd name="T1" fmla="*/ 34 h 694"/>
                  <a:gd name="T2" fmla="*/ 5 w 414"/>
                  <a:gd name="T3" fmla="*/ 5 h 694"/>
                  <a:gd name="T4" fmla="*/ 69 w 414"/>
                  <a:gd name="T5" fmla="*/ 0 h 694"/>
                  <a:gd name="T6" fmla="*/ 104 w 414"/>
                  <a:gd name="T7" fmla="*/ 29 h 694"/>
                  <a:gd name="T8" fmla="*/ 157 w 414"/>
                  <a:gd name="T9" fmla="*/ 105 h 694"/>
                  <a:gd name="T10" fmla="*/ 226 w 414"/>
                  <a:gd name="T11" fmla="*/ 204 h 694"/>
                  <a:gd name="T12" fmla="*/ 291 w 414"/>
                  <a:gd name="T13" fmla="*/ 274 h 694"/>
                  <a:gd name="T14" fmla="*/ 408 w 414"/>
                  <a:gd name="T15" fmla="*/ 402 h 694"/>
                  <a:gd name="T16" fmla="*/ 414 w 414"/>
                  <a:gd name="T17" fmla="*/ 431 h 694"/>
                  <a:gd name="T18" fmla="*/ 390 w 414"/>
                  <a:gd name="T19" fmla="*/ 449 h 694"/>
                  <a:gd name="T20" fmla="*/ 332 w 414"/>
                  <a:gd name="T21" fmla="*/ 472 h 694"/>
                  <a:gd name="T22" fmla="*/ 250 w 414"/>
                  <a:gd name="T23" fmla="*/ 490 h 694"/>
                  <a:gd name="T24" fmla="*/ 151 w 414"/>
                  <a:gd name="T25" fmla="*/ 496 h 694"/>
                  <a:gd name="T26" fmla="*/ 116 w 414"/>
                  <a:gd name="T27" fmla="*/ 501 h 694"/>
                  <a:gd name="T28" fmla="*/ 104 w 414"/>
                  <a:gd name="T29" fmla="*/ 525 h 694"/>
                  <a:gd name="T30" fmla="*/ 127 w 414"/>
                  <a:gd name="T31" fmla="*/ 565 h 694"/>
                  <a:gd name="T32" fmla="*/ 209 w 414"/>
                  <a:gd name="T33" fmla="*/ 635 h 694"/>
                  <a:gd name="T34" fmla="*/ 268 w 414"/>
                  <a:gd name="T35" fmla="*/ 653 h 694"/>
                  <a:gd name="T36" fmla="*/ 280 w 414"/>
                  <a:gd name="T37" fmla="*/ 676 h 694"/>
                  <a:gd name="T38" fmla="*/ 255 w 414"/>
                  <a:gd name="T39" fmla="*/ 694 h 694"/>
                  <a:gd name="T40" fmla="*/ 203 w 414"/>
                  <a:gd name="T41" fmla="*/ 694 h 694"/>
                  <a:gd name="T42" fmla="*/ 133 w 414"/>
                  <a:gd name="T43" fmla="*/ 653 h 694"/>
                  <a:gd name="T44" fmla="*/ 75 w 414"/>
                  <a:gd name="T45" fmla="*/ 595 h 694"/>
                  <a:gd name="T46" fmla="*/ 40 w 414"/>
                  <a:gd name="T47" fmla="*/ 542 h 694"/>
                  <a:gd name="T48" fmla="*/ 40 w 414"/>
                  <a:gd name="T49" fmla="*/ 501 h 694"/>
                  <a:gd name="T50" fmla="*/ 63 w 414"/>
                  <a:gd name="T51" fmla="*/ 472 h 694"/>
                  <a:gd name="T52" fmla="*/ 98 w 414"/>
                  <a:gd name="T53" fmla="*/ 461 h 694"/>
                  <a:gd name="T54" fmla="*/ 151 w 414"/>
                  <a:gd name="T55" fmla="*/ 455 h 694"/>
                  <a:gd name="T56" fmla="*/ 209 w 414"/>
                  <a:gd name="T57" fmla="*/ 455 h 694"/>
                  <a:gd name="T58" fmla="*/ 280 w 414"/>
                  <a:gd name="T59" fmla="*/ 443 h 694"/>
                  <a:gd name="T60" fmla="*/ 315 w 414"/>
                  <a:gd name="T61" fmla="*/ 431 h 694"/>
                  <a:gd name="T62" fmla="*/ 332 w 414"/>
                  <a:gd name="T63" fmla="*/ 414 h 694"/>
                  <a:gd name="T64" fmla="*/ 326 w 414"/>
                  <a:gd name="T65" fmla="*/ 397 h 694"/>
                  <a:gd name="T66" fmla="*/ 274 w 414"/>
                  <a:gd name="T67" fmla="*/ 350 h 694"/>
                  <a:gd name="T68" fmla="*/ 191 w 414"/>
                  <a:gd name="T69" fmla="*/ 268 h 694"/>
                  <a:gd name="T70" fmla="*/ 116 w 414"/>
                  <a:gd name="T71" fmla="*/ 199 h 694"/>
                  <a:gd name="T72" fmla="*/ 34 w 414"/>
                  <a:gd name="T73" fmla="*/ 123 h 694"/>
                  <a:gd name="T74" fmla="*/ 5 w 414"/>
                  <a:gd name="T75" fmla="*/ 69 h 694"/>
                  <a:gd name="T76" fmla="*/ 0 w 414"/>
                  <a:gd name="T77" fmla="*/ 34 h 69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14"/>
                  <a:gd name="T118" fmla="*/ 0 h 694"/>
                  <a:gd name="T119" fmla="*/ 414 w 414"/>
                  <a:gd name="T120" fmla="*/ 694 h 69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14" h="694">
                    <a:moveTo>
                      <a:pt x="0" y="34"/>
                    </a:moveTo>
                    <a:lnTo>
                      <a:pt x="5" y="5"/>
                    </a:lnTo>
                    <a:lnTo>
                      <a:pt x="69" y="0"/>
                    </a:lnTo>
                    <a:lnTo>
                      <a:pt x="104" y="29"/>
                    </a:lnTo>
                    <a:lnTo>
                      <a:pt x="157" y="105"/>
                    </a:lnTo>
                    <a:lnTo>
                      <a:pt x="226" y="204"/>
                    </a:lnTo>
                    <a:lnTo>
                      <a:pt x="291" y="274"/>
                    </a:lnTo>
                    <a:lnTo>
                      <a:pt x="408" y="402"/>
                    </a:lnTo>
                    <a:lnTo>
                      <a:pt x="414" y="431"/>
                    </a:lnTo>
                    <a:lnTo>
                      <a:pt x="390" y="449"/>
                    </a:lnTo>
                    <a:lnTo>
                      <a:pt x="332" y="472"/>
                    </a:lnTo>
                    <a:lnTo>
                      <a:pt x="250" y="490"/>
                    </a:lnTo>
                    <a:lnTo>
                      <a:pt x="151" y="496"/>
                    </a:lnTo>
                    <a:lnTo>
                      <a:pt x="116" y="501"/>
                    </a:lnTo>
                    <a:lnTo>
                      <a:pt x="104" y="525"/>
                    </a:lnTo>
                    <a:lnTo>
                      <a:pt x="127" y="565"/>
                    </a:lnTo>
                    <a:lnTo>
                      <a:pt x="209" y="635"/>
                    </a:lnTo>
                    <a:lnTo>
                      <a:pt x="268" y="653"/>
                    </a:lnTo>
                    <a:lnTo>
                      <a:pt x="280" y="676"/>
                    </a:lnTo>
                    <a:lnTo>
                      <a:pt x="255" y="694"/>
                    </a:lnTo>
                    <a:lnTo>
                      <a:pt x="203" y="694"/>
                    </a:lnTo>
                    <a:lnTo>
                      <a:pt x="133" y="653"/>
                    </a:lnTo>
                    <a:lnTo>
                      <a:pt x="75" y="595"/>
                    </a:lnTo>
                    <a:lnTo>
                      <a:pt x="40" y="542"/>
                    </a:lnTo>
                    <a:lnTo>
                      <a:pt x="40" y="501"/>
                    </a:lnTo>
                    <a:lnTo>
                      <a:pt x="63" y="472"/>
                    </a:lnTo>
                    <a:lnTo>
                      <a:pt x="98" y="461"/>
                    </a:lnTo>
                    <a:lnTo>
                      <a:pt x="151" y="455"/>
                    </a:lnTo>
                    <a:lnTo>
                      <a:pt x="209" y="455"/>
                    </a:lnTo>
                    <a:lnTo>
                      <a:pt x="280" y="443"/>
                    </a:lnTo>
                    <a:lnTo>
                      <a:pt x="315" y="431"/>
                    </a:lnTo>
                    <a:lnTo>
                      <a:pt x="332" y="414"/>
                    </a:lnTo>
                    <a:lnTo>
                      <a:pt x="326" y="397"/>
                    </a:lnTo>
                    <a:lnTo>
                      <a:pt x="274" y="350"/>
                    </a:lnTo>
                    <a:lnTo>
                      <a:pt x="191" y="268"/>
                    </a:lnTo>
                    <a:lnTo>
                      <a:pt x="116" y="199"/>
                    </a:lnTo>
                    <a:lnTo>
                      <a:pt x="34" y="123"/>
                    </a:lnTo>
                    <a:lnTo>
                      <a:pt x="5" y="6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5993" y="2151"/>
                <a:ext cx="449" cy="1046"/>
              </a:xfrm>
              <a:custGeom>
                <a:avLst/>
                <a:gdLst>
                  <a:gd name="T0" fmla="*/ 222 w 449"/>
                  <a:gd name="T1" fmla="*/ 0 h 1046"/>
                  <a:gd name="T2" fmla="*/ 286 w 449"/>
                  <a:gd name="T3" fmla="*/ 12 h 1046"/>
                  <a:gd name="T4" fmla="*/ 315 w 449"/>
                  <a:gd name="T5" fmla="*/ 59 h 1046"/>
                  <a:gd name="T6" fmla="*/ 309 w 449"/>
                  <a:gd name="T7" fmla="*/ 170 h 1046"/>
                  <a:gd name="T8" fmla="*/ 298 w 449"/>
                  <a:gd name="T9" fmla="*/ 287 h 1046"/>
                  <a:gd name="T10" fmla="*/ 298 w 449"/>
                  <a:gd name="T11" fmla="*/ 409 h 1046"/>
                  <a:gd name="T12" fmla="*/ 356 w 449"/>
                  <a:gd name="T13" fmla="*/ 555 h 1046"/>
                  <a:gd name="T14" fmla="*/ 402 w 449"/>
                  <a:gd name="T15" fmla="*/ 660 h 1046"/>
                  <a:gd name="T16" fmla="*/ 426 w 449"/>
                  <a:gd name="T17" fmla="*/ 766 h 1046"/>
                  <a:gd name="T18" fmla="*/ 420 w 449"/>
                  <a:gd name="T19" fmla="*/ 859 h 1046"/>
                  <a:gd name="T20" fmla="*/ 420 w 449"/>
                  <a:gd name="T21" fmla="*/ 894 h 1046"/>
                  <a:gd name="T22" fmla="*/ 443 w 449"/>
                  <a:gd name="T23" fmla="*/ 929 h 1046"/>
                  <a:gd name="T24" fmla="*/ 449 w 449"/>
                  <a:gd name="T25" fmla="*/ 964 h 1046"/>
                  <a:gd name="T26" fmla="*/ 432 w 449"/>
                  <a:gd name="T27" fmla="*/ 981 h 1046"/>
                  <a:gd name="T28" fmla="*/ 385 w 449"/>
                  <a:gd name="T29" fmla="*/ 970 h 1046"/>
                  <a:gd name="T30" fmla="*/ 298 w 449"/>
                  <a:gd name="T31" fmla="*/ 958 h 1046"/>
                  <a:gd name="T32" fmla="*/ 193 w 449"/>
                  <a:gd name="T33" fmla="*/ 981 h 1046"/>
                  <a:gd name="T34" fmla="*/ 123 w 449"/>
                  <a:gd name="T35" fmla="*/ 1022 h 1046"/>
                  <a:gd name="T36" fmla="*/ 88 w 449"/>
                  <a:gd name="T37" fmla="*/ 1046 h 1046"/>
                  <a:gd name="T38" fmla="*/ 53 w 449"/>
                  <a:gd name="T39" fmla="*/ 1046 h 1046"/>
                  <a:gd name="T40" fmla="*/ 0 w 449"/>
                  <a:gd name="T41" fmla="*/ 970 h 1046"/>
                  <a:gd name="T42" fmla="*/ 6 w 449"/>
                  <a:gd name="T43" fmla="*/ 958 h 1046"/>
                  <a:gd name="T44" fmla="*/ 112 w 449"/>
                  <a:gd name="T45" fmla="*/ 923 h 1046"/>
                  <a:gd name="T46" fmla="*/ 234 w 449"/>
                  <a:gd name="T47" fmla="*/ 906 h 1046"/>
                  <a:gd name="T48" fmla="*/ 321 w 449"/>
                  <a:gd name="T49" fmla="*/ 900 h 1046"/>
                  <a:gd name="T50" fmla="*/ 373 w 449"/>
                  <a:gd name="T51" fmla="*/ 900 h 1046"/>
                  <a:gd name="T52" fmla="*/ 385 w 449"/>
                  <a:gd name="T53" fmla="*/ 865 h 1046"/>
                  <a:gd name="T54" fmla="*/ 368 w 449"/>
                  <a:gd name="T55" fmla="*/ 766 h 1046"/>
                  <a:gd name="T56" fmla="*/ 327 w 449"/>
                  <a:gd name="T57" fmla="*/ 660 h 1046"/>
                  <a:gd name="T58" fmla="*/ 263 w 449"/>
                  <a:gd name="T59" fmla="*/ 526 h 1046"/>
                  <a:gd name="T60" fmla="*/ 210 w 449"/>
                  <a:gd name="T61" fmla="*/ 409 h 1046"/>
                  <a:gd name="T62" fmla="*/ 187 w 449"/>
                  <a:gd name="T63" fmla="*/ 304 h 1046"/>
                  <a:gd name="T64" fmla="*/ 181 w 449"/>
                  <a:gd name="T65" fmla="*/ 188 h 1046"/>
                  <a:gd name="T66" fmla="*/ 181 w 449"/>
                  <a:gd name="T67" fmla="*/ 76 h 1046"/>
                  <a:gd name="T68" fmla="*/ 205 w 449"/>
                  <a:gd name="T69" fmla="*/ 30 h 1046"/>
                  <a:gd name="T70" fmla="*/ 222 w 449"/>
                  <a:gd name="T71" fmla="*/ 0 h 10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1046"/>
                  <a:gd name="T110" fmla="*/ 449 w 449"/>
                  <a:gd name="T111" fmla="*/ 1046 h 10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1046">
                    <a:moveTo>
                      <a:pt x="222" y="0"/>
                    </a:moveTo>
                    <a:lnTo>
                      <a:pt x="286" y="12"/>
                    </a:lnTo>
                    <a:lnTo>
                      <a:pt x="315" y="59"/>
                    </a:lnTo>
                    <a:lnTo>
                      <a:pt x="309" y="170"/>
                    </a:lnTo>
                    <a:lnTo>
                      <a:pt x="298" y="287"/>
                    </a:lnTo>
                    <a:lnTo>
                      <a:pt x="298" y="409"/>
                    </a:lnTo>
                    <a:lnTo>
                      <a:pt x="356" y="555"/>
                    </a:lnTo>
                    <a:lnTo>
                      <a:pt x="402" y="660"/>
                    </a:lnTo>
                    <a:lnTo>
                      <a:pt x="426" y="766"/>
                    </a:lnTo>
                    <a:lnTo>
                      <a:pt x="420" y="859"/>
                    </a:lnTo>
                    <a:lnTo>
                      <a:pt x="420" y="894"/>
                    </a:lnTo>
                    <a:lnTo>
                      <a:pt x="443" y="929"/>
                    </a:lnTo>
                    <a:lnTo>
                      <a:pt x="449" y="964"/>
                    </a:lnTo>
                    <a:lnTo>
                      <a:pt x="432" y="981"/>
                    </a:lnTo>
                    <a:lnTo>
                      <a:pt x="385" y="970"/>
                    </a:lnTo>
                    <a:lnTo>
                      <a:pt x="298" y="958"/>
                    </a:lnTo>
                    <a:lnTo>
                      <a:pt x="193" y="981"/>
                    </a:lnTo>
                    <a:lnTo>
                      <a:pt x="123" y="1022"/>
                    </a:lnTo>
                    <a:lnTo>
                      <a:pt x="88" y="1046"/>
                    </a:lnTo>
                    <a:lnTo>
                      <a:pt x="53" y="1046"/>
                    </a:lnTo>
                    <a:lnTo>
                      <a:pt x="0" y="970"/>
                    </a:lnTo>
                    <a:lnTo>
                      <a:pt x="6" y="958"/>
                    </a:lnTo>
                    <a:lnTo>
                      <a:pt x="112" y="923"/>
                    </a:lnTo>
                    <a:lnTo>
                      <a:pt x="234" y="906"/>
                    </a:lnTo>
                    <a:lnTo>
                      <a:pt x="321" y="900"/>
                    </a:lnTo>
                    <a:lnTo>
                      <a:pt x="373" y="900"/>
                    </a:lnTo>
                    <a:lnTo>
                      <a:pt x="385" y="865"/>
                    </a:lnTo>
                    <a:lnTo>
                      <a:pt x="368" y="766"/>
                    </a:lnTo>
                    <a:lnTo>
                      <a:pt x="327" y="660"/>
                    </a:lnTo>
                    <a:lnTo>
                      <a:pt x="263" y="526"/>
                    </a:lnTo>
                    <a:lnTo>
                      <a:pt x="210" y="409"/>
                    </a:lnTo>
                    <a:lnTo>
                      <a:pt x="187" y="304"/>
                    </a:lnTo>
                    <a:lnTo>
                      <a:pt x="181" y="188"/>
                    </a:lnTo>
                    <a:lnTo>
                      <a:pt x="181" y="76"/>
                    </a:lnTo>
                    <a:lnTo>
                      <a:pt x="205" y="3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5772" y="2181"/>
                <a:ext cx="373" cy="870"/>
              </a:xfrm>
              <a:custGeom>
                <a:avLst/>
                <a:gdLst>
                  <a:gd name="T0" fmla="*/ 280 w 373"/>
                  <a:gd name="T1" fmla="*/ 0 h 870"/>
                  <a:gd name="T2" fmla="*/ 332 w 373"/>
                  <a:gd name="T3" fmla="*/ 0 h 870"/>
                  <a:gd name="T4" fmla="*/ 350 w 373"/>
                  <a:gd name="T5" fmla="*/ 35 h 870"/>
                  <a:gd name="T6" fmla="*/ 361 w 373"/>
                  <a:gd name="T7" fmla="*/ 112 h 870"/>
                  <a:gd name="T8" fmla="*/ 350 w 373"/>
                  <a:gd name="T9" fmla="*/ 193 h 870"/>
                  <a:gd name="T10" fmla="*/ 321 w 373"/>
                  <a:gd name="T11" fmla="*/ 356 h 870"/>
                  <a:gd name="T12" fmla="*/ 326 w 373"/>
                  <a:gd name="T13" fmla="*/ 426 h 870"/>
                  <a:gd name="T14" fmla="*/ 361 w 373"/>
                  <a:gd name="T15" fmla="*/ 566 h 870"/>
                  <a:gd name="T16" fmla="*/ 373 w 373"/>
                  <a:gd name="T17" fmla="*/ 665 h 870"/>
                  <a:gd name="T18" fmla="*/ 373 w 373"/>
                  <a:gd name="T19" fmla="*/ 742 h 870"/>
                  <a:gd name="T20" fmla="*/ 356 w 373"/>
                  <a:gd name="T21" fmla="*/ 759 h 870"/>
                  <a:gd name="T22" fmla="*/ 303 w 373"/>
                  <a:gd name="T23" fmla="*/ 771 h 870"/>
                  <a:gd name="T24" fmla="*/ 232 w 373"/>
                  <a:gd name="T25" fmla="*/ 788 h 870"/>
                  <a:gd name="T26" fmla="*/ 163 w 373"/>
                  <a:gd name="T27" fmla="*/ 823 h 870"/>
                  <a:gd name="T28" fmla="*/ 93 w 373"/>
                  <a:gd name="T29" fmla="*/ 870 h 870"/>
                  <a:gd name="T30" fmla="*/ 64 w 373"/>
                  <a:gd name="T31" fmla="*/ 870 h 870"/>
                  <a:gd name="T32" fmla="*/ 0 w 373"/>
                  <a:gd name="T33" fmla="*/ 818 h 870"/>
                  <a:gd name="T34" fmla="*/ 6 w 373"/>
                  <a:gd name="T35" fmla="*/ 794 h 870"/>
                  <a:gd name="T36" fmla="*/ 87 w 373"/>
                  <a:gd name="T37" fmla="*/ 759 h 870"/>
                  <a:gd name="T38" fmla="*/ 227 w 373"/>
                  <a:gd name="T39" fmla="*/ 724 h 870"/>
                  <a:gd name="T40" fmla="*/ 292 w 373"/>
                  <a:gd name="T41" fmla="*/ 700 h 870"/>
                  <a:gd name="T42" fmla="*/ 303 w 373"/>
                  <a:gd name="T43" fmla="*/ 677 h 870"/>
                  <a:gd name="T44" fmla="*/ 303 w 373"/>
                  <a:gd name="T45" fmla="*/ 578 h 870"/>
                  <a:gd name="T46" fmla="*/ 280 w 373"/>
                  <a:gd name="T47" fmla="*/ 450 h 870"/>
                  <a:gd name="T48" fmla="*/ 268 w 373"/>
                  <a:gd name="T49" fmla="*/ 368 h 870"/>
                  <a:gd name="T50" fmla="*/ 257 w 373"/>
                  <a:gd name="T51" fmla="*/ 240 h 870"/>
                  <a:gd name="T52" fmla="*/ 251 w 373"/>
                  <a:gd name="T53" fmla="*/ 100 h 870"/>
                  <a:gd name="T54" fmla="*/ 257 w 373"/>
                  <a:gd name="T55" fmla="*/ 35 h 870"/>
                  <a:gd name="T56" fmla="*/ 280 w 373"/>
                  <a:gd name="T57" fmla="*/ 0 h 8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73"/>
                  <a:gd name="T88" fmla="*/ 0 h 870"/>
                  <a:gd name="T89" fmla="*/ 373 w 373"/>
                  <a:gd name="T90" fmla="*/ 870 h 8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73" h="870">
                    <a:moveTo>
                      <a:pt x="280" y="0"/>
                    </a:moveTo>
                    <a:lnTo>
                      <a:pt x="332" y="0"/>
                    </a:lnTo>
                    <a:lnTo>
                      <a:pt x="350" y="35"/>
                    </a:lnTo>
                    <a:lnTo>
                      <a:pt x="361" y="112"/>
                    </a:lnTo>
                    <a:lnTo>
                      <a:pt x="350" y="193"/>
                    </a:lnTo>
                    <a:lnTo>
                      <a:pt x="321" y="356"/>
                    </a:lnTo>
                    <a:lnTo>
                      <a:pt x="326" y="426"/>
                    </a:lnTo>
                    <a:lnTo>
                      <a:pt x="361" y="566"/>
                    </a:lnTo>
                    <a:lnTo>
                      <a:pt x="373" y="665"/>
                    </a:lnTo>
                    <a:lnTo>
                      <a:pt x="373" y="742"/>
                    </a:lnTo>
                    <a:lnTo>
                      <a:pt x="356" y="759"/>
                    </a:lnTo>
                    <a:lnTo>
                      <a:pt x="303" y="771"/>
                    </a:lnTo>
                    <a:lnTo>
                      <a:pt x="232" y="788"/>
                    </a:lnTo>
                    <a:lnTo>
                      <a:pt x="163" y="823"/>
                    </a:lnTo>
                    <a:lnTo>
                      <a:pt x="93" y="870"/>
                    </a:lnTo>
                    <a:lnTo>
                      <a:pt x="64" y="870"/>
                    </a:lnTo>
                    <a:lnTo>
                      <a:pt x="0" y="818"/>
                    </a:lnTo>
                    <a:lnTo>
                      <a:pt x="6" y="794"/>
                    </a:lnTo>
                    <a:lnTo>
                      <a:pt x="87" y="759"/>
                    </a:lnTo>
                    <a:lnTo>
                      <a:pt x="227" y="724"/>
                    </a:lnTo>
                    <a:lnTo>
                      <a:pt x="292" y="700"/>
                    </a:lnTo>
                    <a:lnTo>
                      <a:pt x="303" y="677"/>
                    </a:lnTo>
                    <a:lnTo>
                      <a:pt x="303" y="578"/>
                    </a:lnTo>
                    <a:lnTo>
                      <a:pt x="280" y="450"/>
                    </a:lnTo>
                    <a:lnTo>
                      <a:pt x="268" y="368"/>
                    </a:lnTo>
                    <a:lnTo>
                      <a:pt x="257" y="240"/>
                    </a:lnTo>
                    <a:lnTo>
                      <a:pt x="251" y="100"/>
                    </a:lnTo>
                    <a:lnTo>
                      <a:pt x="257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5760" y="901"/>
                <a:ext cx="612" cy="776"/>
              </a:xfrm>
              <a:custGeom>
                <a:avLst/>
                <a:gdLst>
                  <a:gd name="T0" fmla="*/ 326 w 612"/>
                  <a:gd name="T1" fmla="*/ 776 h 776"/>
                  <a:gd name="T2" fmla="*/ 355 w 612"/>
                  <a:gd name="T3" fmla="*/ 740 h 776"/>
                  <a:gd name="T4" fmla="*/ 344 w 612"/>
                  <a:gd name="T5" fmla="*/ 688 h 776"/>
                  <a:gd name="T6" fmla="*/ 321 w 612"/>
                  <a:gd name="T7" fmla="*/ 618 h 776"/>
                  <a:gd name="T8" fmla="*/ 232 w 612"/>
                  <a:gd name="T9" fmla="*/ 536 h 776"/>
                  <a:gd name="T10" fmla="*/ 145 w 612"/>
                  <a:gd name="T11" fmla="*/ 461 h 776"/>
                  <a:gd name="T12" fmla="*/ 104 w 612"/>
                  <a:gd name="T13" fmla="*/ 379 h 776"/>
                  <a:gd name="T14" fmla="*/ 87 w 612"/>
                  <a:gd name="T15" fmla="*/ 251 h 776"/>
                  <a:gd name="T16" fmla="*/ 186 w 612"/>
                  <a:gd name="T17" fmla="*/ 216 h 776"/>
                  <a:gd name="T18" fmla="*/ 344 w 612"/>
                  <a:gd name="T19" fmla="*/ 199 h 776"/>
                  <a:gd name="T20" fmla="*/ 408 w 612"/>
                  <a:gd name="T21" fmla="*/ 205 h 776"/>
                  <a:gd name="T22" fmla="*/ 425 w 612"/>
                  <a:gd name="T23" fmla="*/ 222 h 776"/>
                  <a:gd name="T24" fmla="*/ 454 w 612"/>
                  <a:gd name="T25" fmla="*/ 193 h 776"/>
                  <a:gd name="T26" fmla="*/ 443 w 612"/>
                  <a:gd name="T27" fmla="*/ 164 h 776"/>
                  <a:gd name="T28" fmla="*/ 460 w 612"/>
                  <a:gd name="T29" fmla="*/ 111 h 776"/>
                  <a:gd name="T30" fmla="*/ 507 w 612"/>
                  <a:gd name="T31" fmla="*/ 64 h 776"/>
                  <a:gd name="T32" fmla="*/ 542 w 612"/>
                  <a:gd name="T33" fmla="*/ 52 h 776"/>
                  <a:gd name="T34" fmla="*/ 588 w 612"/>
                  <a:gd name="T35" fmla="*/ 81 h 776"/>
                  <a:gd name="T36" fmla="*/ 612 w 612"/>
                  <a:gd name="T37" fmla="*/ 52 h 776"/>
                  <a:gd name="T38" fmla="*/ 571 w 612"/>
                  <a:gd name="T39" fmla="*/ 0 h 776"/>
                  <a:gd name="T40" fmla="*/ 518 w 612"/>
                  <a:gd name="T41" fmla="*/ 0 h 776"/>
                  <a:gd name="T42" fmla="*/ 454 w 612"/>
                  <a:gd name="T43" fmla="*/ 29 h 776"/>
                  <a:gd name="T44" fmla="*/ 414 w 612"/>
                  <a:gd name="T45" fmla="*/ 105 h 776"/>
                  <a:gd name="T46" fmla="*/ 361 w 612"/>
                  <a:gd name="T47" fmla="*/ 141 h 776"/>
                  <a:gd name="T48" fmla="*/ 280 w 612"/>
                  <a:gd name="T49" fmla="*/ 152 h 776"/>
                  <a:gd name="T50" fmla="*/ 133 w 612"/>
                  <a:gd name="T51" fmla="*/ 170 h 776"/>
                  <a:gd name="T52" fmla="*/ 17 w 612"/>
                  <a:gd name="T53" fmla="*/ 205 h 776"/>
                  <a:gd name="T54" fmla="*/ 0 w 612"/>
                  <a:gd name="T55" fmla="*/ 234 h 776"/>
                  <a:gd name="T56" fmla="*/ 11 w 612"/>
                  <a:gd name="T57" fmla="*/ 327 h 776"/>
                  <a:gd name="T58" fmla="*/ 52 w 612"/>
                  <a:gd name="T59" fmla="*/ 455 h 776"/>
                  <a:gd name="T60" fmla="*/ 110 w 612"/>
                  <a:gd name="T61" fmla="*/ 560 h 776"/>
                  <a:gd name="T62" fmla="*/ 168 w 612"/>
                  <a:gd name="T63" fmla="*/ 653 h 776"/>
                  <a:gd name="T64" fmla="*/ 221 w 612"/>
                  <a:gd name="T65" fmla="*/ 717 h 776"/>
                  <a:gd name="T66" fmla="*/ 274 w 612"/>
                  <a:gd name="T67" fmla="*/ 764 h 776"/>
                  <a:gd name="T68" fmla="*/ 326 w 612"/>
                  <a:gd name="T69" fmla="*/ 776 h 7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2"/>
                  <a:gd name="T106" fmla="*/ 0 h 776"/>
                  <a:gd name="T107" fmla="*/ 612 w 612"/>
                  <a:gd name="T108" fmla="*/ 776 h 7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2" h="776">
                    <a:moveTo>
                      <a:pt x="326" y="776"/>
                    </a:moveTo>
                    <a:lnTo>
                      <a:pt x="355" y="740"/>
                    </a:lnTo>
                    <a:lnTo>
                      <a:pt x="344" y="688"/>
                    </a:lnTo>
                    <a:lnTo>
                      <a:pt x="321" y="618"/>
                    </a:lnTo>
                    <a:lnTo>
                      <a:pt x="232" y="536"/>
                    </a:lnTo>
                    <a:lnTo>
                      <a:pt x="145" y="461"/>
                    </a:lnTo>
                    <a:lnTo>
                      <a:pt x="104" y="379"/>
                    </a:lnTo>
                    <a:lnTo>
                      <a:pt x="87" y="251"/>
                    </a:lnTo>
                    <a:lnTo>
                      <a:pt x="186" y="216"/>
                    </a:lnTo>
                    <a:lnTo>
                      <a:pt x="344" y="199"/>
                    </a:lnTo>
                    <a:lnTo>
                      <a:pt x="408" y="205"/>
                    </a:lnTo>
                    <a:lnTo>
                      <a:pt x="425" y="222"/>
                    </a:lnTo>
                    <a:lnTo>
                      <a:pt x="454" y="193"/>
                    </a:lnTo>
                    <a:lnTo>
                      <a:pt x="443" y="164"/>
                    </a:lnTo>
                    <a:lnTo>
                      <a:pt x="460" y="111"/>
                    </a:lnTo>
                    <a:lnTo>
                      <a:pt x="507" y="64"/>
                    </a:lnTo>
                    <a:lnTo>
                      <a:pt x="542" y="52"/>
                    </a:lnTo>
                    <a:lnTo>
                      <a:pt x="588" y="81"/>
                    </a:lnTo>
                    <a:lnTo>
                      <a:pt x="612" y="52"/>
                    </a:lnTo>
                    <a:lnTo>
                      <a:pt x="571" y="0"/>
                    </a:lnTo>
                    <a:lnTo>
                      <a:pt x="518" y="0"/>
                    </a:lnTo>
                    <a:lnTo>
                      <a:pt x="454" y="29"/>
                    </a:lnTo>
                    <a:lnTo>
                      <a:pt x="414" y="105"/>
                    </a:lnTo>
                    <a:lnTo>
                      <a:pt x="361" y="141"/>
                    </a:lnTo>
                    <a:lnTo>
                      <a:pt x="280" y="152"/>
                    </a:lnTo>
                    <a:lnTo>
                      <a:pt x="133" y="170"/>
                    </a:lnTo>
                    <a:lnTo>
                      <a:pt x="17" y="205"/>
                    </a:lnTo>
                    <a:lnTo>
                      <a:pt x="0" y="234"/>
                    </a:lnTo>
                    <a:lnTo>
                      <a:pt x="11" y="327"/>
                    </a:lnTo>
                    <a:lnTo>
                      <a:pt x="52" y="455"/>
                    </a:lnTo>
                    <a:lnTo>
                      <a:pt x="110" y="560"/>
                    </a:lnTo>
                    <a:lnTo>
                      <a:pt x="168" y="653"/>
                    </a:lnTo>
                    <a:lnTo>
                      <a:pt x="221" y="717"/>
                    </a:lnTo>
                    <a:lnTo>
                      <a:pt x="274" y="764"/>
                    </a:lnTo>
                    <a:lnTo>
                      <a:pt x="326" y="7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571" y="720"/>
              <a:ext cx="210" cy="264"/>
              <a:chOff x="6571" y="720"/>
              <a:chExt cx="210" cy="264"/>
            </a:xfrm>
          </p:grpSpPr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6612" y="720"/>
                <a:ext cx="169" cy="192"/>
              </a:xfrm>
              <a:custGeom>
                <a:avLst/>
                <a:gdLst>
                  <a:gd name="T0" fmla="*/ 52 w 169"/>
                  <a:gd name="T1" fmla="*/ 12 h 192"/>
                  <a:gd name="T2" fmla="*/ 99 w 169"/>
                  <a:gd name="T3" fmla="*/ 0 h 192"/>
                  <a:gd name="T4" fmla="*/ 157 w 169"/>
                  <a:gd name="T5" fmla="*/ 17 h 192"/>
                  <a:gd name="T6" fmla="*/ 169 w 169"/>
                  <a:gd name="T7" fmla="*/ 58 h 192"/>
                  <a:gd name="T8" fmla="*/ 163 w 169"/>
                  <a:gd name="T9" fmla="*/ 111 h 192"/>
                  <a:gd name="T10" fmla="*/ 134 w 169"/>
                  <a:gd name="T11" fmla="*/ 145 h 192"/>
                  <a:gd name="T12" fmla="*/ 93 w 169"/>
                  <a:gd name="T13" fmla="*/ 151 h 192"/>
                  <a:gd name="T14" fmla="*/ 52 w 169"/>
                  <a:gd name="T15" fmla="*/ 151 h 192"/>
                  <a:gd name="T16" fmla="*/ 34 w 169"/>
                  <a:gd name="T17" fmla="*/ 169 h 192"/>
                  <a:gd name="T18" fmla="*/ 34 w 169"/>
                  <a:gd name="T19" fmla="*/ 180 h 192"/>
                  <a:gd name="T20" fmla="*/ 23 w 169"/>
                  <a:gd name="T21" fmla="*/ 192 h 192"/>
                  <a:gd name="T22" fmla="*/ 0 w 169"/>
                  <a:gd name="T23" fmla="*/ 186 h 192"/>
                  <a:gd name="T24" fmla="*/ 5 w 169"/>
                  <a:gd name="T25" fmla="*/ 157 h 192"/>
                  <a:gd name="T26" fmla="*/ 23 w 169"/>
                  <a:gd name="T27" fmla="*/ 134 h 192"/>
                  <a:gd name="T28" fmla="*/ 58 w 169"/>
                  <a:gd name="T29" fmla="*/ 116 h 192"/>
                  <a:gd name="T30" fmla="*/ 93 w 169"/>
                  <a:gd name="T31" fmla="*/ 122 h 192"/>
                  <a:gd name="T32" fmla="*/ 122 w 169"/>
                  <a:gd name="T33" fmla="*/ 116 h 192"/>
                  <a:gd name="T34" fmla="*/ 139 w 169"/>
                  <a:gd name="T35" fmla="*/ 87 h 192"/>
                  <a:gd name="T36" fmla="*/ 139 w 169"/>
                  <a:gd name="T37" fmla="*/ 52 h 192"/>
                  <a:gd name="T38" fmla="*/ 122 w 169"/>
                  <a:gd name="T39" fmla="*/ 35 h 192"/>
                  <a:gd name="T40" fmla="*/ 99 w 169"/>
                  <a:gd name="T41" fmla="*/ 35 h 192"/>
                  <a:gd name="T42" fmla="*/ 75 w 169"/>
                  <a:gd name="T43" fmla="*/ 41 h 192"/>
                  <a:gd name="T44" fmla="*/ 58 w 169"/>
                  <a:gd name="T45" fmla="*/ 52 h 192"/>
                  <a:gd name="T46" fmla="*/ 40 w 169"/>
                  <a:gd name="T47" fmla="*/ 41 h 192"/>
                  <a:gd name="T48" fmla="*/ 52 w 169"/>
                  <a:gd name="T49" fmla="*/ 12 h 19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69"/>
                  <a:gd name="T76" fmla="*/ 0 h 192"/>
                  <a:gd name="T77" fmla="*/ 169 w 169"/>
                  <a:gd name="T78" fmla="*/ 192 h 19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69" h="192">
                    <a:moveTo>
                      <a:pt x="52" y="12"/>
                    </a:moveTo>
                    <a:lnTo>
                      <a:pt x="99" y="0"/>
                    </a:lnTo>
                    <a:lnTo>
                      <a:pt x="157" y="17"/>
                    </a:lnTo>
                    <a:lnTo>
                      <a:pt x="169" y="58"/>
                    </a:lnTo>
                    <a:lnTo>
                      <a:pt x="163" y="111"/>
                    </a:lnTo>
                    <a:lnTo>
                      <a:pt x="134" y="145"/>
                    </a:lnTo>
                    <a:lnTo>
                      <a:pt x="93" y="151"/>
                    </a:lnTo>
                    <a:lnTo>
                      <a:pt x="52" y="151"/>
                    </a:lnTo>
                    <a:lnTo>
                      <a:pt x="34" y="169"/>
                    </a:lnTo>
                    <a:lnTo>
                      <a:pt x="34" y="180"/>
                    </a:lnTo>
                    <a:lnTo>
                      <a:pt x="23" y="192"/>
                    </a:lnTo>
                    <a:lnTo>
                      <a:pt x="0" y="186"/>
                    </a:lnTo>
                    <a:lnTo>
                      <a:pt x="5" y="157"/>
                    </a:lnTo>
                    <a:lnTo>
                      <a:pt x="23" y="134"/>
                    </a:lnTo>
                    <a:lnTo>
                      <a:pt x="58" y="116"/>
                    </a:lnTo>
                    <a:lnTo>
                      <a:pt x="93" y="122"/>
                    </a:lnTo>
                    <a:lnTo>
                      <a:pt x="122" y="116"/>
                    </a:lnTo>
                    <a:lnTo>
                      <a:pt x="139" y="87"/>
                    </a:lnTo>
                    <a:lnTo>
                      <a:pt x="139" y="52"/>
                    </a:lnTo>
                    <a:lnTo>
                      <a:pt x="122" y="35"/>
                    </a:lnTo>
                    <a:lnTo>
                      <a:pt x="99" y="35"/>
                    </a:lnTo>
                    <a:lnTo>
                      <a:pt x="75" y="41"/>
                    </a:lnTo>
                    <a:lnTo>
                      <a:pt x="58" y="52"/>
                    </a:lnTo>
                    <a:lnTo>
                      <a:pt x="40" y="41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6571" y="936"/>
                <a:ext cx="49" cy="4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III (Recursion)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29667" y="2340291"/>
            <a:ext cx="4157133" cy="4333242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008000"/>
                </a:solidFill>
                <a:latin typeface="Book Antiqua"/>
                <a:cs typeface="Book Antiqua"/>
              </a:rPr>
              <a:t>// 0! = 1, 1! = 1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008000"/>
                </a:solidFill>
                <a:latin typeface="Book Antiqua"/>
                <a:cs typeface="Book Antiqua"/>
              </a:rPr>
              <a:t>// n! = n * (n - 1)!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 err="1">
                <a:solidFill>
                  <a:srgbClr val="0000FF"/>
                </a:solidFill>
                <a:latin typeface="Book Antiqua"/>
                <a:cs typeface="Book Antiqua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 Antiqua"/>
                <a:cs typeface="Book Antiqua"/>
              </a:rPr>
              <a:t>factorial</a:t>
            </a: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Book Antiqua"/>
                <a:cs typeface="Book Antiqua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n) </a:t>
            </a:r>
            <a:r>
              <a:rPr lang="en-US" sz="2000" b="1" dirty="0">
                <a:solidFill>
                  <a:srgbClr val="FF6600"/>
                </a:solidFill>
                <a:latin typeface="Book Antiqua"/>
                <a:cs typeface="Book Antiqua"/>
              </a:rPr>
              <a:t>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008000"/>
                </a:solidFill>
                <a:latin typeface="Book Antiqua"/>
                <a:cs typeface="Book Antiqua"/>
              </a:rPr>
              <a:t>	// initial condition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   	if (n == 0)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      		return 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	else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Book Antiqua"/>
                <a:cs typeface="Book Antiqua"/>
              </a:rPr>
              <a:t>// recurring section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      		return (n * </a:t>
            </a:r>
            <a:r>
              <a:rPr lang="en-US" sz="2000" b="1" dirty="0">
                <a:solidFill>
                  <a:srgbClr val="FF0000"/>
                </a:solidFill>
                <a:latin typeface="Book Antiqua"/>
                <a:cs typeface="Book Antiqua"/>
              </a:rPr>
              <a:t>factorial</a:t>
            </a:r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(n-1));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6600"/>
                </a:solidFill>
                <a:latin typeface="Book Antiqua"/>
                <a:cs typeface="Book Antiqua"/>
              </a:rPr>
              <a:t>}</a:t>
            </a:r>
            <a:endParaRPr lang="en-US" sz="1800" b="1" dirty="0">
              <a:solidFill>
                <a:srgbClr val="FF6600"/>
              </a:solidFill>
              <a:latin typeface="Book Antiqua"/>
              <a:cs typeface="Book Antiqua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 descr="Factoria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2001627"/>
            <a:ext cx="4007555" cy="40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3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 animBg="1"/>
      <p:bldP spid="58" grpId="1" uiExpand="1" build="p" animBg="1"/>
      <p:bldP spid="58" grpId="2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Searching Algorithms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Searching algorithms aim to find position of a target value within an array/list. 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Selection, merge, </a:t>
            </a:r>
            <a:r>
              <a:rPr lang="en-US" sz="2400" b="1" dirty="0">
                <a:solidFill>
                  <a:srgbClr val="008000"/>
                </a:solidFill>
              </a:rPr>
              <a:t>linear</a:t>
            </a:r>
            <a:r>
              <a:rPr lang="en-US" sz="2400" b="1" dirty="0">
                <a:solidFill>
                  <a:srgbClr val="FFFFFF"/>
                </a:solidFill>
              </a:rPr>
              <a:t>, </a:t>
            </a:r>
            <a:r>
              <a:rPr lang="en-US" sz="2400" b="1" dirty="0">
                <a:solidFill>
                  <a:srgbClr val="008000"/>
                </a:solidFill>
              </a:rPr>
              <a:t>binary</a:t>
            </a:r>
            <a:r>
              <a:rPr lang="en-US" sz="2400" b="1" dirty="0">
                <a:solidFill>
                  <a:srgbClr val="FFFFFF"/>
                </a:solidFill>
              </a:rPr>
              <a:t>, jump, ternary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endParaRPr lang="en-US" sz="2400" b="1" dirty="0">
              <a:solidFill>
                <a:srgbClr val="FFFFFF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Linear Search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Go through </a:t>
            </a:r>
            <a:r>
              <a:rPr lang="en-US" sz="2400" b="1" dirty="0">
                <a:solidFill>
                  <a:srgbClr val="FF8000"/>
                </a:solidFill>
              </a:rPr>
              <a:t>every</a:t>
            </a:r>
            <a:r>
              <a:rPr lang="en-US" sz="2400" b="1" dirty="0">
                <a:solidFill>
                  <a:srgbClr val="FFFFFF"/>
                </a:solidFill>
              </a:rPr>
              <a:t> element until found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Binary Search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Compare with mid point, eliminate irrelevant half in </a:t>
            </a:r>
            <a:r>
              <a:rPr lang="en-US" sz="2400" b="1" dirty="0">
                <a:solidFill>
                  <a:srgbClr val="FF8000"/>
                </a:solidFill>
              </a:rPr>
              <a:t>sorted array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Divide-and-conquer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63888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Linear Search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 descr="Linear Search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"/>
          <a:stretch/>
        </p:blipFill>
        <p:spPr>
          <a:xfrm>
            <a:off x="1152863" y="1789080"/>
            <a:ext cx="6838029" cy="49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0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Linear Search: </a:t>
            </a:r>
            <a:r>
              <a:rPr lang="en-US" sz="3200" b="1" dirty="0" err="1">
                <a:solidFill>
                  <a:schemeClr val="accent3">
                    <a:lumOff val="44000"/>
                  </a:schemeClr>
                </a:solidFill>
              </a:rPr>
              <a:t>Psuedocode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function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linearSearch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(items, target)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for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from 0 to length – 1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	if items[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] == target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return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i</a:t>
            </a:r>
            <a:endParaRPr lang="en-US" sz="2000" b="1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return not found</a:t>
            </a:r>
            <a:endParaRPr lang="en-US" sz="2400" b="1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000" b="1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99735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Linear Search: Java Implementation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public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static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8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Monaco"/>
                <a:cs typeface="Monaco"/>
              </a:rPr>
              <a:t>linearSearch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float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[] items, 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float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 target) {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for 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lang="en-US" sz="18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index = 0; index &lt; </a:t>
            </a:r>
            <a:r>
              <a:rPr lang="en-US" sz="1800" b="1" dirty="0" err="1">
                <a:solidFill>
                  <a:srgbClr val="FFFFFF"/>
                </a:solidFill>
                <a:latin typeface="Monaco"/>
                <a:cs typeface="Monaco"/>
              </a:rPr>
              <a:t>items.length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; index++)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		if (items[index] == target) {</a:t>
            </a:r>
          </a:p>
          <a:p>
            <a:pPr marL="876300" lvl="2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		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return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 index;</a:t>
            </a:r>
          </a:p>
          <a:p>
            <a:pPr marL="876300" lvl="2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	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8000"/>
                </a:solidFill>
                <a:latin typeface="Monaco"/>
                <a:cs typeface="Monaco"/>
              </a:rPr>
              <a:t>	// element could not be found in the list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	</a:t>
            </a:r>
            <a:r>
              <a:rPr lang="en-US" sz="1800" b="1" dirty="0">
                <a:solidFill>
                  <a:srgbClr val="3366FF"/>
                </a:solidFill>
                <a:latin typeface="Monaco"/>
                <a:cs typeface="Monaco"/>
              </a:rPr>
              <a:t>return</a:t>
            </a: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 -1;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lang="en-US" sz="2000" b="1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7183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0"/>
          <a:stretch/>
        </p:blipFill>
        <p:spPr>
          <a:xfrm>
            <a:off x="-121835" y="1767349"/>
            <a:ext cx="9265835" cy="48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34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Search: </a:t>
            </a:r>
            <a:r>
              <a:rPr lang="en-US" sz="3200" b="1" dirty="0" err="1">
                <a:solidFill>
                  <a:schemeClr val="accent3">
                    <a:lumOff val="44000"/>
                  </a:schemeClr>
                </a:solidFill>
              </a:rPr>
              <a:t>Psuedocode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// left and right are the ranges in item list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function </a:t>
            </a:r>
            <a:r>
              <a:rPr lang="en-US" sz="2400" dirty="0" err="1">
                <a:solidFill>
                  <a:srgbClr val="FFFFFF"/>
                </a:solidFill>
                <a:latin typeface="Book Antiqua"/>
                <a:cs typeface="Book Antiqua"/>
              </a:rPr>
              <a:t>binarySearch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(items, target, left, right)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while left ≤ right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	  </a:t>
            </a:r>
            <a:r>
              <a:rPr lang="en-US" sz="2400" dirty="0">
                <a:solidFill>
                  <a:srgbClr val="008000"/>
                </a:solidFill>
                <a:latin typeface="Book Antiqua"/>
                <a:cs typeface="Book Antiqua"/>
              </a:rPr>
              <a:t>mid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:= floor((</a:t>
            </a:r>
            <a:r>
              <a:rPr lang="en-US" sz="2400" dirty="0" err="1">
                <a:solidFill>
                  <a:srgbClr val="FFFFFF"/>
                </a:solidFill>
                <a:latin typeface="Book Antiqua"/>
                <a:cs typeface="Book Antiqua"/>
              </a:rPr>
              <a:t>right+left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) / 2)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	  if items[</a:t>
            </a:r>
            <a:r>
              <a:rPr lang="en-US" sz="2400" dirty="0">
                <a:solidFill>
                  <a:srgbClr val="008000"/>
                </a:solidFill>
                <a:latin typeface="Book Antiqua"/>
                <a:cs typeface="Book Antiqua"/>
              </a:rPr>
              <a:t>mid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] = target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        return </a:t>
            </a:r>
            <a:r>
              <a:rPr lang="en-US" sz="2400" dirty="0">
                <a:solidFill>
                  <a:srgbClr val="008000"/>
                </a:solidFill>
                <a:latin typeface="Book Antiqua"/>
                <a:cs typeface="Book Antiqua"/>
              </a:rPr>
              <a:t>mid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    if target &lt; items[</a:t>
            </a:r>
            <a:r>
              <a:rPr lang="en-US" sz="2400" dirty="0">
                <a:solidFill>
                  <a:srgbClr val="008000"/>
                </a:solidFill>
                <a:latin typeface="Book Antiqua"/>
                <a:cs typeface="Book Antiqua"/>
              </a:rPr>
              <a:t>mid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]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        right := mid-1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    else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        left  := </a:t>
            </a:r>
            <a:r>
              <a:rPr lang="en-US" sz="2400" dirty="0">
                <a:solidFill>
                  <a:srgbClr val="008000"/>
                </a:solidFill>
                <a:latin typeface="Book Antiqua"/>
                <a:cs typeface="Book Antiqua"/>
              </a:rPr>
              <a:t>mid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+1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    return </a:t>
            </a:r>
            <a:r>
              <a:rPr lang="en-US" sz="2400" dirty="0">
                <a:solidFill>
                  <a:srgbClr val="FF0000"/>
                </a:solidFill>
                <a:latin typeface="Book Antiqua"/>
                <a:cs typeface="Book Antiqua"/>
              </a:rPr>
              <a:t>not found</a:t>
            </a:r>
            <a:endParaRPr lang="en-US" sz="2800" dirty="0">
              <a:solidFill>
                <a:srgbClr val="FF0000"/>
              </a:solidFill>
              <a:latin typeface="Book Antiqua"/>
              <a:cs typeface="Book Antiqua"/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400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16721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Search: Java Implementation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public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static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binarySearch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float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[] items,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float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target)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</a:t>
            </a:r>
            <a:r>
              <a:rPr lang="en-US" sz="20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beginingOfRange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= 0;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</a:t>
            </a:r>
            <a:r>
              <a:rPr lang="en-US" sz="20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endOfRange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=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items.length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Monaco"/>
                <a:cs typeface="Monaco"/>
              </a:rPr>
              <a:t>// end of the range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	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while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(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beginingOfRange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&lt;=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endOfRange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</a:t>
            </a:r>
            <a:r>
              <a:rPr lang="en-US" sz="2000" b="1" dirty="0" err="1">
                <a:solidFill>
                  <a:srgbClr val="3366FF"/>
                </a:solidFill>
                <a:latin typeface="Monaco"/>
                <a:cs typeface="Monaco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= (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beginingOfRange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+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endOfRange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) / 2;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		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if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(target &lt; items[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])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   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endOfRange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=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- 1;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}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else if 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(target &gt; items[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])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   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beginingOfRange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=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+ 1;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}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else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   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return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aco"/>
                <a:cs typeface="Monaco"/>
              </a:rPr>
              <a:t>midPoint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    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       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	 </a:t>
            </a:r>
            <a:r>
              <a:rPr lang="en-US" sz="2000" b="1" dirty="0">
                <a:solidFill>
                  <a:srgbClr val="008000"/>
                </a:solidFill>
                <a:latin typeface="Monaco"/>
                <a:cs typeface="Monaco"/>
              </a:rPr>
              <a:t>// element could not be found in the list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		 </a:t>
            </a:r>
            <a:r>
              <a:rPr lang="en-US" sz="2000" b="1" dirty="0">
                <a:solidFill>
                  <a:srgbClr val="3366FF"/>
                </a:solidFill>
                <a:latin typeface="Monaco"/>
                <a:cs typeface="Monaco"/>
              </a:rPr>
              <a:t>return</a:t>
            </a: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 -1;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lang="en-US" sz="2400" b="1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7423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rching.jpg"/>
          <p:cNvPicPr>
            <a:picLocks noChangeAspect="1"/>
          </p:cNvPicPr>
          <p:nvPr/>
        </p:nvPicPr>
        <p:blipFill>
          <a:blip r:embed="rId3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8035">
            <a:off x="5276144" y="3787229"/>
            <a:ext cx="2063044" cy="2771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Contents (summary)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5751689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History and overview</a:t>
            </a:r>
            <a:endParaRPr sz="2400" b="1" dirty="0">
              <a:solidFill>
                <a:srgbClr val="FFFFFF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chemeClr val="tx2"/>
                </a:solidFill>
              </a:rPr>
              <a:t>Importance, basic algorithms</a:t>
            </a: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Complexity, strategies</a:t>
            </a:r>
            <a:endParaRPr sz="2000" b="1" dirty="0">
              <a:solidFill>
                <a:srgbClr val="FFFFFF"/>
              </a:solidFill>
            </a:endParaRP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Basic algorithmic analysis</a:t>
            </a: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Asymptotic analysis, best, average, and worst case behaviors </a:t>
            </a: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Big “O,” time and space tradeoffs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Algorithmic strategies</a:t>
            </a:r>
            <a:endParaRPr sz="2400" b="1" dirty="0">
              <a:solidFill>
                <a:srgbClr val="FFFFFF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Brute-force/exhaustive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Computing algorithms</a:t>
            </a:r>
            <a:endParaRPr sz="2400" b="1" dirty="0">
              <a:solidFill>
                <a:srgbClr val="FFFFFF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Sorting, searching</a:t>
            </a:r>
            <a:endParaRPr sz="2000" b="1" dirty="0">
              <a:solidFill>
                <a:srgbClr val="FFFFFF"/>
              </a:solidFill>
            </a:endParaRP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Basic computability theory</a:t>
            </a:r>
            <a:endParaRPr sz="2400" b="1" dirty="0">
              <a:solidFill>
                <a:srgbClr val="FFFFFF"/>
              </a:solidFill>
            </a:endParaRPr>
          </a:p>
          <a:p>
            <a:pPr marL="702128" lvl="1" indent="-244928"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FFFFFF"/>
                </a:solidFill>
              </a:rPr>
              <a:t>finite Automata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" name="Picture 2" descr="Sorting.jpg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4413">
            <a:off x="6186312" y="1463396"/>
            <a:ext cx="2667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862749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Comparison: Linear vs. Binary Search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Best case scenario</a:t>
            </a:r>
          </a:p>
          <a:p>
            <a:pPr lvl="1"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200" b="1" dirty="0">
                <a:solidFill>
                  <a:srgbClr val="FFFFFF"/>
                </a:solidFill>
              </a:rPr>
              <a:t>Single comparison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Worst case scenarios</a:t>
            </a:r>
          </a:p>
          <a:p>
            <a:pPr lvl="1"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200" b="1" dirty="0">
                <a:solidFill>
                  <a:srgbClr val="FFFFFF"/>
                </a:solidFill>
              </a:rPr>
              <a:t>Linear: search through whole list 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</a:p>
          <a:p>
            <a:pPr lvl="1"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200" b="1" dirty="0">
                <a:solidFill>
                  <a:srgbClr val="FFFFFF"/>
                </a:solidFill>
              </a:rPr>
              <a:t>Binary: search through all halves </a:t>
            </a:r>
            <a:r>
              <a:rPr lang="en-US" sz="2200" b="1" dirty="0">
                <a:solidFill>
                  <a:srgbClr val="FF0000"/>
                </a:solidFill>
              </a:rPr>
              <a:t>log</a:t>
            </a:r>
            <a:r>
              <a:rPr lang="en-US" sz="2200" b="1" baseline="-25000" dirty="0">
                <a:solidFill>
                  <a:srgbClr val="FF0000"/>
                </a:solidFill>
              </a:rPr>
              <a:t>2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Binary search has additional requirement; sorting</a:t>
            </a:r>
          </a:p>
          <a:p>
            <a:pPr lvl="1"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200" b="1" dirty="0">
                <a:solidFill>
                  <a:srgbClr val="FFFFFF"/>
                </a:solidFill>
              </a:rPr>
              <a:t>Sorting is expensive (</a:t>
            </a:r>
            <a:r>
              <a:rPr lang="en-US" sz="2200" dirty="0">
                <a:solidFill>
                  <a:srgbClr val="FFFFFF"/>
                </a:solidFill>
              </a:rPr>
              <a:t>Even Quick sort as worst case of O(n</a:t>
            </a:r>
            <a:r>
              <a:rPr lang="en-US" sz="2200" baseline="30000" dirty="0">
                <a:solidFill>
                  <a:srgbClr val="FFFFFF"/>
                </a:solidFill>
              </a:rPr>
              <a:t>2</a:t>
            </a:r>
            <a:r>
              <a:rPr lang="en-US" sz="2200" dirty="0">
                <a:solidFill>
                  <a:srgbClr val="FFFFFF"/>
                </a:solidFill>
              </a:rPr>
              <a:t>)</a:t>
            </a:r>
            <a:r>
              <a:rPr lang="en-US" sz="2200" b="1" dirty="0">
                <a:solidFill>
                  <a:srgbClr val="FFFFFF"/>
                </a:solidFill>
              </a:rPr>
              <a:t>)</a:t>
            </a:r>
          </a:p>
          <a:p>
            <a:pPr lvl="1"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200" b="1" dirty="0">
                <a:solidFill>
                  <a:srgbClr val="FFFFFF"/>
                </a:solidFill>
              </a:rPr>
              <a:t>Effective if searched multiple times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68098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Search: Complexity Explained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How many times (</a:t>
            </a:r>
            <a:r>
              <a:rPr lang="en-US" sz="2400" b="1" dirty="0">
                <a:solidFill>
                  <a:srgbClr val="3366FF"/>
                </a:solidFill>
              </a:rPr>
              <a:t>x</a:t>
            </a:r>
            <a:r>
              <a:rPr lang="en-US" sz="2400" b="1" dirty="0">
                <a:solidFill>
                  <a:srgbClr val="FFFFFF"/>
                </a:solidFill>
              </a:rPr>
              <a:t>) you divide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FFFF"/>
                </a:solidFill>
              </a:rPr>
              <a:t> by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 until you have 1?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	</a:t>
            </a:r>
            <a:r>
              <a:rPr lang="bg-BG" sz="2400" b="1" dirty="0">
                <a:solidFill>
                  <a:srgbClr val="FFFFFF"/>
                </a:solidFill>
                <a:latin typeface="Book Antiqua"/>
                <a:cs typeface="Book Antiqua"/>
              </a:rPr>
              <a:t>1 = N / 2</a:t>
            </a:r>
            <a:r>
              <a:rPr lang="bg-BG" sz="2400" b="1" baseline="30000" dirty="0">
                <a:solidFill>
                  <a:srgbClr val="FFFFFF"/>
                </a:solidFill>
                <a:latin typeface="Book Antiqua"/>
                <a:cs typeface="Book Antiqua"/>
              </a:rPr>
              <a:t>x</a:t>
            </a:r>
            <a:endParaRPr lang="en-US" sz="2400" b="1" baseline="30000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	2</a:t>
            </a:r>
            <a:r>
              <a:rPr lang="en-US" sz="2400" b="1" baseline="30000" dirty="0">
                <a:solidFill>
                  <a:srgbClr val="FFFFFF"/>
                </a:solidFill>
                <a:latin typeface="Book Antiqua"/>
                <a:cs typeface="Book Antiqua"/>
              </a:rPr>
              <a:t>x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 = 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	log</a:t>
            </a:r>
            <a:r>
              <a:rPr lang="en-US" sz="2400" b="1" baseline="-25000" dirty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(2</a:t>
            </a:r>
            <a:r>
              <a:rPr lang="en-US" sz="2400" b="1" baseline="30000" dirty="0">
                <a:solidFill>
                  <a:srgbClr val="FFFFFF"/>
                </a:solidFill>
                <a:latin typeface="Book Antiqua"/>
                <a:cs typeface="Book Antiqua"/>
              </a:rPr>
              <a:t>x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lang="en-US" sz="2400" b="1" baseline="3000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= log</a:t>
            </a:r>
            <a:r>
              <a:rPr lang="en-US" sz="2400" b="1" baseline="-25000" dirty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	x log</a:t>
            </a:r>
            <a:r>
              <a:rPr lang="en-US" sz="2400" b="1" baseline="-25000" dirty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2 =  log</a:t>
            </a:r>
            <a:r>
              <a:rPr lang="en-US" sz="2400" b="1" baseline="-25000" dirty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	</a:t>
            </a:r>
            <a:r>
              <a:rPr lang="en-US" sz="2400" b="1" dirty="0">
                <a:solidFill>
                  <a:srgbClr val="3366FF"/>
                </a:solidFill>
                <a:latin typeface="Book Antiqua"/>
                <a:cs typeface="Book Antiqua"/>
              </a:rPr>
              <a:t>x 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Book Antiqua"/>
                <a:cs typeface="Book Antiqua"/>
              </a:rPr>
              <a:t> log</a:t>
            </a:r>
            <a:r>
              <a:rPr lang="en-US" sz="2400" b="1" baseline="-25000" dirty="0">
                <a:solidFill>
                  <a:srgbClr val="FF0000"/>
                </a:solidFill>
                <a:latin typeface="Book Antiqua"/>
                <a:cs typeface="Book Antiqua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Book Antiqua"/>
                <a:cs typeface="Book Antiqua"/>
              </a:rPr>
              <a:t>N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because log</a:t>
            </a:r>
            <a:r>
              <a:rPr lang="en-US" sz="2400" baseline="-25000" dirty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2 = 1</a:t>
            </a:r>
            <a:r>
              <a:rPr lang="en-US" sz="2400" b="1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35634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 Tree (BST)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2" descr="B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00" y="3534595"/>
            <a:ext cx="5935829" cy="3244790"/>
          </a:xfrm>
          <a:prstGeom prst="rect">
            <a:avLst/>
          </a:prstGeom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265514" y="1552258"/>
            <a:ext cx="8587962" cy="512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400" b="1" dirty="0"/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Each node contains one key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Left sub-tree are less then the key in its parent node, in short L &lt; P;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Right sub-tree are greater the key in its parent node, in short P &lt; R;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200" b="1" dirty="0"/>
              <a:t>No duplicate keys</a:t>
            </a:r>
          </a:p>
          <a:p>
            <a:pPr marL="457200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510588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(Binary Tree)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Problem: Draw a binary search tree by inserting the following numbers from left to right.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cs-CZ" sz="2400" b="1" dirty="0">
                <a:solidFill>
                  <a:srgbClr val="FFFFFF"/>
                </a:solidFill>
              </a:rPr>
              <a:t>11, 6, 8, 19, 4, 10, 5, 17, 43, 49, 31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" name="Picture 1" descr="Exercise I-Binary Tre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86" y="3139828"/>
            <a:ext cx="5979624" cy="3406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905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bonacci.PNG"/>
          <p:cNvPicPr>
            <a:picLocks noChangeAspect="1"/>
          </p:cNvPicPr>
          <p:nvPr/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61" y="5671249"/>
            <a:ext cx="4299363" cy="105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 algn="l"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Homework?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Travelling Salesman problem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Fibonacci series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Towers of Hanoi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" name="Picture 1" descr="Travelling Sales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151">
            <a:off x="4879884" y="253028"/>
            <a:ext cx="3346633" cy="4052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Fibonacci.jpg"/>
          <p:cNvPicPr>
            <a:picLocks noChangeAspect="1"/>
          </p:cNvPicPr>
          <p:nvPr/>
        </p:nvPicPr>
        <p:blipFill>
          <a:blip r:embed="rId5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8121">
            <a:off x="762000" y="3175000"/>
            <a:ext cx="38100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68240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bonacci.PNG"/>
          <p:cNvPicPr>
            <a:picLocks noChangeAspect="1"/>
          </p:cNvPicPr>
          <p:nvPr/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61" y="5671249"/>
            <a:ext cx="4299363" cy="105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 algn="l"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Homework?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Travelling Salesman problem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Fibonacci series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Towers of Hanoi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" name="Picture 1" descr="Travelling Sales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151">
            <a:off x="4879884" y="253028"/>
            <a:ext cx="3346633" cy="4052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Fibonacci.jpg"/>
          <p:cNvPicPr>
            <a:picLocks noChangeAspect="1"/>
          </p:cNvPicPr>
          <p:nvPr/>
        </p:nvPicPr>
        <p:blipFill>
          <a:blip r:embed="rId5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8121">
            <a:off x="762000" y="3175000"/>
            <a:ext cx="38100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416615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Learning Materials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3146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b="1" dirty="0">
                <a:solidFill>
                  <a:schemeClr val="accent3">
                    <a:lumOff val="44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3">
                    <a:lumOff val="44000"/>
                  </a:schemeClr>
                </a:solidFill>
              </a:rPr>
              <a:t>OOKS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1050" b="1" dirty="0">
              <a:solidFill>
                <a:schemeClr val="accent3">
                  <a:lumOff val="44000"/>
                </a:schemeClr>
              </a:solidFill>
            </a:endParaRP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000" b="1" dirty="0">
                <a:solidFill>
                  <a:srgbClr val="FF8000"/>
                </a:solidFill>
              </a:rPr>
              <a:t>Y. </a:t>
            </a:r>
            <a:r>
              <a:rPr lang="en-US" sz="2000" b="1" dirty="0" err="1">
                <a:solidFill>
                  <a:srgbClr val="FF8000"/>
                </a:solidFill>
              </a:rPr>
              <a:t>Peralman</a:t>
            </a:r>
            <a:endParaRPr lang="en-US" sz="2000" b="1" dirty="0">
              <a:solidFill>
                <a:srgbClr val="FF8000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</a:rPr>
              <a:t>	</a:t>
            </a:r>
            <a:r>
              <a:rPr lang="en-US" sz="2000" b="1" dirty="0" err="1">
                <a:solidFill>
                  <a:srgbClr val="FFFFFF"/>
                </a:solidFill>
              </a:rPr>
              <a:t>Ganitha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Vinodaya</a:t>
            </a:r>
            <a:endParaRPr lang="en-US" sz="2000" b="1" dirty="0">
              <a:solidFill>
                <a:schemeClr val="accent3">
                  <a:lumOff val="44000"/>
                </a:schemeClr>
              </a:solidFill>
            </a:endParaRP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000" b="1" dirty="0">
                <a:solidFill>
                  <a:srgbClr val="0000FF"/>
                </a:solidFill>
              </a:rPr>
              <a:t>Herbert S </a:t>
            </a:r>
            <a:r>
              <a:rPr lang="en-US" sz="2000" b="1" dirty="0" err="1">
                <a:solidFill>
                  <a:srgbClr val="0000FF"/>
                </a:solidFill>
              </a:rPr>
              <a:t>Wilf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accent3">
                    <a:lumOff val="44000"/>
                  </a:schemeClr>
                </a:solidFill>
              </a:rPr>
              <a:t>	Algorithms and Complexity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b="1" dirty="0" err="1">
                <a:solidFill>
                  <a:schemeClr val="accent3">
                    <a:lumOff val="44000"/>
                  </a:schemeClr>
                </a:solidFill>
              </a:rPr>
              <a:t>Lynda.com</a:t>
            </a:r>
            <a:endParaRPr lang="en-US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accent3">
                    <a:lumOff val="44000"/>
                  </a:schemeClr>
                </a:solidFill>
              </a:rPr>
              <a:t>Michele </a:t>
            </a:r>
            <a:r>
              <a:rPr lang="en-US" sz="2000" b="1" dirty="0" err="1">
                <a:solidFill>
                  <a:schemeClr val="accent3">
                    <a:lumOff val="44000"/>
                  </a:schemeClr>
                </a:solidFill>
              </a:rPr>
              <a:t>Vallisneri</a:t>
            </a:r>
            <a:r>
              <a:rPr lang="en-US" sz="2000" b="1" dirty="0">
                <a:solidFill>
                  <a:schemeClr val="accent3">
                    <a:lumOff val="44000"/>
                  </a:schemeClr>
                </a:solidFill>
              </a:rPr>
              <a:t>, “Algorithm Complexity”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0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0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9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000" b="1" dirty="0">
              <a:solidFill>
                <a:schemeClr val="accent3">
                  <a:lumOff val="44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sz="20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4564554" y="1499141"/>
            <a:ext cx="3609132" cy="3199475"/>
            <a:chOff x="4598119" y="1663594"/>
            <a:chExt cx="5069575" cy="44941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9863">
              <a:off x="4598119" y="1663594"/>
              <a:ext cx="2866132" cy="4292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741">
              <a:off x="7030909" y="1993962"/>
              <a:ext cx="2636785" cy="4163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81564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-1" y="885825"/>
            <a:ext cx="9144002" cy="51530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buClrTx/>
              <a:buFontTx/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841" name="Shape 841"/>
          <p:cNvSpPr>
            <a:spLocks noGrp="1"/>
          </p:cNvSpPr>
          <p:nvPr>
            <p:ph type="title" idx="4294967295"/>
          </p:nvPr>
        </p:nvSpPr>
        <p:spPr>
          <a:xfrm>
            <a:off x="609600" y="6038850"/>
            <a:ext cx="8229600" cy="819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Q &amp; 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016000" y="885824"/>
            <a:ext cx="5608638" cy="5153026"/>
            <a:chOff x="0" y="0"/>
            <a:chExt cx="5608637" cy="5153025"/>
          </a:xfrm>
        </p:grpSpPr>
        <p:pic>
          <p:nvPicPr>
            <p:cNvPr id="842" name="christmas-ornament-decorations.jpg" descr="christmas-ornament-decoration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8097"/>
            <a:stretch>
              <a:fillRect/>
            </a:stretch>
          </p:blipFill>
          <p:spPr>
            <a:xfrm>
              <a:off x="0" y="-1"/>
              <a:ext cx="5608638" cy="515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3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1637" y="1328432"/>
              <a:ext cx="1064516" cy="1064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45" name="Shape 8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53200" y="6420931"/>
            <a:ext cx="2133600" cy="23596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>
                <a:solidFill>
                  <a:schemeClr val="tx2"/>
                </a:solidFill>
                <a:latin typeface="Calibri"/>
                <a:cs typeface="Calibri"/>
              </a:rPr>
              <a:t>3</a:t>
            </a:fld>
            <a:endParaRPr spc="-6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381" y="560299"/>
            <a:ext cx="492379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45" dirty="0">
                <a:solidFill>
                  <a:srgbClr val="FFFFFF"/>
                </a:solidFill>
                <a:latin typeface="Calibri"/>
                <a:cs typeface="Calibri"/>
              </a:rPr>
              <a:t>Definition:</a:t>
            </a:r>
            <a:r>
              <a:rPr sz="3200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2690" y="1529587"/>
            <a:ext cx="8078618" cy="47551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5240" marR="6350" indent="0">
              <a:spcBef>
                <a:spcPts val="900"/>
              </a:spcBef>
              <a:buNone/>
              <a:tabLst>
                <a:tab pos="360045" algn="l"/>
                <a:tab pos="360680" algn="l"/>
              </a:tabLst>
            </a:pP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algorithm is </a:t>
            </a:r>
            <a:endParaRPr lang="en-US" sz="24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00916" marR="6350" lvl="1" indent="-344805"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solving </a:t>
            </a:r>
            <a:r>
              <a:rPr lang="en-US" sz="2400" b="1" spc="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lang="en-US" sz="2400" b="1" spc="-5" dirty="0">
              <a:solidFill>
                <a:srgbClr val="FFFFFF"/>
              </a:solidFill>
            </a:endParaRPr>
          </a:p>
          <a:p>
            <a:pPr marL="800916" marR="6350" lvl="1" indent="-344805"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lang="en-US" sz="2400" b="1" dirty="0">
                <a:solidFill>
                  <a:srgbClr val="FFFFFF"/>
                </a:solidFill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quenc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uc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solving </a:t>
            </a:r>
            <a:r>
              <a:rPr lang="en-US" sz="2400" b="1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problem in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finite amount of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time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.	</a:t>
            </a:r>
            <a:endParaRPr lang="en-US" sz="2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00916" marR="6350" lvl="1" indent="-344805"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spc="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ned</a:t>
            </a: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computational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takes collection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elements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as  </a:t>
            </a:r>
            <a:r>
              <a:rPr sz="2400" b="1" spc="-5" dirty="0">
                <a:solidFill>
                  <a:srgbClr val="92D050"/>
                </a:solidFill>
                <a:latin typeface="Calibri"/>
                <a:cs typeface="Calibri"/>
              </a:rPr>
              <a:t>input </a:t>
            </a:r>
            <a:r>
              <a:rPr sz="2400" b="1" dirty="0">
                <a:solidFill>
                  <a:srgbClr val="92D050"/>
                </a:solidFill>
                <a:latin typeface="Calibri"/>
                <a:cs typeface="Calibri"/>
              </a:rPr>
              <a:t>and procedures </a:t>
            </a:r>
            <a:r>
              <a:rPr sz="2400" b="1" spc="-5" dirty="0">
                <a:solidFill>
                  <a:srgbClr val="92D050"/>
                </a:solidFill>
                <a:latin typeface="Calibri"/>
                <a:cs typeface="Calibri"/>
              </a:rPr>
              <a:t>collection </a:t>
            </a:r>
            <a:r>
              <a:rPr sz="2400" b="1" dirty="0">
                <a:solidFill>
                  <a:srgbClr val="92D050"/>
                </a:solidFill>
                <a:latin typeface="Calibri"/>
                <a:cs typeface="Calibri"/>
              </a:rPr>
              <a:t>of elements as</a:t>
            </a:r>
            <a:r>
              <a:rPr sz="2400" b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92D050"/>
                </a:solidFill>
                <a:latin typeface="Calibri"/>
                <a:cs typeface="Calibri"/>
              </a:rPr>
              <a:t>output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FFFFFF"/>
              </a:solidFill>
            </a:endParaRPr>
          </a:p>
          <a:p>
            <a:pPr marL="800916" marR="6350" lvl="1" indent="-344805"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lang="en-US" sz="2400" b="1" spc="-1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b="1" spc="-85" dirty="0">
                <a:solidFill>
                  <a:srgbClr val="7030A0"/>
                </a:solidFill>
                <a:latin typeface="Calibri"/>
                <a:cs typeface="Calibri"/>
              </a:rPr>
              <a:t>rules </a:t>
            </a:r>
            <a:r>
              <a:rPr sz="2400" b="1" dirty="0">
                <a:solidFill>
                  <a:srgbClr val="7030A0"/>
                </a:solidFill>
                <a:latin typeface="Calibri"/>
                <a:cs typeface="Calibri"/>
              </a:rPr>
              <a:t>for </a:t>
            </a:r>
            <a:r>
              <a:rPr sz="2400" b="1" spc="-85" dirty="0">
                <a:solidFill>
                  <a:srgbClr val="7030A0"/>
                </a:solidFill>
                <a:latin typeface="Calibri"/>
                <a:cs typeface="Calibri"/>
              </a:rPr>
              <a:t>carrying </a:t>
            </a:r>
            <a:r>
              <a:rPr sz="2400" b="1" dirty="0">
                <a:solidFill>
                  <a:srgbClr val="7030A0"/>
                </a:solidFill>
                <a:latin typeface="Calibri"/>
                <a:cs typeface="Calibri"/>
              </a:rPr>
              <a:t>out </a:t>
            </a:r>
            <a:r>
              <a:rPr sz="2400" b="1" spc="-75" dirty="0">
                <a:solidFill>
                  <a:srgbClr val="7030A0"/>
                </a:solidFill>
                <a:latin typeface="Calibri"/>
                <a:cs typeface="Calibri"/>
              </a:rPr>
              <a:t>calculation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either </a:t>
            </a:r>
            <a:r>
              <a:rPr sz="2400" b="1" spc="-120" dirty="0">
                <a:solidFill>
                  <a:srgbClr val="FFFFFF"/>
                </a:solidFill>
                <a:latin typeface="Calibri"/>
                <a:cs typeface="Calibri"/>
              </a:rPr>
              <a:t>by  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hand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b="1" spc="-1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b="1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machine.</a:t>
            </a:r>
            <a:endParaRPr lang="en-US" sz="2400" b="1" spc="-9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00916" marR="6350" lvl="1" indent="-344805"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lang="en-US" sz="2400" b="1" spc="-1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12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abstraction 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17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105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b="1" spc="-17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2400" b="1" spc="-114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(model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b="1" spc="-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omputation).</a:t>
            </a:r>
          </a:p>
        </p:txBody>
      </p:sp>
    </p:spTree>
    <p:extLst>
      <p:ext uri="{BB962C8B-B14F-4D97-AF65-F5344CB8AC3E}">
        <p14:creationId xmlns:p14="http://schemas.microsoft.com/office/powerpoint/2010/main" val="6936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Purpose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To estimate how long a program will run.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To estimate the largest input that can reasonably be given to the program. 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To compare the efficiency of different algorithms. 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To help focus on the parts of code that are executed the largest number of times. 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To choose an algorithm for an application. 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 descr="Complexit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26">
            <a:off x="593338" y="4696293"/>
            <a:ext cx="1989076" cy="1860891"/>
          </a:xfrm>
          <a:prstGeom prst="rect">
            <a:avLst/>
          </a:prstGeom>
        </p:spPr>
      </p:pic>
      <p:pic>
        <p:nvPicPr>
          <p:cNvPr id="8" name="Picture 7" descr="Complexit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26">
            <a:off x="3611301" y="4735805"/>
            <a:ext cx="1989076" cy="1860891"/>
          </a:xfrm>
          <a:prstGeom prst="rect">
            <a:avLst/>
          </a:prstGeom>
        </p:spPr>
      </p:pic>
      <p:pic>
        <p:nvPicPr>
          <p:cNvPr id="9" name="Picture 8" descr="Complexit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26">
            <a:off x="5268451" y="4735805"/>
            <a:ext cx="1989076" cy="1860891"/>
          </a:xfrm>
          <a:prstGeom prst="rect">
            <a:avLst/>
          </a:prstGeom>
        </p:spPr>
      </p:pic>
      <p:pic>
        <p:nvPicPr>
          <p:cNvPr id="10" name="Picture 9" descr="Complexit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26">
            <a:off x="2080622" y="4710404"/>
            <a:ext cx="1989076" cy="1860891"/>
          </a:xfrm>
          <a:prstGeom prst="rect">
            <a:avLst/>
          </a:prstGeom>
        </p:spPr>
      </p:pic>
      <p:pic>
        <p:nvPicPr>
          <p:cNvPr id="11" name="Picture 10" descr="Complexit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26">
            <a:off x="6730389" y="4735805"/>
            <a:ext cx="1989076" cy="1860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044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D65BC"/>
                </a:solidFill>
              </a:rPr>
              <a:t>http://</a:t>
            </a:r>
            <a:r>
              <a:rPr lang="en-US" sz="1400" dirty="0" err="1">
                <a:solidFill>
                  <a:srgbClr val="0D65BC"/>
                </a:solidFill>
              </a:rPr>
              <a:t>cse.unl.edu</a:t>
            </a:r>
            <a:r>
              <a:rPr lang="en-US" sz="1400" dirty="0">
                <a:solidFill>
                  <a:srgbClr val="0D65BC"/>
                </a:solidFill>
              </a:rPr>
              <a:t>/~</a:t>
            </a:r>
            <a:r>
              <a:rPr lang="en-US" sz="1400" dirty="0" err="1">
                <a:solidFill>
                  <a:srgbClr val="0D65BC"/>
                </a:solidFill>
              </a:rPr>
              <a:t>ylu</a:t>
            </a:r>
            <a:r>
              <a:rPr lang="en-US" sz="1400" dirty="0">
                <a:solidFill>
                  <a:srgbClr val="0D65BC"/>
                </a:solidFill>
              </a:rPr>
              <a:t>/raik283/notes/Algorithm-</a:t>
            </a:r>
            <a:r>
              <a:rPr lang="en-US" sz="1400" dirty="0" err="1">
                <a:solidFill>
                  <a:srgbClr val="0D65BC"/>
                </a:solidFill>
              </a:rPr>
              <a:t>Analysis.ppt</a:t>
            </a:r>
            <a:endParaRPr lang="en-US" sz="1400" dirty="0">
              <a:solidFill>
                <a:srgbClr val="0D6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6002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Prerequisites 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Mathematics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 err="1">
                <a:solidFill>
                  <a:srgbClr val="FFFFFF"/>
                </a:solidFill>
              </a:rPr>
              <a:t>Pseudocodes</a:t>
            </a:r>
            <a:endParaRPr lang="en-US" sz="2400" b="1" dirty="0">
              <a:solidFill>
                <a:srgbClr val="FFFFFF"/>
              </a:solidFill>
            </a:endParaRP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Data Structures</a:t>
            </a:r>
          </a:p>
          <a:p>
            <a:pPr marL="257175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Programming </a:t>
            </a:r>
          </a:p>
          <a:p>
            <a:pPr marL="698046" lvl="1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Java, C#, Python, etc.</a:t>
            </a:r>
          </a:p>
          <a:p>
            <a:pPr marL="698046" lvl="1" indent="-257175"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Loops, recursion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 descr="Mathematics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223">
            <a:off x="5325630" y="1252370"/>
            <a:ext cx="3432569" cy="2286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Data Structures.png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7727">
            <a:off x="4771595" y="2556243"/>
            <a:ext cx="3857978" cy="1854241"/>
          </a:xfrm>
          <a:prstGeom prst="rect">
            <a:avLst/>
          </a:prstGeom>
        </p:spPr>
      </p:pic>
      <p:pic>
        <p:nvPicPr>
          <p:cNvPr id="5" name="Picture 4" descr="Programming Languages.jpeg"/>
          <p:cNvPicPr>
            <a:picLocks noChangeAspect="1"/>
          </p:cNvPicPr>
          <p:nvPr/>
        </p:nvPicPr>
        <p:blipFill>
          <a:blip r:embed="rId5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698">
            <a:off x="4673600" y="3755779"/>
            <a:ext cx="3759200" cy="215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176085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627782" y="3218500"/>
            <a:ext cx="872067" cy="2210224"/>
            <a:chOff x="5760" y="720"/>
            <a:chExt cx="1021" cy="2477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760" y="901"/>
              <a:ext cx="916" cy="2296"/>
              <a:chOff x="5760" y="901"/>
              <a:chExt cx="916" cy="2296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5993" y="991"/>
                <a:ext cx="538" cy="525"/>
              </a:xfrm>
              <a:custGeom>
                <a:avLst/>
                <a:gdLst>
                  <a:gd name="T0" fmla="*/ 164 w 538"/>
                  <a:gd name="T1" fmla="*/ 222 h 525"/>
                  <a:gd name="T2" fmla="*/ 211 w 538"/>
                  <a:gd name="T3" fmla="*/ 152 h 525"/>
                  <a:gd name="T4" fmla="*/ 263 w 538"/>
                  <a:gd name="T5" fmla="*/ 100 h 525"/>
                  <a:gd name="T6" fmla="*/ 316 w 538"/>
                  <a:gd name="T7" fmla="*/ 35 h 525"/>
                  <a:gd name="T8" fmla="*/ 380 w 538"/>
                  <a:gd name="T9" fmla="*/ 6 h 525"/>
                  <a:gd name="T10" fmla="*/ 432 w 538"/>
                  <a:gd name="T11" fmla="*/ 0 h 525"/>
                  <a:gd name="T12" fmla="*/ 485 w 538"/>
                  <a:gd name="T13" fmla="*/ 17 h 525"/>
                  <a:gd name="T14" fmla="*/ 514 w 538"/>
                  <a:gd name="T15" fmla="*/ 59 h 525"/>
                  <a:gd name="T16" fmla="*/ 538 w 538"/>
                  <a:gd name="T17" fmla="*/ 135 h 525"/>
                  <a:gd name="T18" fmla="*/ 531 w 538"/>
                  <a:gd name="T19" fmla="*/ 216 h 525"/>
                  <a:gd name="T20" fmla="*/ 508 w 538"/>
                  <a:gd name="T21" fmla="*/ 286 h 525"/>
                  <a:gd name="T22" fmla="*/ 450 w 538"/>
                  <a:gd name="T23" fmla="*/ 368 h 525"/>
                  <a:gd name="T24" fmla="*/ 386 w 538"/>
                  <a:gd name="T25" fmla="*/ 426 h 525"/>
                  <a:gd name="T26" fmla="*/ 316 w 538"/>
                  <a:gd name="T27" fmla="*/ 478 h 525"/>
                  <a:gd name="T28" fmla="*/ 240 w 538"/>
                  <a:gd name="T29" fmla="*/ 513 h 525"/>
                  <a:gd name="T30" fmla="*/ 176 w 538"/>
                  <a:gd name="T31" fmla="*/ 525 h 525"/>
                  <a:gd name="T32" fmla="*/ 147 w 538"/>
                  <a:gd name="T33" fmla="*/ 508 h 525"/>
                  <a:gd name="T34" fmla="*/ 123 w 538"/>
                  <a:gd name="T35" fmla="*/ 438 h 525"/>
                  <a:gd name="T36" fmla="*/ 129 w 538"/>
                  <a:gd name="T37" fmla="*/ 345 h 525"/>
                  <a:gd name="T38" fmla="*/ 17 w 538"/>
                  <a:gd name="T39" fmla="*/ 350 h 525"/>
                  <a:gd name="T40" fmla="*/ 0 w 538"/>
                  <a:gd name="T41" fmla="*/ 333 h 525"/>
                  <a:gd name="T42" fmla="*/ 17 w 538"/>
                  <a:gd name="T43" fmla="*/ 298 h 525"/>
                  <a:gd name="T44" fmla="*/ 135 w 538"/>
                  <a:gd name="T45" fmla="*/ 292 h 525"/>
                  <a:gd name="T46" fmla="*/ 164 w 538"/>
                  <a:gd name="T47" fmla="*/ 222 h 5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38"/>
                  <a:gd name="T73" fmla="*/ 0 h 525"/>
                  <a:gd name="T74" fmla="*/ 538 w 538"/>
                  <a:gd name="T75" fmla="*/ 525 h 5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38" h="525">
                    <a:moveTo>
                      <a:pt x="164" y="222"/>
                    </a:moveTo>
                    <a:lnTo>
                      <a:pt x="211" y="152"/>
                    </a:lnTo>
                    <a:lnTo>
                      <a:pt x="263" y="100"/>
                    </a:lnTo>
                    <a:lnTo>
                      <a:pt x="316" y="35"/>
                    </a:lnTo>
                    <a:lnTo>
                      <a:pt x="380" y="6"/>
                    </a:lnTo>
                    <a:lnTo>
                      <a:pt x="432" y="0"/>
                    </a:lnTo>
                    <a:lnTo>
                      <a:pt x="485" y="17"/>
                    </a:lnTo>
                    <a:lnTo>
                      <a:pt x="514" y="59"/>
                    </a:lnTo>
                    <a:lnTo>
                      <a:pt x="538" y="135"/>
                    </a:lnTo>
                    <a:lnTo>
                      <a:pt x="531" y="216"/>
                    </a:lnTo>
                    <a:lnTo>
                      <a:pt x="508" y="286"/>
                    </a:lnTo>
                    <a:lnTo>
                      <a:pt x="450" y="368"/>
                    </a:lnTo>
                    <a:lnTo>
                      <a:pt x="386" y="426"/>
                    </a:lnTo>
                    <a:lnTo>
                      <a:pt x="316" y="478"/>
                    </a:lnTo>
                    <a:lnTo>
                      <a:pt x="240" y="513"/>
                    </a:lnTo>
                    <a:lnTo>
                      <a:pt x="176" y="525"/>
                    </a:lnTo>
                    <a:lnTo>
                      <a:pt x="147" y="508"/>
                    </a:lnTo>
                    <a:lnTo>
                      <a:pt x="123" y="438"/>
                    </a:lnTo>
                    <a:lnTo>
                      <a:pt x="129" y="345"/>
                    </a:lnTo>
                    <a:lnTo>
                      <a:pt x="17" y="350"/>
                    </a:lnTo>
                    <a:lnTo>
                      <a:pt x="0" y="333"/>
                    </a:lnTo>
                    <a:lnTo>
                      <a:pt x="17" y="298"/>
                    </a:lnTo>
                    <a:lnTo>
                      <a:pt x="135" y="292"/>
                    </a:lnTo>
                    <a:lnTo>
                      <a:pt x="164" y="22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5964" y="1544"/>
                <a:ext cx="373" cy="772"/>
              </a:xfrm>
              <a:custGeom>
                <a:avLst/>
                <a:gdLst>
                  <a:gd name="T0" fmla="*/ 106 w 373"/>
                  <a:gd name="T1" fmla="*/ 65 h 772"/>
                  <a:gd name="T2" fmla="*/ 158 w 373"/>
                  <a:gd name="T3" fmla="*/ 18 h 772"/>
                  <a:gd name="T4" fmla="*/ 239 w 373"/>
                  <a:gd name="T5" fmla="*/ 0 h 772"/>
                  <a:gd name="T6" fmla="*/ 309 w 373"/>
                  <a:gd name="T7" fmla="*/ 12 h 772"/>
                  <a:gd name="T8" fmla="*/ 361 w 373"/>
                  <a:gd name="T9" fmla="*/ 59 h 772"/>
                  <a:gd name="T10" fmla="*/ 373 w 373"/>
                  <a:gd name="T11" fmla="*/ 94 h 772"/>
                  <a:gd name="T12" fmla="*/ 373 w 373"/>
                  <a:gd name="T13" fmla="*/ 141 h 772"/>
                  <a:gd name="T14" fmla="*/ 350 w 373"/>
                  <a:gd name="T15" fmla="*/ 182 h 772"/>
                  <a:gd name="T16" fmla="*/ 309 w 373"/>
                  <a:gd name="T17" fmla="*/ 252 h 772"/>
                  <a:gd name="T18" fmla="*/ 292 w 373"/>
                  <a:gd name="T19" fmla="*/ 334 h 772"/>
                  <a:gd name="T20" fmla="*/ 286 w 373"/>
                  <a:gd name="T21" fmla="*/ 403 h 772"/>
                  <a:gd name="T22" fmla="*/ 303 w 373"/>
                  <a:gd name="T23" fmla="*/ 479 h 772"/>
                  <a:gd name="T24" fmla="*/ 350 w 373"/>
                  <a:gd name="T25" fmla="*/ 549 h 772"/>
                  <a:gd name="T26" fmla="*/ 367 w 373"/>
                  <a:gd name="T27" fmla="*/ 619 h 772"/>
                  <a:gd name="T28" fmla="*/ 361 w 373"/>
                  <a:gd name="T29" fmla="*/ 683 h 772"/>
                  <a:gd name="T30" fmla="*/ 327 w 373"/>
                  <a:gd name="T31" fmla="*/ 737 h 772"/>
                  <a:gd name="T32" fmla="*/ 280 w 373"/>
                  <a:gd name="T33" fmla="*/ 766 h 772"/>
                  <a:gd name="T34" fmla="*/ 222 w 373"/>
                  <a:gd name="T35" fmla="*/ 772 h 772"/>
                  <a:gd name="T36" fmla="*/ 152 w 373"/>
                  <a:gd name="T37" fmla="*/ 772 h 772"/>
                  <a:gd name="T38" fmla="*/ 100 w 373"/>
                  <a:gd name="T39" fmla="*/ 742 h 772"/>
                  <a:gd name="T40" fmla="*/ 46 w 373"/>
                  <a:gd name="T41" fmla="*/ 654 h 772"/>
                  <a:gd name="T42" fmla="*/ 12 w 373"/>
                  <a:gd name="T43" fmla="*/ 578 h 772"/>
                  <a:gd name="T44" fmla="*/ 0 w 373"/>
                  <a:gd name="T45" fmla="*/ 462 h 772"/>
                  <a:gd name="T46" fmla="*/ 12 w 373"/>
                  <a:gd name="T47" fmla="*/ 357 h 772"/>
                  <a:gd name="T48" fmla="*/ 35 w 373"/>
                  <a:gd name="T49" fmla="*/ 246 h 772"/>
                  <a:gd name="T50" fmla="*/ 71 w 373"/>
                  <a:gd name="T51" fmla="*/ 135 h 772"/>
                  <a:gd name="T52" fmla="*/ 106 w 373"/>
                  <a:gd name="T53" fmla="*/ 65 h 77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3"/>
                  <a:gd name="T82" fmla="*/ 0 h 772"/>
                  <a:gd name="T83" fmla="*/ 373 w 373"/>
                  <a:gd name="T84" fmla="*/ 772 h 77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3" h="772">
                    <a:moveTo>
                      <a:pt x="106" y="65"/>
                    </a:moveTo>
                    <a:lnTo>
                      <a:pt x="158" y="18"/>
                    </a:lnTo>
                    <a:lnTo>
                      <a:pt x="239" y="0"/>
                    </a:lnTo>
                    <a:lnTo>
                      <a:pt x="309" y="12"/>
                    </a:lnTo>
                    <a:lnTo>
                      <a:pt x="361" y="59"/>
                    </a:lnTo>
                    <a:lnTo>
                      <a:pt x="373" y="94"/>
                    </a:lnTo>
                    <a:lnTo>
                      <a:pt x="373" y="141"/>
                    </a:lnTo>
                    <a:lnTo>
                      <a:pt x="350" y="182"/>
                    </a:lnTo>
                    <a:lnTo>
                      <a:pt x="309" y="252"/>
                    </a:lnTo>
                    <a:lnTo>
                      <a:pt x="292" y="334"/>
                    </a:lnTo>
                    <a:lnTo>
                      <a:pt x="286" y="403"/>
                    </a:lnTo>
                    <a:lnTo>
                      <a:pt x="303" y="479"/>
                    </a:lnTo>
                    <a:lnTo>
                      <a:pt x="350" y="549"/>
                    </a:lnTo>
                    <a:lnTo>
                      <a:pt x="367" y="619"/>
                    </a:lnTo>
                    <a:lnTo>
                      <a:pt x="361" y="683"/>
                    </a:lnTo>
                    <a:lnTo>
                      <a:pt x="327" y="737"/>
                    </a:lnTo>
                    <a:lnTo>
                      <a:pt x="280" y="766"/>
                    </a:lnTo>
                    <a:lnTo>
                      <a:pt x="222" y="772"/>
                    </a:lnTo>
                    <a:lnTo>
                      <a:pt x="152" y="772"/>
                    </a:lnTo>
                    <a:lnTo>
                      <a:pt x="100" y="742"/>
                    </a:lnTo>
                    <a:lnTo>
                      <a:pt x="46" y="654"/>
                    </a:lnTo>
                    <a:lnTo>
                      <a:pt x="12" y="578"/>
                    </a:lnTo>
                    <a:lnTo>
                      <a:pt x="0" y="462"/>
                    </a:lnTo>
                    <a:lnTo>
                      <a:pt x="12" y="357"/>
                    </a:lnTo>
                    <a:lnTo>
                      <a:pt x="35" y="246"/>
                    </a:lnTo>
                    <a:lnTo>
                      <a:pt x="71" y="135"/>
                    </a:lnTo>
                    <a:lnTo>
                      <a:pt x="106" y="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6262" y="1569"/>
                <a:ext cx="414" cy="694"/>
              </a:xfrm>
              <a:custGeom>
                <a:avLst/>
                <a:gdLst>
                  <a:gd name="T0" fmla="*/ 0 w 414"/>
                  <a:gd name="T1" fmla="*/ 34 h 694"/>
                  <a:gd name="T2" fmla="*/ 5 w 414"/>
                  <a:gd name="T3" fmla="*/ 5 h 694"/>
                  <a:gd name="T4" fmla="*/ 69 w 414"/>
                  <a:gd name="T5" fmla="*/ 0 h 694"/>
                  <a:gd name="T6" fmla="*/ 104 w 414"/>
                  <a:gd name="T7" fmla="*/ 29 h 694"/>
                  <a:gd name="T8" fmla="*/ 157 w 414"/>
                  <a:gd name="T9" fmla="*/ 105 h 694"/>
                  <a:gd name="T10" fmla="*/ 226 w 414"/>
                  <a:gd name="T11" fmla="*/ 204 h 694"/>
                  <a:gd name="T12" fmla="*/ 291 w 414"/>
                  <a:gd name="T13" fmla="*/ 274 h 694"/>
                  <a:gd name="T14" fmla="*/ 408 w 414"/>
                  <a:gd name="T15" fmla="*/ 402 h 694"/>
                  <a:gd name="T16" fmla="*/ 414 w 414"/>
                  <a:gd name="T17" fmla="*/ 431 h 694"/>
                  <a:gd name="T18" fmla="*/ 390 w 414"/>
                  <a:gd name="T19" fmla="*/ 449 h 694"/>
                  <a:gd name="T20" fmla="*/ 332 w 414"/>
                  <a:gd name="T21" fmla="*/ 472 h 694"/>
                  <a:gd name="T22" fmla="*/ 250 w 414"/>
                  <a:gd name="T23" fmla="*/ 490 h 694"/>
                  <a:gd name="T24" fmla="*/ 151 w 414"/>
                  <a:gd name="T25" fmla="*/ 496 h 694"/>
                  <a:gd name="T26" fmla="*/ 116 w 414"/>
                  <a:gd name="T27" fmla="*/ 501 h 694"/>
                  <a:gd name="T28" fmla="*/ 104 w 414"/>
                  <a:gd name="T29" fmla="*/ 525 h 694"/>
                  <a:gd name="T30" fmla="*/ 127 w 414"/>
                  <a:gd name="T31" fmla="*/ 565 h 694"/>
                  <a:gd name="T32" fmla="*/ 209 w 414"/>
                  <a:gd name="T33" fmla="*/ 635 h 694"/>
                  <a:gd name="T34" fmla="*/ 268 w 414"/>
                  <a:gd name="T35" fmla="*/ 653 h 694"/>
                  <a:gd name="T36" fmla="*/ 280 w 414"/>
                  <a:gd name="T37" fmla="*/ 676 h 694"/>
                  <a:gd name="T38" fmla="*/ 255 w 414"/>
                  <a:gd name="T39" fmla="*/ 694 h 694"/>
                  <a:gd name="T40" fmla="*/ 203 w 414"/>
                  <a:gd name="T41" fmla="*/ 694 h 694"/>
                  <a:gd name="T42" fmla="*/ 133 w 414"/>
                  <a:gd name="T43" fmla="*/ 653 h 694"/>
                  <a:gd name="T44" fmla="*/ 75 w 414"/>
                  <a:gd name="T45" fmla="*/ 595 h 694"/>
                  <a:gd name="T46" fmla="*/ 40 w 414"/>
                  <a:gd name="T47" fmla="*/ 542 h 694"/>
                  <a:gd name="T48" fmla="*/ 40 w 414"/>
                  <a:gd name="T49" fmla="*/ 501 h 694"/>
                  <a:gd name="T50" fmla="*/ 63 w 414"/>
                  <a:gd name="T51" fmla="*/ 472 h 694"/>
                  <a:gd name="T52" fmla="*/ 98 w 414"/>
                  <a:gd name="T53" fmla="*/ 461 h 694"/>
                  <a:gd name="T54" fmla="*/ 151 w 414"/>
                  <a:gd name="T55" fmla="*/ 455 h 694"/>
                  <a:gd name="T56" fmla="*/ 209 w 414"/>
                  <a:gd name="T57" fmla="*/ 455 h 694"/>
                  <a:gd name="T58" fmla="*/ 280 w 414"/>
                  <a:gd name="T59" fmla="*/ 443 h 694"/>
                  <a:gd name="T60" fmla="*/ 315 w 414"/>
                  <a:gd name="T61" fmla="*/ 431 h 694"/>
                  <a:gd name="T62" fmla="*/ 332 w 414"/>
                  <a:gd name="T63" fmla="*/ 414 h 694"/>
                  <a:gd name="T64" fmla="*/ 326 w 414"/>
                  <a:gd name="T65" fmla="*/ 397 h 694"/>
                  <a:gd name="T66" fmla="*/ 274 w 414"/>
                  <a:gd name="T67" fmla="*/ 350 h 694"/>
                  <a:gd name="T68" fmla="*/ 191 w 414"/>
                  <a:gd name="T69" fmla="*/ 268 h 694"/>
                  <a:gd name="T70" fmla="*/ 116 w 414"/>
                  <a:gd name="T71" fmla="*/ 199 h 694"/>
                  <a:gd name="T72" fmla="*/ 34 w 414"/>
                  <a:gd name="T73" fmla="*/ 123 h 694"/>
                  <a:gd name="T74" fmla="*/ 5 w 414"/>
                  <a:gd name="T75" fmla="*/ 69 h 694"/>
                  <a:gd name="T76" fmla="*/ 0 w 414"/>
                  <a:gd name="T77" fmla="*/ 34 h 69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14"/>
                  <a:gd name="T118" fmla="*/ 0 h 694"/>
                  <a:gd name="T119" fmla="*/ 414 w 414"/>
                  <a:gd name="T120" fmla="*/ 694 h 69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14" h="694">
                    <a:moveTo>
                      <a:pt x="0" y="34"/>
                    </a:moveTo>
                    <a:lnTo>
                      <a:pt x="5" y="5"/>
                    </a:lnTo>
                    <a:lnTo>
                      <a:pt x="69" y="0"/>
                    </a:lnTo>
                    <a:lnTo>
                      <a:pt x="104" y="29"/>
                    </a:lnTo>
                    <a:lnTo>
                      <a:pt x="157" y="105"/>
                    </a:lnTo>
                    <a:lnTo>
                      <a:pt x="226" y="204"/>
                    </a:lnTo>
                    <a:lnTo>
                      <a:pt x="291" y="274"/>
                    </a:lnTo>
                    <a:lnTo>
                      <a:pt x="408" y="402"/>
                    </a:lnTo>
                    <a:lnTo>
                      <a:pt x="414" y="431"/>
                    </a:lnTo>
                    <a:lnTo>
                      <a:pt x="390" y="449"/>
                    </a:lnTo>
                    <a:lnTo>
                      <a:pt x="332" y="472"/>
                    </a:lnTo>
                    <a:lnTo>
                      <a:pt x="250" y="490"/>
                    </a:lnTo>
                    <a:lnTo>
                      <a:pt x="151" y="496"/>
                    </a:lnTo>
                    <a:lnTo>
                      <a:pt x="116" y="501"/>
                    </a:lnTo>
                    <a:lnTo>
                      <a:pt x="104" y="525"/>
                    </a:lnTo>
                    <a:lnTo>
                      <a:pt x="127" y="565"/>
                    </a:lnTo>
                    <a:lnTo>
                      <a:pt x="209" y="635"/>
                    </a:lnTo>
                    <a:lnTo>
                      <a:pt x="268" y="653"/>
                    </a:lnTo>
                    <a:lnTo>
                      <a:pt x="280" y="676"/>
                    </a:lnTo>
                    <a:lnTo>
                      <a:pt x="255" y="694"/>
                    </a:lnTo>
                    <a:lnTo>
                      <a:pt x="203" y="694"/>
                    </a:lnTo>
                    <a:lnTo>
                      <a:pt x="133" y="653"/>
                    </a:lnTo>
                    <a:lnTo>
                      <a:pt x="75" y="595"/>
                    </a:lnTo>
                    <a:lnTo>
                      <a:pt x="40" y="542"/>
                    </a:lnTo>
                    <a:lnTo>
                      <a:pt x="40" y="501"/>
                    </a:lnTo>
                    <a:lnTo>
                      <a:pt x="63" y="472"/>
                    </a:lnTo>
                    <a:lnTo>
                      <a:pt x="98" y="461"/>
                    </a:lnTo>
                    <a:lnTo>
                      <a:pt x="151" y="455"/>
                    </a:lnTo>
                    <a:lnTo>
                      <a:pt x="209" y="455"/>
                    </a:lnTo>
                    <a:lnTo>
                      <a:pt x="280" y="443"/>
                    </a:lnTo>
                    <a:lnTo>
                      <a:pt x="315" y="431"/>
                    </a:lnTo>
                    <a:lnTo>
                      <a:pt x="332" y="414"/>
                    </a:lnTo>
                    <a:lnTo>
                      <a:pt x="326" y="397"/>
                    </a:lnTo>
                    <a:lnTo>
                      <a:pt x="274" y="350"/>
                    </a:lnTo>
                    <a:lnTo>
                      <a:pt x="191" y="268"/>
                    </a:lnTo>
                    <a:lnTo>
                      <a:pt x="116" y="199"/>
                    </a:lnTo>
                    <a:lnTo>
                      <a:pt x="34" y="123"/>
                    </a:lnTo>
                    <a:lnTo>
                      <a:pt x="5" y="6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5993" y="2151"/>
                <a:ext cx="449" cy="1046"/>
              </a:xfrm>
              <a:custGeom>
                <a:avLst/>
                <a:gdLst>
                  <a:gd name="T0" fmla="*/ 222 w 449"/>
                  <a:gd name="T1" fmla="*/ 0 h 1046"/>
                  <a:gd name="T2" fmla="*/ 286 w 449"/>
                  <a:gd name="T3" fmla="*/ 12 h 1046"/>
                  <a:gd name="T4" fmla="*/ 315 w 449"/>
                  <a:gd name="T5" fmla="*/ 59 h 1046"/>
                  <a:gd name="T6" fmla="*/ 309 w 449"/>
                  <a:gd name="T7" fmla="*/ 170 h 1046"/>
                  <a:gd name="T8" fmla="*/ 298 w 449"/>
                  <a:gd name="T9" fmla="*/ 287 h 1046"/>
                  <a:gd name="T10" fmla="*/ 298 w 449"/>
                  <a:gd name="T11" fmla="*/ 409 h 1046"/>
                  <a:gd name="T12" fmla="*/ 356 w 449"/>
                  <a:gd name="T13" fmla="*/ 555 h 1046"/>
                  <a:gd name="T14" fmla="*/ 402 w 449"/>
                  <a:gd name="T15" fmla="*/ 660 h 1046"/>
                  <a:gd name="T16" fmla="*/ 426 w 449"/>
                  <a:gd name="T17" fmla="*/ 766 h 1046"/>
                  <a:gd name="T18" fmla="*/ 420 w 449"/>
                  <a:gd name="T19" fmla="*/ 859 h 1046"/>
                  <a:gd name="T20" fmla="*/ 420 w 449"/>
                  <a:gd name="T21" fmla="*/ 894 h 1046"/>
                  <a:gd name="T22" fmla="*/ 443 w 449"/>
                  <a:gd name="T23" fmla="*/ 929 h 1046"/>
                  <a:gd name="T24" fmla="*/ 449 w 449"/>
                  <a:gd name="T25" fmla="*/ 964 h 1046"/>
                  <a:gd name="T26" fmla="*/ 432 w 449"/>
                  <a:gd name="T27" fmla="*/ 981 h 1046"/>
                  <a:gd name="T28" fmla="*/ 385 w 449"/>
                  <a:gd name="T29" fmla="*/ 970 h 1046"/>
                  <a:gd name="T30" fmla="*/ 298 w 449"/>
                  <a:gd name="T31" fmla="*/ 958 h 1046"/>
                  <a:gd name="T32" fmla="*/ 193 w 449"/>
                  <a:gd name="T33" fmla="*/ 981 h 1046"/>
                  <a:gd name="T34" fmla="*/ 123 w 449"/>
                  <a:gd name="T35" fmla="*/ 1022 h 1046"/>
                  <a:gd name="T36" fmla="*/ 88 w 449"/>
                  <a:gd name="T37" fmla="*/ 1046 h 1046"/>
                  <a:gd name="T38" fmla="*/ 53 w 449"/>
                  <a:gd name="T39" fmla="*/ 1046 h 1046"/>
                  <a:gd name="T40" fmla="*/ 0 w 449"/>
                  <a:gd name="T41" fmla="*/ 970 h 1046"/>
                  <a:gd name="T42" fmla="*/ 6 w 449"/>
                  <a:gd name="T43" fmla="*/ 958 h 1046"/>
                  <a:gd name="T44" fmla="*/ 112 w 449"/>
                  <a:gd name="T45" fmla="*/ 923 h 1046"/>
                  <a:gd name="T46" fmla="*/ 234 w 449"/>
                  <a:gd name="T47" fmla="*/ 906 h 1046"/>
                  <a:gd name="T48" fmla="*/ 321 w 449"/>
                  <a:gd name="T49" fmla="*/ 900 h 1046"/>
                  <a:gd name="T50" fmla="*/ 373 w 449"/>
                  <a:gd name="T51" fmla="*/ 900 h 1046"/>
                  <a:gd name="T52" fmla="*/ 385 w 449"/>
                  <a:gd name="T53" fmla="*/ 865 h 1046"/>
                  <a:gd name="T54" fmla="*/ 368 w 449"/>
                  <a:gd name="T55" fmla="*/ 766 h 1046"/>
                  <a:gd name="T56" fmla="*/ 327 w 449"/>
                  <a:gd name="T57" fmla="*/ 660 h 1046"/>
                  <a:gd name="T58" fmla="*/ 263 w 449"/>
                  <a:gd name="T59" fmla="*/ 526 h 1046"/>
                  <a:gd name="T60" fmla="*/ 210 w 449"/>
                  <a:gd name="T61" fmla="*/ 409 h 1046"/>
                  <a:gd name="T62" fmla="*/ 187 w 449"/>
                  <a:gd name="T63" fmla="*/ 304 h 1046"/>
                  <a:gd name="T64" fmla="*/ 181 w 449"/>
                  <a:gd name="T65" fmla="*/ 188 h 1046"/>
                  <a:gd name="T66" fmla="*/ 181 w 449"/>
                  <a:gd name="T67" fmla="*/ 76 h 1046"/>
                  <a:gd name="T68" fmla="*/ 205 w 449"/>
                  <a:gd name="T69" fmla="*/ 30 h 1046"/>
                  <a:gd name="T70" fmla="*/ 222 w 449"/>
                  <a:gd name="T71" fmla="*/ 0 h 10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1046"/>
                  <a:gd name="T110" fmla="*/ 449 w 449"/>
                  <a:gd name="T111" fmla="*/ 1046 h 10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1046">
                    <a:moveTo>
                      <a:pt x="222" y="0"/>
                    </a:moveTo>
                    <a:lnTo>
                      <a:pt x="286" y="12"/>
                    </a:lnTo>
                    <a:lnTo>
                      <a:pt x="315" y="59"/>
                    </a:lnTo>
                    <a:lnTo>
                      <a:pt x="309" y="170"/>
                    </a:lnTo>
                    <a:lnTo>
                      <a:pt x="298" y="287"/>
                    </a:lnTo>
                    <a:lnTo>
                      <a:pt x="298" y="409"/>
                    </a:lnTo>
                    <a:lnTo>
                      <a:pt x="356" y="555"/>
                    </a:lnTo>
                    <a:lnTo>
                      <a:pt x="402" y="660"/>
                    </a:lnTo>
                    <a:lnTo>
                      <a:pt x="426" y="766"/>
                    </a:lnTo>
                    <a:lnTo>
                      <a:pt x="420" y="859"/>
                    </a:lnTo>
                    <a:lnTo>
                      <a:pt x="420" y="894"/>
                    </a:lnTo>
                    <a:lnTo>
                      <a:pt x="443" y="929"/>
                    </a:lnTo>
                    <a:lnTo>
                      <a:pt x="449" y="964"/>
                    </a:lnTo>
                    <a:lnTo>
                      <a:pt x="432" y="981"/>
                    </a:lnTo>
                    <a:lnTo>
                      <a:pt x="385" y="970"/>
                    </a:lnTo>
                    <a:lnTo>
                      <a:pt x="298" y="958"/>
                    </a:lnTo>
                    <a:lnTo>
                      <a:pt x="193" y="981"/>
                    </a:lnTo>
                    <a:lnTo>
                      <a:pt x="123" y="1022"/>
                    </a:lnTo>
                    <a:lnTo>
                      <a:pt x="88" y="1046"/>
                    </a:lnTo>
                    <a:lnTo>
                      <a:pt x="53" y="1046"/>
                    </a:lnTo>
                    <a:lnTo>
                      <a:pt x="0" y="970"/>
                    </a:lnTo>
                    <a:lnTo>
                      <a:pt x="6" y="958"/>
                    </a:lnTo>
                    <a:lnTo>
                      <a:pt x="112" y="923"/>
                    </a:lnTo>
                    <a:lnTo>
                      <a:pt x="234" y="906"/>
                    </a:lnTo>
                    <a:lnTo>
                      <a:pt x="321" y="900"/>
                    </a:lnTo>
                    <a:lnTo>
                      <a:pt x="373" y="900"/>
                    </a:lnTo>
                    <a:lnTo>
                      <a:pt x="385" y="865"/>
                    </a:lnTo>
                    <a:lnTo>
                      <a:pt x="368" y="766"/>
                    </a:lnTo>
                    <a:lnTo>
                      <a:pt x="327" y="660"/>
                    </a:lnTo>
                    <a:lnTo>
                      <a:pt x="263" y="526"/>
                    </a:lnTo>
                    <a:lnTo>
                      <a:pt x="210" y="409"/>
                    </a:lnTo>
                    <a:lnTo>
                      <a:pt x="187" y="304"/>
                    </a:lnTo>
                    <a:lnTo>
                      <a:pt x="181" y="188"/>
                    </a:lnTo>
                    <a:lnTo>
                      <a:pt x="181" y="76"/>
                    </a:lnTo>
                    <a:lnTo>
                      <a:pt x="205" y="3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5772" y="2181"/>
                <a:ext cx="373" cy="870"/>
              </a:xfrm>
              <a:custGeom>
                <a:avLst/>
                <a:gdLst>
                  <a:gd name="T0" fmla="*/ 280 w 373"/>
                  <a:gd name="T1" fmla="*/ 0 h 870"/>
                  <a:gd name="T2" fmla="*/ 332 w 373"/>
                  <a:gd name="T3" fmla="*/ 0 h 870"/>
                  <a:gd name="T4" fmla="*/ 350 w 373"/>
                  <a:gd name="T5" fmla="*/ 35 h 870"/>
                  <a:gd name="T6" fmla="*/ 361 w 373"/>
                  <a:gd name="T7" fmla="*/ 112 h 870"/>
                  <a:gd name="T8" fmla="*/ 350 w 373"/>
                  <a:gd name="T9" fmla="*/ 193 h 870"/>
                  <a:gd name="T10" fmla="*/ 321 w 373"/>
                  <a:gd name="T11" fmla="*/ 356 h 870"/>
                  <a:gd name="T12" fmla="*/ 326 w 373"/>
                  <a:gd name="T13" fmla="*/ 426 h 870"/>
                  <a:gd name="T14" fmla="*/ 361 w 373"/>
                  <a:gd name="T15" fmla="*/ 566 h 870"/>
                  <a:gd name="T16" fmla="*/ 373 w 373"/>
                  <a:gd name="T17" fmla="*/ 665 h 870"/>
                  <a:gd name="T18" fmla="*/ 373 w 373"/>
                  <a:gd name="T19" fmla="*/ 742 h 870"/>
                  <a:gd name="T20" fmla="*/ 356 w 373"/>
                  <a:gd name="T21" fmla="*/ 759 h 870"/>
                  <a:gd name="T22" fmla="*/ 303 w 373"/>
                  <a:gd name="T23" fmla="*/ 771 h 870"/>
                  <a:gd name="T24" fmla="*/ 232 w 373"/>
                  <a:gd name="T25" fmla="*/ 788 h 870"/>
                  <a:gd name="T26" fmla="*/ 163 w 373"/>
                  <a:gd name="T27" fmla="*/ 823 h 870"/>
                  <a:gd name="T28" fmla="*/ 93 w 373"/>
                  <a:gd name="T29" fmla="*/ 870 h 870"/>
                  <a:gd name="T30" fmla="*/ 64 w 373"/>
                  <a:gd name="T31" fmla="*/ 870 h 870"/>
                  <a:gd name="T32" fmla="*/ 0 w 373"/>
                  <a:gd name="T33" fmla="*/ 818 h 870"/>
                  <a:gd name="T34" fmla="*/ 6 w 373"/>
                  <a:gd name="T35" fmla="*/ 794 h 870"/>
                  <a:gd name="T36" fmla="*/ 87 w 373"/>
                  <a:gd name="T37" fmla="*/ 759 h 870"/>
                  <a:gd name="T38" fmla="*/ 227 w 373"/>
                  <a:gd name="T39" fmla="*/ 724 h 870"/>
                  <a:gd name="T40" fmla="*/ 292 w 373"/>
                  <a:gd name="T41" fmla="*/ 700 h 870"/>
                  <a:gd name="T42" fmla="*/ 303 w 373"/>
                  <a:gd name="T43" fmla="*/ 677 h 870"/>
                  <a:gd name="T44" fmla="*/ 303 w 373"/>
                  <a:gd name="T45" fmla="*/ 578 h 870"/>
                  <a:gd name="T46" fmla="*/ 280 w 373"/>
                  <a:gd name="T47" fmla="*/ 450 h 870"/>
                  <a:gd name="T48" fmla="*/ 268 w 373"/>
                  <a:gd name="T49" fmla="*/ 368 h 870"/>
                  <a:gd name="T50" fmla="*/ 257 w 373"/>
                  <a:gd name="T51" fmla="*/ 240 h 870"/>
                  <a:gd name="T52" fmla="*/ 251 w 373"/>
                  <a:gd name="T53" fmla="*/ 100 h 870"/>
                  <a:gd name="T54" fmla="*/ 257 w 373"/>
                  <a:gd name="T55" fmla="*/ 35 h 870"/>
                  <a:gd name="T56" fmla="*/ 280 w 373"/>
                  <a:gd name="T57" fmla="*/ 0 h 8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73"/>
                  <a:gd name="T88" fmla="*/ 0 h 870"/>
                  <a:gd name="T89" fmla="*/ 373 w 373"/>
                  <a:gd name="T90" fmla="*/ 870 h 8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73" h="870">
                    <a:moveTo>
                      <a:pt x="280" y="0"/>
                    </a:moveTo>
                    <a:lnTo>
                      <a:pt x="332" y="0"/>
                    </a:lnTo>
                    <a:lnTo>
                      <a:pt x="350" y="35"/>
                    </a:lnTo>
                    <a:lnTo>
                      <a:pt x="361" y="112"/>
                    </a:lnTo>
                    <a:lnTo>
                      <a:pt x="350" y="193"/>
                    </a:lnTo>
                    <a:lnTo>
                      <a:pt x="321" y="356"/>
                    </a:lnTo>
                    <a:lnTo>
                      <a:pt x="326" y="426"/>
                    </a:lnTo>
                    <a:lnTo>
                      <a:pt x="361" y="566"/>
                    </a:lnTo>
                    <a:lnTo>
                      <a:pt x="373" y="665"/>
                    </a:lnTo>
                    <a:lnTo>
                      <a:pt x="373" y="742"/>
                    </a:lnTo>
                    <a:lnTo>
                      <a:pt x="356" y="759"/>
                    </a:lnTo>
                    <a:lnTo>
                      <a:pt x="303" y="771"/>
                    </a:lnTo>
                    <a:lnTo>
                      <a:pt x="232" y="788"/>
                    </a:lnTo>
                    <a:lnTo>
                      <a:pt x="163" y="823"/>
                    </a:lnTo>
                    <a:lnTo>
                      <a:pt x="93" y="870"/>
                    </a:lnTo>
                    <a:lnTo>
                      <a:pt x="64" y="870"/>
                    </a:lnTo>
                    <a:lnTo>
                      <a:pt x="0" y="818"/>
                    </a:lnTo>
                    <a:lnTo>
                      <a:pt x="6" y="794"/>
                    </a:lnTo>
                    <a:lnTo>
                      <a:pt x="87" y="759"/>
                    </a:lnTo>
                    <a:lnTo>
                      <a:pt x="227" y="724"/>
                    </a:lnTo>
                    <a:lnTo>
                      <a:pt x="292" y="700"/>
                    </a:lnTo>
                    <a:lnTo>
                      <a:pt x="303" y="677"/>
                    </a:lnTo>
                    <a:lnTo>
                      <a:pt x="303" y="578"/>
                    </a:lnTo>
                    <a:lnTo>
                      <a:pt x="280" y="450"/>
                    </a:lnTo>
                    <a:lnTo>
                      <a:pt x="268" y="368"/>
                    </a:lnTo>
                    <a:lnTo>
                      <a:pt x="257" y="240"/>
                    </a:lnTo>
                    <a:lnTo>
                      <a:pt x="251" y="100"/>
                    </a:lnTo>
                    <a:lnTo>
                      <a:pt x="257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5760" y="901"/>
                <a:ext cx="612" cy="776"/>
              </a:xfrm>
              <a:custGeom>
                <a:avLst/>
                <a:gdLst>
                  <a:gd name="T0" fmla="*/ 326 w 612"/>
                  <a:gd name="T1" fmla="*/ 776 h 776"/>
                  <a:gd name="T2" fmla="*/ 355 w 612"/>
                  <a:gd name="T3" fmla="*/ 740 h 776"/>
                  <a:gd name="T4" fmla="*/ 344 w 612"/>
                  <a:gd name="T5" fmla="*/ 688 h 776"/>
                  <a:gd name="T6" fmla="*/ 321 w 612"/>
                  <a:gd name="T7" fmla="*/ 618 h 776"/>
                  <a:gd name="T8" fmla="*/ 232 w 612"/>
                  <a:gd name="T9" fmla="*/ 536 h 776"/>
                  <a:gd name="T10" fmla="*/ 145 w 612"/>
                  <a:gd name="T11" fmla="*/ 461 h 776"/>
                  <a:gd name="T12" fmla="*/ 104 w 612"/>
                  <a:gd name="T13" fmla="*/ 379 h 776"/>
                  <a:gd name="T14" fmla="*/ 87 w 612"/>
                  <a:gd name="T15" fmla="*/ 251 h 776"/>
                  <a:gd name="T16" fmla="*/ 186 w 612"/>
                  <a:gd name="T17" fmla="*/ 216 h 776"/>
                  <a:gd name="T18" fmla="*/ 344 w 612"/>
                  <a:gd name="T19" fmla="*/ 199 h 776"/>
                  <a:gd name="T20" fmla="*/ 408 w 612"/>
                  <a:gd name="T21" fmla="*/ 205 h 776"/>
                  <a:gd name="T22" fmla="*/ 425 w 612"/>
                  <a:gd name="T23" fmla="*/ 222 h 776"/>
                  <a:gd name="T24" fmla="*/ 454 w 612"/>
                  <a:gd name="T25" fmla="*/ 193 h 776"/>
                  <a:gd name="T26" fmla="*/ 443 w 612"/>
                  <a:gd name="T27" fmla="*/ 164 h 776"/>
                  <a:gd name="T28" fmla="*/ 460 w 612"/>
                  <a:gd name="T29" fmla="*/ 111 h 776"/>
                  <a:gd name="T30" fmla="*/ 507 w 612"/>
                  <a:gd name="T31" fmla="*/ 64 h 776"/>
                  <a:gd name="T32" fmla="*/ 542 w 612"/>
                  <a:gd name="T33" fmla="*/ 52 h 776"/>
                  <a:gd name="T34" fmla="*/ 588 w 612"/>
                  <a:gd name="T35" fmla="*/ 81 h 776"/>
                  <a:gd name="T36" fmla="*/ 612 w 612"/>
                  <a:gd name="T37" fmla="*/ 52 h 776"/>
                  <a:gd name="T38" fmla="*/ 571 w 612"/>
                  <a:gd name="T39" fmla="*/ 0 h 776"/>
                  <a:gd name="T40" fmla="*/ 518 w 612"/>
                  <a:gd name="T41" fmla="*/ 0 h 776"/>
                  <a:gd name="T42" fmla="*/ 454 w 612"/>
                  <a:gd name="T43" fmla="*/ 29 h 776"/>
                  <a:gd name="T44" fmla="*/ 414 w 612"/>
                  <a:gd name="T45" fmla="*/ 105 h 776"/>
                  <a:gd name="T46" fmla="*/ 361 w 612"/>
                  <a:gd name="T47" fmla="*/ 141 h 776"/>
                  <a:gd name="T48" fmla="*/ 280 w 612"/>
                  <a:gd name="T49" fmla="*/ 152 h 776"/>
                  <a:gd name="T50" fmla="*/ 133 w 612"/>
                  <a:gd name="T51" fmla="*/ 170 h 776"/>
                  <a:gd name="T52" fmla="*/ 17 w 612"/>
                  <a:gd name="T53" fmla="*/ 205 h 776"/>
                  <a:gd name="T54" fmla="*/ 0 w 612"/>
                  <a:gd name="T55" fmla="*/ 234 h 776"/>
                  <a:gd name="T56" fmla="*/ 11 w 612"/>
                  <a:gd name="T57" fmla="*/ 327 h 776"/>
                  <a:gd name="T58" fmla="*/ 52 w 612"/>
                  <a:gd name="T59" fmla="*/ 455 h 776"/>
                  <a:gd name="T60" fmla="*/ 110 w 612"/>
                  <a:gd name="T61" fmla="*/ 560 h 776"/>
                  <a:gd name="T62" fmla="*/ 168 w 612"/>
                  <a:gd name="T63" fmla="*/ 653 h 776"/>
                  <a:gd name="T64" fmla="*/ 221 w 612"/>
                  <a:gd name="T65" fmla="*/ 717 h 776"/>
                  <a:gd name="T66" fmla="*/ 274 w 612"/>
                  <a:gd name="T67" fmla="*/ 764 h 776"/>
                  <a:gd name="T68" fmla="*/ 326 w 612"/>
                  <a:gd name="T69" fmla="*/ 776 h 7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2"/>
                  <a:gd name="T106" fmla="*/ 0 h 776"/>
                  <a:gd name="T107" fmla="*/ 612 w 612"/>
                  <a:gd name="T108" fmla="*/ 776 h 7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2" h="776">
                    <a:moveTo>
                      <a:pt x="326" y="776"/>
                    </a:moveTo>
                    <a:lnTo>
                      <a:pt x="355" y="740"/>
                    </a:lnTo>
                    <a:lnTo>
                      <a:pt x="344" y="688"/>
                    </a:lnTo>
                    <a:lnTo>
                      <a:pt x="321" y="618"/>
                    </a:lnTo>
                    <a:lnTo>
                      <a:pt x="232" y="536"/>
                    </a:lnTo>
                    <a:lnTo>
                      <a:pt x="145" y="461"/>
                    </a:lnTo>
                    <a:lnTo>
                      <a:pt x="104" y="379"/>
                    </a:lnTo>
                    <a:lnTo>
                      <a:pt x="87" y="251"/>
                    </a:lnTo>
                    <a:lnTo>
                      <a:pt x="186" y="216"/>
                    </a:lnTo>
                    <a:lnTo>
                      <a:pt x="344" y="199"/>
                    </a:lnTo>
                    <a:lnTo>
                      <a:pt x="408" y="205"/>
                    </a:lnTo>
                    <a:lnTo>
                      <a:pt x="425" y="222"/>
                    </a:lnTo>
                    <a:lnTo>
                      <a:pt x="454" y="193"/>
                    </a:lnTo>
                    <a:lnTo>
                      <a:pt x="443" y="164"/>
                    </a:lnTo>
                    <a:lnTo>
                      <a:pt x="460" y="111"/>
                    </a:lnTo>
                    <a:lnTo>
                      <a:pt x="507" y="64"/>
                    </a:lnTo>
                    <a:lnTo>
                      <a:pt x="542" y="52"/>
                    </a:lnTo>
                    <a:lnTo>
                      <a:pt x="588" y="81"/>
                    </a:lnTo>
                    <a:lnTo>
                      <a:pt x="612" y="52"/>
                    </a:lnTo>
                    <a:lnTo>
                      <a:pt x="571" y="0"/>
                    </a:lnTo>
                    <a:lnTo>
                      <a:pt x="518" y="0"/>
                    </a:lnTo>
                    <a:lnTo>
                      <a:pt x="454" y="29"/>
                    </a:lnTo>
                    <a:lnTo>
                      <a:pt x="414" y="105"/>
                    </a:lnTo>
                    <a:lnTo>
                      <a:pt x="361" y="141"/>
                    </a:lnTo>
                    <a:lnTo>
                      <a:pt x="280" y="152"/>
                    </a:lnTo>
                    <a:lnTo>
                      <a:pt x="133" y="170"/>
                    </a:lnTo>
                    <a:lnTo>
                      <a:pt x="17" y="205"/>
                    </a:lnTo>
                    <a:lnTo>
                      <a:pt x="0" y="234"/>
                    </a:lnTo>
                    <a:lnTo>
                      <a:pt x="11" y="327"/>
                    </a:lnTo>
                    <a:lnTo>
                      <a:pt x="52" y="455"/>
                    </a:lnTo>
                    <a:lnTo>
                      <a:pt x="110" y="560"/>
                    </a:lnTo>
                    <a:lnTo>
                      <a:pt x="168" y="653"/>
                    </a:lnTo>
                    <a:lnTo>
                      <a:pt x="221" y="717"/>
                    </a:lnTo>
                    <a:lnTo>
                      <a:pt x="274" y="764"/>
                    </a:lnTo>
                    <a:lnTo>
                      <a:pt x="326" y="7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571" y="720"/>
              <a:ext cx="210" cy="264"/>
              <a:chOff x="6571" y="720"/>
              <a:chExt cx="210" cy="264"/>
            </a:xfrm>
          </p:grpSpPr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6612" y="720"/>
                <a:ext cx="169" cy="192"/>
              </a:xfrm>
              <a:custGeom>
                <a:avLst/>
                <a:gdLst>
                  <a:gd name="T0" fmla="*/ 52 w 169"/>
                  <a:gd name="T1" fmla="*/ 12 h 192"/>
                  <a:gd name="T2" fmla="*/ 99 w 169"/>
                  <a:gd name="T3" fmla="*/ 0 h 192"/>
                  <a:gd name="T4" fmla="*/ 157 w 169"/>
                  <a:gd name="T5" fmla="*/ 17 h 192"/>
                  <a:gd name="T6" fmla="*/ 169 w 169"/>
                  <a:gd name="T7" fmla="*/ 58 h 192"/>
                  <a:gd name="T8" fmla="*/ 163 w 169"/>
                  <a:gd name="T9" fmla="*/ 111 h 192"/>
                  <a:gd name="T10" fmla="*/ 134 w 169"/>
                  <a:gd name="T11" fmla="*/ 145 h 192"/>
                  <a:gd name="T12" fmla="*/ 93 w 169"/>
                  <a:gd name="T13" fmla="*/ 151 h 192"/>
                  <a:gd name="T14" fmla="*/ 52 w 169"/>
                  <a:gd name="T15" fmla="*/ 151 h 192"/>
                  <a:gd name="T16" fmla="*/ 34 w 169"/>
                  <a:gd name="T17" fmla="*/ 169 h 192"/>
                  <a:gd name="T18" fmla="*/ 34 w 169"/>
                  <a:gd name="T19" fmla="*/ 180 h 192"/>
                  <a:gd name="T20" fmla="*/ 23 w 169"/>
                  <a:gd name="T21" fmla="*/ 192 h 192"/>
                  <a:gd name="T22" fmla="*/ 0 w 169"/>
                  <a:gd name="T23" fmla="*/ 186 h 192"/>
                  <a:gd name="T24" fmla="*/ 5 w 169"/>
                  <a:gd name="T25" fmla="*/ 157 h 192"/>
                  <a:gd name="T26" fmla="*/ 23 w 169"/>
                  <a:gd name="T27" fmla="*/ 134 h 192"/>
                  <a:gd name="T28" fmla="*/ 58 w 169"/>
                  <a:gd name="T29" fmla="*/ 116 h 192"/>
                  <a:gd name="T30" fmla="*/ 93 w 169"/>
                  <a:gd name="T31" fmla="*/ 122 h 192"/>
                  <a:gd name="T32" fmla="*/ 122 w 169"/>
                  <a:gd name="T33" fmla="*/ 116 h 192"/>
                  <a:gd name="T34" fmla="*/ 139 w 169"/>
                  <a:gd name="T35" fmla="*/ 87 h 192"/>
                  <a:gd name="T36" fmla="*/ 139 w 169"/>
                  <a:gd name="T37" fmla="*/ 52 h 192"/>
                  <a:gd name="T38" fmla="*/ 122 w 169"/>
                  <a:gd name="T39" fmla="*/ 35 h 192"/>
                  <a:gd name="T40" fmla="*/ 99 w 169"/>
                  <a:gd name="T41" fmla="*/ 35 h 192"/>
                  <a:gd name="T42" fmla="*/ 75 w 169"/>
                  <a:gd name="T43" fmla="*/ 41 h 192"/>
                  <a:gd name="T44" fmla="*/ 58 w 169"/>
                  <a:gd name="T45" fmla="*/ 52 h 192"/>
                  <a:gd name="T46" fmla="*/ 40 w 169"/>
                  <a:gd name="T47" fmla="*/ 41 h 192"/>
                  <a:gd name="T48" fmla="*/ 52 w 169"/>
                  <a:gd name="T49" fmla="*/ 12 h 19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69"/>
                  <a:gd name="T76" fmla="*/ 0 h 192"/>
                  <a:gd name="T77" fmla="*/ 169 w 169"/>
                  <a:gd name="T78" fmla="*/ 192 h 19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69" h="192">
                    <a:moveTo>
                      <a:pt x="52" y="12"/>
                    </a:moveTo>
                    <a:lnTo>
                      <a:pt x="99" y="0"/>
                    </a:lnTo>
                    <a:lnTo>
                      <a:pt x="157" y="17"/>
                    </a:lnTo>
                    <a:lnTo>
                      <a:pt x="169" y="58"/>
                    </a:lnTo>
                    <a:lnTo>
                      <a:pt x="163" y="111"/>
                    </a:lnTo>
                    <a:lnTo>
                      <a:pt x="134" y="145"/>
                    </a:lnTo>
                    <a:lnTo>
                      <a:pt x="93" y="151"/>
                    </a:lnTo>
                    <a:lnTo>
                      <a:pt x="52" y="151"/>
                    </a:lnTo>
                    <a:lnTo>
                      <a:pt x="34" y="169"/>
                    </a:lnTo>
                    <a:lnTo>
                      <a:pt x="34" y="180"/>
                    </a:lnTo>
                    <a:lnTo>
                      <a:pt x="23" y="192"/>
                    </a:lnTo>
                    <a:lnTo>
                      <a:pt x="0" y="186"/>
                    </a:lnTo>
                    <a:lnTo>
                      <a:pt x="5" y="157"/>
                    </a:lnTo>
                    <a:lnTo>
                      <a:pt x="23" y="134"/>
                    </a:lnTo>
                    <a:lnTo>
                      <a:pt x="58" y="116"/>
                    </a:lnTo>
                    <a:lnTo>
                      <a:pt x="93" y="122"/>
                    </a:lnTo>
                    <a:lnTo>
                      <a:pt x="122" y="116"/>
                    </a:lnTo>
                    <a:lnTo>
                      <a:pt x="139" y="87"/>
                    </a:lnTo>
                    <a:lnTo>
                      <a:pt x="139" y="52"/>
                    </a:lnTo>
                    <a:lnTo>
                      <a:pt x="122" y="35"/>
                    </a:lnTo>
                    <a:lnTo>
                      <a:pt x="99" y="35"/>
                    </a:lnTo>
                    <a:lnTo>
                      <a:pt x="75" y="41"/>
                    </a:lnTo>
                    <a:lnTo>
                      <a:pt x="58" y="52"/>
                    </a:lnTo>
                    <a:lnTo>
                      <a:pt x="40" y="41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6571" y="936"/>
                <a:ext cx="49" cy="4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</p:grpSp>
      </p:grpSp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115887" y="209196"/>
            <a:ext cx="8874126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Off val="44000"/>
                  </a:schemeClr>
                </a:solidFill>
              </a:rPr>
              <a:t>Quick Recap: Mathematical Functions</a:t>
            </a:r>
            <a:endParaRPr sz="36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" b="19869"/>
          <a:stretch/>
        </p:blipFill>
        <p:spPr>
          <a:xfrm>
            <a:off x="0" y="1679221"/>
            <a:ext cx="5273825" cy="5178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05334"/>
              </p:ext>
            </p:extLst>
          </p:nvPr>
        </p:nvGraphicFramePr>
        <p:xfrm>
          <a:off x="5415198" y="2243664"/>
          <a:ext cx="3499556" cy="4120446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74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741">
                <a:tc>
                  <a:txBody>
                    <a:bodyPr/>
                    <a:lstStyle/>
                    <a:p>
                      <a:r>
                        <a:rPr lang="en-US" sz="1800" i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dirty="0"/>
                        <a:t>Mathematics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741">
                <a:tc>
                  <a:txBody>
                    <a:bodyPr/>
                    <a:lstStyle/>
                    <a:p>
                      <a:r>
                        <a:rPr lang="en-US" sz="1800" i="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y</a:t>
                      </a:r>
                      <a:r>
                        <a:rPr lang="en-US" sz="1800" i="1" baseline="0" dirty="0"/>
                        <a:t> = K</a:t>
                      </a:r>
                      <a:endParaRPr lang="en-US" sz="18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741">
                <a:tc>
                  <a:txBody>
                    <a:bodyPr/>
                    <a:lstStyle/>
                    <a:p>
                      <a:r>
                        <a:rPr lang="en-US" sz="1800" i="0" dirty="0"/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y</a:t>
                      </a:r>
                      <a:r>
                        <a:rPr lang="en-US" sz="1800" i="1" baseline="0" dirty="0"/>
                        <a:t> = </a:t>
                      </a:r>
                      <a:r>
                        <a:rPr lang="en-US" sz="1800" i="1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74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/>
                        <a:t>Quadratic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y</a:t>
                      </a:r>
                      <a:r>
                        <a:rPr lang="en-US" sz="1800" i="1" baseline="0" dirty="0"/>
                        <a:t> = </a:t>
                      </a:r>
                      <a:r>
                        <a:rPr lang="en-US" sz="1800" i="1" dirty="0"/>
                        <a:t>x</a:t>
                      </a:r>
                      <a:r>
                        <a:rPr lang="en-US" sz="1800" i="1" baseline="30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74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/>
                        <a:t>Exponential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y = a</a:t>
                      </a:r>
                      <a:r>
                        <a:rPr lang="en-US" sz="1800" i="1" baseline="300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74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/>
                        <a:t>Logarithmic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Log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115887" y="209196"/>
            <a:ext cx="8874126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Off val="44000"/>
                  </a:schemeClr>
                </a:solidFill>
              </a:rPr>
              <a:t>Quick Recap: Data Structures</a:t>
            </a:r>
            <a:endParaRPr sz="36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pic>
        <p:nvPicPr>
          <p:cNvPr id="2" name="Picture 1" descr="Data Structu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" y="2279394"/>
            <a:ext cx="8875889" cy="42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I (Mathematics)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Suppose a machine that performs a million floating-point operations per second (</a:t>
            </a:r>
            <a:r>
              <a:rPr lang="en-US" sz="2400" b="1" dirty="0">
                <a:solidFill>
                  <a:srgbClr val="008000"/>
                </a:solidFill>
              </a:rPr>
              <a:t>10</a:t>
            </a:r>
            <a:r>
              <a:rPr lang="en-US" sz="2400" b="1" baseline="30000" dirty="0">
                <a:solidFill>
                  <a:srgbClr val="008000"/>
                </a:solidFill>
              </a:rPr>
              <a:t>6</a:t>
            </a:r>
            <a:r>
              <a:rPr lang="en-US" sz="2400" b="1" dirty="0">
                <a:solidFill>
                  <a:srgbClr val="008000"/>
                </a:solidFill>
              </a:rPr>
              <a:t> FLOPS</a:t>
            </a:r>
            <a:r>
              <a:rPr lang="en-US" sz="2400" b="1" dirty="0">
                <a:solidFill>
                  <a:srgbClr val="FFFFFF"/>
                </a:solidFill>
              </a:rPr>
              <a:t>), then how long an algorithm will run for an input of size </a:t>
            </a:r>
            <a:r>
              <a:rPr lang="en-US" sz="2400" b="1" dirty="0">
                <a:solidFill>
                  <a:srgbClr val="3366FF"/>
                </a:solidFill>
              </a:rPr>
              <a:t>n=50</a:t>
            </a:r>
            <a:r>
              <a:rPr lang="en-US" sz="2400" b="1" dirty="0">
                <a:solidFill>
                  <a:srgbClr val="FFFFFF"/>
                </a:solidFill>
              </a:rPr>
              <a:t>? 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If the algorithm requires 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b="1" baseline="30000" dirty="0">
                <a:solidFill>
                  <a:srgbClr val="FF6600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 such operations: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</a:rPr>
              <a:t>0.0025s</a:t>
            </a:r>
          </a:p>
          <a:p>
            <a:pPr marL="457200" indent="-457200"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</a:rPr>
              <a:t>If the algorithm requires </a:t>
            </a:r>
            <a:r>
              <a:rPr lang="en-US" sz="2400" b="1" dirty="0">
                <a:solidFill>
                  <a:srgbClr val="FF6600"/>
                </a:solidFill>
              </a:rPr>
              <a:t>2</a:t>
            </a:r>
            <a:r>
              <a:rPr lang="en-US" sz="2400" b="1" baseline="30000" dirty="0">
                <a:solidFill>
                  <a:srgbClr val="FF6600"/>
                </a:solidFill>
              </a:rPr>
              <a:t>n</a:t>
            </a:r>
            <a:r>
              <a:rPr lang="en-US" sz="2400" b="1" dirty="0">
                <a:solidFill>
                  <a:srgbClr val="FFFFFF"/>
                </a:solidFill>
              </a:rPr>
              <a:t> such operations: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</a:rPr>
              <a:t>A) Takes a similar amount of time (t &lt; 1 sec)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</a:rPr>
              <a:t>B) Takes a little bit longer time (1 sec  &lt; t &lt; 1 year)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rgbClr val="FFFFFF"/>
                </a:solidFill>
              </a:rPr>
              <a:t>C) Takes a much longer time (1 year &lt; t)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4665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Exercise II (Algorithms &amp; Programming)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Problem: Given a list of positive numbers, return the </a:t>
            </a:r>
            <a:r>
              <a:rPr lang="en-US" sz="2400" b="1" dirty="0">
                <a:solidFill>
                  <a:srgbClr val="FF8000"/>
                </a:solidFill>
              </a:rPr>
              <a:t>largest</a:t>
            </a:r>
            <a:r>
              <a:rPr lang="en-US" sz="2400" b="1" dirty="0">
                <a:solidFill>
                  <a:srgbClr val="FFFFFF"/>
                </a:solidFill>
              </a:rPr>
              <a:t> number on the list.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Algorithm</a:t>
            </a:r>
          </a:p>
          <a:p>
            <a:pPr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rgbClr val="FFFFFF"/>
                </a:solidFill>
              </a:rPr>
              <a:t>Implementation</a:t>
            </a:r>
            <a:endParaRPr lang="en-US" sz="2400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5888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/>
      <a:lstStyle>
        <a:defPPr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3">
              <a:lumOff val="44000"/>
            </a:schemeClr>
          </a:buClr>
          <a:buSzTx/>
          <a:buFont typeface="Arial"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3">
              <a:lumOff val="44000"/>
            </a:schemeClr>
          </a:buClr>
          <a:buSzTx/>
          <a:buFont typeface="Arial"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3">
              <a:lumOff val="44000"/>
            </a:schemeClr>
          </a:buClr>
          <a:buSzTx/>
          <a:buFont typeface="Arial"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17086</TotalTime>
  <Words>1008</Words>
  <Application>Microsoft Macintosh PowerPoint</Application>
  <PresentationFormat>On-screen Show (4:3)</PresentationFormat>
  <Paragraphs>242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Calibri</vt:lpstr>
      <vt:lpstr>Helvetica Neue</vt:lpstr>
      <vt:lpstr>Monaco</vt:lpstr>
      <vt:lpstr>Trebuchet MS</vt:lpstr>
      <vt:lpstr>Default</vt:lpstr>
      <vt:lpstr>Algorithms &amp; Complexity 1/10</vt:lpstr>
      <vt:lpstr>Contents (summary)</vt:lpstr>
      <vt:lpstr>Definition: Algorithm</vt:lpstr>
      <vt:lpstr>Purpose</vt:lpstr>
      <vt:lpstr>Prerequisites </vt:lpstr>
      <vt:lpstr>Quick Recap: Mathematical Functions</vt:lpstr>
      <vt:lpstr>Quick Recap: Data Structures</vt:lpstr>
      <vt:lpstr>Exercise I (Mathematics)</vt:lpstr>
      <vt:lpstr>Exercise II (Algorithms &amp; Programming)</vt:lpstr>
      <vt:lpstr>Exercise II (Algorithms &amp; Programming)</vt:lpstr>
      <vt:lpstr>Exercise II (Algorithms &amp; Programming)</vt:lpstr>
      <vt:lpstr>Exercise III (Recursion)</vt:lpstr>
      <vt:lpstr>Searching Algorithms</vt:lpstr>
      <vt:lpstr>Linear Search</vt:lpstr>
      <vt:lpstr>Linear Search: Psuedocode</vt:lpstr>
      <vt:lpstr>Linear Search: Java Implementation</vt:lpstr>
      <vt:lpstr>Binary Search</vt:lpstr>
      <vt:lpstr>Binary Search: Psuedocode</vt:lpstr>
      <vt:lpstr>Binary Search: Java Implementation</vt:lpstr>
      <vt:lpstr>Comparison: Linear vs. Binary Search</vt:lpstr>
      <vt:lpstr>Binary Search: Complexity Explained</vt:lpstr>
      <vt:lpstr>Binary Search Tree (BST)</vt:lpstr>
      <vt:lpstr>Exercise (Binary Tree)</vt:lpstr>
      <vt:lpstr>Homework?</vt:lpstr>
      <vt:lpstr>Homework?</vt:lpstr>
      <vt:lpstr>Learning Materials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Narrowcasting-Enabled  Groupware Music Archive Exploration  and Gestural Interfaces for Orchestral Control  in Cyberworlds  仮想現実空間上での ナローキャスティングを持つグループウェアを使用した 音楽ライブラリからの検索と ジェスチャー操作によるオーケストラコントロール実現</dc:title>
  <cp:lastModifiedBy>Dr.Rasika Ranaweera</cp:lastModifiedBy>
  <cp:revision>197</cp:revision>
  <dcterms:modified xsi:type="dcterms:W3CDTF">2019-05-10T06:40:49Z</dcterms:modified>
</cp:coreProperties>
</file>