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4"/>
  </p:sldMasterIdLst>
  <p:notesMasterIdLst>
    <p:notesMasterId r:id="rId27"/>
  </p:notesMasterIdLst>
  <p:handoutMasterIdLst>
    <p:handoutMasterId r:id="rId28"/>
  </p:handoutMasterIdLst>
  <p:sldIdLst>
    <p:sldId id="256" r:id="rId5"/>
    <p:sldId id="257" r:id="rId6"/>
    <p:sldId id="264" r:id="rId7"/>
    <p:sldId id="266" r:id="rId8"/>
    <p:sldId id="280" r:id="rId9"/>
    <p:sldId id="287" r:id="rId10"/>
    <p:sldId id="285" r:id="rId11"/>
    <p:sldId id="286" r:id="rId12"/>
    <p:sldId id="284" r:id="rId13"/>
    <p:sldId id="288" r:id="rId14"/>
    <p:sldId id="293" r:id="rId15"/>
    <p:sldId id="294" r:id="rId16"/>
    <p:sldId id="292" r:id="rId17"/>
    <p:sldId id="295" r:id="rId18"/>
    <p:sldId id="279" r:id="rId19"/>
    <p:sldId id="296" r:id="rId20"/>
    <p:sldId id="277" r:id="rId21"/>
    <p:sldId id="297" r:id="rId22"/>
    <p:sldId id="298" r:id="rId23"/>
    <p:sldId id="283" r:id="rId24"/>
    <p:sldId id="299" r:id="rId25"/>
    <p:sldId id="278" r:id="rId2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5842" autoAdjust="0"/>
  </p:normalViewPr>
  <p:slideViewPr>
    <p:cSldViewPr snapToGrid="0">
      <p:cViewPr varScale="1">
        <p:scale>
          <a:sx n="78" d="100"/>
          <a:sy n="78" d="100"/>
        </p:scale>
        <p:origin x="1013"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Lakhanpal" userId="98a0ce18e48bb267" providerId="LiveId" clId="{9DB43C92-3509-4B17-8808-87A3775D5FCC}"/>
    <pc:docChg chg="modSld">
      <pc:chgData name="Rohan Lakhanpal" userId="98a0ce18e48bb267" providerId="LiveId" clId="{9DB43C92-3509-4B17-8808-87A3775D5FCC}" dt="2022-12-23T04:18:00.768" v="2" actId="20577"/>
      <pc:docMkLst>
        <pc:docMk/>
      </pc:docMkLst>
      <pc:sldChg chg="modSp mod">
        <pc:chgData name="Rohan Lakhanpal" userId="98a0ce18e48bb267" providerId="LiveId" clId="{9DB43C92-3509-4B17-8808-87A3775D5FCC}" dt="2022-12-23T04:18:00.768" v="2" actId="20577"/>
        <pc:sldMkLst>
          <pc:docMk/>
          <pc:sldMk cId="0" sldId="256"/>
        </pc:sldMkLst>
        <pc:spChg chg="mod">
          <ac:chgData name="Rohan Lakhanpal" userId="98a0ce18e48bb267" providerId="LiveId" clId="{9DB43C92-3509-4B17-8808-87A3775D5FCC}" dt="2022-12-23T04:18:00.768" v="2" actId="20577"/>
          <ac:spMkLst>
            <pc:docMk/>
            <pc:sldMk cId="0" sldId="256"/>
            <ac:spMk id="3" creationId="{7F841CDC-C692-447D-AAD2-B38A302E7D9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12/23/2022</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12/23/2022</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Name of the faculty [Group: G00] [Sem:2nd]</a:t>
            </a:r>
          </a:p>
        </p:txBody>
      </p:sp>
      <p:sp>
        <p:nvSpPr>
          <p:cNvPr id="5" name="Slide Number Placeholder 4"/>
          <p:cNvSpPr>
            <a:spLocks noGrp="1"/>
          </p:cNvSpPr>
          <p:nvPr>
            <p:ph type="sldNum" sz="quarter" idx="5"/>
          </p:nvPr>
        </p:nvSpPr>
        <p:spPr/>
        <p:txBody>
          <a:bodyPr/>
          <a:lstStyle/>
          <a:p>
            <a:fld id="{C5A7523A-12D4-4E0F-9409-B3F845B48333}" type="slidenum">
              <a:rPr lang="en-US" smtClean="0"/>
              <a:t>4</a:t>
            </a:fld>
            <a:endParaRPr lang="en-US"/>
          </a:p>
        </p:txBody>
      </p:sp>
    </p:spTree>
    <p:extLst>
      <p:ext uri="{BB962C8B-B14F-4D97-AF65-F5344CB8AC3E}">
        <p14:creationId xmlns:p14="http://schemas.microsoft.com/office/powerpoint/2010/main" val="60402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589D-6606-7DD8-B9D6-3D34CD3F873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6B22304-459F-59A8-2F74-002C4EA4806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A20D20-9D72-2B9E-D5BA-9DF4371D6A32}"/>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a:extLst>
              <a:ext uri="{FF2B5EF4-FFF2-40B4-BE49-F238E27FC236}">
                <a16:creationId xmlns:a16="http://schemas.microsoft.com/office/drawing/2014/main" id="{9B229998-94BE-8D45-53E7-A64A6717683A}"/>
              </a:ext>
            </a:extLst>
          </p:cNvPr>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a:extLst>
              <a:ext uri="{FF2B5EF4-FFF2-40B4-BE49-F238E27FC236}">
                <a16:creationId xmlns:a16="http://schemas.microsoft.com/office/drawing/2014/main" id="{26A9DC14-DF9B-97D9-80E3-EE9BD2218AAC}"/>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9063707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B10-FD83-8133-827D-A722C3B099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082ED7-27E0-47AF-1D20-F123D618FE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F451-8DF6-D032-1B94-4279459A5F3C}"/>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a:extLst>
              <a:ext uri="{FF2B5EF4-FFF2-40B4-BE49-F238E27FC236}">
                <a16:creationId xmlns:a16="http://schemas.microsoft.com/office/drawing/2014/main" id="{85DD5DD6-5A2D-8667-9EE4-5C1A7B7946E3}"/>
              </a:ext>
            </a:extLst>
          </p:cNvPr>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a:extLst>
              <a:ext uri="{FF2B5EF4-FFF2-40B4-BE49-F238E27FC236}">
                <a16:creationId xmlns:a16="http://schemas.microsoft.com/office/drawing/2014/main" id="{BCAC2A9E-D99D-DEA7-CA3F-E244FF83F3CC}"/>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6501213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90545-8C07-2D61-73CF-5978B838F9A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FB262A-D0FA-57BC-3B3A-EEB720B6AD0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1FE8D-558E-BB63-A3BD-04B41A50F884}"/>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a:extLst>
              <a:ext uri="{FF2B5EF4-FFF2-40B4-BE49-F238E27FC236}">
                <a16:creationId xmlns:a16="http://schemas.microsoft.com/office/drawing/2014/main" id="{D3D90F4D-8C7B-84AF-0A6E-1BF3AA0F6E9C}"/>
              </a:ext>
            </a:extLst>
          </p:cNvPr>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a:extLst>
              <a:ext uri="{FF2B5EF4-FFF2-40B4-BE49-F238E27FC236}">
                <a16:creationId xmlns:a16="http://schemas.microsoft.com/office/drawing/2014/main" id="{141A504C-EC4A-7518-357B-D1171E8F53E1}"/>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6577681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extLst>
      <p:ext uri="{BB962C8B-B14F-4D97-AF65-F5344CB8AC3E}">
        <p14:creationId xmlns:p14="http://schemas.microsoft.com/office/powerpoint/2010/main" val="359206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1D9C-1906-272E-3DAA-E3CF161301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2DF64-E44B-6426-3F41-6BAA4167A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41505F-D586-80F2-4096-1EA6ED2D2B66}"/>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a:extLst>
              <a:ext uri="{FF2B5EF4-FFF2-40B4-BE49-F238E27FC236}">
                <a16:creationId xmlns:a16="http://schemas.microsoft.com/office/drawing/2014/main" id="{73D7C6AC-DBD4-790D-8BD2-5421B093260A}"/>
              </a:ext>
            </a:extLst>
          </p:cNvPr>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a:extLst>
              <a:ext uri="{FF2B5EF4-FFF2-40B4-BE49-F238E27FC236}">
                <a16:creationId xmlns:a16="http://schemas.microsoft.com/office/drawing/2014/main" id="{66C89C91-DB21-71ED-00A3-6E3CF71A8AFF}"/>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992228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88E5-AAC7-B901-F90D-52D68D13759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293FE3-8674-2494-A1E5-5F905BC01B7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58DDE8-E4CB-F775-12D5-D1865340FCC8}"/>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a:extLst>
              <a:ext uri="{FF2B5EF4-FFF2-40B4-BE49-F238E27FC236}">
                <a16:creationId xmlns:a16="http://schemas.microsoft.com/office/drawing/2014/main" id="{68530E60-9192-C95E-EC05-2AE97CE4F5F8}"/>
              </a:ext>
            </a:extLst>
          </p:cNvPr>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a:extLst>
              <a:ext uri="{FF2B5EF4-FFF2-40B4-BE49-F238E27FC236}">
                <a16:creationId xmlns:a16="http://schemas.microsoft.com/office/drawing/2014/main" id="{6C9A821C-2F2C-6B20-7F63-6D4A91359EBF}"/>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3291956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FC50-97F5-59E9-1EDF-53C3174E36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A87FB8-5A97-7615-F14F-B55F2C89103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F4E316-F867-D6BD-52B6-1E0E78A6DEB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B5D42D-2F61-122D-A50A-1452B3E8D992}"/>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a:extLst>
              <a:ext uri="{FF2B5EF4-FFF2-40B4-BE49-F238E27FC236}">
                <a16:creationId xmlns:a16="http://schemas.microsoft.com/office/drawing/2014/main" id="{46ABB3ED-57C2-9223-2009-3D410311773D}"/>
              </a:ext>
            </a:extLst>
          </p:cNvPr>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a:extLst>
              <a:ext uri="{FF2B5EF4-FFF2-40B4-BE49-F238E27FC236}">
                <a16:creationId xmlns:a16="http://schemas.microsoft.com/office/drawing/2014/main" id="{8FAB6DB8-1ECC-930F-A046-7FB920111626}"/>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785540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1DEB-F222-D9E6-24C6-C258B21DE06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CCD6A6-EDFE-2746-D02E-E2976EC674C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D3216-DC4A-88A3-1602-57787255663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338061-7524-2410-41C9-7A822AA89F2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ECF6C-81A6-874A-8C29-F701515B8C8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864773-B7F9-AA52-58F1-0FF5AA445F51}"/>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8" name="Footer Placeholder 7">
            <a:extLst>
              <a:ext uri="{FF2B5EF4-FFF2-40B4-BE49-F238E27FC236}">
                <a16:creationId xmlns:a16="http://schemas.microsoft.com/office/drawing/2014/main" id="{3EAB87CD-D444-CD75-B4EC-83B76B5C2682}"/>
              </a:ext>
            </a:extLst>
          </p:cNvPr>
          <p:cNvSpPr>
            <a:spLocks noGrp="1"/>
          </p:cNvSpPr>
          <p:nvPr>
            <p:ph type="ftr" sz="quarter" idx="11"/>
          </p:nvPr>
        </p:nvSpPr>
        <p:spPr/>
        <p:txBody>
          <a:bodyPr/>
          <a:lstStyle/>
          <a:p>
            <a:endParaRPr lang="en-GB" sz="2400" b="0" strike="noStrike" spc="-1">
              <a:latin typeface="Times New Roman"/>
            </a:endParaRPr>
          </a:p>
        </p:txBody>
      </p:sp>
      <p:sp>
        <p:nvSpPr>
          <p:cNvPr id="9" name="Slide Number Placeholder 8">
            <a:extLst>
              <a:ext uri="{FF2B5EF4-FFF2-40B4-BE49-F238E27FC236}">
                <a16:creationId xmlns:a16="http://schemas.microsoft.com/office/drawing/2014/main" id="{BA678580-7400-4ADB-CFE4-E5F34482E083}"/>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7341587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5492-FA07-4A66-58CD-30DD0E724F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007658-BDE1-129F-C257-BC727172A554}"/>
              </a:ext>
            </a:extLst>
          </p:cNvPr>
          <p:cNvSpPr>
            <a:spLocks noGrp="1"/>
          </p:cNvSpPr>
          <p:nvPr>
            <p:ph type="dt" sz="half" idx="10"/>
          </p:nvPr>
        </p:nvSpPr>
        <p:spPr/>
        <p:txBody>
          <a:bodyPr/>
          <a:lstStyle/>
          <a:p>
            <a:fld id="{7C2D4A57-FBE4-49F9-BD62-B9B1AD1703C3}" type="datetimeFigureOut">
              <a:rPr lang="en-IN" smtClean="0"/>
              <a:t>23-12-2022</a:t>
            </a:fld>
            <a:endParaRPr lang="en-IN"/>
          </a:p>
        </p:txBody>
      </p:sp>
      <p:sp>
        <p:nvSpPr>
          <p:cNvPr id="4" name="Footer Placeholder 3">
            <a:extLst>
              <a:ext uri="{FF2B5EF4-FFF2-40B4-BE49-F238E27FC236}">
                <a16:creationId xmlns:a16="http://schemas.microsoft.com/office/drawing/2014/main" id="{DE154E53-6758-A02E-2BF7-90F170569E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588BEB-C4A9-4C9B-DC94-49C484710416}"/>
              </a:ext>
            </a:extLst>
          </p:cNvPr>
          <p:cNvSpPr>
            <a:spLocks noGrp="1"/>
          </p:cNvSpPr>
          <p:nvPr>
            <p:ph type="sldNum" sz="quarter" idx="12"/>
          </p:nvPr>
        </p:nvSpPr>
        <p:spPr/>
        <p:txBody>
          <a:bodyPr/>
          <a:lstStyle/>
          <a:p>
            <a:fld id="{4B376852-9DA6-4535-AD75-A59D7F9536F4}" type="slidenum">
              <a:rPr lang="en-IN" smtClean="0"/>
              <a:t>‹#›</a:t>
            </a:fld>
            <a:endParaRPr lang="en-IN"/>
          </a:p>
        </p:txBody>
      </p:sp>
    </p:spTree>
    <p:extLst>
      <p:ext uri="{BB962C8B-B14F-4D97-AF65-F5344CB8AC3E}">
        <p14:creationId xmlns:p14="http://schemas.microsoft.com/office/powerpoint/2010/main" val="212913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B69E2C-8B88-E1E4-FF21-7B2A0E257624}"/>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3" name="Footer Placeholder 2">
            <a:extLst>
              <a:ext uri="{FF2B5EF4-FFF2-40B4-BE49-F238E27FC236}">
                <a16:creationId xmlns:a16="http://schemas.microsoft.com/office/drawing/2014/main" id="{0AEE6F7E-0333-4961-61B9-384237186C72}"/>
              </a:ext>
            </a:extLst>
          </p:cNvPr>
          <p:cNvSpPr>
            <a:spLocks noGrp="1"/>
          </p:cNvSpPr>
          <p:nvPr>
            <p:ph type="ftr" sz="quarter" idx="11"/>
          </p:nvPr>
        </p:nvSpPr>
        <p:spPr/>
        <p:txBody>
          <a:bodyPr/>
          <a:lstStyle/>
          <a:p>
            <a:endParaRPr lang="en-GB" sz="2400" b="0" strike="noStrike" spc="-1">
              <a:latin typeface="Times New Roman"/>
            </a:endParaRPr>
          </a:p>
        </p:txBody>
      </p:sp>
      <p:sp>
        <p:nvSpPr>
          <p:cNvPr id="4" name="Slide Number Placeholder 3">
            <a:extLst>
              <a:ext uri="{FF2B5EF4-FFF2-40B4-BE49-F238E27FC236}">
                <a16:creationId xmlns:a16="http://schemas.microsoft.com/office/drawing/2014/main" id="{D12AB4FB-704E-DB47-9CDA-BA66D2FD771D}"/>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6569701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F8BC-F212-832A-F22F-CF8383DA523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D4494A-F066-F24D-3B0C-EE18EAC721C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53A7F0-D804-B8E1-649F-703CAE10AE8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F0398B5-AF54-3BE7-E292-5C534959901E}"/>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a:extLst>
              <a:ext uri="{FF2B5EF4-FFF2-40B4-BE49-F238E27FC236}">
                <a16:creationId xmlns:a16="http://schemas.microsoft.com/office/drawing/2014/main" id="{5BDB3AEC-6BE0-E9BD-B041-A11EF87CE3A1}"/>
              </a:ext>
            </a:extLst>
          </p:cNvPr>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a:extLst>
              <a:ext uri="{FF2B5EF4-FFF2-40B4-BE49-F238E27FC236}">
                <a16:creationId xmlns:a16="http://schemas.microsoft.com/office/drawing/2014/main" id="{C21481D9-C518-FF58-4C28-F95C5F57C94C}"/>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6406943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980D-51A6-0BB6-299E-D02A83BA41B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CF015E-B8BE-701B-D68D-8CBD0CC0A7A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3BEE43D-2637-E92B-BE8B-2A57C05556D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94D9DE7-B825-3001-DB52-44E024745004}"/>
              </a:ext>
            </a:extLst>
          </p:cNvPr>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a:extLst>
              <a:ext uri="{FF2B5EF4-FFF2-40B4-BE49-F238E27FC236}">
                <a16:creationId xmlns:a16="http://schemas.microsoft.com/office/drawing/2014/main" id="{35B32350-5340-622E-5F57-A2B53D91132F}"/>
              </a:ext>
            </a:extLst>
          </p:cNvPr>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a:extLst>
              <a:ext uri="{FF2B5EF4-FFF2-40B4-BE49-F238E27FC236}">
                <a16:creationId xmlns:a16="http://schemas.microsoft.com/office/drawing/2014/main" id="{26E4D5C4-D14D-718A-4B44-E8530E519317}"/>
              </a:ext>
            </a:extLst>
          </p:cNvPr>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4377744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F4E893-8642-A4A1-4AAB-08D6F052B0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AC50E1-5FF9-09D8-EF67-DC6750B0152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481807-DEF2-549A-83C5-5C495B47741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nSpc>
                <a:spcPct val="100000"/>
              </a:lnSpc>
            </a:pPr>
            <a:endParaRPr lang="en-GB" sz="1200" b="0" strike="noStrike" spc="-1">
              <a:latin typeface="Times New Roman"/>
            </a:endParaRPr>
          </a:p>
        </p:txBody>
      </p:sp>
      <p:sp>
        <p:nvSpPr>
          <p:cNvPr id="5" name="Footer Placeholder 4">
            <a:extLst>
              <a:ext uri="{FF2B5EF4-FFF2-40B4-BE49-F238E27FC236}">
                <a16:creationId xmlns:a16="http://schemas.microsoft.com/office/drawing/2014/main" id="{579692EB-E30A-D480-9F42-826AC98C61D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sz="2400" b="0" strike="noStrike" spc="-1">
              <a:latin typeface="Times New Roman"/>
            </a:endParaRPr>
          </a:p>
        </p:txBody>
      </p:sp>
      <p:sp>
        <p:nvSpPr>
          <p:cNvPr id="6" name="Slide Number Placeholder 5">
            <a:extLst>
              <a:ext uri="{FF2B5EF4-FFF2-40B4-BE49-F238E27FC236}">
                <a16:creationId xmlns:a16="http://schemas.microsoft.com/office/drawing/2014/main" id="{DA652FDB-B849-0733-403D-704C47C2E50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1538928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115783" y="1999136"/>
            <a:ext cx="8957441" cy="5638800"/>
          </a:xfrm>
          <a:prstGeom prst="rect">
            <a:avLst/>
          </a:prstGeom>
          <a:noFill/>
          <a:ln w="9360">
            <a:noFill/>
          </a:ln>
        </p:spPr>
        <p:txBody>
          <a:bodyPr lIns="91440" tIns="45720" rIns="91440" bIns="45720" anchor="t">
            <a:noAutofit/>
          </a:bodyPr>
          <a:lstStyle/>
          <a:p>
            <a:pPr algn="ctr">
              <a:lnSpc>
                <a:spcPct val="100000"/>
              </a:lnSpc>
              <a:spcBef>
                <a:spcPts val="400"/>
              </a:spcBef>
            </a:pPr>
            <a:r>
              <a:rPr lang="en-US" sz="3600" b="1" u="sng" spc="-1" dirty="0">
                <a:latin typeface="Times New Roman" panose="02020603050405020304" pitchFamily="18" charset="0"/>
                <a:ea typeface="MS PGothic"/>
                <a:cs typeface="Times New Roman" panose="02020603050405020304" pitchFamily="18" charset="0"/>
              </a:rPr>
              <a:t>PYTHON PROJECT</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spcBef>
                <a:spcPts val="400"/>
              </a:spcBef>
            </a:pPr>
            <a:r>
              <a:rPr lang="en-US" sz="2000" b="1" spc="-1" dirty="0">
                <a:solidFill>
                  <a:srgbClr val="000000"/>
                </a:solidFill>
                <a:latin typeface="Times New Roman"/>
                <a:ea typeface="MS PGothic"/>
                <a:cs typeface="Times New Roman"/>
              </a:rPr>
              <a:t>Dated: 23</a:t>
            </a:r>
            <a:r>
              <a:rPr lang="en-US" sz="2000" b="1" spc="-1" baseline="30000" dirty="0">
                <a:solidFill>
                  <a:srgbClr val="000000"/>
                </a:solidFill>
                <a:latin typeface="Times New Roman"/>
                <a:ea typeface="MS PGothic"/>
                <a:cs typeface="Times New Roman"/>
              </a:rPr>
              <a:t>rd</a:t>
            </a:r>
            <a:r>
              <a:rPr lang="en-US" sz="2000" b="1" spc="-1" dirty="0">
                <a:solidFill>
                  <a:srgbClr val="000000"/>
                </a:solidFill>
                <a:latin typeface="Times New Roman"/>
                <a:ea typeface="MS PGothic"/>
                <a:cs typeface="Times New Roman"/>
              </a:rPr>
              <a:t> DECEMBER 2022</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b="0" strike="noStrike" spc="-1" dirty="0">
              <a:latin typeface="Times New Roman" panose="02020603050405020304" pitchFamily="18" charset="0"/>
              <a:ea typeface="MS PGothic"/>
              <a:cs typeface="Times New Roman" panose="02020603050405020304" pitchFamily="18" charset="0"/>
            </a:endParaRPr>
          </a:p>
          <a:p>
            <a:pPr algn="ctr">
              <a:lnSpc>
                <a:spcPct val="150000"/>
              </a:lnSpc>
              <a:spcBef>
                <a:spcPts val="400"/>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64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841CDC-C692-447D-AAD2-B38A302E7D92}"/>
              </a:ext>
            </a:extLst>
          </p:cNvPr>
          <p:cNvSpPr txBox="1"/>
          <p:nvPr/>
        </p:nvSpPr>
        <p:spPr>
          <a:xfrm>
            <a:off x="458512" y="5262011"/>
            <a:ext cx="8261131" cy="1477328"/>
          </a:xfrm>
          <a:prstGeom prst="rect">
            <a:avLst/>
          </a:prstGeom>
          <a:noFill/>
        </p:spPr>
        <p:txBody>
          <a:bodyPr wrap="square" lIns="91440" tIns="45720" rIns="91440" bIns="45720" rtlCol="0" anchor="t">
            <a:spAutoFit/>
          </a:bodyPr>
          <a:lstStyle/>
          <a:p>
            <a:r>
              <a:rPr lang="en-US" b="1" dirty="0">
                <a:latin typeface="Times New Roman" panose="02020603050405020304" pitchFamily="18" charset="0"/>
                <a:cs typeface="Times New Roman" panose="02020603050405020304" pitchFamily="18" charset="0"/>
              </a:rPr>
              <a:t>Submitted By: GROUP - 29</a:t>
            </a:r>
          </a:p>
          <a:p>
            <a:r>
              <a:rPr lang="en-US" b="1" dirty="0">
                <a:latin typeface="Times New Roman"/>
                <a:cs typeface="Times New Roman"/>
              </a:rPr>
              <a:t>Student Names: Rajat Sharma, </a:t>
            </a:r>
            <a:r>
              <a:rPr lang="en-US" b="1" dirty="0" err="1">
                <a:latin typeface="Times New Roman"/>
                <a:cs typeface="Times New Roman"/>
              </a:rPr>
              <a:t>Rajveer</a:t>
            </a:r>
            <a:r>
              <a:rPr lang="en-US" b="1" dirty="0">
                <a:latin typeface="Times New Roman"/>
                <a:cs typeface="Times New Roman"/>
              </a:rPr>
              <a:t> Singh, Rohan Lakhanpal</a:t>
            </a:r>
            <a:endParaRPr lang="en-US" dirty="0">
              <a:latin typeface="Times New Roman"/>
              <a:cs typeface="Times New Roman"/>
            </a:endParaRPr>
          </a:p>
          <a:p>
            <a:r>
              <a:rPr lang="en-US" b="1" dirty="0">
                <a:latin typeface="Times New Roman"/>
                <a:cs typeface="Times New Roman"/>
              </a:rPr>
              <a:t>Roll No’s.: </a:t>
            </a:r>
            <a:r>
              <a:rPr lang="en-US" dirty="0">
                <a:latin typeface="Times New Roman"/>
                <a:cs typeface="Times New Roman"/>
              </a:rPr>
              <a:t>2210990707, 2210990711 and 2210990741</a:t>
            </a:r>
          </a:p>
          <a:p>
            <a:r>
              <a:rPr lang="en-US" b="1" dirty="0">
                <a:latin typeface="Times New Roman"/>
                <a:cs typeface="Times New Roman"/>
              </a:rPr>
              <a:t>Section: AA(G-27)</a:t>
            </a:r>
          </a:p>
          <a:p>
            <a:r>
              <a:rPr lang="en-IN" b="1" dirty="0">
                <a:latin typeface="Times New Roman" panose="02020603050405020304" pitchFamily="18" charset="0"/>
                <a:cs typeface="Times New Roman" panose="02020603050405020304" pitchFamily="18" charset="0"/>
              </a:rPr>
              <a:t>Sem: </a:t>
            </a:r>
            <a:r>
              <a:rPr lang="en-IN"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8849D4-DEF3-BF02-DDD8-4B3F156D92DA}"/>
              </a:ext>
            </a:extLst>
          </p:cNvPr>
          <p:cNvSpPr txBox="1"/>
          <p:nvPr/>
        </p:nvSpPr>
        <p:spPr>
          <a:xfrm>
            <a:off x="-1" y="2896972"/>
            <a:ext cx="9144001"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0" y="0"/>
            <a:ext cx="6526636" cy="914040"/>
          </a:xfrm>
        </p:spPr>
        <p:txBody>
          <a:bodyPr/>
          <a:lstStyle/>
          <a:p>
            <a:pPr algn="ctr"/>
            <a:r>
              <a:rPr lang="en-US" sz="2800" b="1" dirty="0">
                <a:latin typeface="Times New Roman" panose="02020603050405020304" pitchFamily="18" charset="0"/>
                <a:cs typeface="Times New Roman" panose="02020603050405020304" pitchFamily="18" charset="0"/>
              </a:rPr>
              <a:t>Implementation of Number Guessing game (cont.)</a:t>
            </a:r>
          </a:p>
        </p:txBody>
      </p:sp>
      <p:sp>
        <p:nvSpPr>
          <p:cNvPr id="4" name="Rectangle 1">
            <a:extLst>
              <a:ext uri="{FF2B5EF4-FFF2-40B4-BE49-F238E27FC236}">
                <a16:creationId xmlns:a16="http://schemas.microsoft.com/office/drawing/2014/main" id="{35142356-6543-C371-CC53-C680E2E58C36}"/>
              </a:ext>
            </a:extLst>
          </p:cNvPr>
          <p:cNvSpPr>
            <a:spLocks noChangeArrowheads="1"/>
          </p:cNvSpPr>
          <p:nvPr/>
        </p:nvSpPr>
        <p:spPr bwMode="auto">
          <a:xfrm>
            <a:off x="-2" y="979467"/>
            <a:ext cx="9144001" cy="575542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00050" marR="0" lvl="0" indent="-400050" algn="l" defTabSz="914400" rtl="0" eaLnBrk="0" fontAlgn="base" latinLnBrk="0" hangingPunct="0">
              <a:lnSpc>
                <a:spcPct val="100000"/>
              </a:lnSpc>
              <a:spcBef>
                <a:spcPct val="0"/>
              </a:spcBef>
              <a:spcAft>
                <a:spcPct val="0"/>
              </a:spcAft>
              <a:buClrTx/>
              <a:buSzTx/>
              <a:buFont typeface="+mj-lt"/>
              <a:buAutoNum type="romanUcPeriod" startAt="7"/>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GUI Buttons</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Several buttons are created using the Button class from the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library. These buttons are used to allow the user to interact with the game and input their guesses. </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startAt="7"/>
              <a:tabLst/>
            </a:pPr>
            <a:endParaRPr kumimoji="0" lang="en-US" altLang="en-US" sz="80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Here is a list of the buttons and their functions: </a:t>
            </a:r>
          </a:p>
          <a:p>
            <a:pPr marR="0" lvl="0" algn="l" defTabSz="914400" rtl="0" eaLnBrk="0" fontAlgn="base" latinLnBrk="0" hangingPunct="0">
              <a:lnSpc>
                <a:spcPct val="100000"/>
              </a:lnSpc>
              <a:spcBef>
                <a:spcPct val="0"/>
              </a:spcBef>
              <a:spcAft>
                <a:spcPct val="0"/>
              </a:spcAft>
              <a:buClrTx/>
              <a:buSzTx/>
              <a:tabLst/>
            </a:pPr>
            <a:endParaRPr kumimoji="0" lang="en-US" altLang="en-US" sz="800" i="0" u="none" strike="noStrike" cap="none" normalizeH="0" baseline="0" dirty="0">
              <a:ln>
                <a:noFill/>
              </a:ln>
              <a:effectLst/>
              <a:latin typeface="Times New Roman" panose="02020603050405020304" pitchFamily="18" charset="0"/>
              <a:cs typeface="Times New Roman" panose="02020603050405020304" pitchFamily="18" charset="0"/>
            </a:endParaRPr>
          </a:p>
          <a:p>
            <a:pPr marL="857250" lvl="1" indent="-400050">
              <a:buFont typeface="+mj-lt"/>
              <a:buAutoNum type="romanLcPeriod"/>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Button with text "9", "8", "7", "6", "5", "4", "3", "2", "1", "0":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These buttons are used to input numbers into the entry field. When the user clicks on one of these buttons, the corresponding number is appended to the end of the current value in the entry field. </a:t>
            </a:r>
          </a:p>
          <a:p>
            <a:pPr marL="285750" marR="0" lvl="0" indent="-2857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800" i="0" u="none" strike="noStrike" cap="none" normalizeH="0" baseline="0" dirty="0">
              <a:ln>
                <a:noFill/>
              </a:ln>
              <a:effectLst/>
              <a:latin typeface="Times New Roman" panose="02020603050405020304" pitchFamily="18" charset="0"/>
              <a:cs typeface="Times New Roman" panose="02020603050405020304" pitchFamily="18" charset="0"/>
            </a:endParaRPr>
          </a:p>
          <a:p>
            <a:pPr marL="857250" lvl="1" indent="-400050">
              <a:buFont typeface="+mj-lt"/>
              <a:buAutoNum type="romanLcPeriod" startAt="2"/>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Button with text "Clear":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This button is used to clear the contents of the entry field. When the user clicks on this button, the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clear_values</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function is called, which clears the contents of the entry field. </a:t>
            </a:r>
          </a:p>
          <a:p>
            <a:pPr marL="285750" marR="0" lvl="0" indent="-285750" algn="l" defTabSz="914400" rtl="0" eaLnBrk="0" fontAlgn="base" latinLnBrk="0" hangingPunct="0">
              <a:lnSpc>
                <a:spcPct val="100000"/>
              </a:lnSpc>
              <a:spcBef>
                <a:spcPct val="0"/>
              </a:spcBef>
              <a:spcAft>
                <a:spcPct val="0"/>
              </a:spcAft>
              <a:buClrTx/>
              <a:buSzTx/>
              <a:buFont typeface="+mj-lt"/>
              <a:buAutoNum type="romanLcPeriod"/>
              <a:tabLst/>
            </a:pPr>
            <a:endParaRPr lang="en-US" altLang="en-US" sz="800" dirty="0">
              <a:latin typeface="Times New Roman" panose="02020603050405020304" pitchFamily="18" charset="0"/>
              <a:cs typeface="Times New Roman" panose="02020603050405020304" pitchFamily="18" charset="0"/>
            </a:endParaRPr>
          </a:p>
          <a:p>
            <a:pPr marL="857250" lvl="1" indent="-400050">
              <a:buFont typeface="+mj-lt"/>
              <a:buAutoNum type="romanLcPeriod" startAt="3"/>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Button with text "Enter": </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This button is used to submit the user's guess to the game. When the user clicks on this button, the entry function is called, which retrieves the value in the entry field, passes it to the game function, and displays the result in the output field.</a:t>
            </a:r>
          </a:p>
          <a:p>
            <a:pPr marL="857250" lvl="1" indent="-400050">
              <a:buFont typeface="+mj-lt"/>
              <a:buAutoNum type="romanLcPeriod" startAt="3"/>
            </a:pPr>
            <a:endParaRPr kumimoji="0" lang="en-US" altLang="en-US" sz="80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indent="-400050">
              <a:buFont typeface="+mj-lt"/>
              <a:buAutoNum type="romanUcPeriod" startAt="8"/>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Output Field: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output field is created using the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ScrolledText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from the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tkinter.scrolledtext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module. It allows the user to scroll through the output if it is too long to fit in the widget. This field is used to display the results of the user's guesses and the outcome of the game. </a:t>
            </a:r>
          </a:p>
          <a:p>
            <a:pPr marL="400050" indent="-400050">
              <a:buFont typeface="+mj-lt"/>
              <a:buAutoNum type="romanUcPeriod" startAt="8"/>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indent="-400050">
              <a:buFont typeface="+mj-lt"/>
              <a:buAutoNum type="romanUcPeriod" startAt="8"/>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Mainloop</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1600" b="1" i="0" u="none" strike="noStrike" cap="none" normalizeH="0" baseline="0" dirty="0" err="1">
                <a:ln>
                  <a:noFill/>
                </a:ln>
                <a:effectLst/>
                <a:latin typeface="Söhne Mono"/>
              </a:rPr>
              <a:t>mainloop</a:t>
            </a:r>
            <a:r>
              <a:rPr kumimoji="0" lang="en-US" altLang="en-US" sz="1600" b="0" i="0" u="none" strike="noStrike" cap="none" normalizeH="0" baseline="0" dirty="0">
                <a:ln>
                  <a:noFill/>
                </a:ln>
                <a:effectLst/>
                <a:latin typeface="Söhne"/>
              </a:rPr>
              <a:t> method is called on the </a:t>
            </a:r>
            <a:r>
              <a:rPr kumimoji="0" lang="en-US" altLang="en-US" sz="1600" b="1" i="0" u="none" strike="noStrike" cap="none" normalizeH="0" baseline="0" dirty="0" err="1">
                <a:ln>
                  <a:noFill/>
                </a:ln>
                <a:effectLst/>
                <a:latin typeface="Söhne Mono"/>
              </a:rPr>
              <a:t>anmol_root</a:t>
            </a:r>
            <a:r>
              <a:rPr kumimoji="0" lang="en-US" altLang="en-US" sz="1600" b="0" i="0" u="none" strike="noStrike" cap="none" normalizeH="0" baseline="0" dirty="0">
                <a:ln>
                  <a:noFill/>
                </a:ln>
                <a:effectLst/>
                <a:latin typeface="Söhne"/>
              </a:rPr>
              <a:t> window object, which is the main window of the guessing game. It is used to start the event loop and wait for the user to interact with the program.</a:t>
            </a:r>
            <a:r>
              <a:rPr kumimoji="0" lang="en-US" altLang="en-US" sz="1600" b="0" i="0" u="none" strike="noStrike" cap="none" normalizeH="0" baseline="0" dirty="0">
                <a:ln>
                  <a:noFill/>
                </a:ln>
                <a:effectLst/>
              </a:rPr>
              <a:t> </a:t>
            </a:r>
            <a:endPar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endParaRPr>
          </a:p>
          <a:p>
            <a:pPr marL="857250" lvl="1" indent="-400050">
              <a:buFont typeface="+mj-lt"/>
              <a:buAutoNum type="romanUcPeriod" startAt="8"/>
            </a:pPr>
            <a:endPar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82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8849D4-DEF3-BF02-DDD8-4B3F156D92DA}"/>
              </a:ext>
            </a:extLst>
          </p:cNvPr>
          <p:cNvSpPr txBox="1"/>
          <p:nvPr/>
        </p:nvSpPr>
        <p:spPr>
          <a:xfrm>
            <a:off x="-1" y="2896972"/>
            <a:ext cx="9144001"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1" y="0"/>
            <a:ext cx="6574221" cy="914040"/>
          </a:xfrm>
        </p:spPr>
        <p:txBody>
          <a:bodyPr/>
          <a:lstStyle/>
          <a:p>
            <a:pPr algn="ctr"/>
            <a:r>
              <a:rPr lang="en-US" sz="2800" b="1" dirty="0">
                <a:latin typeface="Times New Roman" panose="02020603050405020304" pitchFamily="18" charset="0"/>
                <a:cs typeface="Times New Roman" panose="02020603050405020304" pitchFamily="18" charset="0"/>
              </a:rPr>
              <a:t>Implementation of Calculator</a:t>
            </a:r>
          </a:p>
        </p:txBody>
      </p:sp>
      <p:sp>
        <p:nvSpPr>
          <p:cNvPr id="4" name="Rectangle 1">
            <a:extLst>
              <a:ext uri="{FF2B5EF4-FFF2-40B4-BE49-F238E27FC236}">
                <a16:creationId xmlns:a16="http://schemas.microsoft.com/office/drawing/2014/main" id="{35142356-6543-C371-CC53-C680E2E58C36}"/>
              </a:ext>
            </a:extLst>
          </p:cNvPr>
          <p:cNvSpPr>
            <a:spLocks noChangeArrowheads="1"/>
          </p:cNvSpPr>
          <p:nvPr/>
        </p:nvSpPr>
        <p:spPr bwMode="auto">
          <a:xfrm>
            <a:off x="0" y="850257"/>
            <a:ext cx="9144001" cy="612475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calculator is implemented using several functions and modules: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Tk module: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module from the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library is used to create the GUI (graphical user interface) for the calculator.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Tk</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is used to create the main window for the calculator, and various widgets (such as labels, buttons, and text fields) are added to this window to create the calculator's interface.</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Entry function: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function is called when the user clicks the "Enter" button. It retrieves the values in the entry fields for the two numbers and the operator, and gives the answer when equal to is pressed.</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number_input</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function: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function is called when the user clicks one of the buttons representing a number (0-9). It retrieves the current value in the entry field, appends the clicked number to the end of this value, and updates the entry field with the new value.</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clear_values</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function: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function is called when the user clicks the "Clear" button. It clears the contents of the entry field.</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operator function: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function is called when the user clicks one of the buttons representing an operator (+, -, *, /). It retrieves the current value in the entry field, appends the clicked operator to the end of this value, and updates the entry field with the new value.</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indent="-400050">
              <a:buFont typeface="+mj-lt"/>
              <a:buAutoNum type="romanUcPeriod"/>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GUI: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GUI (graphical user interface) of the calculator in the given code is created using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Tk</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from the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library.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Tk</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is used to create the main window for the calculator, and various widgets (such as labels, buttons, and text fields) are added to this window to create the calculator's interface. The list of methods used fo</a:t>
            </a:r>
            <a:r>
              <a:rPr lang="en-US" altLang="en-US" sz="1600" dirty="0">
                <a:latin typeface="Times New Roman" panose="02020603050405020304" pitchFamily="18" charset="0"/>
                <a:cs typeface="Times New Roman" panose="02020603050405020304" pitchFamily="18" charset="0"/>
              </a:rPr>
              <a:t>r GUI of calculator is on the next slide.</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84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8849D4-DEF3-BF02-DDD8-4B3F156D92DA}"/>
              </a:ext>
            </a:extLst>
          </p:cNvPr>
          <p:cNvSpPr txBox="1"/>
          <p:nvPr/>
        </p:nvSpPr>
        <p:spPr>
          <a:xfrm>
            <a:off x="-1" y="2896972"/>
            <a:ext cx="9144001"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1" y="0"/>
            <a:ext cx="6574221" cy="914040"/>
          </a:xfrm>
        </p:spPr>
        <p:txBody>
          <a:bodyPr/>
          <a:lstStyle/>
          <a:p>
            <a:pPr algn="ctr"/>
            <a:r>
              <a:rPr lang="en-US" sz="2800" b="1" dirty="0">
                <a:latin typeface="Times New Roman" panose="02020603050405020304" pitchFamily="18" charset="0"/>
                <a:cs typeface="Times New Roman" panose="02020603050405020304" pitchFamily="18" charset="0"/>
              </a:rPr>
              <a:t>Implementation of Calculator (cont.)</a:t>
            </a:r>
          </a:p>
        </p:txBody>
      </p:sp>
      <p:sp>
        <p:nvSpPr>
          <p:cNvPr id="4" name="Rectangle 1">
            <a:extLst>
              <a:ext uri="{FF2B5EF4-FFF2-40B4-BE49-F238E27FC236}">
                <a16:creationId xmlns:a16="http://schemas.microsoft.com/office/drawing/2014/main" id="{35142356-6543-C371-CC53-C680E2E58C36}"/>
              </a:ext>
            </a:extLst>
          </p:cNvPr>
          <p:cNvSpPr>
            <a:spLocks noChangeArrowheads="1"/>
          </p:cNvSpPr>
          <p:nvPr/>
        </p:nvSpPr>
        <p:spPr bwMode="auto">
          <a:xfrm>
            <a:off x="0" y="914040"/>
            <a:ext cx="9144001" cy="353943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Here is a list of the widgets that are used to create the calculator's interface: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57250" lvl="1" indent="-400050">
              <a:buFont typeface="+mj-lt"/>
              <a:buAutoNum type="romanLcPeriod"/>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Entry:</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Entry fields are used to allow the user to input values. In this case, there are two entry fields for the two numbers and one entry field for the operator. </a:t>
            </a:r>
          </a:p>
          <a:p>
            <a:pPr marL="857250" lvl="1" indent="-400050">
              <a:buFont typeface="+mj-lt"/>
              <a:buAutoNum type="romanLcPeriod"/>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57250" lvl="1" indent="-400050">
              <a:buFont typeface="+mj-lt"/>
              <a:buAutoNum type="romanLcPeriod"/>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Button: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Buttons are used to allow the user to interact with the calculator. In this case, there are buttons for the numbers 0-9, the operators +, -, *, /, and the "Enter" and "Clear" buttons. </a:t>
            </a:r>
          </a:p>
          <a:p>
            <a:pPr marL="857250" lvl="1" indent="-400050">
              <a:buFont typeface="+mj-lt"/>
              <a:buAutoNum type="romanLcPeriod"/>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57250" lvl="1" indent="-400050">
              <a:buFont typeface="+mj-lt"/>
              <a:buAutoNum type="romanLcPeriod"/>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Grid: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calculator's interface is created using a grid layout, which allows the widgets to be arranged in a grid of rows and columns. This makes it easy to position the widgets on the window and adjust the layout as needed.</a:t>
            </a:r>
          </a:p>
          <a:p>
            <a:pPr marL="857250" lvl="1" indent="-400050">
              <a:buFont typeface="+mj-lt"/>
              <a:buAutoNum type="romanLcPeriod"/>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indent="-400050">
              <a:buFont typeface="+mj-lt"/>
              <a:buAutoNum type="romanUcPeriod" startAt="7"/>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Mainloop</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1600" b="1" i="0" u="none" strike="noStrike" cap="none" normalizeH="0" baseline="0" dirty="0" err="1">
                <a:ln>
                  <a:noFill/>
                </a:ln>
                <a:effectLst/>
                <a:latin typeface="Söhne Mono"/>
              </a:rPr>
              <a:t>mainloop</a:t>
            </a:r>
            <a:r>
              <a:rPr kumimoji="0" lang="en-US" altLang="en-US" sz="1600" b="0" i="0" u="none" strike="noStrike" cap="none" normalizeH="0" baseline="0" dirty="0">
                <a:ln>
                  <a:noFill/>
                </a:ln>
                <a:effectLst/>
                <a:latin typeface="Söhne"/>
              </a:rPr>
              <a:t> method is called on the </a:t>
            </a:r>
            <a:r>
              <a:rPr kumimoji="0" lang="en-US" altLang="en-US" sz="1600" b="1" i="0" u="none" strike="noStrike" cap="none" normalizeH="0" baseline="0" dirty="0">
                <a:ln>
                  <a:noFill/>
                </a:ln>
                <a:effectLst/>
                <a:latin typeface="Söhne Mono"/>
              </a:rPr>
              <a:t>root</a:t>
            </a:r>
            <a:r>
              <a:rPr kumimoji="0" lang="en-US" altLang="en-US" sz="1600" b="0" i="0" u="none" strike="noStrike" cap="none" normalizeH="0" baseline="0" dirty="0">
                <a:ln>
                  <a:noFill/>
                </a:ln>
                <a:effectLst/>
                <a:latin typeface="Söhne"/>
              </a:rPr>
              <a:t> window object, which is the main window of the guessing game. It is used to start the event loop and wait for the user to interact with the program.</a:t>
            </a:r>
            <a:r>
              <a:rPr kumimoji="0" lang="en-US" altLang="en-US" sz="1600" b="0" i="0" u="none" strike="noStrike" cap="none" normalizeH="0" baseline="0" dirty="0">
                <a:ln>
                  <a:noFill/>
                </a:ln>
                <a:effectLst/>
              </a:rPr>
              <a:t> </a:t>
            </a:r>
            <a:endPar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startAt="7"/>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25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8849D4-DEF3-BF02-DDD8-4B3F156D92DA}"/>
              </a:ext>
            </a:extLst>
          </p:cNvPr>
          <p:cNvSpPr txBox="1"/>
          <p:nvPr/>
        </p:nvSpPr>
        <p:spPr>
          <a:xfrm>
            <a:off x="-1" y="2896972"/>
            <a:ext cx="9144001"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1" y="0"/>
            <a:ext cx="6574221" cy="914040"/>
          </a:xfrm>
        </p:spPr>
        <p:txBody>
          <a:bodyPr/>
          <a:lstStyle/>
          <a:p>
            <a:pPr algn="ctr"/>
            <a:r>
              <a:rPr lang="en-US" sz="2800" b="1" dirty="0">
                <a:latin typeface="Times New Roman" panose="02020603050405020304" pitchFamily="18" charset="0"/>
                <a:cs typeface="Times New Roman" panose="02020603050405020304" pitchFamily="18" charset="0"/>
              </a:rPr>
              <a:t>Implementation of Password Generator</a:t>
            </a:r>
          </a:p>
        </p:txBody>
      </p:sp>
      <p:sp>
        <p:nvSpPr>
          <p:cNvPr id="4" name="Rectangle 1">
            <a:extLst>
              <a:ext uri="{FF2B5EF4-FFF2-40B4-BE49-F238E27FC236}">
                <a16:creationId xmlns:a16="http://schemas.microsoft.com/office/drawing/2014/main" id="{35142356-6543-C371-CC53-C680E2E58C36}"/>
              </a:ext>
            </a:extLst>
          </p:cNvPr>
          <p:cNvSpPr>
            <a:spLocks noChangeArrowheads="1"/>
          </p:cNvSpPr>
          <p:nvPr/>
        </p:nvSpPr>
        <p:spPr bwMode="auto">
          <a:xfrm>
            <a:off x="0" y="854957"/>
            <a:ext cx="9144001" cy="674030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password generator is implemented using several functions and modules:</a:t>
            </a: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effectLst/>
                <a:latin typeface="Times New Roman" panose="02020603050405020304" pitchFamily="18" charset="0"/>
                <a:cs typeface="Times New Roman" panose="02020603050405020304" pitchFamily="18" charset="0"/>
              </a:rPr>
              <a:t>Modules: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Python module for creating GUI applications.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random</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Python module for generating random numbers.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effectLst/>
                <a:latin typeface="Times New Roman" panose="02020603050405020304" pitchFamily="18" charset="0"/>
                <a:cs typeface="Times New Roman" panose="02020603050405020304" pitchFamily="18" charset="0"/>
              </a:rPr>
              <a:t>Functions: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Tk()</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for creating a main window.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configure()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for configuring various properties of a widget, such as its background color.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Label()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for creating a label widget, which displays text.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Spinbox</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for creating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spinbox</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widget, which allows the user to choose a value from a list of options.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Button()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to create a button widget, it can be clicked by the user to perform an action.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Text()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for creating a text widget, which displays multiple lines of text.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pack()</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for organizing widgets in a horizontal or vertical layout.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random.sample</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function from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random</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module to generate random samples from a population.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clipboard_clear</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function for clearing the clipboard.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clipboard_append</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for adding text to the clipboard.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mainloop</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for running the main loop, which keeps the window open until the user closes it.</a:t>
            </a:r>
          </a:p>
        </p:txBody>
      </p:sp>
    </p:spTree>
    <p:extLst>
      <p:ext uri="{BB962C8B-B14F-4D97-AF65-F5344CB8AC3E}">
        <p14:creationId xmlns:p14="http://schemas.microsoft.com/office/powerpoint/2010/main" val="10266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8849D4-DEF3-BF02-DDD8-4B3F156D92DA}"/>
              </a:ext>
            </a:extLst>
          </p:cNvPr>
          <p:cNvSpPr txBox="1"/>
          <p:nvPr/>
        </p:nvSpPr>
        <p:spPr>
          <a:xfrm>
            <a:off x="-1" y="2896972"/>
            <a:ext cx="9144001"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1" y="0"/>
            <a:ext cx="6574221" cy="914040"/>
          </a:xfrm>
        </p:spPr>
        <p:txBody>
          <a:bodyPr/>
          <a:lstStyle/>
          <a:p>
            <a:pPr algn="ctr"/>
            <a:r>
              <a:rPr lang="en-US" sz="2800" b="1" dirty="0">
                <a:latin typeface="Times New Roman" panose="02020603050405020304" pitchFamily="18" charset="0"/>
                <a:cs typeface="Times New Roman" panose="02020603050405020304" pitchFamily="18" charset="0"/>
              </a:rPr>
              <a:t>Implementation of Password Generator(cont.)</a:t>
            </a:r>
          </a:p>
        </p:txBody>
      </p:sp>
      <p:sp>
        <p:nvSpPr>
          <p:cNvPr id="4" name="Rectangle 1">
            <a:extLst>
              <a:ext uri="{FF2B5EF4-FFF2-40B4-BE49-F238E27FC236}">
                <a16:creationId xmlns:a16="http://schemas.microsoft.com/office/drawing/2014/main" id="{35142356-6543-C371-CC53-C680E2E58C36}"/>
              </a:ext>
            </a:extLst>
          </p:cNvPr>
          <p:cNvSpPr>
            <a:spLocks noChangeArrowheads="1"/>
          </p:cNvSpPr>
          <p:nvPr/>
        </p:nvSpPr>
        <p:spPr bwMode="auto">
          <a:xfrm>
            <a:off x="-2" y="957979"/>
            <a:ext cx="9144001" cy="295465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effectLst/>
                <a:latin typeface="Times New Roman" panose="02020603050405020304" pitchFamily="18" charset="0"/>
                <a:cs typeface="Times New Roman" panose="02020603050405020304" pitchFamily="18" charset="0"/>
              </a:rPr>
              <a:t>GUI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Main window: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main window of the application, created using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Tk()</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Label: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widget that displays text, created using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Label()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Spinbox</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widget that allows the user to choose a value from a list of options, created using the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Spinbox</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Button: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widget that can be clicked by the user to perform an action, created using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Button()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Text widget: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widget that displays multiple lines of text, created using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Text()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55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0" y="628814"/>
            <a:ext cx="9144000" cy="914040"/>
          </a:xfrm>
        </p:spPr>
        <p:txBody>
          <a:bodyPr/>
          <a:lstStyle/>
          <a:p>
            <a:r>
              <a:rPr lang="en-US" sz="2400" dirty="0">
                <a:latin typeface="Times New Roman" panose="02020603050405020304" pitchFamily="18" charset="0"/>
                <a:cs typeface="Times New Roman" panose="02020603050405020304" pitchFamily="18" charset="0"/>
              </a:rPr>
              <a:t>The output snapshots of our program are as follows:</a:t>
            </a:r>
          </a:p>
        </p:txBody>
      </p:sp>
      <p:sp>
        <p:nvSpPr>
          <p:cNvPr id="2" name="Title 1"/>
          <p:cNvSpPr>
            <a:spLocks noGrp="1"/>
          </p:cNvSpPr>
          <p:nvPr>
            <p:ph type="title"/>
          </p:nvPr>
        </p:nvSpPr>
        <p:spPr>
          <a:xfrm>
            <a:off x="0" y="0"/>
            <a:ext cx="6518246" cy="914040"/>
          </a:xfrm>
        </p:spPr>
        <p:txBody>
          <a:bodyPr/>
          <a:lstStyle/>
          <a:p>
            <a:pPr algn="ctr"/>
            <a:r>
              <a:rPr lang="en-US" sz="2800" b="1" dirty="0">
                <a:latin typeface="Times New Roman" panose="02020603050405020304" pitchFamily="18" charset="0"/>
                <a:cs typeface="Times New Roman" panose="02020603050405020304" pitchFamily="18" charset="0"/>
              </a:rPr>
              <a:t>Output snapshots </a:t>
            </a:r>
          </a:p>
        </p:txBody>
      </p:sp>
      <p:pic>
        <p:nvPicPr>
          <p:cNvPr id="6" name="Picture 5">
            <a:extLst>
              <a:ext uri="{FF2B5EF4-FFF2-40B4-BE49-F238E27FC236}">
                <a16:creationId xmlns:a16="http://schemas.microsoft.com/office/drawing/2014/main" id="{508C990B-785A-EE68-C786-8FA6C04F304A}"/>
              </a:ext>
            </a:extLst>
          </p:cNvPr>
          <p:cNvPicPr>
            <a:picLocks noChangeAspect="1"/>
          </p:cNvPicPr>
          <p:nvPr/>
        </p:nvPicPr>
        <p:blipFill>
          <a:blip r:embed="rId2"/>
          <a:stretch>
            <a:fillRect/>
          </a:stretch>
        </p:blipFill>
        <p:spPr>
          <a:xfrm>
            <a:off x="10300" y="1542854"/>
            <a:ext cx="4561700" cy="1711853"/>
          </a:xfrm>
          <a:prstGeom prst="rect">
            <a:avLst/>
          </a:prstGeom>
        </p:spPr>
      </p:pic>
      <p:pic>
        <p:nvPicPr>
          <p:cNvPr id="8" name="Picture 7">
            <a:extLst>
              <a:ext uri="{FF2B5EF4-FFF2-40B4-BE49-F238E27FC236}">
                <a16:creationId xmlns:a16="http://schemas.microsoft.com/office/drawing/2014/main" id="{4B84F301-27D2-C7A8-723B-523C99792B21}"/>
              </a:ext>
            </a:extLst>
          </p:cNvPr>
          <p:cNvPicPr>
            <a:picLocks noChangeAspect="1"/>
          </p:cNvPicPr>
          <p:nvPr/>
        </p:nvPicPr>
        <p:blipFill>
          <a:blip r:embed="rId3"/>
          <a:stretch>
            <a:fillRect/>
          </a:stretch>
        </p:blipFill>
        <p:spPr>
          <a:xfrm>
            <a:off x="0" y="3683518"/>
            <a:ext cx="4572000" cy="2545668"/>
          </a:xfrm>
          <a:prstGeom prst="rect">
            <a:avLst/>
          </a:prstGeom>
        </p:spPr>
      </p:pic>
      <p:sp>
        <p:nvSpPr>
          <p:cNvPr id="9" name="TextBox 8">
            <a:extLst>
              <a:ext uri="{FF2B5EF4-FFF2-40B4-BE49-F238E27FC236}">
                <a16:creationId xmlns:a16="http://schemas.microsoft.com/office/drawing/2014/main" id="{C4B8F332-E371-FEC9-A8C1-3A6449F4CC5D}"/>
              </a:ext>
            </a:extLst>
          </p:cNvPr>
          <p:cNvSpPr txBox="1"/>
          <p:nvPr/>
        </p:nvSpPr>
        <p:spPr>
          <a:xfrm>
            <a:off x="4644262" y="1798616"/>
            <a:ext cx="424291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the prompt the users get when they first open the program, entering anything else other than 1,2,3 or 0 would not do anything.</a:t>
            </a:r>
          </a:p>
        </p:txBody>
      </p:sp>
      <p:sp>
        <p:nvSpPr>
          <p:cNvPr id="11" name="TextBox 10">
            <a:extLst>
              <a:ext uri="{FF2B5EF4-FFF2-40B4-BE49-F238E27FC236}">
                <a16:creationId xmlns:a16="http://schemas.microsoft.com/office/drawing/2014/main" id="{1579DDF9-69A0-701D-C52B-E14C32DF8D1E}"/>
              </a:ext>
            </a:extLst>
          </p:cNvPr>
          <p:cNvSpPr txBox="1"/>
          <p:nvPr/>
        </p:nvSpPr>
        <p:spPr>
          <a:xfrm>
            <a:off x="4644262" y="4356187"/>
            <a:ext cx="424291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the final output of our Guess the number game. Users would have to use the buttons to type their guesses and then press enter. </a:t>
            </a:r>
          </a:p>
        </p:txBody>
      </p:sp>
    </p:spTree>
    <p:extLst>
      <p:ext uri="{BB962C8B-B14F-4D97-AF65-F5344CB8AC3E}">
        <p14:creationId xmlns:p14="http://schemas.microsoft.com/office/powerpoint/2010/main" val="2657392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0" y="628814"/>
            <a:ext cx="9144000" cy="914040"/>
          </a:xfrm>
        </p:spPr>
        <p:txBody>
          <a:bodyPr/>
          <a:lstStyle/>
          <a:p>
            <a:r>
              <a:rPr lang="en-US" sz="2400" dirty="0"/>
              <a:t>The output snapshots of our program are as follows:</a:t>
            </a:r>
          </a:p>
        </p:txBody>
      </p:sp>
      <p:sp>
        <p:nvSpPr>
          <p:cNvPr id="2" name="Title 1"/>
          <p:cNvSpPr>
            <a:spLocks noGrp="1"/>
          </p:cNvSpPr>
          <p:nvPr>
            <p:ph type="title"/>
          </p:nvPr>
        </p:nvSpPr>
        <p:spPr>
          <a:xfrm>
            <a:off x="0" y="0"/>
            <a:ext cx="6535024" cy="914040"/>
          </a:xfrm>
        </p:spPr>
        <p:txBody>
          <a:bodyPr/>
          <a:lstStyle/>
          <a:p>
            <a:pPr algn="ctr"/>
            <a:r>
              <a:rPr lang="en-US" sz="2800" b="1" dirty="0">
                <a:latin typeface="Times New Roman" panose="02020603050405020304" pitchFamily="18" charset="0"/>
                <a:cs typeface="Times New Roman" panose="02020603050405020304" pitchFamily="18" charset="0"/>
              </a:rPr>
              <a:t>Output snapshots (cont.)</a:t>
            </a:r>
          </a:p>
        </p:txBody>
      </p:sp>
      <p:pic>
        <p:nvPicPr>
          <p:cNvPr id="7" name="Picture 6">
            <a:extLst>
              <a:ext uri="{FF2B5EF4-FFF2-40B4-BE49-F238E27FC236}">
                <a16:creationId xmlns:a16="http://schemas.microsoft.com/office/drawing/2014/main" id="{69138EDD-E414-0933-3DDB-BC9A76FAC791}"/>
              </a:ext>
            </a:extLst>
          </p:cNvPr>
          <p:cNvPicPr>
            <a:picLocks noChangeAspect="1"/>
          </p:cNvPicPr>
          <p:nvPr/>
        </p:nvPicPr>
        <p:blipFill>
          <a:blip r:embed="rId2"/>
          <a:stretch>
            <a:fillRect/>
          </a:stretch>
        </p:blipFill>
        <p:spPr>
          <a:xfrm>
            <a:off x="1" y="1357146"/>
            <a:ext cx="4571999" cy="2545668"/>
          </a:xfrm>
          <a:prstGeom prst="rect">
            <a:avLst/>
          </a:prstGeom>
        </p:spPr>
      </p:pic>
      <p:pic>
        <p:nvPicPr>
          <p:cNvPr id="5" name="Picture 4">
            <a:extLst>
              <a:ext uri="{FF2B5EF4-FFF2-40B4-BE49-F238E27FC236}">
                <a16:creationId xmlns:a16="http://schemas.microsoft.com/office/drawing/2014/main" id="{617BD03D-30CB-23BC-DB12-DBE9136E5881}"/>
              </a:ext>
            </a:extLst>
          </p:cNvPr>
          <p:cNvPicPr>
            <a:picLocks noChangeAspect="1"/>
          </p:cNvPicPr>
          <p:nvPr/>
        </p:nvPicPr>
        <p:blipFill>
          <a:blip r:embed="rId3"/>
          <a:stretch>
            <a:fillRect/>
          </a:stretch>
        </p:blipFill>
        <p:spPr>
          <a:xfrm>
            <a:off x="1" y="4228021"/>
            <a:ext cx="4571999" cy="2389051"/>
          </a:xfrm>
          <a:prstGeom prst="rect">
            <a:avLst/>
          </a:prstGeom>
        </p:spPr>
      </p:pic>
      <p:sp>
        <p:nvSpPr>
          <p:cNvPr id="9" name="TextBox 8">
            <a:extLst>
              <a:ext uri="{FF2B5EF4-FFF2-40B4-BE49-F238E27FC236}">
                <a16:creationId xmlns:a16="http://schemas.microsoft.com/office/drawing/2014/main" id="{DB0706CF-E507-1FDC-16D8-7E968F49FFE0}"/>
              </a:ext>
            </a:extLst>
          </p:cNvPr>
          <p:cNvSpPr txBox="1"/>
          <p:nvPr/>
        </p:nvSpPr>
        <p:spPr>
          <a:xfrm>
            <a:off x="4731391" y="1752817"/>
            <a:ext cx="4412608"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the final calculator window which opens when users enters 2 in the prompt. User would have to enter the numbers using the buttons and use operators according to their needs, to get the final answer they need to press the “=” button.</a:t>
            </a:r>
          </a:p>
        </p:txBody>
      </p:sp>
      <p:sp>
        <p:nvSpPr>
          <p:cNvPr id="10" name="TextBox 9">
            <a:extLst>
              <a:ext uri="{FF2B5EF4-FFF2-40B4-BE49-F238E27FC236}">
                <a16:creationId xmlns:a16="http://schemas.microsoft.com/office/drawing/2014/main" id="{D0BE68D5-9B35-DDB7-5633-FBD61B32D9D4}"/>
              </a:ext>
            </a:extLst>
          </p:cNvPr>
          <p:cNvSpPr txBox="1"/>
          <p:nvPr/>
        </p:nvSpPr>
        <p:spPr>
          <a:xfrm>
            <a:off x="4731391" y="4268384"/>
            <a:ext cx="4286774"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the Password generator which opens when user enters 3 in the prompt window. Users need to set the length of password required using the arrow buttons next to the length field and then click generate button to get the password in the output field, the user can also copy the password to windows clipboard using the copy button.</a:t>
            </a:r>
          </a:p>
        </p:txBody>
      </p:sp>
    </p:spTree>
    <p:extLst>
      <p:ext uri="{BB962C8B-B14F-4D97-AF65-F5344CB8AC3E}">
        <p14:creationId xmlns:p14="http://schemas.microsoft.com/office/powerpoint/2010/main" val="286783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0" y="0"/>
            <a:ext cx="6553080" cy="837720"/>
          </a:xfrm>
          <a:prstGeom prst="rect">
            <a:avLst/>
          </a:prstGeom>
          <a:noFill/>
          <a:ln w="9360">
            <a:noFill/>
          </a:ln>
        </p:spPr>
        <p:txBody>
          <a:bodyPr anchor="ctr">
            <a:noAutofit/>
          </a:bodyPr>
          <a:lstStyle/>
          <a:p>
            <a:pPr algn="ctr">
              <a:lnSpc>
                <a:spcPct val="100000"/>
              </a:lnSpc>
            </a:pPr>
            <a:r>
              <a:rPr lang="en-US" sz="2800" b="1" strike="noStrike" spc="-1" dirty="0">
                <a:solidFill>
                  <a:srgbClr val="000000"/>
                </a:solidFill>
                <a:latin typeface="Times New Roman" panose="02020603050405020304" pitchFamily="18" charset="0"/>
                <a:cs typeface="Times New Roman" panose="02020603050405020304" pitchFamily="18" charset="0"/>
              </a:rPr>
              <a:t>Future Scope of Guessing Game</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17</a:t>
            </a:fld>
            <a:endParaRPr lang="en-GB" sz="1200" b="0" strike="noStrike" spc="-1">
              <a:latin typeface="Times New Roman"/>
            </a:endParaRPr>
          </a:p>
        </p:txBody>
      </p:sp>
      <p:sp>
        <p:nvSpPr>
          <p:cNvPr id="2" name="TextBox 1">
            <a:extLst>
              <a:ext uri="{FF2B5EF4-FFF2-40B4-BE49-F238E27FC236}">
                <a16:creationId xmlns:a16="http://schemas.microsoft.com/office/drawing/2014/main" id="{B29AF39F-4CF7-0236-4895-536391426FF7}"/>
              </a:ext>
            </a:extLst>
          </p:cNvPr>
          <p:cNvSpPr txBox="1"/>
          <p:nvPr/>
        </p:nvSpPr>
        <p:spPr>
          <a:xfrm>
            <a:off x="0" y="837720"/>
            <a:ext cx="9076888" cy="4524315"/>
          </a:xfrm>
          <a:prstGeom prst="rect">
            <a:avLst/>
          </a:prstGeom>
          <a:noFill/>
        </p:spPr>
        <p:txBody>
          <a:bodyPr wrap="square" rtlCol="0">
            <a:spAutoFit/>
          </a:bodyPr>
          <a:lstStyle/>
          <a:p>
            <a:pPr marL="457200" indent="-457200" algn="l">
              <a:buFont typeface="+mj-lt"/>
              <a:buAutoNum type="arabicPeriod"/>
            </a:pPr>
            <a:endParaRPr lang="en-US" sz="1600" b="1" strike="noStrike" spc="-1" dirty="0">
              <a:solidFill>
                <a:srgbClr val="000000"/>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strike="noStrike" spc="-1" dirty="0">
                <a:solidFill>
                  <a:srgbClr val="000000"/>
                </a:solidFill>
                <a:latin typeface="Times New Roman" panose="02020603050405020304" pitchFamily="18" charset="0"/>
                <a:cs typeface="Times New Roman" panose="02020603050405020304" pitchFamily="18" charset="0"/>
              </a:rPr>
              <a:t>Add additional game modes: </a:t>
            </a:r>
            <a:r>
              <a:rPr lang="en-US" sz="1600" strike="noStrike" spc="-1" dirty="0">
                <a:solidFill>
                  <a:srgbClr val="000000"/>
                </a:solidFill>
                <a:latin typeface="Times New Roman" panose="02020603050405020304" pitchFamily="18" charset="0"/>
                <a:cs typeface="Times New Roman" panose="02020603050405020304" pitchFamily="18" charset="0"/>
              </a:rPr>
              <a:t>The game could be modified to include different modes or difficulty levels. For example, the user could choose to play a mode where they have to guess a number between 0 and 1000, or a mode where they only have 5 chances to guess the correct number. </a:t>
            </a:r>
          </a:p>
          <a:p>
            <a:pPr marL="457200" indent="-457200" algn="l">
              <a:buFont typeface="+mj-lt"/>
              <a:buAutoNum type="arabicPeriod"/>
            </a:pPr>
            <a:endParaRPr lang="en-US" sz="80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strike="noStrike" spc="-1" dirty="0">
                <a:solidFill>
                  <a:srgbClr val="000000"/>
                </a:solidFill>
                <a:latin typeface="Times New Roman" panose="02020603050405020304" pitchFamily="18" charset="0"/>
                <a:cs typeface="Times New Roman" panose="02020603050405020304" pitchFamily="18" charset="0"/>
              </a:rPr>
              <a:t>Incorporate visual elements: </a:t>
            </a:r>
            <a:r>
              <a:rPr lang="en-US" sz="1600" strike="noStrike" spc="-1" dirty="0">
                <a:solidFill>
                  <a:srgbClr val="000000"/>
                </a:solidFill>
                <a:latin typeface="Times New Roman" panose="02020603050405020304" pitchFamily="18" charset="0"/>
                <a:cs typeface="Times New Roman" panose="02020603050405020304" pitchFamily="18" charset="0"/>
              </a:rPr>
              <a:t>The game could be made more visually appealing by adding graphics or animation. For example, the program could display a progress bar to show how many chances the user has remaining, or animate the output messages to make them more attention-grabbing. </a:t>
            </a:r>
          </a:p>
          <a:p>
            <a:pPr marL="457200" indent="-457200" algn="l">
              <a:buFont typeface="+mj-lt"/>
              <a:buAutoNum type="arabicPeriod"/>
            </a:pPr>
            <a:endParaRPr lang="en-US" sz="80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strike="noStrike" spc="-1" dirty="0">
                <a:solidFill>
                  <a:srgbClr val="000000"/>
                </a:solidFill>
                <a:latin typeface="Times New Roman" panose="02020603050405020304" pitchFamily="18" charset="0"/>
                <a:cs typeface="Times New Roman" panose="02020603050405020304" pitchFamily="18" charset="0"/>
              </a:rPr>
              <a:t>Add a leaderboard or high score feature: </a:t>
            </a:r>
            <a:r>
              <a:rPr lang="en-US" sz="1600" strike="noStrike" spc="-1" dirty="0">
                <a:solidFill>
                  <a:srgbClr val="000000"/>
                </a:solidFill>
                <a:latin typeface="Times New Roman" panose="02020603050405020304" pitchFamily="18" charset="0"/>
                <a:cs typeface="Times New Roman" panose="02020603050405020304" pitchFamily="18" charset="0"/>
              </a:rPr>
              <a:t>The program could track the user's performance over multiple games and display a leaderboard or high score list. This could add an element of competition and encourage the user to try to improve their score. </a:t>
            </a:r>
          </a:p>
          <a:p>
            <a:pPr marL="457200" indent="-457200" algn="l">
              <a:buFont typeface="+mj-lt"/>
              <a:buAutoNum type="arabicPeriod"/>
            </a:pPr>
            <a:endParaRPr lang="en-US" sz="80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strike="noStrike" spc="-1" dirty="0">
                <a:solidFill>
                  <a:srgbClr val="000000"/>
                </a:solidFill>
                <a:latin typeface="Times New Roman" panose="02020603050405020304" pitchFamily="18" charset="0"/>
                <a:cs typeface="Times New Roman" panose="02020603050405020304" pitchFamily="18" charset="0"/>
              </a:rPr>
              <a:t>Integrate with other platforms or technologies: </a:t>
            </a:r>
            <a:r>
              <a:rPr lang="en-US" sz="1600" strike="noStrike" spc="-1" dirty="0">
                <a:solidFill>
                  <a:srgbClr val="000000"/>
                </a:solidFill>
                <a:latin typeface="Times New Roman" panose="02020603050405020304" pitchFamily="18" charset="0"/>
                <a:cs typeface="Times New Roman" panose="02020603050405020304" pitchFamily="18" charset="0"/>
              </a:rPr>
              <a:t>The game could be modified to work with other platforms or technologies, such as mobile devices. This could allow the user to play the game in different contexts or environments. </a:t>
            </a:r>
          </a:p>
          <a:p>
            <a:pPr marL="457200" indent="-457200" algn="l">
              <a:buFont typeface="+mj-lt"/>
              <a:buAutoNum type="arabicPeriod"/>
            </a:pPr>
            <a:endParaRPr lang="en-US" sz="80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strike="noStrike" spc="-1" dirty="0">
                <a:solidFill>
                  <a:srgbClr val="000000"/>
                </a:solidFill>
                <a:latin typeface="Times New Roman" panose="02020603050405020304" pitchFamily="18" charset="0"/>
                <a:cs typeface="Times New Roman" panose="02020603050405020304" pitchFamily="18" charset="0"/>
              </a:rPr>
              <a:t>Add additional features or functionality: </a:t>
            </a:r>
            <a:r>
              <a:rPr lang="en-US" sz="1600" strike="noStrike" spc="-1" dirty="0">
                <a:solidFill>
                  <a:srgbClr val="000000"/>
                </a:solidFill>
                <a:latin typeface="Times New Roman" panose="02020603050405020304" pitchFamily="18" charset="0"/>
                <a:cs typeface="Times New Roman" panose="02020603050405020304" pitchFamily="18" charset="0"/>
              </a:rPr>
              <a:t>The game could be modified to include additional features or functionality, such as the ability to customize the range of numbers to guess from or to display hints or clues to help the user guess the correct number.</a:t>
            </a:r>
            <a:endParaRPr lang="en-US" sz="1600" dirty="0"/>
          </a:p>
        </p:txBody>
      </p:sp>
    </p:spTree>
    <p:extLst>
      <p:ext uri="{BB962C8B-B14F-4D97-AF65-F5344CB8AC3E}">
        <p14:creationId xmlns:p14="http://schemas.microsoft.com/office/powerpoint/2010/main" val="390970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0" y="0"/>
            <a:ext cx="6553080" cy="837720"/>
          </a:xfrm>
          <a:prstGeom prst="rect">
            <a:avLst/>
          </a:prstGeom>
          <a:noFill/>
          <a:ln w="9360">
            <a:noFill/>
          </a:ln>
        </p:spPr>
        <p:txBody>
          <a:bodyPr anchor="ctr">
            <a:noAutofit/>
          </a:bodyPr>
          <a:lstStyle/>
          <a:p>
            <a:pPr algn="ctr">
              <a:lnSpc>
                <a:spcPct val="100000"/>
              </a:lnSpc>
            </a:pPr>
            <a:r>
              <a:rPr lang="en-US" sz="2800" b="1" strike="noStrike" spc="-1" dirty="0">
                <a:solidFill>
                  <a:srgbClr val="000000"/>
                </a:solidFill>
                <a:latin typeface="Times New Roman" panose="02020603050405020304" pitchFamily="18" charset="0"/>
                <a:cs typeface="Times New Roman" panose="02020603050405020304" pitchFamily="18" charset="0"/>
              </a:rPr>
              <a:t>Future Scope of Calculator</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18</a:t>
            </a:fld>
            <a:endParaRPr lang="en-GB" sz="1200" b="0" strike="noStrike" spc="-1">
              <a:latin typeface="Times New Roman"/>
            </a:endParaRPr>
          </a:p>
        </p:txBody>
      </p:sp>
      <p:sp>
        <p:nvSpPr>
          <p:cNvPr id="2" name="TextBox 1">
            <a:extLst>
              <a:ext uri="{FF2B5EF4-FFF2-40B4-BE49-F238E27FC236}">
                <a16:creationId xmlns:a16="http://schemas.microsoft.com/office/drawing/2014/main" id="{B29AF39F-4CF7-0236-4895-536391426FF7}"/>
              </a:ext>
            </a:extLst>
          </p:cNvPr>
          <p:cNvSpPr txBox="1"/>
          <p:nvPr/>
        </p:nvSpPr>
        <p:spPr>
          <a:xfrm>
            <a:off x="0" y="837720"/>
            <a:ext cx="9076888" cy="4031873"/>
          </a:xfrm>
          <a:prstGeom prst="rect">
            <a:avLst/>
          </a:prstGeom>
          <a:noFill/>
        </p:spPr>
        <p:txBody>
          <a:bodyPr wrap="square" rtlCol="0">
            <a:spAutoFit/>
          </a:bodyPr>
          <a:lstStyle/>
          <a:p>
            <a:pPr marL="457200" indent="-457200" algn="l">
              <a:buFont typeface="+mj-lt"/>
              <a:buAutoNum type="arabicPeriod"/>
            </a:pPr>
            <a:endParaRPr lang="en-US" sz="1600" b="1"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Add more advanced features: </a:t>
            </a:r>
            <a:r>
              <a:rPr lang="en-US" sz="1600" b="0" i="0" dirty="0">
                <a:effectLst/>
                <a:latin typeface="Times New Roman" panose="02020603050405020304" pitchFamily="18" charset="0"/>
                <a:cs typeface="Times New Roman" panose="02020603050405020304" pitchFamily="18" charset="0"/>
              </a:rPr>
              <a:t>The calculator could be enhanced to include more advanced features such as scientific functions (e.g., sine, cosine, tangent), complex number support, or matrix operations. </a:t>
            </a:r>
          </a:p>
          <a:p>
            <a:pPr marL="457200" indent="-457200" algn="l">
              <a:buFont typeface="+mj-lt"/>
              <a:buAutoNum type="arabicPeriod"/>
            </a:pPr>
            <a:endParaRPr lang="en-US" sz="8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Incorporate visual elements: </a:t>
            </a:r>
            <a:r>
              <a:rPr lang="en-US" sz="1600" b="0" i="0" dirty="0">
                <a:effectLst/>
                <a:latin typeface="Times New Roman" panose="02020603050405020304" pitchFamily="18" charset="0"/>
                <a:cs typeface="Times New Roman" panose="02020603050405020304" pitchFamily="18" charset="0"/>
              </a:rPr>
              <a:t>The calculator could be made more visually appealing by adding graphics or animation. For example, the program could display an animation when the user clicks on a button, or use different colors or font styles to highlight important information. </a:t>
            </a:r>
          </a:p>
          <a:p>
            <a:pPr marL="457200" indent="-457200" algn="l">
              <a:buFont typeface="+mj-lt"/>
              <a:buAutoNum type="arabicPeriod"/>
            </a:pPr>
            <a:endParaRPr lang="en-US" sz="8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Integrate with other platforms or technologies: </a:t>
            </a:r>
            <a:r>
              <a:rPr lang="en-US" sz="1600" b="0" i="0" dirty="0">
                <a:effectLst/>
                <a:latin typeface="Times New Roman" panose="02020603050405020304" pitchFamily="18" charset="0"/>
                <a:cs typeface="Times New Roman" panose="02020603050405020304" pitchFamily="18" charset="0"/>
              </a:rPr>
              <a:t>The calculator could be modified to work with other platforms or technologies, such as mobile devices. This could allow the user to use the calculator in different contexts or environments. </a:t>
            </a:r>
          </a:p>
          <a:p>
            <a:pPr marL="457200" indent="-457200" algn="l">
              <a:buFont typeface="+mj-lt"/>
              <a:buAutoNum type="arabicPeriod"/>
            </a:pPr>
            <a:endParaRPr lang="en-US" sz="8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Add additional functionality: </a:t>
            </a:r>
            <a:r>
              <a:rPr lang="en-US" sz="1600" b="0" i="0" dirty="0">
                <a:effectLst/>
                <a:latin typeface="Times New Roman" panose="02020603050405020304" pitchFamily="18" charset="0"/>
                <a:cs typeface="Times New Roman" panose="02020603050405020304" pitchFamily="18" charset="0"/>
              </a:rPr>
              <a:t>The calculator could be modified to include additional functionality, such as the ability to save and recall calculations, or to perform conversions between different units of measurement. </a:t>
            </a:r>
          </a:p>
          <a:p>
            <a:pPr marL="457200" indent="-457200" algn="l">
              <a:buFont typeface="+mj-lt"/>
              <a:buAutoNum type="arabicPeriod"/>
            </a:pPr>
            <a:endParaRPr lang="en-US" sz="8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Customize the appearance: </a:t>
            </a:r>
            <a:r>
              <a:rPr lang="en-US" sz="1600" b="0" i="0" dirty="0">
                <a:effectLst/>
                <a:latin typeface="Times New Roman" panose="02020603050405020304" pitchFamily="18" charset="0"/>
                <a:cs typeface="Times New Roman" panose="02020603050405020304" pitchFamily="18" charset="0"/>
              </a:rPr>
              <a:t>The calculator could be customized to have a unique look or theme. For example, the program could use a different color scheme or set of buttons to create a specific aesthetic.</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5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0" y="0"/>
            <a:ext cx="6553080" cy="837720"/>
          </a:xfrm>
          <a:prstGeom prst="rect">
            <a:avLst/>
          </a:prstGeom>
          <a:noFill/>
          <a:ln w="9360">
            <a:noFill/>
          </a:ln>
        </p:spPr>
        <p:txBody>
          <a:bodyPr anchor="ctr">
            <a:noAutofit/>
          </a:bodyPr>
          <a:lstStyle/>
          <a:p>
            <a:pPr algn="ctr">
              <a:lnSpc>
                <a:spcPct val="100000"/>
              </a:lnSpc>
            </a:pPr>
            <a:r>
              <a:rPr lang="en-US" sz="2800" b="1" strike="noStrike" spc="-1" dirty="0">
                <a:solidFill>
                  <a:srgbClr val="000000"/>
                </a:solidFill>
                <a:latin typeface="Times New Roman" panose="02020603050405020304" pitchFamily="18" charset="0"/>
                <a:cs typeface="Times New Roman" panose="02020603050405020304" pitchFamily="18" charset="0"/>
              </a:rPr>
              <a:t>Future Scope of Password Generator</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19</a:t>
            </a:fld>
            <a:endParaRPr lang="en-GB" sz="1200" b="0" strike="noStrike" spc="-1">
              <a:latin typeface="Times New Roman"/>
            </a:endParaRPr>
          </a:p>
        </p:txBody>
      </p:sp>
      <p:sp>
        <p:nvSpPr>
          <p:cNvPr id="2" name="TextBox 1">
            <a:extLst>
              <a:ext uri="{FF2B5EF4-FFF2-40B4-BE49-F238E27FC236}">
                <a16:creationId xmlns:a16="http://schemas.microsoft.com/office/drawing/2014/main" id="{B29AF39F-4CF7-0236-4895-536391426FF7}"/>
              </a:ext>
            </a:extLst>
          </p:cNvPr>
          <p:cNvSpPr txBox="1"/>
          <p:nvPr/>
        </p:nvSpPr>
        <p:spPr>
          <a:xfrm>
            <a:off x="0" y="837720"/>
            <a:ext cx="9076888" cy="4770537"/>
          </a:xfrm>
          <a:prstGeom prst="rect">
            <a:avLst/>
          </a:prstGeom>
          <a:noFill/>
        </p:spPr>
        <p:txBody>
          <a:bodyPr wrap="square" rtlCol="0">
            <a:spAutoFit/>
          </a:bodyPr>
          <a:lstStyle/>
          <a:p>
            <a:pPr marL="457200" indent="-457200" algn="l">
              <a:buFont typeface="+mj-lt"/>
              <a:buAutoNum type="arabicPeriod"/>
            </a:pPr>
            <a:endParaRPr lang="en-US" sz="160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Add more customization options: </a:t>
            </a:r>
            <a:r>
              <a:rPr lang="en-US" sz="1600" i="0" dirty="0">
                <a:effectLst/>
                <a:latin typeface="Times New Roman" panose="02020603050405020304" pitchFamily="18" charset="0"/>
                <a:cs typeface="Times New Roman" panose="02020603050405020304" pitchFamily="18" charset="0"/>
              </a:rPr>
              <a:t>The program could be modified to allow the user to choose which types of characters (lowercase letters, uppercase letters, numbers, symbols, etc.) to include in the generated password. This would give the user more control over the complexity and security of their passwords. </a:t>
            </a:r>
          </a:p>
          <a:p>
            <a:pPr marL="457200" indent="-457200" algn="l">
              <a:buFont typeface="+mj-lt"/>
              <a:buAutoNum type="arabicPeriod"/>
            </a:pPr>
            <a:endParaRPr lang="en-US" sz="80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Incorporate visual elements: </a:t>
            </a:r>
            <a:r>
              <a:rPr lang="en-US" sz="1600" i="0" dirty="0">
                <a:effectLst/>
                <a:latin typeface="Times New Roman" panose="02020603050405020304" pitchFamily="18" charset="0"/>
                <a:cs typeface="Times New Roman" panose="02020603050405020304" pitchFamily="18" charset="0"/>
              </a:rPr>
              <a:t>The program could be made more visually appealing by adding graphics or animation. For example, the program could display an animation when the user clicks on a button, or use different colors or font styles to highlight important information. </a:t>
            </a:r>
          </a:p>
          <a:p>
            <a:pPr marL="457200" indent="-457200" algn="l">
              <a:buFont typeface="+mj-lt"/>
              <a:buAutoNum type="arabicPeriod"/>
            </a:pPr>
            <a:endParaRPr lang="en-US" sz="80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Integrate with other platforms or technologies:</a:t>
            </a:r>
            <a:r>
              <a:rPr lang="en-US" sz="1600" i="0" dirty="0">
                <a:effectLst/>
                <a:latin typeface="Times New Roman" panose="02020603050405020304" pitchFamily="18" charset="0"/>
                <a:cs typeface="Times New Roman" panose="02020603050405020304" pitchFamily="18" charset="0"/>
              </a:rPr>
              <a:t> The password generator could be modified to work with other platforms or technologies, such as mobile devices or web browsers. This could allow the user to generate and manage passwords in different contexts or environments.</a:t>
            </a:r>
          </a:p>
          <a:p>
            <a:pPr marL="457200" indent="-457200" algn="l">
              <a:buFont typeface="+mj-lt"/>
              <a:buAutoNum type="arabicPeriod"/>
            </a:pPr>
            <a:endParaRPr lang="en-US" sz="80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Add additional security features: </a:t>
            </a:r>
            <a:r>
              <a:rPr lang="en-US" sz="1600" i="0" dirty="0">
                <a:effectLst/>
                <a:latin typeface="Times New Roman" panose="02020603050405020304" pitchFamily="18" charset="0"/>
                <a:cs typeface="Times New Roman" panose="02020603050405020304" pitchFamily="18" charset="0"/>
              </a:rPr>
              <a:t>The program could be enhanced to include additional security features, such as the ability to check the strength of a generated password or to store passwords securely in a password manager. </a:t>
            </a:r>
          </a:p>
          <a:p>
            <a:pPr marL="457200" indent="-457200" algn="l">
              <a:buFont typeface="+mj-lt"/>
              <a:buAutoNum type="arabicPeriod"/>
            </a:pPr>
            <a:endParaRPr lang="en-US" sz="80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600" b="1" i="0" dirty="0">
                <a:effectLst/>
                <a:latin typeface="Times New Roman" panose="02020603050405020304" pitchFamily="18" charset="0"/>
                <a:cs typeface="Times New Roman" panose="02020603050405020304" pitchFamily="18" charset="0"/>
              </a:rPr>
              <a:t>Customize the appearance: </a:t>
            </a:r>
            <a:r>
              <a:rPr lang="en-US" sz="1600" i="0" dirty="0">
                <a:effectLst/>
                <a:latin typeface="Times New Roman" panose="02020603050405020304" pitchFamily="18" charset="0"/>
                <a:cs typeface="Times New Roman" panose="02020603050405020304" pitchFamily="18" charset="0"/>
              </a:rPr>
              <a:t>The password generator could be customized to have a unique look or theme. For example, the program could use a different color scheme or set of buttons to create a specific aesthetic.</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70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2800" b="1" spc="-1" dirty="0">
                <a:solidFill>
                  <a:srgbClr val="000000"/>
                </a:solidFill>
                <a:latin typeface="Times New Roman" panose="02020603050405020304" pitchFamily="18" charset="0"/>
                <a:cs typeface="Times New Roman" panose="02020603050405020304" pitchFamily="18" charset="0"/>
              </a:rPr>
              <a:t>Project </a:t>
            </a:r>
            <a:r>
              <a:rPr lang="en-US" sz="2800" b="1" strike="noStrike" spc="-1" dirty="0">
                <a:solidFill>
                  <a:srgbClr val="000000"/>
                </a:solidFill>
                <a:latin typeface="Times New Roman" panose="02020603050405020304" pitchFamily="18" charset="0"/>
                <a:cs typeface="Times New Roman" panose="02020603050405020304" pitchFamily="18" charset="0"/>
              </a:rPr>
              <a:t> Details</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2</a:t>
            </a:fld>
            <a:endParaRPr lang="en-GB" sz="1200" b="0" strike="noStrike" spc="-1">
              <a:latin typeface="Times New Roman"/>
            </a:endParaRPr>
          </a:p>
        </p:txBody>
      </p:sp>
      <p:sp>
        <p:nvSpPr>
          <p:cNvPr id="5" name="TextShape 2"/>
          <p:cNvSpPr txBox="1"/>
          <p:nvPr/>
        </p:nvSpPr>
        <p:spPr>
          <a:xfrm>
            <a:off x="0" y="427839"/>
            <a:ext cx="9144000" cy="6233020"/>
          </a:xfrm>
          <a:prstGeom prst="rect">
            <a:avLst/>
          </a:prstGeom>
          <a:noFill/>
          <a:ln w="9360">
            <a:noFill/>
          </a:ln>
        </p:spPr>
        <p:txBody>
          <a:bodyPr lIns="91440" tIns="45720" rIns="91440" bIns="45720" anchor="t">
            <a:noAutofit/>
          </a:bodyPr>
          <a:lstStyle/>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342900" indent="-342900">
              <a:lnSpc>
                <a:spcPct val="100000"/>
              </a:lnSpc>
              <a:spcBef>
                <a:spcPts val="400"/>
              </a:spcBef>
              <a:buFont typeface="Arial" panose="020B0604020202020204" pitchFamily="34" charset="0"/>
              <a:buChar char="•"/>
            </a:pPr>
            <a:r>
              <a:rPr lang="en-US" b="1" spc="-1" dirty="0">
                <a:solidFill>
                  <a:srgbClr val="000000"/>
                </a:solidFill>
                <a:latin typeface="Times New Roman" panose="02020603050405020304" pitchFamily="18" charset="0"/>
                <a:cs typeface="Times New Roman" panose="02020603050405020304" pitchFamily="18" charset="0"/>
              </a:rPr>
              <a:t>Project  Name: Multipurpose App</a:t>
            </a:r>
          </a:p>
          <a:p>
            <a:pPr>
              <a:lnSpc>
                <a:spcPct val="100000"/>
              </a:lnSpc>
              <a:spcBef>
                <a:spcPts val="400"/>
              </a:spcBef>
            </a:pPr>
            <a:endParaRPr lang="en-US" spc="-1" dirty="0">
              <a:solidFill>
                <a:srgbClr val="000000"/>
              </a:solidFill>
              <a:latin typeface="Times New Roman" panose="02020603050405020304" pitchFamily="18" charset="0"/>
              <a:cs typeface="Times New Roman" panose="02020603050405020304" pitchFamily="18" charset="0"/>
            </a:endParaRPr>
          </a:p>
          <a:p>
            <a:pPr marL="342900" indent="-342900">
              <a:lnSpc>
                <a:spcPct val="100000"/>
              </a:lnSpc>
              <a:spcBef>
                <a:spcPts val="400"/>
              </a:spcBef>
              <a:buFont typeface="Arial" panose="020B0604020202020204" pitchFamily="34" charset="0"/>
              <a:buChar char="•"/>
            </a:pPr>
            <a:r>
              <a:rPr lang="en-US" b="1" spc="-1" dirty="0">
                <a:solidFill>
                  <a:srgbClr val="000000"/>
                </a:solidFill>
                <a:latin typeface="Times New Roman" panose="02020603050405020304" pitchFamily="18" charset="0"/>
                <a:cs typeface="Times New Roman" panose="02020603050405020304" pitchFamily="18" charset="0"/>
              </a:rPr>
              <a:t>Programming Tool : </a:t>
            </a:r>
            <a:r>
              <a:rPr lang="en-US" spc="-1" dirty="0">
                <a:solidFill>
                  <a:srgbClr val="000000"/>
                </a:solidFill>
                <a:latin typeface="Times New Roman" panose="02020603050405020304" pitchFamily="18" charset="0"/>
                <a:cs typeface="Times New Roman" panose="02020603050405020304" pitchFamily="18" charset="0"/>
              </a:rPr>
              <a:t>Python, </a:t>
            </a:r>
            <a:r>
              <a:rPr lang="en-US" spc="-1" dirty="0" err="1">
                <a:solidFill>
                  <a:srgbClr val="000000"/>
                </a:solidFill>
                <a:latin typeface="Times New Roman" panose="02020603050405020304" pitchFamily="18" charset="0"/>
                <a:cs typeface="Times New Roman" panose="02020603050405020304" pitchFamily="18" charset="0"/>
              </a:rPr>
              <a:t>Tkinter</a:t>
            </a:r>
            <a:r>
              <a:rPr lang="en-US" spc="-1" dirty="0">
                <a:solidFill>
                  <a:srgbClr val="000000"/>
                </a:solidFill>
                <a:latin typeface="Times New Roman" panose="02020603050405020304" pitchFamily="18" charset="0"/>
                <a:cs typeface="Times New Roman" panose="02020603050405020304" pitchFamily="18" charset="0"/>
              </a:rPr>
              <a:t> Toolkit for GUI, random module</a:t>
            </a:r>
          </a:p>
          <a:p>
            <a:pPr>
              <a:lnSpc>
                <a:spcPct val="100000"/>
              </a:lnSpc>
              <a:spcBef>
                <a:spcPts val="400"/>
              </a:spcBef>
            </a:pPr>
            <a:endParaRPr lang="en-US" spc="-1" dirty="0">
              <a:solidFill>
                <a:srgbClr val="000000"/>
              </a:solidFill>
              <a:latin typeface="Times New Roman" panose="02020603050405020304" pitchFamily="18" charset="0"/>
              <a:cs typeface="Times New Roman" panose="02020603050405020304" pitchFamily="18" charset="0"/>
            </a:endParaRPr>
          </a:p>
          <a:p>
            <a:pPr marL="342900" indent="-342900">
              <a:spcBef>
                <a:spcPts val="400"/>
              </a:spcBef>
              <a:buFont typeface="Arial" panose="020B0604020202020204" pitchFamily="34" charset="0"/>
              <a:buChar char="•"/>
            </a:pPr>
            <a:r>
              <a:rPr lang="en-US" b="1" spc="-1" dirty="0">
                <a:solidFill>
                  <a:srgbClr val="000000"/>
                </a:solidFill>
                <a:latin typeface="Times New Roman" panose="02020603050405020304" pitchFamily="18" charset="0"/>
                <a:cs typeface="Times New Roman" panose="02020603050405020304" pitchFamily="18" charset="0"/>
              </a:rPr>
              <a:t>Team Members </a:t>
            </a:r>
            <a:r>
              <a:rPr lang="en-US" b="1" dirty="0">
                <a:latin typeface="Times New Roman"/>
                <a:cs typeface="Times New Roman"/>
              </a:rPr>
              <a:t>Rajat Sharma(</a:t>
            </a:r>
            <a:r>
              <a:rPr lang="en-US" dirty="0">
                <a:latin typeface="Times New Roman"/>
                <a:cs typeface="Times New Roman"/>
              </a:rPr>
              <a:t>2210990707)</a:t>
            </a:r>
            <a:r>
              <a:rPr lang="en-US" b="1" dirty="0">
                <a:latin typeface="Times New Roman"/>
                <a:cs typeface="Times New Roman"/>
              </a:rPr>
              <a:t>, </a:t>
            </a:r>
            <a:r>
              <a:rPr lang="en-US" b="1" dirty="0" err="1">
                <a:latin typeface="Times New Roman"/>
                <a:cs typeface="Times New Roman"/>
              </a:rPr>
              <a:t>Rajveer</a:t>
            </a:r>
            <a:r>
              <a:rPr lang="en-US" b="1" dirty="0">
                <a:latin typeface="Times New Roman"/>
                <a:cs typeface="Times New Roman"/>
              </a:rPr>
              <a:t> Singh(</a:t>
            </a:r>
            <a:r>
              <a:rPr lang="en-US" dirty="0">
                <a:latin typeface="Times New Roman"/>
                <a:cs typeface="Times New Roman"/>
              </a:rPr>
              <a:t>2210990711)</a:t>
            </a:r>
            <a:r>
              <a:rPr lang="en-US" b="1" dirty="0">
                <a:latin typeface="Times New Roman"/>
                <a:cs typeface="Times New Roman"/>
              </a:rPr>
              <a:t> &amp;                  Rohan Lakhanpal(</a:t>
            </a:r>
            <a:r>
              <a:rPr lang="en-US" dirty="0">
                <a:latin typeface="Times New Roman"/>
                <a:cs typeface="Times New Roman"/>
              </a:rPr>
              <a:t>2210990741)</a:t>
            </a:r>
            <a:endParaRPr lang="en-US" dirty="0">
              <a:latin typeface="Times New Roman" panose="02020603050405020304" pitchFamily="18" charset="0"/>
              <a:cs typeface="Times New Roman" panose="02020603050405020304" pitchFamily="18" charset="0"/>
            </a:endParaRPr>
          </a:p>
          <a:p>
            <a:pPr>
              <a:spcBef>
                <a:spcPts val="400"/>
              </a:spcBef>
            </a:pPr>
            <a:endParaRPr lang="en-US" b="1" spc="-1" dirty="0">
              <a:solidFill>
                <a:srgbClr val="000000"/>
              </a:solidFill>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b="1" spc="-1" dirty="0">
                <a:solidFill>
                  <a:srgbClr val="000000"/>
                </a:solidFill>
                <a:latin typeface="Times New Roman" panose="02020603050405020304" pitchFamily="18" charset="0"/>
                <a:cs typeface="Times New Roman" panose="02020603050405020304" pitchFamily="18" charset="0"/>
              </a:rPr>
              <a:t>Task done by each member :</a:t>
            </a:r>
          </a:p>
          <a:p>
            <a:pPr marL="0" marR="0">
              <a:lnSpc>
                <a:spcPct val="107000"/>
              </a:lnSpc>
              <a:spcBef>
                <a:spcPts val="0"/>
              </a:spcBef>
              <a:spcAft>
                <a:spcPts val="0"/>
              </a:spcAft>
            </a:pPr>
            <a:endParaRPr lang="en-US" b="1" spc="-1" dirty="0">
              <a:solidFill>
                <a:srgbClr val="000000"/>
              </a:solidFill>
              <a:latin typeface="Times New Roman" panose="02020603050405020304" pitchFamily="18" charset="0"/>
              <a:cs typeface="Times New Roman" panose="02020603050405020304" pitchFamily="18" charset="0"/>
            </a:endParaRPr>
          </a:p>
          <a:p>
            <a:pPr marL="3028950" lvl="6" indent="-285750">
              <a:lnSpc>
                <a:spcPct val="107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Rajat</a:t>
            </a:r>
            <a:r>
              <a:rPr lang="en-US" dirty="0">
                <a:effectLst/>
                <a:latin typeface="Times New Roman" panose="02020603050405020304" pitchFamily="18" charset="0"/>
                <a:cs typeface="Times New Roman" panose="02020603050405020304" pitchFamily="18" charset="0"/>
              </a:rPr>
              <a:t> Sharma ( 2210990707 ):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Coded Calculator, worked on GUI of the calculator through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tkinter</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 tested all the modules</a:t>
            </a:r>
            <a:endParaRPr lang="en-US" sz="1400" dirty="0">
              <a:effectLst/>
              <a:latin typeface="Times New Roman" panose="02020603050405020304" pitchFamily="18" charset="0"/>
              <a:cs typeface="Times New Roman" panose="02020603050405020304" pitchFamily="18" charset="0"/>
            </a:endParaRPr>
          </a:p>
          <a:p>
            <a:pPr marL="3028950" lvl="6" indent="-285750">
              <a:lnSpc>
                <a:spcPct val="107000"/>
              </a:lnSpc>
              <a:buFont typeface="Arial" panose="020B0604020202020204" pitchFamily="34" charset="0"/>
              <a:buChar char="•"/>
            </a:pPr>
            <a:endParaRPr lang="en-US" sz="800" dirty="0">
              <a:effectLst/>
              <a:latin typeface="Times New Roman" panose="02020603050405020304" pitchFamily="18" charset="0"/>
              <a:cs typeface="Times New Roman" panose="02020603050405020304" pitchFamily="18" charset="0"/>
            </a:endParaRPr>
          </a:p>
          <a:p>
            <a:pPr marL="3028950" lvl="6" indent="-285750">
              <a:lnSpc>
                <a:spcPct val="107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Rajveer</a:t>
            </a:r>
            <a:r>
              <a:rPr lang="en-US" dirty="0">
                <a:latin typeface="Times New Roman" panose="02020603050405020304" pitchFamily="18" charset="0"/>
                <a:cs typeface="Times New Roman" panose="02020603050405020304" pitchFamily="18" charset="0"/>
              </a:rPr>
              <a:t> Singh</a:t>
            </a:r>
            <a:r>
              <a:rPr lang="en-US" dirty="0">
                <a:effectLst/>
                <a:latin typeface="Times New Roman" panose="02020603050405020304" pitchFamily="18" charset="0"/>
                <a:cs typeface="Times New Roman" panose="02020603050405020304" pitchFamily="18" charset="0"/>
              </a:rPr>
              <a:t> ( 2210990711</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p>
            <a:pPr marL="3028950" lvl="6" indent="-285750">
              <a:lnSpc>
                <a:spcPct val="107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Coded the guessing game, worked on GUI of the game through </a:t>
            </a:r>
            <a:r>
              <a:rPr lang="en-US" sz="1800" dirty="0" err="1">
                <a:effectLst/>
                <a:latin typeface="Times New Roman" panose="02020603050405020304" pitchFamily="18" charset="0"/>
                <a:cs typeface="Times New Roman" panose="02020603050405020304" pitchFamily="18" charset="0"/>
              </a:rPr>
              <a:t>tkinter</a:t>
            </a:r>
            <a:r>
              <a:rPr lang="en-US" sz="1800" dirty="0">
                <a:effectLst/>
                <a:latin typeface="Times New Roman" panose="02020603050405020304" pitchFamily="18" charset="0"/>
                <a:cs typeface="Times New Roman" panose="02020603050405020304" pitchFamily="18" charset="0"/>
              </a:rPr>
              <a:t>. Validated all the working modules. </a:t>
            </a:r>
            <a:endParaRPr lang="en-US" sz="1400" dirty="0">
              <a:effectLst/>
              <a:latin typeface="Times New Roman" panose="02020603050405020304" pitchFamily="18" charset="0"/>
              <a:cs typeface="Times New Roman" panose="02020603050405020304" pitchFamily="18" charset="0"/>
            </a:endParaRPr>
          </a:p>
          <a:p>
            <a:pPr marL="3028950" lvl="6" indent="-285750">
              <a:lnSpc>
                <a:spcPct val="107000"/>
              </a:lnSpc>
              <a:buFont typeface="Arial" panose="020B0604020202020204" pitchFamily="34" charset="0"/>
              <a:buChar char="•"/>
            </a:pPr>
            <a:endParaRPr lang="en-US" sz="800" dirty="0">
              <a:effectLst/>
              <a:latin typeface="Times New Roman" panose="02020603050405020304" pitchFamily="18" charset="0"/>
              <a:cs typeface="Times New Roman" panose="02020603050405020304" pitchFamily="18" charset="0"/>
            </a:endParaRPr>
          </a:p>
          <a:p>
            <a:pPr marL="3028950" lvl="6" indent="-285750">
              <a:lnSpc>
                <a:spcPct val="107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Rohan Lakhanpal</a:t>
            </a:r>
            <a:r>
              <a:rPr lang="en-US" dirty="0">
                <a:effectLst/>
                <a:latin typeface="Times New Roman" panose="02020603050405020304" pitchFamily="18" charset="0"/>
                <a:cs typeface="Times New Roman" panose="02020603050405020304" pitchFamily="18" charset="0"/>
              </a:rPr>
              <a:t> ( 2210990741 ): </a:t>
            </a:r>
            <a:r>
              <a:rPr lang="en-US" sz="1800" dirty="0">
                <a:effectLst/>
                <a:latin typeface="Times New Roman" panose="02020603050405020304" pitchFamily="18" charset="0"/>
                <a:cs typeface="Times New Roman" panose="02020603050405020304" pitchFamily="18" charset="0"/>
              </a:rPr>
              <a:t>Coded the password generator, ran all the test cases and maintained the records of the project .</a:t>
            </a:r>
            <a:endParaRPr lang="en-US" sz="10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 </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b="1" spc="-1" dirty="0">
              <a:solidFill>
                <a:srgbClr val="000000"/>
              </a:solidFill>
              <a:latin typeface="Times New Roman" panose="02020603050405020304" pitchFamily="18" charset="0"/>
              <a:cs typeface="Times New Roman" panose="02020603050405020304" pitchFamily="18" charset="0"/>
            </a:endParaRPr>
          </a:p>
          <a:p>
            <a:pPr marL="342900" indent="-342900">
              <a:lnSpc>
                <a:spcPct val="100000"/>
              </a:lnSpc>
              <a:spcBef>
                <a:spcPts val="400"/>
              </a:spcBef>
              <a:buFont typeface="Arial" panose="020B0604020202020204" pitchFamily="34" charset="0"/>
              <a:buChar char="•"/>
            </a:pPr>
            <a:endParaRPr lang="en-US" spc="-1" dirty="0">
              <a:solidFill>
                <a:srgbClr val="000000"/>
              </a:solidFill>
              <a:latin typeface="Times New Roman" panose="02020603050405020304" pitchFamily="18" charset="0"/>
              <a:cs typeface="Times New Roman" panose="02020603050405020304" pitchFamily="18" charset="0"/>
            </a:endParaRPr>
          </a:p>
          <a:p>
            <a:pPr marL="342900" indent="-342900">
              <a:lnSpc>
                <a:spcPct val="100000"/>
              </a:lnSpc>
              <a:spcBef>
                <a:spcPts val="400"/>
              </a:spcBef>
              <a:buFont typeface="Arial" panose="020B0604020202020204" pitchFamily="34" charset="0"/>
              <a:buChar char="•"/>
            </a:pPr>
            <a:endParaRPr lang="en-US"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2800" b="1" strike="noStrike" spc="-1" dirty="0">
                <a:solidFill>
                  <a:srgbClr val="000000"/>
                </a:solidFill>
                <a:latin typeface="Times New Roman" panose="02020603050405020304" pitchFamily="18" charset="0"/>
                <a:cs typeface="Times New Roman" panose="02020603050405020304" pitchFamily="18" charset="0"/>
              </a:rPr>
              <a:t>Conclusion</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20</a:t>
            </a:fld>
            <a:endParaRPr lang="en-GB" sz="1200" b="0" strike="noStrike" spc="-1">
              <a:latin typeface="Times New Roman"/>
            </a:endParaRPr>
          </a:p>
        </p:txBody>
      </p:sp>
      <p:sp>
        <p:nvSpPr>
          <p:cNvPr id="2" name="TextBox 1">
            <a:extLst>
              <a:ext uri="{FF2B5EF4-FFF2-40B4-BE49-F238E27FC236}">
                <a16:creationId xmlns:a16="http://schemas.microsoft.com/office/drawing/2014/main" id="{B29AF39F-4CF7-0236-4895-536391426FF7}"/>
              </a:ext>
            </a:extLst>
          </p:cNvPr>
          <p:cNvSpPr txBox="1"/>
          <p:nvPr/>
        </p:nvSpPr>
        <p:spPr>
          <a:xfrm>
            <a:off x="0" y="794802"/>
            <a:ext cx="9144000" cy="550920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Guess the Number game:</a:t>
            </a:r>
          </a:p>
          <a:p>
            <a:endParaRPr lang="en-US" sz="16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 conclusion, the guessing game implemented in this code is a simple, fun, and interactive way to engage users. It combines the use of the </a:t>
            </a:r>
            <a:r>
              <a:rPr lang="en-US" sz="1600" b="0" i="0" dirty="0" err="1">
                <a:effectLst/>
                <a:latin typeface="Times New Roman" panose="02020603050405020304" pitchFamily="18" charset="0"/>
                <a:cs typeface="Times New Roman" panose="02020603050405020304" pitchFamily="18" charset="0"/>
              </a:rPr>
              <a:t>Tkinter</a:t>
            </a:r>
            <a:r>
              <a:rPr lang="en-US" sz="1600" b="0" i="0" dirty="0">
                <a:effectLst/>
                <a:latin typeface="Times New Roman" panose="02020603050405020304" pitchFamily="18" charset="0"/>
                <a:cs typeface="Times New Roman" panose="02020603050405020304" pitchFamily="18" charset="0"/>
              </a:rPr>
              <a:t> library in Python with basic game design principles to create a user-friendly program that can be enjoyed by people of all ages.</a:t>
            </a:r>
          </a:p>
          <a:p>
            <a:pPr lvl="1"/>
            <a:endParaRPr lang="en-US" sz="8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Overall, the guessing game is a great example of how Python and </a:t>
            </a:r>
            <a:r>
              <a:rPr lang="en-US" sz="1600" b="0" i="0" dirty="0" err="1">
                <a:effectLst/>
                <a:latin typeface="Times New Roman" panose="02020603050405020304" pitchFamily="18" charset="0"/>
                <a:cs typeface="Times New Roman" panose="02020603050405020304" pitchFamily="18" charset="0"/>
              </a:rPr>
              <a:t>Tkinter</a:t>
            </a:r>
            <a:r>
              <a:rPr lang="en-US" sz="1600" b="0" i="0" dirty="0">
                <a:effectLst/>
                <a:latin typeface="Times New Roman" panose="02020603050405020304" pitchFamily="18" charset="0"/>
                <a:cs typeface="Times New Roman" panose="02020603050405020304" pitchFamily="18" charset="0"/>
              </a:rPr>
              <a:t> can be used to create interactive and entertaining programs. It serves as a useful tool for learning about programming concepts and can provide hours of entertainment for users.</a:t>
            </a:r>
          </a:p>
          <a:p>
            <a:pPr lvl="1"/>
            <a:endParaRPr lang="en-US" sz="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Calculator:</a:t>
            </a:r>
          </a:p>
          <a:p>
            <a:endParaRPr lang="en-US" sz="1600" b="1" dirty="0">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In conclusion, creating a calculator using Python and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is a simple and effective way to learn about the basics of python and GUI development. By using the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module and its functions and classes, we created a graphical user interface (GUI) for our calculator that includes buttons, text fields, and other elements of the calculator's interface. We used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eval()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to evaluate the mathematical expressions entered by the user, and add additional features and functionality to your calculator as needed.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Overall, creating a calculator using Python and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was a fun and educational project that provides a good introduction to the basics of Python and GUI development in Python. With some additional programming and design skills, we created a simple calculator that is easy to use and provides a wide range of functionality.</a:t>
            </a:r>
          </a:p>
        </p:txBody>
      </p:sp>
    </p:spTree>
    <p:extLst>
      <p:ext uri="{BB962C8B-B14F-4D97-AF65-F5344CB8AC3E}">
        <p14:creationId xmlns:p14="http://schemas.microsoft.com/office/powerpoint/2010/main" val="426004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2800" b="1" strike="noStrike" spc="-1" dirty="0">
                <a:solidFill>
                  <a:srgbClr val="000000"/>
                </a:solidFill>
                <a:latin typeface="Times New Roman" panose="02020603050405020304" pitchFamily="18" charset="0"/>
                <a:cs typeface="Times New Roman" panose="02020603050405020304" pitchFamily="18" charset="0"/>
              </a:rPr>
              <a:t>Conclusion (cont.)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21</a:t>
            </a:fld>
            <a:endParaRPr lang="en-GB" sz="1200" b="0" strike="noStrike" spc="-1">
              <a:latin typeface="Times New Roman"/>
            </a:endParaRPr>
          </a:p>
        </p:txBody>
      </p:sp>
      <p:sp>
        <p:nvSpPr>
          <p:cNvPr id="2" name="TextBox 1">
            <a:extLst>
              <a:ext uri="{FF2B5EF4-FFF2-40B4-BE49-F238E27FC236}">
                <a16:creationId xmlns:a16="http://schemas.microsoft.com/office/drawing/2014/main" id="{B29AF39F-4CF7-0236-4895-536391426FF7}"/>
              </a:ext>
            </a:extLst>
          </p:cNvPr>
          <p:cNvSpPr txBox="1"/>
          <p:nvPr/>
        </p:nvSpPr>
        <p:spPr>
          <a:xfrm>
            <a:off x="0" y="794802"/>
            <a:ext cx="9144000" cy="212365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Password Generator:</a:t>
            </a:r>
          </a:p>
          <a:p>
            <a:endParaRPr lang="en-US" sz="8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 conclusion, the password generator program implemented in this code is a useful tool for creating secure, random passwords. It combines the use of the </a:t>
            </a:r>
            <a:r>
              <a:rPr lang="en-US" sz="1600" b="0" i="0" dirty="0" err="1">
                <a:effectLst/>
                <a:latin typeface="Times New Roman" panose="02020603050405020304" pitchFamily="18" charset="0"/>
                <a:cs typeface="Times New Roman" panose="02020603050405020304" pitchFamily="18" charset="0"/>
              </a:rPr>
              <a:t>Tkinter</a:t>
            </a:r>
            <a:r>
              <a:rPr lang="en-US" sz="1600" b="0" i="0" dirty="0">
                <a:effectLst/>
                <a:latin typeface="Times New Roman" panose="02020603050405020304" pitchFamily="18" charset="0"/>
                <a:cs typeface="Times New Roman" panose="02020603050405020304" pitchFamily="18" charset="0"/>
              </a:rPr>
              <a:t> library in Python with a simple and intuitive user interface to create a program that is easy to use and understand. </a:t>
            </a:r>
          </a:p>
          <a:p>
            <a:pPr lvl="1"/>
            <a:endParaRPr lang="en-US" sz="8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Overall, the password generator is a great example of how Python and </a:t>
            </a:r>
            <a:r>
              <a:rPr lang="en-US" sz="1600" b="0" i="0" dirty="0" err="1">
                <a:effectLst/>
                <a:latin typeface="Times New Roman" panose="02020603050405020304" pitchFamily="18" charset="0"/>
                <a:cs typeface="Times New Roman" panose="02020603050405020304" pitchFamily="18" charset="0"/>
              </a:rPr>
              <a:t>Tkinter</a:t>
            </a:r>
            <a:r>
              <a:rPr lang="en-US" sz="1600" b="0" i="0" dirty="0">
                <a:effectLst/>
                <a:latin typeface="Times New Roman" panose="02020603050405020304" pitchFamily="18" charset="0"/>
                <a:cs typeface="Times New Roman" panose="02020603050405020304" pitchFamily="18" charset="0"/>
              </a:rPr>
              <a:t> can be used to create functional and user-friendly programs. It serves as a valuable resource for creating secure passwords and can be a useful addition to any toolkit.</a:t>
            </a:r>
          </a:p>
        </p:txBody>
      </p:sp>
    </p:spTree>
    <p:extLst>
      <p:ext uri="{BB962C8B-B14F-4D97-AF65-F5344CB8AC3E}">
        <p14:creationId xmlns:p14="http://schemas.microsoft.com/office/powerpoint/2010/main" val="255983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22</a:t>
            </a:fld>
            <a:endParaRPr lang="en-GB" sz="1200" b="0" strike="noStrike" spc="-1">
              <a:latin typeface="Times New Roman"/>
            </a:endParaRPr>
          </a:p>
        </p:txBody>
      </p:sp>
      <p:sp>
        <p:nvSpPr>
          <p:cNvPr id="5" name="TextShape 2"/>
          <p:cNvSpPr txBox="1"/>
          <p:nvPr/>
        </p:nvSpPr>
        <p:spPr>
          <a:xfrm>
            <a:off x="-1109621" y="1196828"/>
            <a:ext cx="8838720" cy="4838571"/>
          </a:xfrm>
          <a:prstGeom prst="rect">
            <a:avLst/>
          </a:prstGeom>
          <a:noFill/>
          <a:ln w="9360">
            <a:noFill/>
          </a:ln>
        </p:spPr>
        <p:txBody>
          <a:bodyPr>
            <a:noAutofit/>
          </a:bodyPr>
          <a:lstStyle/>
          <a:p>
            <a:pPr>
              <a:lnSpc>
                <a:spcPct val="10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
        <p:nvSpPr>
          <p:cNvPr id="2" name="TextBox 1">
            <a:extLst>
              <a:ext uri="{FF2B5EF4-FFF2-40B4-BE49-F238E27FC236}">
                <a16:creationId xmlns:a16="http://schemas.microsoft.com/office/drawing/2014/main" id="{189D70F0-83B5-494F-97D6-11D5EA5C469D}"/>
              </a:ext>
            </a:extLst>
          </p:cNvPr>
          <p:cNvSpPr txBox="1"/>
          <p:nvPr/>
        </p:nvSpPr>
        <p:spPr>
          <a:xfrm>
            <a:off x="2071461" y="2600450"/>
            <a:ext cx="471186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6555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3</a:t>
            </a:fld>
            <a:endParaRPr lang="en-GB" sz="1200" b="0" strike="noStrike" spc="-1">
              <a:latin typeface="Times New Roman"/>
            </a:endParaRPr>
          </a:p>
        </p:txBody>
      </p:sp>
      <p:sp>
        <p:nvSpPr>
          <p:cNvPr id="3" name="TextShape 1">
            <a:extLst>
              <a:ext uri="{FF2B5EF4-FFF2-40B4-BE49-F238E27FC236}">
                <a16:creationId xmlns:a16="http://schemas.microsoft.com/office/drawing/2014/main" id="{44FF46FB-E502-41B7-ABF2-705BA24FA3DA}"/>
              </a:ext>
            </a:extLst>
          </p:cNvPr>
          <p:cNvSpPr txBox="1"/>
          <p:nvPr/>
        </p:nvSpPr>
        <p:spPr>
          <a:xfrm>
            <a:off x="-16778" y="0"/>
            <a:ext cx="6569858" cy="837720"/>
          </a:xfrm>
          <a:prstGeom prst="rect">
            <a:avLst/>
          </a:prstGeom>
          <a:noFill/>
          <a:ln w="9360">
            <a:noFill/>
          </a:ln>
        </p:spPr>
        <p:txBody>
          <a:bodyPr anchor="ctr">
            <a:noAutofit/>
          </a:bodyPr>
          <a:lstStyle/>
          <a:p>
            <a:pPr algn="ctr">
              <a:lnSpc>
                <a:spcPct val="100000"/>
              </a:lnSpc>
            </a:pPr>
            <a:r>
              <a:rPr lang="en-US" sz="2800" b="1" strike="noStrike" spc="-1" dirty="0">
                <a:solidFill>
                  <a:srgbClr val="000000"/>
                </a:solidFill>
                <a:latin typeface="Times New Roman" panose="02020603050405020304" pitchFamily="18" charset="0"/>
                <a:cs typeface="Times New Roman" panose="02020603050405020304" pitchFamily="18" charset="0"/>
              </a:rPr>
              <a:t>Project Introduction</a:t>
            </a:r>
          </a:p>
        </p:txBody>
      </p:sp>
      <p:sp>
        <p:nvSpPr>
          <p:cNvPr id="5" name="TextBox 4">
            <a:extLst>
              <a:ext uri="{FF2B5EF4-FFF2-40B4-BE49-F238E27FC236}">
                <a16:creationId xmlns:a16="http://schemas.microsoft.com/office/drawing/2014/main" id="{8F86915E-4242-9568-88AB-81CB5A9BB931}"/>
              </a:ext>
            </a:extLst>
          </p:cNvPr>
          <p:cNvSpPr txBox="1"/>
          <p:nvPr/>
        </p:nvSpPr>
        <p:spPr>
          <a:xfrm>
            <a:off x="1" y="837720"/>
            <a:ext cx="9144000" cy="5786199"/>
          </a:xfrm>
          <a:prstGeom prst="rect">
            <a:avLst/>
          </a:prstGeom>
          <a:noFill/>
        </p:spPr>
        <p:txBody>
          <a:bodyPr wrap="square" rtlCol="0">
            <a:spAutoFit/>
          </a:bodyPr>
          <a:lstStyle/>
          <a:p>
            <a:pPr marL="285750" indent="-285750">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Welcome to our multipurpose Python application! This application consists of three main components: a number guessing game, a calculator and a password generator.</a:t>
            </a:r>
          </a:p>
          <a:p>
            <a:pPr marL="285750" indent="-285750">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b="1" i="0" u="sng" dirty="0">
                <a:effectLst/>
                <a:latin typeface="Times New Roman" panose="02020603050405020304" pitchFamily="18" charset="0"/>
                <a:cs typeface="Times New Roman" panose="02020603050405020304" pitchFamily="18" charset="0"/>
              </a:rPr>
              <a:t>Number Guessing </a:t>
            </a:r>
            <a:r>
              <a:rPr lang="en-US" sz="2000" b="1" u="sng" dirty="0">
                <a:latin typeface="Times New Roman" panose="02020603050405020304" pitchFamily="18" charset="0"/>
                <a:cs typeface="Times New Roman" panose="02020603050405020304" pitchFamily="18" charset="0"/>
              </a:rPr>
              <a:t>G</a:t>
            </a:r>
            <a:r>
              <a:rPr lang="en-US" sz="2000" b="1" i="0" u="sng" dirty="0">
                <a:effectLst/>
                <a:latin typeface="Times New Roman" panose="02020603050405020304" pitchFamily="18" charset="0"/>
                <a:cs typeface="Times New Roman" panose="02020603050405020304" pitchFamily="18" charset="0"/>
              </a:rPr>
              <a:t>ame</a:t>
            </a:r>
            <a:r>
              <a:rPr lang="en-US" sz="2000" b="1"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The number guessing game allows you to test your luck and guessing skills by challenging you to guess a random number between 0 and 100 within 10 tries.</a:t>
            </a:r>
          </a:p>
          <a:p>
            <a:pPr marL="514350" indent="-514350">
              <a:buFont typeface="+mj-lt"/>
              <a:buAutoNum type="romanUcPeriod"/>
            </a:pPr>
            <a:endParaRPr lang="en-US" sz="800" b="0" i="0" dirty="0">
              <a:effectLst/>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b="1" i="0" u="sng" dirty="0">
                <a:effectLst/>
                <a:latin typeface="Times New Roman" panose="02020603050405020304" pitchFamily="18" charset="0"/>
                <a:cs typeface="Times New Roman" panose="02020603050405020304" pitchFamily="18" charset="0"/>
              </a:rPr>
              <a:t>Simple Calculator</a:t>
            </a:r>
            <a:r>
              <a:rPr lang="en-US" sz="2000" b="1" i="0" dirty="0">
                <a:effectLst/>
                <a:latin typeface="Times New Roman" panose="02020603050405020304" pitchFamily="18" charset="0"/>
                <a:cs typeface="Times New Roman" panose="02020603050405020304" pitchFamily="18" charset="0"/>
              </a:rPr>
              <a:t> : </a:t>
            </a:r>
            <a:r>
              <a:rPr lang="en-US" sz="2000" b="0" i="0" dirty="0">
                <a:effectLst/>
                <a:latin typeface="Times New Roman" panose="02020603050405020304" pitchFamily="18" charset="0"/>
                <a:cs typeface="Times New Roman" panose="02020603050405020304" pitchFamily="18" charset="0"/>
              </a:rPr>
              <a:t>The calculator allows you to perform basic arithmetic      operations and provides the result in real time.</a:t>
            </a:r>
          </a:p>
          <a:p>
            <a:pPr marL="514350" indent="-514350">
              <a:buFont typeface="+mj-lt"/>
              <a:buAutoNum type="romanUcPeriod"/>
            </a:pPr>
            <a:endParaRPr lang="en-US" sz="800" b="0" i="0" dirty="0">
              <a:effectLst/>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b="1" i="0" u="sng" dirty="0">
                <a:effectLst/>
                <a:latin typeface="Times New Roman" panose="02020603050405020304" pitchFamily="18" charset="0"/>
                <a:cs typeface="Times New Roman" panose="02020603050405020304" pitchFamily="18" charset="0"/>
              </a:rPr>
              <a:t>Password Generator</a:t>
            </a:r>
            <a:r>
              <a:rPr lang="en-US" sz="2000" b="1" i="0" dirty="0">
                <a:effectLst/>
                <a:latin typeface="Times New Roman" panose="02020603050405020304" pitchFamily="18" charset="0"/>
                <a:cs typeface="Times New Roman" panose="02020603050405020304" pitchFamily="18" charset="0"/>
              </a:rPr>
              <a:t> : </a:t>
            </a:r>
            <a:r>
              <a:rPr lang="en-US" sz="2000" b="0" i="0" dirty="0">
                <a:effectLst/>
                <a:latin typeface="Times New Roman" panose="02020603050405020304" pitchFamily="18" charset="0"/>
                <a:cs typeface="Times New Roman" panose="02020603050405020304" pitchFamily="18" charset="0"/>
              </a:rPr>
              <a:t>The password generator allows you to generate random passwords of any length </a:t>
            </a:r>
            <a:r>
              <a:rPr lang="en-US" sz="2000" dirty="0">
                <a:latin typeface="Times New Roman" panose="02020603050405020304" pitchFamily="18" charset="0"/>
                <a:cs typeface="Times New Roman" panose="02020603050405020304" pitchFamily="18" charset="0"/>
              </a:rPr>
              <a:t>with a combination of </a:t>
            </a:r>
            <a:r>
              <a:rPr lang="en-US" sz="2000" b="0" i="0" dirty="0">
                <a:effectLst/>
                <a:latin typeface="Times New Roman" panose="02020603050405020304" pitchFamily="18" charset="0"/>
                <a:cs typeface="Times New Roman" panose="02020603050405020304" pitchFamily="18" charset="0"/>
              </a:rPr>
              <a:t>uppercase letters, lowercase letters, numbers, and special characters and it also let’s the user copy the generated password.</a:t>
            </a:r>
          </a:p>
          <a:p>
            <a:endParaRPr lang="en-US" sz="8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1" dirty="0">
                <a:effectLst/>
                <a:latin typeface="Times New Roman" panose="02020603050405020304" pitchFamily="18" charset="0"/>
                <a:cs typeface="Times New Roman" panose="02020603050405020304" pitchFamily="18" charset="0"/>
              </a:rPr>
              <a:t>How to use the application</a:t>
            </a:r>
            <a:r>
              <a:rPr lang="en-US" sz="2000" b="0" i="0" dirty="0">
                <a:effectLst/>
                <a:latin typeface="Times New Roman" panose="02020603050405020304" pitchFamily="18" charset="0"/>
                <a:cs typeface="Times New Roman" panose="02020603050405020304" pitchFamily="18" charset="0"/>
              </a:rPr>
              <a:t>: To use the application, simply select the component you want to use by entering the corresponding number at the prompt. You can switch between components at any time by returning to the menu by closing the currently open app and selecting a different component."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74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4</a:t>
            </a:fld>
            <a:endParaRPr lang="en-GB" sz="1200" b="0" strike="noStrike" spc="-1">
              <a:latin typeface="Times New Roman"/>
            </a:endParaRPr>
          </a:p>
        </p:txBody>
      </p:sp>
      <p:sp>
        <p:nvSpPr>
          <p:cNvPr id="3" name="TextShape 1">
            <a:extLst>
              <a:ext uri="{FF2B5EF4-FFF2-40B4-BE49-F238E27FC236}">
                <a16:creationId xmlns:a16="http://schemas.microsoft.com/office/drawing/2014/main" id="{4B147CC0-AD02-49DC-8234-CDF309A42676}"/>
              </a:ext>
            </a:extLst>
          </p:cNvPr>
          <p:cNvSpPr txBox="1"/>
          <p:nvPr/>
        </p:nvSpPr>
        <p:spPr>
          <a:xfrm>
            <a:off x="0" y="0"/>
            <a:ext cx="6553080" cy="837720"/>
          </a:xfrm>
          <a:prstGeom prst="rect">
            <a:avLst/>
          </a:prstGeom>
          <a:noFill/>
          <a:ln w="9360">
            <a:noFill/>
          </a:ln>
        </p:spPr>
        <p:txBody>
          <a:bodyPr anchor="ctr">
            <a:noAutofit/>
          </a:bodyPr>
          <a:lstStyle/>
          <a:p>
            <a:pPr algn="ctr">
              <a:lnSpc>
                <a:spcPct val="100000"/>
              </a:lnSpc>
            </a:pPr>
            <a:r>
              <a:rPr lang="en-US" sz="2800" b="1" strike="noStrike" spc="-1" dirty="0">
                <a:solidFill>
                  <a:srgbClr val="000000"/>
                </a:solidFill>
                <a:latin typeface="Times New Roman" panose="02020603050405020304" pitchFamily="18" charset="0"/>
                <a:cs typeface="Times New Roman" panose="02020603050405020304" pitchFamily="18" charset="0"/>
              </a:rPr>
              <a:t>Technologies used in Project </a:t>
            </a:r>
          </a:p>
        </p:txBody>
      </p:sp>
      <p:sp>
        <p:nvSpPr>
          <p:cNvPr id="2" name="TextBox 1">
            <a:extLst>
              <a:ext uri="{FF2B5EF4-FFF2-40B4-BE49-F238E27FC236}">
                <a16:creationId xmlns:a16="http://schemas.microsoft.com/office/drawing/2014/main" id="{1CB5BD5F-768D-7385-C17F-23BA5D3B0088}"/>
              </a:ext>
            </a:extLst>
          </p:cNvPr>
          <p:cNvSpPr txBox="1"/>
          <p:nvPr/>
        </p:nvSpPr>
        <p:spPr>
          <a:xfrm>
            <a:off x="0" y="906010"/>
            <a:ext cx="9144000" cy="5724644"/>
          </a:xfrm>
          <a:prstGeom prst="rect">
            <a:avLst/>
          </a:prstGeom>
          <a:noFill/>
        </p:spPr>
        <p:txBody>
          <a:bodyPr wrap="square" rtlCol="0">
            <a:spAutoFit/>
          </a:bodyPr>
          <a:lstStyle/>
          <a:p>
            <a:pPr marL="285750" indent="-285750" algn="l">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These are the key technologies used in our Python program: </a:t>
            </a:r>
          </a:p>
          <a:p>
            <a:pPr algn="l"/>
            <a:endParaRPr lang="en-US" sz="2000" b="0" i="0" dirty="0">
              <a:effectLst/>
              <a:latin typeface="Times New Roman" panose="02020603050405020304" pitchFamily="18" charset="0"/>
              <a:cs typeface="Times New Roman" panose="02020603050405020304" pitchFamily="18" charset="0"/>
            </a:endParaRPr>
          </a:p>
          <a:p>
            <a:pPr marL="514350" indent="-514350" algn="l">
              <a:buFont typeface="+mj-lt"/>
              <a:buAutoNum type="romanUcPeriod"/>
            </a:pPr>
            <a:r>
              <a:rPr lang="en-US" b="1" u="sng" dirty="0">
                <a:effectLst/>
                <a:latin typeface="Times New Roman" panose="02020603050405020304" pitchFamily="18" charset="0"/>
                <a:cs typeface="Times New Roman" panose="02020603050405020304" pitchFamily="18" charset="0"/>
              </a:rPr>
              <a:t>Python</a:t>
            </a:r>
            <a:r>
              <a:rPr lang="en-US" b="1"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This is the programming language in which the program is written. </a:t>
            </a:r>
          </a:p>
          <a:p>
            <a:pPr marL="514350" indent="-514350" algn="l">
              <a:buFont typeface="+mj-lt"/>
              <a:buAutoNum type="romanUcPeriod"/>
            </a:pPr>
            <a:endParaRPr lang="en-US" sz="800" b="0" i="0" dirty="0">
              <a:effectLst/>
              <a:latin typeface="Times New Roman" panose="02020603050405020304" pitchFamily="18" charset="0"/>
              <a:cs typeface="Times New Roman" panose="02020603050405020304" pitchFamily="18" charset="0"/>
            </a:endParaRPr>
          </a:p>
          <a:p>
            <a:pPr marL="514350" indent="-514350" algn="l">
              <a:buFont typeface="+mj-lt"/>
              <a:buAutoNum type="romanUcPeriod"/>
            </a:pPr>
            <a:r>
              <a:rPr lang="en-US" b="1" i="0" u="sng" dirty="0" err="1">
                <a:effectLst/>
                <a:latin typeface="Times New Roman" panose="02020603050405020304" pitchFamily="18" charset="0"/>
                <a:cs typeface="Times New Roman" panose="02020603050405020304" pitchFamily="18" charset="0"/>
              </a:rPr>
              <a:t>Tkinter</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This is a Python library built on top of the Tk GUI toolkit, which is a library for creating graphical user interfaces in Python programming language. It is used to create the GUI elements and manage the program's behavior. </a:t>
            </a:r>
          </a:p>
          <a:p>
            <a:pPr marL="514350" indent="-514350" algn="l">
              <a:buFont typeface="+mj-lt"/>
              <a:buAutoNum type="romanUcPeriod"/>
            </a:pPr>
            <a:endParaRPr lang="en-US" sz="800" b="0" i="0" dirty="0">
              <a:effectLst/>
              <a:latin typeface="Times New Roman" panose="02020603050405020304" pitchFamily="18" charset="0"/>
              <a:cs typeface="Times New Roman" panose="02020603050405020304" pitchFamily="18" charset="0"/>
            </a:endParaRPr>
          </a:p>
          <a:p>
            <a:pPr marL="514350" indent="-514350" algn="l">
              <a:buFont typeface="+mj-lt"/>
              <a:buAutoNum type="romanUcPeriod"/>
            </a:pPr>
            <a:r>
              <a:rPr lang="en-US" b="1" i="0" u="sng" dirty="0">
                <a:effectLst/>
                <a:latin typeface="Times New Roman" panose="02020603050405020304" pitchFamily="18" charset="0"/>
                <a:cs typeface="Times New Roman" panose="02020603050405020304" pitchFamily="18" charset="0"/>
              </a:rPr>
              <a:t>GUI widgets</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The program uses various </a:t>
            </a:r>
            <a:r>
              <a:rPr lang="en-US" b="0" i="0" dirty="0" err="1">
                <a:effectLst/>
                <a:latin typeface="Times New Roman" panose="02020603050405020304" pitchFamily="18" charset="0"/>
                <a:cs typeface="Times New Roman" panose="02020603050405020304" pitchFamily="18" charset="0"/>
              </a:rPr>
              <a:t>Tkinter</a:t>
            </a:r>
            <a:r>
              <a:rPr lang="en-US" b="0" i="0" dirty="0">
                <a:effectLst/>
                <a:latin typeface="Times New Roman" panose="02020603050405020304" pitchFamily="18" charset="0"/>
                <a:cs typeface="Times New Roman" panose="02020603050405020304" pitchFamily="18" charset="0"/>
              </a:rPr>
              <a:t> widgets, such as labels, buttons, and text fields, to create the interface for the number guessing game, calculator, and password generator. These widgets allow the user to enter numbers, perform arithmetic operations, and specify the desired password length and character options in our code. </a:t>
            </a:r>
          </a:p>
          <a:p>
            <a:pPr marL="514350" indent="-514350" algn="l">
              <a:buFont typeface="+mj-lt"/>
              <a:buAutoNum type="romanUcPeriod"/>
            </a:pPr>
            <a:endParaRPr lang="en-US" sz="800" b="0" i="0" dirty="0">
              <a:effectLst/>
              <a:latin typeface="Times New Roman" panose="02020603050405020304" pitchFamily="18" charset="0"/>
              <a:cs typeface="Times New Roman" panose="02020603050405020304" pitchFamily="18" charset="0"/>
            </a:endParaRPr>
          </a:p>
          <a:p>
            <a:pPr marL="514350" indent="-514350" algn="l">
              <a:buFont typeface="+mj-lt"/>
              <a:buAutoNum type="romanUcPeriod"/>
            </a:pPr>
            <a:r>
              <a:rPr lang="en-US" b="1" i="0" u="sng" dirty="0">
                <a:effectLst/>
                <a:latin typeface="Times New Roman" panose="02020603050405020304" pitchFamily="18" charset="0"/>
                <a:cs typeface="Times New Roman" panose="02020603050405020304" pitchFamily="18" charset="0"/>
              </a:rPr>
              <a:t>Functions and methods</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The program uses various inbuilt and user defined functions and methods to handle user input, display output, and manage the game mechanics. For example, the program uses the </a:t>
            </a:r>
            <a:r>
              <a:rPr lang="en-US" b="1" i="1" dirty="0">
                <a:effectLst/>
                <a:latin typeface="Times New Roman" panose="02020603050405020304" pitchFamily="18" charset="0"/>
                <a:cs typeface="Times New Roman" panose="02020603050405020304" pitchFamily="18" charset="0"/>
              </a:rPr>
              <a:t>grid</a:t>
            </a:r>
            <a:r>
              <a:rPr lang="en-US" b="0" i="0" dirty="0">
                <a:effectLst/>
                <a:latin typeface="Times New Roman" panose="02020603050405020304" pitchFamily="18" charset="0"/>
                <a:cs typeface="Times New Roman" panose="02020603050405020304" pitchFamily="18" charset="0"/>
              </a:rPr>
              <a:t> method to layout the GUI elements in a grid, the get method to retrieve the user's input, and the insert method to display text in the text area. </a:t>
            </a:r>
          </a:p>
          <a:p>
            <a:pPr marL="514350" indent="-514350" algn="l">
              <a:buFont typeface="+mj-lt"/>
              <a:buAutoNum type="romanUcPeriod"/>
            </a:pPr>
            <a:endParaRPr lang="en-US" sz="800" b="0" i="0" dirty="0">
              <a:effectLst/>
              <a:latin typeface="Times New Roman" panose="02020603050405020304" pitchFamily="18" charset="0"/>
              <a:cs typeface="Times New Roman" panose="02020603050405020304" pitchFamily="18" charset="0"/>
            </a:endParaRPr>
          </a:p>
          <a:p>
            <a:pPr marL="514350" indent="-514350" algn="l">
              <a:buFont typeface="+mj-lt"/>
              <a:buAutoNum type="romanUcPeriod"/>
            </a:pPr>
            <a:r>
              <a:rPr lang="en-US" b="1" i="0" u="sng" dirty="0">
                <a:effectLst/>
                <a:latin typeface="Times New Roman" panose="02020603050405020304" pitchFamily="18" charset="0"/>
                <a:cs typeface="Times New Roman" panose="02020603050405020304" pitchFamily="18" charset="0"/>
              </a:rPr>
              <a:t>Random module</a:t>
            </a:r>
            <a:r>
              <a:rPr lang="en-US" b="1" i="0"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rPr>
              <a:t>The program uses the random module to generate a random number for the number guessing game. This module provides functions for generating random numbers and choosing random elements from a list. user.</a:t>
            </a:r>
          </a:p>
          <a:p>
            <a:endParaRPr lang="en-US" sz="2000" dirty="0"/>
          </a:p>
        </p:txBody>
      </p:sp>
    </p:spTree>
    <p:extLst>
      <p:ext uri="{BB962C8B-B14F-4D97-AF65-F5344CB8AC3E}">
        <p14:creationId xmlns:p14="http://schemas.microsoft.com/office/powerpoint/2010/main" val="302710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238DE7-714D-D3CF-D2FA-059611AFBA05}"/>
              </a:ext>
            </a:extLst>
          </p:cNvPr>
          <p:cNvSpPr txBox="1"/>
          <p:nvPr/>
        </p:nvSpPr>
        <p:spPr>
          <a:xfrm>
            <a:off x="-1" y="771427"/>
            <a:ext cx="9144000" cy="5509200"/>
          </a:xfrm>
          <a:prstGeom prst="rect">
            <a:avLst/>
          </a:prstGeom>
          <a:noFill/>
        </p:spPr>
        <p:txBody>
          <a:bodyPr wrap="square" rtlCol="0">
            <a:spAutoFit/>
          </a:bodyPr>
          <a:lstStyle/>
          <a:p>
            <a:pPr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marL="342900" indent="-342900">
              <a:buSzPct val="105000"/>
              <a:buFont typeface="+mj-lt"/>
              <a:buAutoNum type="arabicParenR"/>
            </a:pPr>
            <a:r>
              <a:rPr lang="en-US" sz="1600" b="0" i="0" dirty="0">
                <a:effectLst/>
                <a:latin typeface="Times New Roman" panose="02020603050405020304" pitchFamily="18" charset="0"/>
                <a:cs typeface="Times New Roman" panose="02020603050405020304" pitchFamily="18" charset="0"/>
              </a:rPr>
              <a:t>When the program is run, it presents the user with a menu that allows them to select which program they want to run by entering a number at the prompt.</a:t>
            </a:r>
          </a:p>
          <a:p>
            <a:pPr marL="342900" indent="-342900">
              <a:buSzPct val="105000"/>
              <a:buFont typeface="+mj-lt"/>
              <a:buAutoNum type="arabicParenR"/>
            </a:pPr>
            <a:endParaRPr lang="en-US" sz="800" b="0" i="0" dirty="0">
              <a:effectLst/>
              <a:latin typeface="Times New Roman" panose="02020603050405020304" pitchFamily="18" charset="0"/>
              <a:cs typeface="Times New Roman" panose="02020603050405020304" pitchFamily="18" charset="0"/>
            </a:endParaRPr>
          </a:p>
          <a:p>
            <a:pPr marL="342900" indent="-342900">
              <a:buSzPct val="105000"/>
              <a:buFont typeface="+mj-lt"/>
              <a:buAutoNum type="arabicParenR"/>
            </a:pPr>
            <a:r>
              <a:rPr lang="en-US" sz="1600" b="0" i="0" dirty="0">
                <a:effectLst/>
                <a:latin typeface="Times New Roman" panose="02020603050405020304" pitchFamily="18" charset="0"/>
                <a:cs typeface="Times New Roman" panose="02020603050405020304" pitchFamily="18" charset="0"/>
              </a:rPr>
              <a:t>If the user selects the number guessing game (by entering "1" at the prompt), the program opens a </a:t>
            </a:r>
            <a:r>
              <a:rPr lang="en-US" sz="1600" b="0" i="0" dirty="0" err="1">
                <a:effectLst/>
                <a:latin typeface="Times New Roman" panose="02020603050405020304" pitchFamily="18" charset="0"/>
                <a:cs typeface="Times New Roman" panose="02020603050405020304" pitchFamily="18" charset="0"/>
              </a:rPr>
              <a:t>Tkinter</a:t>
            </a:r>
            <a:r>
              <a:rPr lang="en-US" sz="1600" b="0" i="0" dirty="0">
                <a:effectLst/>
                <a:latin typeface="Times New Roman" panose="02020603050405020304" pitchFamily="18" charset="0"/>
                <a:cs typeface="Times New Roman" panose="02020603050405020304" pitchFamily="18" charset="0"/>
              </a:rPr>
              <a:t> window with instructions for the game and provides a text entry field and buttons for the user to enter a number between 0 and 100. The program generates a random number between 0 and 100, and the user has 10 chances to guess the number. The program provides feedback to the user about whether their guess is too high or too low, and if the user guesses the correct number within 10 tries, they win the game. If the user runs out of </a:t>
            </a:r>
            <a:r>
              <a:rPr lang="en-US" sz="1600" dirty="0">
                <a:latin typeface="Times New Roman" panose="02020603050405020304" pitchFamily="18" charset="0"/>
                <a:cs typeface="Times New Roman" panose="02020603050405020304" pitchFamily="18" charset="0"/>
              </a:rPr>
              <a:t> guesses, </a:t>
            </a:r>
            <a:r>
              <a:rPr lang="en-US" sz="1600" b="0" i="0" dirty="0">
                <a:effectLst/>
                <a:latin typeface="Times New Roman" panose="02020603050405020304" pitchFamily="18" charset="0"/>
                <a:cs typeface="Times New Roman" panose="02020603050405020304" pitchFamily="18" charset="0"/>
              </a:rPr>
              <a:t>the game ends</a:t>
            </a:r>
            <a:r>
              <a:rPr lang="en-US" sz="1600" dirty="0">
                <a:latin typeface="Times New Roman" panose="02020603050405020304" pitchFamily="18" charset="0"/>
                <a:cs typeface="Times New Roman" panose="02020603050405020304" pitchFamily="18" charset="0"/>
              </a:rPr>
              <a:t> then they can either guess a new number in another 10 tries </a:t>
            </a:r>
            <a:r>
              <a:rPr lang="en-US" sz="1600" b="0" i="0" dirty="0">
                <a:effectLst/>
                <a:latin typeface="Times New Roman" panose="02020603050405020304" pitchFamily="18" charset="0"/>
                <a:cs typeface="Times New Roman" panose="02020603050405020304" pitchFamily="18" charset="0"/>
              </a:rPr>
              <a:t>or close the program to exit the game.</a:t>
            </a:r>
          </a:p>
          <a:p>
            <a:pPr marL="342900" indent="-342900">
              <a:buSzPct val="105000"/>
              <a:buFont typeface="+mj-lt"/>
              <a:buAutoNum type="arabicParenR"/>
            </a:pPr>
            <a:endParaRPr lang="en-US" sz="800" b="0" i="0" dirty="0">
              <a:effectLst/>
              <a:latin typeface="Times New Roman" panose="02020603050405020304" pitchFamily="18" charset="0"/>
              <a:cs typeface="Times New Roman" panose="02020603050405020304" pitchFamily="18" charset="0"/>
            </a:endParaRPr>
          </a:p>
          <a:p>
            <a:pPr marL="342900" indent="-342900">
              <a:buSzPct val="105000"/>
              <a:buFont typeface="+mj-lt"/>
              <a:buAutoNum type="arabicParenR"/>
            </a:pPr>
            <a:r>
              <a:rPr lang="en-US" sz="1600" b="0" i="0" dirty="0">
                <a:effectLst/>
                <a:latin typeface="Times New Roman" panose="02020603050405020304" pitchFamily="18" charset="0"/>
                <a:cs typeface="Times New Roman" panose="02020603050405020304" pitchFamily="18" charset="0"/>
              </a:rPr>
              <a:t>If the user selects the calculator (by entering "2" at the prompt), the program opens a </a:t>
            </a:r>
            <a:r>
              <a:rPr lang="en-US" sz="1600" b="0" i="0" dirty="0" err="1">
                <a:effectLst/>
                <a:latin typeface="Times New Roman" panose="02020603050405020304" pitchFamily="18" charset="0"/>
                <a:cs typeface="Times New Roman" panose="02020603050405020304" pitchFamily="18" charset="0"/>
              </a:rPr>
              <a:t>Tkinter</a:t>
            </a:r>
            <a:r>
              <a:rPr lang="en-US" sz="1600" b="0" i="0" dirty="0">
                <a:effectLst/>
                <a:latin typeface="Times New Roman" panose="02020603050405020304" pitchFamily="18" charset="0"/>
                <a:cs typeface="Times New Roman" panose="02020603050405020304" pitchFamily="18" charset="0"/>
              </a:rPr>
              <a:t> window with a calculator interface. The user can enter numbers and perform basic arithmetic operations using the buttons provided. The calculator displays the result of the arithmetic operation in a text field.</a:t>
            </a:r>
          </a:p>
          <a:p>
            <a:pPr marL="342900" indent="-342900">
              <a:buSzPct val="105000"/>
              <a:buFont typeface="+mj-lt"/>
              <a:buAutoNum type="arabicParenR"/>
            </a:pPr>
            <a:endParaRPr lang="en-US" sz="800" b="0" i="0" dirty="0">
              <a:effectLst/>
              <a:latin typeface="Times New Roman" panose="02020603050405020304" pitchFamily="18" charset="0"/>
              <a:cs typeface="Times New Roman" panose="02020603050405020304" pitchFamily="18" charset="0"/>
            </a:endParaRPr>
          </a:p>
          <a:p>
            <a:pPr marL="342900" indent="-342900">
              <a:buSzPct val="105000"/>
              <a:buFont typeface="+mj-lt"/>
              <a:buAutoNum type="arabicParenR"/>
            </a:pPr>
            <a:r>
              <a:rPr lang="en-US" sz="1600" b="0" i="0" dirty="0">
                <a:effectLst/>
                <a:latin typeface="Times New Roman" panose="02020603050405020304" pitchFamily="18" charset="0"/>
                <a:cs typeface="Times New Roman" panose="02020603050405020304" pitchFamily="18" charset="0"/>
              </a:rPr>
              <a:t>If the user selects the password generator (by entering "3" at the prompt), the program opens a </a:t>
            </a:r>
            <a:r>
              <a:rPr lang="en-US" sz="1600" b="0" i="0" dirty="0" err="1">
                <a:effectLst/>
                <a:latin typeface="Times New Roman" panose="02020603050405020304" pitchFamily="18" charset="0"/>
                <a:cs typeface="Times New Roman" panose="02020603050405020304" pitchFamily="18" charset="0"/>
              </a:rPr>
              <a:t>Tkinter</a:t>
            </a:r>
            <a:r>
              <a:rPr lang="en-US" sz="1600" b="0" i="0" dirty="0">
                <a:effectLst/>
                <a:latin typeface="Times New Roman" panose="02020603050405020304" pitchFamily="18" charset="0"/>
                <a:cs typeface="Times New Roman" panose="02020603050405020304" pitchFamily="18" charset="0"/>
              </a:rPr>
              <a:t> window with a password generator interface. The user can enter the desired length of the password in a text field and generate a random password by pressing a button. The program combines uppercase letters, lowercase letters, numbers, and special characters to generate a strong password. The generated password is displayed in a text box which can be copied by the user or they can generate another password of a different length.</a:t>
            </a:r>
          </a:p>
          <a:p>
            <a:pPr marL="342900" indent="-342900">
              <a:buSzPct val="105000"/>
              <a:buFont typeface="+mj-lt"/>
              <a:buAutoNum type="arabicParenR"/>
            </a:pPr>
            <a:endParaRPr lang="en-US" sz="800" b="0" i="0" dirty="0">
              <a:effectLst/>
              <a:latin typeface="Times New Roman" panose="02020603050405020304" pitchFamily="18" charset="0"/>
              <a:cs typeface="Times New Roman" panose="02020603050405020304" pitchFamily="18" charset="0"/>
            </a:endParaRPr>
          </a:p>
          <a:p>
            <a:pPr marL="342900" indent="-342900">
              <a:buSzPct val="105000"/>
              <a:buFont typeface="+mj-lt"/>
              <a:buAutoNum type="arabicParenR"/>
            </a:pPr>
            <a:r>
              <a:rPr lang="en-US" sz="1600" b="0" i="0" dirty="0">
                <a:effectLst/>
                <a:latin typeface="Times New Roman" panose="02020603050405020304" pitchFamily="18" charset="0"/>
                <a:cs typeface="Times New Roman" panose="02020603050405020304" pitchFamily="18" charset="0"/>
              </a:rPr>
              <a:t>The program runs continuously until the user decides to exit by entering "0" at the prompt.</a:t>
            </a:r>
          </a:p>
        </p:txBody>
      </p:sp>
      <p:sp>
        <p:nvSpPr>
          <p:cNvPr id="2" name="Title 1"/>
          <p:cNvSpPr>
            <a:spLocks noGrp="1"/>
          </p:cNvSpPr>
          <p:nvPr>
            <p:ph type="title"/>
          </p:nvPr>
        </p:nvSpPr>
        <p:spPr>
          <a:xfrm>
            <a:off x="-1" y="0"/>
            <a:ext cx="6484691" cy="914040"/>
          </a:xfrm>
        </p:spPr>
        <p:txBody>
          <a:bodyPr/>
          <a:lstStyle/>
          <a:p>
            <a:pPr algn="ct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Basic Working </a:t>
            </a:r>
            <a:r>
              <a:rPr lang="en-US" sz="2800" b="1" dirty="0">
                <a:latin typeface="Times New Roman" panose="02020603050405020304" pitchFamily="18" charset="0"/>
                <a:cs typeface="Times New Roman" panose="02020603050405020304" pitchFamily="18" charset="0"/>
              </a:rPr>
              <a:t>of Project</a:t>
            </a:r>
          </a:p>
        </p:txBody>
      </p:sp>
    </p:spTree>
    <p:extLst>
      <p:ext uri="{BB962C8B-B14F-4D97-AF65-F5344CB8AC3E}">
        <p14:creationId xmlns:p14="http://schemas.microsoft.com/office/powerpoint/2010/main" val="60005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 y="605406"/>
            <a:ext cx="9144000" cy="805342"/>
          </a:xfrm>
        </p:spPr>
        <p:txBody>
          <a:bodyPr/>
          <a:lstStyle/>
          <a:p>
            <a:pPr marL="342900" indent="-342900">
              <a:buFont typeface="Wingdings" panose="05000000000000000000" pitchFamily="2" charset="2"/>
              <a:buChar char="Ø"/>
            </a:pPr>
            <a:r>
              <a:rPr lang="en-US" sz="2400" b="1" dirty="0" err="1"/>
              <a:t>Psuedocode</a:t>
            </a:r>
            <a:r>
              <a:rPr lang="en-US" sz="2400" b="1" dirty="0"/>
              <a:t> of program and it’s working:</a:t>
            </a:r>
          </a:p>
        </p:txBody>
      </p:sp>
      <p:sp>
        <p:nvSpPr>
          <p:cNvPr id="2" name="Title 1"/>
          <p:cNvSpPr>
            <a:spLocks noGrp="1"/>
          </p:cNvSpPr>
          <p:nvPr>
            <p:ph type="title"/>
          </p:nvPr>
        </p:nvSpPr>
        <p:spPr>
          <a:xfrm>
            <a:off x="-1" y="0"/>
            <a:ext cx="6574221" cy="914040"/>
          </a:xfrm>
        </p:spPr>
        <p:txBody>
          <a:bodyPr/>
          <a:lstStyle/>
          <a:p>
            <a:pPr algn="ctr"/>
            <a:r>
              <a:rPr lang="en-US" sz="2800" b="1" dirty="0">
                <a:latin typeface="Times New Roman" panose="02020603050405020304" pitchFamily="18" charset="0"/>
                <a:cs typeface="Times New Roman" panose="02020603050405020304" pitchFamily="18" charset="0"/>
              </a:rPr>
              <a:t>Working of Project</a:t>
            </a:r>
          </a:p>
        </p:txBody>
      </p:sp>
      <p:pic>
        <p:nvPicPr>
          <p:cNvPr id="7" name="Picture 6">
            <a:extLst>
              <a:ext uri="{FF2B5EF4-FFF2-40B4-BE49-F238E27FC236}">
                <a16:creationId xmlns:a16="http://schemas.microsoft.com/office/drawing/2014/main" id="{D06E6638-20D2-5607-F6AA-192F0738E568}"/>
              </a:ext>
            </a:extLst>
          </p:cNvPr>
          <p:cNvPicPr>
            <a:picLocks noChangeAspect="1"/>
          </p:cNvPicPr>
          <p:nvPr/>
        </p:nvPicPr>
        <p:blipFill>
          <a:blip r:embed="rId2"/>
          <a:stretch>
            <a:fillRect/>
          </a:stretch>
        </p:blipFill>
        <p:spPr>
          <a:xfrm>
            <a:off x="-1071" y="1559294"/>
            <a:ext cx="3675449" cy="3748482"/>
          </a:xfrm>
          <a:prstGeom prst="rect">
            <a:avLst/>
          </a:prstGeom>
        </p:spPr>
      </p:pic>
      <p:sp>
        <p:nvSpPr>
          <p:cNvPr id="8" name="TextBox 7">
            <a:extLst>
              <a:ext uri="{FF2B5EF4-FFF2-40B4-BE49-F238E27FC236}">
                <a16:creationId xmlns:a16="http://schemas.microsoft.com/office/drawing/2014/main" id="{A85C4B0B-6A83-0870-C85D-27B45C1DC639}"/>
              </a:ext>
            </a:extLst>
          </p:cNvPr>
          <p:cNvSpPr txBox="1"/>
          <p:nvPr/>
        </p:nvSpPr>
        <p:spPr>
          <a:xfrm>
            <a:off x="3674378" y="1310081"/>
            <a:ext cx="5201174" cy="486287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main procedure is the starting point of the program. </a:t>
            </a:r>
          </a:p>
          <a:p>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a while loop that continues to execute until the user enters "0" to exit the program. The main procedure displays a menu to the user and prompts them to enter a number to select a component.</a:t>
            </a:r>
          </a:p>
          <a:p>
            <a:r>
              <a:rPr lang="en-US" sz="8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If the user enters "1", the main procedure calls the game procedure to start the number guessing game. </a:t>
            </a:r>
          </a:p>
          <a:p>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 user enters "2", the main procedure calls the calculator procedure to start the calculator. </a:t>
            </a:r>
          </a:p>
          <a:p>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 user enters "3", the main procedure calls the password_generator procedure to start the password generator. </a:t>
            </a:r>
          </a:p>
          <a:p>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 user enters "0", the main procedure breaks out of the loop and ends the program.</a:t>
            </a:r>
          </a:p>
        </p:txBody>
      </p:sp>
    </p:spTree>
    <p:extLst>
      <p:ext uri="{BB962C8B-B14F-4D97-AF65-F5344CB8AC3E}">
        <p14:creationId xmlns:p14="http://schemas.microsoft.com/office/powerpoint/2010/main" val="70594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 y="552343"/>
            <a:ext cx="9144000" cy="805342"/>
          </a:xfrm>
        </p:spPr>
        <p:txBody>
          <a:bodyPr/>
          <a:lstStyle/>
          <a:p>
            <a:pPr marL="342900" indent="-342900">
              <a:buFont typeface="Wingdings" panose="05000000000000000000" pitchFamily="2" charset="2"/>
              <a:buChar char="Ø"/>
            </a:pPr>
            <a:r>
              <a:rPr lang="en-US" sz="2000" b="1" dirty="0" err="1"/>
              <a:t>Psuedocode</a:t>
            </a:r>
            <a:r>
              <a:rPr lang="en-US" sz="2000" b="1" dirty="0"/>
              <a:t> of Number Guessing Game:</a:t>
            </a:r>
          </a:p>
        </p:txBody>
      </p:sp>
      <p:sp>
        <p:nvSpPr>
          <p:cNvPr id="2" name="Title 1"/>
          <p:cNvSpPr>
            <a:spLocks noGrp="1"/>
          </p:cNvSpPr>
          <p:nvPr>
            <p:ph type="title"/>
          </p:nvPr>
        </p:nvSpPr>
        <p:spPr>
          <a:xfrm>
            <a:off x="-1" y="0"/>
            <a:ext cx="6574221" cy="914040"/>
          </a:xfrm>
        </p:spPr>
        <p:txBody>
          <a:bodyPr/>
          <a:lstStyle/>
          <a:p>
            <a:pPr algn="ctr"/>
            <a:r>
              <a:rPr lang="en-US" sz="2800" b="1" dirty="0">
                <a:latin typeface="Times New Roman" panose="02020603050405020304" pitchFamily="18" charset="0"/>
                <a:cs typeface="Times New Roman" panose="02020603050405020304" pitchFamily="18" charset="0"/>
              </a:rPr>
              <a:t>Working of Project (cont.)</a:t>
            </a:r>
          </a:p>
        </p:txBody>
      </p:sp>
      <p:sp>
        <p:nvSpPr>
          <p:cNvPr id="8" name="TextBox 7">
            <a:extLst>
              <a:ext uri="{FF2B5EF4-FFF2-40B4-BE49-F238E27FC236}">
                <a16:creationId xmlns:a16="http://schemas.microsoft.com/office/drawing/2014/main" id="{A85C4B0B-6A83-0870-C85D-27B45C1DC639}"/>
              </a:ext>
            </a:extLst>
          </p:cNvPr>
          <p:cNvSpPr txBox="1"/>
          <p:nvPr/>
        </p:nvSpPr>
        <p:spPr>
          <a:xfrm>
            <a:off x="3982022" y="1166617"/>
            <a:ext cx="5184395" cy="5509200"/>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600" b="0" i="0" u="none" strike="noStrike" cap="none" normalizeH="0" baseline="0" dirty="0">
                <a:ln>
                  <a:noFill/>
                </a:ln>
                <a:effectLst/>
                <a:latin typeface="Söhne"/>
              </a:rPr>
              <a:t>The </a:t>
            </a:r>
            <a:r>
              <a:rPr kumimoji="0" lang="en-US" altLang="en-US" sz="1600" b="1" i="0" u="none" strike="noStrike" cap="none" normalizeH="0" baseline="0" dirty="0">
                <a:ln>
                  <a:noFill/>
                </a:ln>
                <a:effectLst/>
                <a:latin typeface="Söhne Mono"/>
              </a:rPr>
              <a:t>number_guessing_game</a:t>
            </a:r>
            <a:r>
              <a:rPr kumimoji="0" lang="en-US" altLang="en-US" sz="1600" b="0" i="0" u="none" strike="noStrike" cap="none" normalizeH="0" baseline="0" dirty="0">
                <a:ln>
                  <a:noFill/>
                </a:ln>
                <a:effectLst/>
                <a:latin typeface="Söhne"/>
              </a:rPr>
              <a:t> procedure is responsible for implementing the mechanics of the number guessing game.</a:t>
            </a:r>
            <a:r>
              <a:rPr kumimoji="0" lang="en-US" altLang="en-US" sz="800" b="0" i="0" u="none" strike="noStrike" cap="none" normalizeH="0" baseline="0" dirty="0">
                <a:ln>
                  <a:noFill/>
                </a:ln>
                <a:effectLst/>
              </a:rPr>
              <a:t> </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begins by generating a random number between 0 and 100, and initializing a counter count to 1. Then, it enters a loop that continues until the user has made 10 tries or guesses the correct number. Inside the loop, the game procedure prompts the user to enter a number between 0 and 100. It then checks if the user's guess is less than the random number, in which case it displays a message telling the user to guess a larger number. If the guess is greater than the random number, the game procedure displays a message telling the user to guess a smaller number. If the guess is correct, the game procedure displays a message indicating that the user won in how many turns, and then breaks out of the loop. If none of these conditions are met, the game procedure increments the counter count and continues the loop. If the loop completes without the user guessing the correct number, the game procedure displays a message indicating that the user lost and the correct number was (</a:t>
            </a:r>
            <a:r>
              <a:rPr lang="en-US" sz="1600" dirty="0" err="1">
                <a:latin typeface="Times New Roman" panose="02020603050405020304" pitchFamily="18" charset="0"/>
                <a:cs typeface="Times New Roman" panose="02020603050405020304" pitchFamily="18" charset="0"/>
              </a:rPr>
              <a:t>random_number</a:t>
            </a:r>
            <a:r>
              <a:rPr lang="en-US" sz="1600" dirty="0">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9F12BC46-25E0-F6BE-9374-B9E7F3006893}"/>
              </a:ext>
            </a:extLst>
          </p:cNvPr>
          <p:cNvPicPr>
            <a:picLocks noChangeAspect="1"/>
          </p:cNvPicPr>
          <p:nvPr/>
        </p:nvPicPr>
        <p:blipFill>
          <a:blip r:embed="rId2"/>
          <a:stretch>
            <a:fillRect/>
          </a:stretch>
        </p:blipFill>
        <p:spPr>
          <a:xfrm>
            <a:off x="51055" y="1713331"/>
            <a:ext cx="4004081" cy="4290935"/>
          </a:xfrm>
          <a:prstGeom prst="rect">
            <a:avLst/>
          </a:prstGeom>
        </p:spPr>
      </p:pic>
    </p:spTree>
    <p:extLst>
      <p:ext uri="{BB962C8B-B14F-4D97-AF65-F5344CB8AC3E}">
        <p14:creationId xmlns:p14="http://schemas.microsoft.com/office/powerpoint/2010/main" val="319414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 y="605406"/>
            <a:ext cx="9144000" cy="805342"/>
          </a:xfrm>
        </p:spPr>
        <p:txBody>
          <a:bodyPr/>
          <a:lstStyle/>
          <a:p>
            <a:pPr marL="342900" indent="-342900">
              <a:buFont typeface="Wingdings" panose="05000000000000000000" pitchFamily="2" charset="2"/>
              <a:buChar char="Ø"/>
            </a:pPr>
            <a:r>
              <a:rPr lang="en-US" sz="2000" b="1" dirty="0" err="1"/>
              <a:t>Psuedocode</a:t>
            </a:r>
            <a:r>
              <a:rPr lang="en-US" sz="2000" b="1" dirty="0"/>
              <a:t> of calculator and Password Generator it’s working:</a:t>
            </a:r>
          </a:p>
        </p:txBody>
      </p:sp>
      <p:sp>
        <p:nvSpPr>
          <p:cNvPr id="2" name="Title 1"/>
          <p:cNvSpPr>
            <a:spLocks noGrp="1"/>
          </p:cNvSpPr>
          <p:nvPr>
            <p:ph type="title"/>
          </p:nvPr>
        </p:nvSpPr>
        <p:spPr>
          <a:xfrm>
            <a:off x="-1" y="0"/>
            <a:ext cx="6574221" cy="914040"/>
          </a:xfrm>
        </p:spPr>
        <p:txBody>
          <a:bodyPr/>
          <a:lstStyle/>
          <a:p>
            <a:pPr algn="ctr"/>
            <a:r>
              <a:rPr lang="en-US"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Working of Project (cont.)</a:t>
            </a:r>
          </a:p>
        </p:txBody>
      </p:sp>
      <p:sp>
        <p:nvSpPr>
          <p:cNvPr id="8" name="TextBox 7">
            <a:extLst>
              <a:ext uri="{FF2B5EF4-FFF2-40B4-BE49-F238E27FC236}">
                <a16:creationId xmlns:a16="http://schemas.microsoft.com/office/drawing/2014/main" id="{A85C4B0B-6A83-0870-C85D-27B45C1DC639}"/>
              </a:ext>
            </a:extLst>
          </p:cNvPr>
          <p:cNvSpPr txBox="1"/>
          <p:nvPr/>
        </p:nvSpPr>
        <p:spPr>
          <a:xfrm>
            <a:off x="4294960" y="1438063"/>
            <a:ext cx="4849039"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calculator</a:t>
            </a:r>
            <a:r>
              <a:rPr lang="en-US" sz="1600" dirty="0">
                <a:latin typeface="Times New Roman" panose="02020603050405020304" pitchFamily="18" charset="0"/>
                <a:cs typeface="Times New Roman" panose="02020603050405020304" pitchFamily="18" charset="0"/>
              </a:rPr>
              <a:t> procedure is responsible for implementing the mechanics of the calculator. It displays a prompt to the user and enters a loop that continues until the program is closed. The calculator procedure gets user input and updates the result with the input if it is a number, or performs an arithmetic operation on the result with the input if it is an arithmetic operator. The calculator procedure displays the result after each operation.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password_generator</a:t>
            </a:r>
            <a:r>
              <a:rPr lang="en-US" sz="1600" dirty="0">
                <a:latin typeface="Times New Roman" panose="02020603050405020304" pitchFamily="18" charset="0"/>
                <a:cs typeface="Times New Roman" panose="02020603050405020304" pitchFamily="18" charset="0"/>
              </a:rPr>
              <a:t> procedure is responsible for generating a random password based on the user's specified length and character options. It displays a prompt to the user and gets user input for the desired password length. The password_generator procedure generates a random password of the specified length using the specified character options, and displays the password to the user.</a:t>
            </a:r>
          </a:p>
        </p:txBody>
      </p:sp>
      <p:pic>
        <p:nvPicPr>
          <p:cNvPr id="9" name="Picture 8">
            <a:extLst>
              <a:ext uri="{FF2B5EF4-FFF2-40B4-BE49-F238E27FC236}">
                <a16:creationId xmlns:a16="http://schemas.microsoft.com/office/drawing/2014/main" id="{4DD35CBB-B30E-AB1D-00F0-011AA56BE91D}"/>
              </a:ext>
            </a:extLst>
          </p:cNvPr>
          <p:cNvPicPr>
            <a:picLocks noChangeAspect="1"/>
          </p:cNvPicPr>
          <p:nvPr/>
        </p:nvPicPr>
        <p:blipFill>
          <a:blip r:embed="rId2"/>
          <a:stretch>
            <a:fillRect/>
          </a:stretch>
        </p:blipFill>
        <p:spPr>
          <a:xfrm>
            <a:off x="41945" y="1329892"/>
            <a:ext cx="4320330" cy="4600705"/>
          </a:xfrm>
          <a:prstGeom prst="rect">
            <a:avLst/>
          </a:prstGeom>
        </p:spPr>
      </p:pic>
    </p:spTree>
    <p:extLst>
      <p:ext uri="{BB962C8B-B14F-4D97-AF65-F5344CB8AC3E}">
        <p14:creationId xmlns:p14="http://schemas.microsoft.com/office/powerpoint/2010/main" val="147163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8849D4-DEF3-BF02-DDD8-4B3F156D92DA}"/>
              </a:ext>
            </a:extLst>
          </p:cNvPr>
          <p:cNvSpPr txBox="1"/>
          <p:nvPr/>
        </p:nvSpPr>
        <p:spPr>
          <a:xfrm>
            <a:off x="-1" y="2896972"/>
            <a:ext cx="9144001"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1" y="0"/>
            <a:ext cx="6574221" cy="914040"/>
          </a:xfrm>
        </p:spPr>
        <p:txBody>
          <a:bodyPr/>
          <a:lstStyle/>
          <a:p>
            <a:pPr algn="ctr"/>
            <a:r>
              <a:rPr lang="en-US" sz="2800" b="1" dirty="0">
                <a:latin typeface="Times New Roman" panose="02020603050405020304" pitchFamily="18" charset="0"/>
                <a:cs typeface="Times New Roman" panose="02020603050405020304" pitchFamily="18" charset="0"/>
              </a:rPr>
              <a:t>Implementation of Number Guessing Game</a:t>
            </a:r>
            <a:endParaRPr lang="en-US"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5142356-6543-C371-CC53-C680E2E58C36}"/>
              </a:ext>
            </a:extLst>
          </p:cNvPr>
          <p:cNvSpPr>
            <a:spLocks noChangeArrowheads="1"/>
          </p:cNvSpPr>
          <p:nvPr/>
        </p:nvSpPr>
        <p:spPr bwMode="auto">
          <a:xfrm>
            <a:off x="0" y="914040"/>
            <a:ext cx="9144001" cy="538609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game is implemented using several functions and modules: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random module: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module is used to generate a random number for the user to guess. The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randint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is used to generate a random integer between 0 and 100.</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Tk</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module: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module from the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tkinter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library is used to create the GUI (graphical user interface) for the game.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Tk</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is used to create the main window for the game, and various widgets (such as labels, buttons, and text fields) are added to this window to create the game's interface.</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game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function: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is the main function for the game. It takes in a number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that the user has guessed, and compares it to the randomly generated number. If the user's guess is too high, too low, or correct, the function returns a message indicating the outcome of the guess. The function also keeps track of the number of turns the user has taken and ends the game if the user runs out of turns or guesses the correct number.</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number_input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function: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function is called when the user clicks one of the buttons representing a number (0-9). It retrieves the current value in the entry field, appends the clicked number to the end of this value, and updates the entry field with the new value.</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clear_values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function: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function is called when the user clicks the "Clear" button. It clears the contents of the entry field.</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entry</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function: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function is called when the user clicks the "Enter" button. It retrieves the value in the entry field, passes it to the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game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function, and displays the result in the output field.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46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2A602-78C1-468C-BB25-57CD481DB741}">
  <ds:schemaRef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 ds:uri="http://purl.org/dc/dcmitype/"/>
    <ds:schemaRef ds:uri="http://purl.org/dc/term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7ED6F0-5E4C-4CD0-9B68-9C53F925A6F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36158</TotalTime>
  <Words>4239</Words>
  <Application>Microsoft Office PowerPoint</Application>
  <PresentationFormat>On-screen Show (4:3)</PresentationFormat>
  <Paragraphs>302</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Söhne</vt:lpstr>
      <vt:lpstr>Söhne Mono</vt:lpstr>
      <vt:lpstr>Times New Roman</vt:lpstr>
      <vt:lpstr>Wingdings</vt:lpstr>
      <vt:lpstr>Office Theme</vt:lpstr>
      <vt:lpstr>PowerPoint Presentation</vt:lpstr>
      <vt:lpstr>PowerPoint Presentation</vt:lpstr>
      <vt:lpstr>PowerPoint Presentation</vt:lpstr>
      <vt:lpstr>PowerPoint Presentation</vt:lpstr>
      <vt:lpstr>Basic Working of Project</vt:lpstr>
      <vt:lpstr>Working of Project</vt:lpstr>
      <vt:lpstr>Working of Project (cont.)</vt:lpstr>
      <vt:lpstr>     Working of Project (cont.)</vt:lpstr>
      <vt:lpstr>Implementation of Number Guessing Game</vt:lpstr>
      <vt:lpstr>Implementation of Number Guessing game (cont.)</vt:lpstr>
      <vt:lpstr>Implementation of Calculator</vt:lpstr>
      <vt:lpstr>Implementation of Calculator (cont.)</vt:lpstr>
      <vt:lpstr>Implementation of Password Generator</vt:lpstr>
      <vt:lpstr>Implementation of Password Generator(cont.)</vt:lpstr>
      <vt:lpstr>Output snapshots </vt:lpstr>
      <vt:lpstr>Output snapshots (cont.)</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Aryan Sharma</dc:creator>
  <cp:lastModifiedBy>Rohan Lakhanpal</cp:lastModifiedBy>
  <cp:revision>2375</cp:revision>
  <dcterms:created xsi:type="dcterms:W3CDTF">2010-04-09T07:36:15Z</dcterms:created>
  <dcterms:modified xsi:type="dcterms:W3CDTF">2022-12-23T04:18:07Z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MSIP_Label_f42aa342-8706-4288-bd11-ebb85995028c_Enabled">
    <vt:lpwstr>true</vt:lpwstr>
  </property>
  <property fmtid="{D5CDD505-2E9C-101B-9397-08002B2CF9AE}" pid="15" name="MSIP_Label_f42aa342-8706-4288-bd11-ebb85995028c_SetDate">
    <vt:lpwstr>2021-05-23T16:22:45Z</vt:lpwstr>
  </property>
  <property fmtid="{D5CDD505-2E9C-101B-9397-08002B2CF9AE}" pid="16" name="MSIP_Label_f42aa342-8706-4288-bd11-ebb85995028c_Method">
    <vt:lpwstr>Standard</vt:lpwstr>
  </property>
  <property fmtid="{D5CDD505-2E9C-101B-9397-08002B2CF9AE}" pid="17" name="MSIP_Label_f42aa342-8706-4288-bd11-ebb85995028c_Name">
    <vt:lpwstr>Internal</vt:lpwstr>
  </property>
  <property fmtid="{D5CDD505-2E9C-101B-9397-08002B2CF9AE}" pid="18" name="MSIP_Label_f42aa342-8706-4288-bd11-ebb85995028c_SiteId">
    <vt:lpwstr>72f988bf-86f1-41af-91ab-2d7cd011db47</vt:lpwstr>
  </property>
  <property fmtid="{D5CDD505-2E9C-101B-9397-08002B2CF9AE}" pid="19" name="MSIP_Label_f42aa342-8706-4288-bd11-ebb85995028c_ActionId">
    <vt:lpwstr>c52dc943-6ece-4ab1-b508-2f1d6469d459</vt:lpwstr>
  </property>
  <property fmtid="{D5CDD505-2E9C-101B-9397-08002B2CF9AE}" pid="20" name="MSIP_Label_f42aa342-8706-4288-bd11-ebb85995028c_ContentBits">
    <vt:lpwstr>0</vt:lpwstr>
  </property>
</Properties>
</file>