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62" r:id="rId4"/>
    <p:sldId id="257" r:id="rId5"/>
    <p:sldId id="258" r:id="rId6"/>
    <p:sldId id="259" r:id="rId7"/>
    <p:sldId id="260" r:id="rId8"/>
    <p:sldId id="261" r:id="rId9"/>
    <p:sldId id="263" r:id="rId10"/>
    <p:sldId id="264" r:id="rId11"/>
    <p:sldId id="265" r:id="rId12"/>
    <p:sldId id="266"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0" d="100"/>
          <a:sy n="90" d="100"/>
        </p:scale>
        <p:origin x="35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8CC37-56DC-A00B-95B5-962368D69D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24C70A9-D927-0D27-598D-F2A48F81B1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96E62A2-8966-0169-6943-F6EDA59AF853}"/>
              </a:ext>
            </a:extLst>
          </p:cNvPr>
          <p:cNvSpPr>
            <a:spLocks noGrp="1"/>
          </p:cNvSpPr>
          <p:nvPr>
            <p:ph type="dt" sz="half" idx="10"/>
          </p:nvPr>
        </p:nvSpPr>
        <p:spPr/>
        <p:txBody>
          <a:bodyPr/>
          <a:lstStyle/>
          <a:p>
            <a:fld id="{AE60C972-1177-4107-B684-508E24912FE4}" type="datetimeFigureOut">
              <a:rPr lang="en-IN" smtClean="0"/>
              <a:t>13-01-2025</a:t>
            </a:fld>
            <a:endParaRPr lang="en-IN"/>
          </a:p>
        </p:txBody>
      </p:sp>
      <p:sp>
        <p:nvSpPr>
          <p:cNvPr id="5" name="Footer Placeholder 4">
            <a:extLst>
              <a:ext uri="{FF2B5EF4-FFF2-40B4-BE49-F238E27FC236}">
                <a16:creationId xmlns:a16="http://schemas.microsoft.com/office/drawing/2014/main" id="{56430AA5-6D7F-51FB-F800-EACCE01F44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F49DE1-DCB3-5DD4-F7E7-4785D731C727}"/>
              </a:ext>
            </a:extLst>
          </p:cNvPr>
          <p:cNvSpPr>
            <a:spLocks noGrp="1"/>
          </p:cNvSpPr>
          <p:nvPr>
            <p:ph type="sldNum" sz="quarter" idx="12"/>
          </p:nvPr>
        </p:nvSpPr>
        <p:spPr/>
        <p:txBody>
          <a:bodyPr/>
          <a:lstStyle/>
          <a:p>
            <a:fld id="{49E3174A-4188-493E-A1DA-A7DEB0B2EEE7}" type="slidenum">
              <a:rPr lang="en-IN" smtClean="0"/>
              <a:t>‹#›</a:t>
            </a:fld>
            <a:endParaRPr lang="en-IN"/>
          </a:p>
        </p:txBody>
      </p:sp>
    </p:spTree>
    <p:extLst>
      <p:ext uri="{BB962C8B-B14F-4D97-AF65-F5344CB8AC3E}">
        <p14:creationId xmlns:p14="http://schemas.microsoft.com/office/powerpoint/2010/main" val="1181290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3800F-A1C8-5D37-CE2A-3D52D9D6EA9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995E776-4EBD-D4A4-6B56-5FC9E07564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CB9434-FA7A-A5F9-ECB4-62E93CC748FB}"/>
              </a:ext>
            </a:extLst>
          </p:cNvPr>
          <p:cNvSpPr>
            <a:spLocks noGrp="1"/>
          </p:cNvSpPr>
          <p:nvPr>
            <p:ph type="dt" sz="half" idx="10"/>
          </p:nvPr>
        </p:nvSpPr>
        <p:spPr/>
        <p:txBody>
          <a:bodyPr/>
          <a:lstStyle/>
          <a:p>
            <a:fld id="{AE60C972-1177-4107-B684-508E24912FE4}" type="datetimeFigureOut">
              <a:rPr lang="en-IN" smtClean="0"/>
              <a:t>13-01-2025</a:t>
            </a:fld>
            <a:endParaRPr lang="en-IN"/>
          </a:p>
        </p:txBody>
      </p:sp>
      <p:sp>
        <p:nvSpPr>
          <p:cNvPr id="5" name="Footer Placeholder 4">
            <a:extLst>
              <a:ext uri="{FF2B5EF4-FFF2-40B4-BE49-F238E27FC236}">
                <a16:creationId xmlns:a16="http://schemas.microsoft.com/office/drawing/2014/main" id="{DE56E596-3111-4DE5-6E87-5BCAC1BF39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C503FA-C15D-79CA-48F1-13742BE9C6F3}"/>
              </a:ext>
            </a:extLst>
          </p:cNvPr>
          <p:cNvSpPr>
            <a:spLocks noGrp="1"/>
          </p:cNvSpPr>
          <p:nvPr>
            <p:ph type="sldNum" sz="quarter" idx="12"/>
          </p:nvPr>
        </p:nvSpPr>
        <p:spPr/>
        <p:txBody>
          <a:bodyPr/>
          <a:lstStyle/>
          <a:p>
            <a:fld id="{49E3174A-4188-493E-A1DA-A7DEB0B2EEE7}" type="slidenum">
              <a:rPr lang="en-IN" smtClean="0"/>
              <a:t>‹#›</a:t>
            </a:fld>
            <a:endParaRPr lang="en-IN"/>
          </a:p>
        </p:txBody>
      </p:sp>
    </p:spTree>
    <p:extLst>
      <p:ext uri="{BB962C8B-B14F-4D97-AF65-F5344CB8AC3E}">
        <p14:creationId xmlns:p14="http://schemas.microsoft.com/office/powerpoint/2010/main" val="266135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C0D85A-627D-F13A-F9D4-CBD33E7FAB3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3AE040A-5E4C-86EB-8F3A-865CE180E6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9845BD-B5F1-74A8-8685-33CA030F3905}"/>
              </a:ext>
            </a:extLst>
          </p:cNvPr>
          <p:cNvSpPr>
            <a:spLocks noGrp="1"/>
          </p:cNvSpPr>
          <p:nvPr>
            <p:ph type="dt" sz="half" idx="10"/>
          </p:nvPr>
        </p:nvSpPr>
        <p:spPr/>
        <p:txBody>
          <a:bodyPr/>
          <a:lstStyle/>
          <a:p>
            <a:fld id="{AE60C972-1177-4107-B684-508E24912FE4}" type="datetimeFigureOut">
              <a:rPr lang="en-IN" smtClean="0"/>
              <a:t>13-01-2025</a:t>
            </a:fld>
            <a:endParaRPr lang="en-IN"/>
          </a:p>
        </p:txBody>
      </p:sp>
      <p:sp>
        <p:nvSpPr>
          <p:cNvPr id="5" name="Footer Placeholder 4">
            <a:extLst>
              <a:ext uri="{FF2B5EF4-FFF2-40B4-BE49-F238E27FC236}">
                <a16:creationId xmlns:a16="http://schemas.microsoft.com/office/drawing/2014/main" id="{7CCC4A1B-B517-AD1C-01CC-90ECBC466E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27B8FF-C59D-F4D6-CFC6-52A76BA648E3}"/>
              </a:ext>
            </a:extLst>
          </p:cNvPr>
          <p:cNvSpPr>
            <a:spLocks noGrp="1"/>
          </p:cNvSpPr>
          <p:nvPr>
            <p:ph type="sldNum" sz="quarter" idx="12"/>
          </p:nvPr>
        </p:nvSpPr>
        <p:spPr/>
        <p:txBody>
          <a:bodyPr/>
          <a:lstStyle/>
          <a:p>
            <a:fld id="{49E3174A-4188-493E-A1DA-A7DEB0B2EEE7}" type="slidenum">
              <a:rPr lang="en-IN" smtClean="0"/>
              <a:t>‹#›</a:t>
            </a:fld>
            <a:endParaRPr lang="en-IN"/>
          </a:p>
        </p:txBody>
      </p:sp>
    </p:spTree>
    <p:extLst>
      <p:ext uri="{BB962C8B-B14F-4D97-AF65-F5344CB8AC3E}">
        <p14:creationId xmlns:p14="http://schemas.microsoft.com/office/powerpoint/2010/main" val="3698643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81060-8350-05A3-2B57-BDDEE7838D1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7F9F9E7-B064-DDDC-BD19-53900F35F6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6600C4-87B7-E30A-BDFE-40B017C2A303}"/>
              </a:ext>
            </a:extLst>
          </p:cNvPr>
          <p:cNvSpPr>
            <a:spLocks noGrp="1"/>
          </p:cNvSpPr>
          <p:nvPr>
            <p:ph type="dt" sz="half" idx="10"/>
          </p:nvPr>
        </p:nvSpPr>
        <p:spPr/>
        <p:txBody>
          <a:bodyPr/>
          <a:lstStyle/>
          <a:p>
            <a:fld id="{AE60C972-1177-4107-B684-508E24912FE4}" type="datetimeFigureOut">
              <a:rPr lang="en-IN" smtClean="0"/>
              <a:t>13-01-2025</a:t>
            </a:fld>
            <a:endParaRPr lang="en-IN"/>
          </a:p>
        </p:txBody>
      </p:sp>
      <p:sp>
        <p:nvSpPr>
          <p:cNvPr id="5" name="Footer Placeholder 4">
            <a:extLst>
              <a:ext uri="{FF2B5EF4-FFF2-40B4-BE49-F238E27FC236}">
                <a16:creationId xmlns:a16="http://schemas.microsoft.com/office/drawing/2014/main" id="{172AA1DE-A423-514A-A32A-23E70F893A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626896-A28D-953B-ADA6-1B53E599DC39}"/>
              </a:ext>
            </a:extLst>
          </p:cNvPr>
          <p:cNvSpPr>
            <a:spLocks noGrp="1"/>
          </p:cNvSpPr>
          <p:nvPr>
            <p:ph type="sldNum" sz="quarter" idx="12"/>
          </p:nvPr>
        </p:nvSpPr>
        <p:spPr/>
        <p:txBody>
          <a:bodyPr/>
          <a:lstStyle/>
          <a:p>
            <a:fld id="{49E3174A-4188-493E-A1DA-A7DEB0B2EEE7}" type="slidenum">
              <a:rPr lang="en-IN" smtClean="0"/>
              <a:t>‹#›</a:t>
            </a:fld>
            <a:endParaRPr lang="en-IN"/>
          </a:p>
        </p:txBody>
      </p:sp>
    </p:spTree>
    <p:extLst>
      <p:ext uri="{BB962C8B-B14F-4D97-AF65-F5344CB8AC3E}">
        <p14:creationId xmlns:p14="http://schemas.microsoft.com/office/powerpoint/2010/main" val="1398848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927C1-CA99-7F3F-0028-EDD4970EAF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9D33FA8-27E6-C4C6-A10B-B427E40C30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8067F2-D464-DE56-99BD-9A4AA24CF8F3}"/>
              </a:ext>
            </a:extLst>
          </p:cNvPr>
          <p:cNvSpPr>
            <a:spLocks noGrp="1"/>
          </p:cNvSpPr>
          <p:nvPr>
            <p:ph type="dt" sz="half" idx="10"/>
          </p:nvPr>
        </p:nvSpPr>
        <p:spPr/>
        <p:txBody>
          <a:bodyPr/>
          <a:lstStyle/>
          <a:p>
            <a:fld id="{AE60C972-1177-4107-B684-508E24912FE4}" type="datetimeFigureOut">
              <a:rPr lang="en-IN" smtClean="0"/>
              <a:t>13-01-2025</a:t>
            </a:fld>
            <a:endParaRPr lang="en-IN"/>
          </a:p>
        </p:txBody>
      </p:sp>
      <p:sp>
        <p:nvSpPr>
          <p:cNvPr id="5" name="Footer Placeholder 4">
            <a:extLst>
              <a:ext uri="{FF2B5EF4-FFF2-40B4-BE49-F238E27FC236}">
                <a16:creationId xmlns:a16="http://schemas.microsoft.com/office/drawing/2014/main" id="{BC07BCAD-A6FA-C6BC-B610-3CA65EB270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57D174-A228-1FE6-FC59-2A1F952A3D0C}"/>
              </a:ext>
            </a:extLst>
          </p:cNvPr>
          <p:cNvSpPr>
            <a:spLocks noGrp="1"/>
          </p:cNvSpPr>
          <p:nvPr>
            <p:ph type="sldNum" sz="quarter" idx="12"/>
          </p:nvPr>
        </p:nvSpPr>
        <p:spPr/>
        <p:txBody>
          <a:bodyPr/>
          <a:lstStyle/>
          <a:p>
            <a:fld id="{49E3174A-4188-493E-A1DA-A7DEB0B2EEE7}" type="slidenum">
              <a:rPr lang="en-IN" smtClean="0"/>
              <a:t>‹#›</a:t>
            </a:fld>
            <a:endParaRPr lang="en-IN"/>
          </a:p>
        </p:txBody>
      </p:sp>
    </p:spTree>
    <p:extLst>
      <p:ext uri="{BB962C8B-B14F-4D97-AF65-F5344CB8AC3E}">
        <p14:creationId xmlns:p14="http://schemas.microsoft.com/office/powerpoint/2010/main" val="4000366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BFB9A-5856-D86D-C470-9B9B569410B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F626A3D-6F3A-F78D-C3A8-4A426433CB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718B846-460F-AE62-A10F-C41BCC8116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E1BC902-EE17-CD88-DB68-6E79D8A6D73D}"/>
              </a:ext>
            </a:extLst>
          </p:cNvPr>
          <p:cNvSpPr>
            <a:spLocks noGrp="1"/>
          </p:cNvSpPr>
          <p:nvPr>
            <p:ph type="dt" sz="half" idx="10"/>
          </p:nvPr>
        </p:nvSpPr>
        <p:spPr/>
        <p:txBody>
          <a:bodyPr/>
          <a:lstStyle/>
          <a:p>
            <a:fld id="{AE60C972-1177-4107-B684-508E24912FE4}" type="datetimeFigureOut">
              <a:rPr lang="en-IN" smtClean="0"/>
              <a:t>13-01-2025</a:t>
            </a:fld>
            <a:endParaRPr lang="en-IN"/>
          </a:p>
        </p:txBody>
      </p:sp>
      <p:sp>
        <p:nvSpPr>
          <p:cNvPr id="6" name="Footer Placeholder 5">
            <a:extLst>
              <a:ext uri="{FF2B5EF4-FFF2-40B4-BE49-F238E27FC236}">
                <a16:creationId xmlns:a16="http://schemas.microsoft.com/office/drawing/2014/main" id="{529B21DE-A84E-826E-D5B5-CBB3B9F971C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84F767-BF98-4EF7-9278-F9E9C3D80370}"/>
              </a:ext>
            </a:extLst>
          </p:cNvPr>
          <p:cNvSpPr>
            <a:spLocks noGrp="1"/>
          </p:cNvSpPr>
          <p:nvPr>
            <p:ph type="sldNum" sz="quarter" idx="12"/>
          </p:nvPr>
        </p:nvSpPr>
        <p:spPr/>
        <p:txBody>
          <a:bodyPr/>
          <a:lstStyle/>
          <a:p>
            <a:fld id="{49E3174A-4188-493E-A1DA-A7DEB0B2EEE7}" type="slidenum">
              <a:rPr lang="en-IN" smtClean="0"/>
              <a:t>‹#›</a:t>
            </a:fld>
            <a:endParaRPr lang="en-IN"/>
          </a:p>
        </p:txBody>
      </p:sp>
    </p:spTree>
    <p:extLst>
      <p:ext uri="{BB962C8B-B14F-4D97-AF65-F5344CB8AC3E}">
        <p14:creationId xmlns:p14="http://schemas.microsoft.com/office/powerpoint/2010/main" val="882228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9E907-8033-51D7-9099-D07EB2C4CEA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9004CF8-9497-1CD9-BCEA-0C39EA7686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4FB6B7-2B93-9F97-CB32-D154F3F6EF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2645D55-4F01-8475-0678-45A6BA2DD7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2C7E26-83C5-4958-F3F4-AF6CB3AA95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897B9AE-36AB-21C9-C6CB-935D6B9B7EFF}"/>
              </a:ext>
            </a:extLst>
          </p:cNvPr>
          <p:cNvSpPr>
            <a:spLocks noGrp="1"/>
          </p:cNvSpPr>
          <p:nvPr>
            <p:ph type="dt" sz="half" idx="10"/>
          </p:nvPr>
        </p:nvSpPr>
        <p:spPr/>
        <p:txBody>
          <a:bodyPr/>
          <a:lstStyle/>
          <a:p>
            <a:fld id="{AE60C972-1177-4107-B684-508E24912FE4}" type="datetimeFigureOut">
              <a:rPr lang="en-IN" smtClean="0"/>
              <a:t>13-01-2025</a:t>
            </a:fld>
            <a:endParaRPr lang="en-IN"/>
          </a:p>
        </p:txBody>
      </p:sp>
      <p:sp>
        <p:nvSpPr>
          <p:cNvPr id="8" name="Footer Placeholder 7">
            <a:extLst>
              <a:ext uri="{FF2B5EF4-FFF2-40B4-BE49-F238E27FC236}">
                <a16:creationId xmlns:a16="http://schemas.microsoft.com/office/drawing/2014/main" id="{E18A6EC6-6A41-C016-0D6B-8323BCACA82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D32C728-E01D-025D-0CF4-7D1BE65806EC}"/>
              </a:ext>
            </a:extLst>
          </p:cNvPr>
          <p:cNvSpPr>
            <a:spLocks noGrp="1"/>
          </p:cNvSpPr>
          <p:nvPr>
            <p:ph type="sldNum" sz="quarter" idx="12"/>
          </p:nvPr>
        </p:nvSpPr>
        <p:spPr/>
        <p:txBody>
          <a:bodyPr/>
          <a:lstStyle/>
          <a:p>
            <a:fld id="{49E3174A-4188-493E-A1DA-A7DEB0B2EEE7}" type="slidenum">
              <a:rPr lang="en-IN" smtClean="0"/>
              <a:t>‹#›</a:t>
            </a:fld>
            <a:endParaRPr lang="en-IN"/>
          </a:p>
        </p:txBody>
      </p:sp>
    </p:spTree>
    <p:extLst>
      <p:ext uri="{BB962C8B-B14F-4D97-AF65-F5344CB8AC3E}">
        <p14:creationId xmlns:p14="http://schemas.microsoft.com/office/powerpoint/2010/main" val="978748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3CF94-2DF3-7639-192C-251EE2C72EB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9B968EE-9F0B-90A1-74AB-5BDAC4E964C6}"/>
              </a:ext>
            </a:extLst>
          </p:cNvPr>
          <p:cNvSpPr>
            <a:spLocks noGrp="1"/>
          </p:cNvSpPr>
          <p:nvPr>
            <p:ph type="dt" sz="half" idx="10"/>
          </p:nvPr>
        </p:nvSpPr>
        <p:spPr/>
        <p:txBody>
          <a:bodyPr/>
          <a:lstStyle/>
          <a:p>
            <a:fld id="{AE60C972-1177-4107-B684-508E24912FE4}" type="datetimeFigureOut">
              <a:rPr lang="en-IN" smtClean="0"/>
              <a:t>13-01-2025</a:t>
            </a:fld>
            <a:endParaRPr lang="en-IN"/>
          </a:p>
        </p:txBody>
      </p:sp>
      <p:sp>
        <p:nvSpPr>
          <p:cNvPr id="4" name="Footer Placeholder 3">
            <a:extLst>
              <a:ext uri="{FF2B5EF4-FFF2-40B4-BE49-F238E27FC236}">
                <a16:creationId xmlns:a16="http://schemas.microsoft.com/office/drawing/2014/main" id="{3600845A-8848-603A-7994-02E9A577219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726D2EC-0048-15DE-CB3A-41E80C9DFDEC}"/>
              </a:ext>
            </a:extLst>
          </p:cNvPr>
          <p:cNvSpPr>
            <a:spLocks noGrp="1"/>
          </p:cNvSpPr>
          <p:nvPr>
            <p:ph type="sldNum" sz="quarter" idx="12"/>
          </p:nvPr>
        </p:nvSpPr>
        <p:spPr/>
        <p:txBody>
          <a:bodyPr/>
          <a:lstStyle/>
          <a:p>
            <a:fld id="{49E3174A-4188-493E-A1DA-A7DEB0B2EEE7}" type="slidenum">
              <a:rPr lang="en-IN" smtClean="0"/>
              <a:t>‹#›</a:t>
            </a:fld>
            <a:endParaRPr lang="en-IN"/>
          </a:p>
        </p:txBody>
      </p:sp>
    </p:spTree>
    <p:extLst>
      <p:ext uri="{BB962C8B-B14F-4D97-AF65-F5344CB8AC3E}">
        <p14:creationId xmlns:p14="http://schemas.microsoft.com/office/powerpoint/2010/main" val="1825537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A2C906-8634-AEB9-30A8-238C454554CD}"/>
              </a:ext>
            </a:extLst>
          </p:cNvPr>
          <p:cNvSpPr>
            <a:spLocks noGrp="1"/>
          </p:cNvSpPr>
          <p:nvPr>
            <p:ph type="dt" sz="half" idx="10"/>
          </p:nvPr>
        </p:nvSpPr>
        <p:spPr/>
        <p:txBody>
          <a:bodyPr/>
          <a:lstStyle/>
          <a:p>
            <a:fld id="{AE60C972-1177-4107-B684-508E24912FE4}" type="datetimeFigureOut">
              <a:rPr lang="en-IN" smtClean="0"/>
              <a:t>13-01-2025</a:t>
            </a:fld>
            <a:endParaRPr lang="en-IN"/>
          </a:p>
        </p:txBody>
      </p:sp>
      <p:sp>
        <p:nvSpPr>
          <p:cNvPr id="3" name="Footer Placeholder 2">
            <a:extLst>
              <a:ext uri="{FF2B5EF4-FFF2-40B4-BE49-F238E27FC236}">
                <a16:creationId xmlns:a16="http://schemas.microsoft.com/office/drawing/2014/main" id="{CEEBE0CE-6F37-B517-2D34-82A23BFEDA8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E81D673-068C-47A7-3824-211A0E026FE5}"/>
              </a:ext>
            </a:extLst>
          </p:cNvPr>
          <p:cNvSpPr>
            <a:spLocks noGrp="1"/>
          </p:cNvSpPr>
          <p:nvPr>
            <p:ph type="sldNum" sz="quarter" idx="12"/>
          </p:nvPr>
        </p:nvSpPr>
        <p:spPr/>
        <p:txBody>
          <a:bodyPr/>
          <a:lstStyle/>
          <a:p>
            <a:fld id="{49E3174A-4188-493E-A1DA-A7DEB0B2EEE7}" type="slidenum">
              <a:rPr lang="en-IN" smtClean="0"/>
              <a:t>‹#›</a:t>
            </a:fld>
            <a:endParaRPr lang="en-IN"/>
          </a:p>
        </p:txBody>
      </p:sp>
    </p:spTree>
    <p:extLst>
      <p:ext uri="{BB962C8B-B14F-4D97-AF65-F5344CB8AC3E}">
        <p14:creationId xmlns:p14="http://schemas.microsoft.com/office/powerpoint/2010/main" val="3267402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33D27-E6F4-D882-E7F1-3779E1F596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34E9763-029E-E486-786B-0BB38F5C94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8580717-CE3D-4B9B-64BC-8295CC8D4E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69D0AB-6921-8FF1-4665-7B5EA9EB188E}"/>
              </a:ext>
            </a:extLst>
          </p:cNvPr>
          <p:cNvSpPr>
            <a:spLocks noGrp="1"/>
          </p:cNvSpPr>
          <p:nvPr>
            <p:ph type="dt" sz="half" idx="10"/>
          </p:nvPr>
        </p:nvSpPr>
        <p:spPr/>
        <p:txBody>
          <a:bodyPr/>
          <a:lstStyle/>
          <a:p>
            <a:fld id="{AE60C972-1177-4107-B684-508E24912FE4}" type="datetimeFigureOut">
              <a:rPr lang="en-IN" smtClean="0"/>
              <a:t>13-01-2025</a:t>
            </a:fld>
            <a:endParaRPr lang="en-IN"/>
          </a:p>
        </p:txBody>
      </p:sp>
      <p:sp>
        <p:nvSpPr>
          <p:cNvPr id="6" name="Footer Placeholder 5">
            <a:extLst>
              <a:ext uri="{FF2B5EF4-FFF2-40B4-BE49-F238E27FC236}">
                <a16:creationId xmlns:a16="http://schemas.microsoft.com/office/drawing/2014/main" id="{8ADB7A16-282E-D230-C485-253EA0633B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1B9AB5-E76B-909B-42A8-BA0B3F26D928}"/>
              </a:ext>
            </a:extLst>
          </p:cNvPr>
          <p:cNvSpPr>
            <a:spLocks noGrp="1"/>
          </p:cNvSpPr>
          <p:nvPr>
            <p:ph type="sldNum" sz="quarter" idx="12"/>
          </p:nvPr>
        </p:nvSpPr>
        <p:spPr/>
        <p:txBody>
          <a:bodyPr/>
          <a:lstStyle/>
          <a:p>
            <a:fld id="{49E3174A-4188-493E-A1DA-A7DEB0B2EEE7}" type="slidenum">
              <a:rPr lang="en-IN" smtClean="0"/>
              <a:t>‹#›</a:t>
            </a:fld>
            <a:endParaRPr lang="en-IN"/>
          </a:p>
        </p:txBody>
      </p:sp>
    </p:spTree>
    <p:extLst>
      <p:ext uri="{BB962C8B-B14F-4D97-AF65-F5344CB8AC3E}">
        <p14:creationId xmlns:p14="http://schemas.microsoft.com/office/powerpoint/2010/main" val="1063801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CAE19-6C92-A69B-5574-6B7A418627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9BEC959-5FDE-06CE-B764-2CE5651C8C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86742FC-DD54-57EF-560B-2772FC474C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6E2D85-48C4-FF90-0DE6-8DD0226D8C09}"/>
              </a:ext>
            </a:extLst>
          </p:cNvPr>
          <p:cNvSpPr>
            <a:spLocks noGrp="1"/>
          </p:cNvSpPr>
          <p:nvPr>
            <p:ph type="dt" sz="half" idx="10"/>
          </p:nvPr>
        </p:nvSpPr>
        <p:spPr/>
        <p:txBody>
          <a:bodyPr/>
          <a:lstStyle/>
          <a:p>
            <a:fld id="{AE60C972-1177-4107-B684-508E24912FE4}" type="datetimeFigureOut">
              <a:rPr lang="en-IN" smtClean="0"/>
              <a:t>13-01-2025</a:t>
            </a:fld>
            <a:endParaRPr lang="en-IN"/>
          </a:p>
        </p:txBody>
      </p:sp>
      <p:sp>
        <p:nvSpPr>
          <p:cNvPr id="6" name="Footer Placeholder 5">
            <a:extLst>
              <a:ext uri="{FF2B5EF4-FFF2-40B4-BE49-F238E27FC236}">
                <a16:creationId xmlns:a16="http://schemas.microsoft.com/office/drawing/2014/main" id="{AFDEA3B0-EF8B-F1C1-350B-F25BE6446C7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AE893A-1CE7-27B1-BE0C-60655ECAA4B8}"/>
              </a:ext>
            </a:extLst>
          </p:cNvPr>
          <p:cNvSpPr>
            <a:spLocks noGrp="1"/>
          </p:cNvSpPr>
          <p:nvPr>
            <p:ph type="sldNum" sz="quarter" idx="12"/>
          </p:nvPr>
        </p:nvSpPr>
        <p:spPr/>
        <p:txBody>
          <a:bodyPr/>
          <a:lstStyle/>
          <a:p>
            <a:fld id="{49E3174A-4188-493E-A1DA-A7DEB0B2EEE7}" type="slidenum">
              <a:rPr lang="en-IN" smtClean="0"/>
              <a:t>‹#›</a:t>
            </a:fld>
            <a:endParaRPr lang="en-IN"/>
          </a:p>
        </p:txBody>
      </p:sp>
    </p:spTree>
    <p:extLst>
      <p:ext uri="{BB962C8B-B14F-4D97-AF65-F5344CB8AC3E}">
        <p14:creationId xmlns:p14="http://schemas.microsoft.com/office/powerpoint/2010/main" val="266469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65C7E1-A437-E1E3-C3BA-21172A22AC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C84E76A-6DD1-2744-A3A8-6AD4BA19B5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05C951-40A7-5E81-B76A-2E0BA176C5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60C972-1177-4107-B684-508E24912FE4}" type="datetimeFigureOut">
              <a:rPr lang="en-IN" smtClean="0"/>
              <a:t>13-01-2025</a:t>
            </a:fld>
            <a:endParaRPr lang="en-IN"/>
          </a:p>
        </p:txBody>
      </p:sp>
      <p:sp>
        <p:nvSpPr>
          <p:cNvPr id="5" name="Footer Placeholder 4">
            <a:extLst>
              <a:ext uri="{FF2B5EF4-FFF2-40B4-BE49-F238E27FC236}">
                <a16:creationId xmlns:a16="http://schemas.microsoft.com/office/drawing/2014/main" id="{24D03C76-F510-5D1C-926A-08187AC20D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888C852-6670-667E-B036-595D08D753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E3174A-4188-493E-A1DA-A7DEB0B2EEE7}" type="slidenum">
              <a:rPr lang="en-IN" smtClean="0"/>
              <a:t>‹#›</a:t>
            </a:fld>
            <a:endParaRPr lang="en-IN"/>
          </a:p>
        </p:txBody>
      </p:sp>
    </p:spTree>
    <p:extLst>
      <p:ext uri="{BB962C8B-B14F-4D97-AF65-F5344CB8AC3E}">
        <p14:creationId xmlns:p14="http://schemas.microsoft.com/office/powerpoint/2010/main" val="134685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706EE-FEAC-5C4F-5708-88BB3AAAD233}"/>
              </a:ext>
            </a:extLst>
          </p:cNvPr>
          <p:cNvSpPr>
            <a:spLocks noGrp="1"/>
          </p:cNvSpPr>
          <p:nvPr>
            <p:ph type="ctrTitle"/>
          </p:nvPr>
        </p:nvSpPr>
        <p:spPr/>
        <p:txBody>
          <a:bodyPr/>
          <a:lstStyle/>
          <a:p>
            <a:r>
              <a:rPr lang="en-IN" dirty="0"/>
              <a:t>Trainity</a:t>
            </a:r>
            <a:br>
              <a:rPr lang="en-IN" dirty="0"/>
            </a:br>
            <a:r>
              <a:rPr lang="en-IN" dirty="0"/>
              <a:t>project 2</a:t>
            </a:r>
          </a:p>
        </p:txBody>
      </p:sp>
      <p:sp>
        <p:nvSpPr>
          <p:cNvPr id="3" name="Subtitle 2">
            <a:extLst>
              <a:ext uri="{FF2B5EF4-FFF2-40B4-BE49-F238E27FC236}">
                <a16:creationId xmlns:a16="http://schemas.microsoft.com/office/drawing/2014/main" id="{CAA828C3-FE1A-CB74-FECD-49F3F011CAF7}"/>
              </a:ext>
            </a:extLst>
          </p:cNvPr>
          <p:cNvSpPr>
            <a:spLocks noGrp="1"/>
          </p:cNvSpPr>
          <p:nvPr>
            <p:ph type="subTitle" idx="1"/>
          </p:nvPr>
        </p:nvSpPr>
        <p:spPr/>
        <p:txBody>
          <a:bodyPr/>
          <a:lstStyle/>
          <a:p>
            <a:r>
              <a:rPr lang="en-IN" dirty="0"/>
              <a:t>Name : ROHAN LAKKAMPALLI</a:t>
            </a:r>
          </a:p>
          <a:p>
            <a:r>
              <a:rPr lang="en-IN" dirty="0"/>
              <a:t>EMAIL: lakkampallirohan@gmail.com</a:t>
            </a:r>
          </a:p>
        </p:txBody>
      </p:sp>
    </p:spTree>
    <p:extLst>
      <p:ext uri="{BB962C8B-B14F-4D97-AF65-F5344CB8AC3E}">
        <p14:creationId xmlns:p14="http://schemas.microsoft.com/office/powerpoint/2010/main" val="2576531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002D24-7A9B-8D5B-EABD-5B4EBC6545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688" y="194733"/>
            <a:ext cx="7919108" cy="5850467"/>
          </a:xfrm>
          <a:prstGeom prst="rect">
            <a:avLst/>
          </a:prstGeom>
        </p:spPr>
      </p:pic>
      <p:sp>
        <p:nvSpPr>
          <p:cNvPr id="5" name="TextBox 4">
            <a:extLst>
              <a:ext uri="{FF2B5EF4-FFF2-40B4-BE49-F238E27FC236}">
                <a16:creationId xmlns:a16="http://schemas.microsoft.com/office/drawing/2014/main" id="{F959A59F-3029-980C-9A96-D324EFE4E1D1}"/>
              </a:ext>
            </a:extLst>
          </p:cNvPr>
          <p:cNvSpPr txBox="1"/>
          <p:nvPr/>
        </p:nvSpPr>
        <p:spPr>
          <a:xfrm>
            <a:off x="8290579" y="1827304"/>
            <a:ext cx="3750733" cy="2585323"/>
          </a:xfrm>
          <a:prstGeom prst="rect">
            <a:avLst/>
          </a:prstGeom>
          <a:noFill/>
        </p:spPr>
        <p:txBody>
          <a:bodyPr wrap="square">
            <a:spAutoFit/>
          </a:bodyPr>
          <a:lstStyle/>
          <a:p>
            <a:pPr algn="l">
              <a:buFont typeface="+mj-lt"/>
              <a:buAutoNum type="arabicPeriod"/>
            </a:pPr>
            <a:r>
              <a:rPr lang="en-US" b="1" i="0" dirty="0">
                <a:solidFill>
                  <a:srgbClr val="8492A6"/>
                </a:solidFill>
                <a:effectLst/>
                <a:latin typeface="Manrope"/>
              </a:rPr>
              <a:t>User Engagement:</a:t>
            </a:r>
            <a:r>
              <a:rPr lang="en-US" b="0" i="0" dirty="0">
                <a:solidFill>
                  <a:srgbClr val="8492A6"/>
                </a:solidFill>
                <a:effectLst/>
                <a:latin typeface="Manrope"/>
              </a:rPr>
              <a:t> Investors want to know if users are still active and posting on Instagram or if they are making fewer posts.</a:t>
            </a:r>
            <a:br>
              <a:rPr lang="en-US" b="0" i="0" dirty="0">
                <a:solidFill>
                  <a:srgbClr val="8492A6"/>
                </a:solidFill>
                <a:effectLst/>
                <a:latin typeface="Manrope"/>
              </a:rPr>
            </a:br>
            <a:r>
              <a:rPr lang="en-US" b="0" i="0" dirty="0">
                <a:solidFill>
                  <a:srgbClr val="8492A6"/>
                </a:solidFill>
                <a:effectLst/>
                <a:latin typeface="Manrope"/>
              </a:rPr>
              <a:t>Your Task: Calculate the average number of posts per user on Instagram. Also, provide the total number of photos on Instagram divided by the total number of users.</a:t>
            </a:r>
          </a:p>
        </p:txBody>
      </p:sp>
    </p:spTree>
    <p:extLst>
      <p:ext uri="{BB962C8B-B14F-4D97-AF65-F5344CB8AC3E}">
        <p14:creationId xmlns:p14="http://schemas.microsoft.com/office/powerpoint/2010/main" val="2639722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987B2D-D179-98E8-94F9-7092FB48ED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634" y="448732"/>
            <a:ext cx="7324594" cy="5350933"/>
          </a:xfrm>
          <a:prstGeom prst="rect">
            <a:avLst/>
          </a:prstGeom>
        </p:spPr>
      </p:pic>
      <p:sp>
        <p:nvSpPr>
          <p:cNvPr id="5" name="TextBox 4">
            <a:extLst>
              <a:ext uri="{FF2B5EF4-FFF2-40B4-BE49-F238E27FC236}">
                <a16:creationId xmlns:a16="http://schemas.microsoft.com/office/drawing/2014/main" id="{90529023-AB86-5C3A-771F-6E8CCF2D4712}"/>
              </a:ext>
            </a:extLst>
          </p:cNvPr>
          <p:cNvSpPr txBox="1"/>
          <p:nvPr/>
        </p:nvSpPr>
        <p:spPr>
          <a:xfrm>
            <a:off x="8128000" y="1831536"/>
            <a:ext cx="3276600" cy="2585323"/>
          </a:xfrm>
          <a:prstGeom prst="rect">
            <a:avLst/>
          </a:prstGeom>
          <a:noFill/>
        </p:spPr>
        <p:txBody>
          <a:bodyPr wrap="square">
            <a:spAutoFit/>
          </a:bodyPr>
          <a:lstStyle/>
          <a:p>
            <a:pPr algn="l">
              <a:buFont typeface="+mj-lt"/>
              <a:buAutoNum type="arabicPeriod"/>
            </a:pPr>
            <a:r>
              <a:rPr lang="en-US" b="1" i="0" dirty="0">
                <a:solidFill>
                  <a:srgbClr val="8492A6"/>
                </a:solidFill>
                <a:effectLst/>
                <a:latin typeface="Manrope"/>
              </a:rPr>
              <a:t>Bots &amp; Fake Accounts:</a:t>
            </a:r>
            <a:r>
              <a:rPr lang="en-US" b="0" i="0" dirty="0">
                <a:solidFill>
                  <a:srgbClr val="8492A6"/>
                </a:solidFill>
                <a:effectLst/>
                <a:latin typeface="Manrope"/>
              </a:rPr>
              <a:t> Investors want to know if the platform is crowded with fake and dummy accounts.</a:t>
            </a:r>
            <a:br>
              <a:rPr lang="en-US" b="0" i="0" dirty="0">
                <a:solidFill>
                  <a:srgbClr val="8492A6"/>
                </a:solidFill>
                <a:effectLst/>
                <a:latin typeface="Manrope"/>
              </a:rPr>
            </a:br>
            <a:r>
              <a:rPr lang="en-US" b="0" i="0" dirty="0">
                <a:solidFill>
                  <a:srgbClr val="8492A6"/>
                </a:solidFill>
                <a:effectLst/>
                <a:latin typeface="Manrope"/>
              </a:rPr>
              <a:t>Your Task: Identify users (potential bots) who have liked every single photo on the site, as this is not typically possible for a normal user.</a:t>
            </a:r>
          </a:p>
        </p:txBody>
      </p:sp>
    </p:spTree>
    <p:extLst>
      <p:ext uri="{BB962C8B-B14F-4D97-AF65-F5344CB8AC3E}">
        <p14:creationId xmlns:p14="http://schemas.microsoft.com/office/powerpoint/2010/main" val="3869239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1DDF23-AC7E-BEA4-88D3-367D95138A95}"/>
              </a:ext>
            </a:extLst>
          </p:cNvPr>
          <p:cNvSpPr txBox="1"/>
          <p:nvPr/>
        </p:nvSpPr>
        <p:spPr>
          <a:xfrm>
            <a:off x="2091267" y="1236133"/>
            <a:ext cx="7052733" cy="3693319"/>
          </a:xfrm>
          <a:prstGeom prst="rect">
            <a:avLst/>
          </a:prstGeom>
          <a:noFill/>
        </p:spPr>
        <p:txBody>
          <a:bodyPr wrap="square">
            <a:spAutoFit/>
          </a:bodyPr>
          <a:lstStyle/>
          <a:p>
            <a:r>
              <a:rPr lang="en-US" b="1" dirty="0"/>
              <a:t>Insights</a:t>
            </a:r>
          </a:p>
          <a:p>
            <a:pPr>
              <a:buFont typeface="Arial" panose="020B0604020202020204" pitchFamily="34" charset="0"/>
              <a:buChar char="•"/>
            </a:pPr>
            <a:r>
              <a:rPr lang="en-US" dirty="0"/>
              <a:t>The loyal users (oldest users) can be a potential target for retention campaigns.</a:t>
            </a:r>
          </a:p>
          <a:p>
            <a:pPr>
              <a:buFont typeface="Arial" panose="020B0604020202020204" pitchFamily="34" charset="0"/>
              <a:buChar char="•"/>
            </a:pPr>
            <a:endParaRPr lang="en-US" dirty="0"/>
          </a:p>
          <a:p>
            <a:pPr>
              <a:buFont typeface="Arial" panose="020B0604020202020204" pitchFamily="34" charset="0"/>
              <a:buChar char="•"/>
            </a:pPr>
            <a:r>
              <a:rPr lang="en-US" dirty="0"/>
              <a:t>Inactive users may benefit from targeted email campaigns to encourage engagement.</a:t>
            </a:r>
          </a:p>
          <a:p>
            <a:pPr>
              <a:buFont typeface="Arial" panose="020B0604020202020204" pitchFamily="34" charset="0"/>
              <a:buChar char="•"/>
            </a:pPr>
            <a:endParaRPr lang="en-US" dirty="0"/>
          </a:p>
          <a:p>
            <a:pPr>
              <a:buFont typeface="Arial" panose="020B0604020202020204" pitchFamily="34" charset="0"/>
              <a:buChar char="•"/>
            </a:pPr>
            <a:r>
              <a:rPr lang="en-US" dirty="0"/>
              <a:t>The winner of the contest can be used for promotional purposes.</a:t>
            </a:r>
          </a:p>
          <a:p>
            <a:pPr>
              <a:buFont typeface="Arial" panose="020B0604020202020204" pitchFamily="34" charset="0"/>
              <a:buChar char="•"/>
            </a:pPr>
            <a:endParaRPr lang="en-US" dirty="0"/>
          </a:p>
          <a:p>
            <a:pPr>
              <a:buFont typeface="Arial" panose="020B0604020202020204" pitchFamily="34" charset="0"/>
              <a:buChar char="•"/>
            </a:pPr>
            <a:r>
              <a:rPr lang="en-US" dirty="0"/>
              <a:t>The most popular hashtags can help brands maximize visibility.</a:t>
            </a:r>
          </a:p>
          <a:p>
            <a:pPr>
              <a:buFont typeface="Arial" panose="020B0604020202020204" pitchFamily="34" charset="0"/>
              <a:buChar char="•"/>
            </a:pPr>
            <a:endParaRPr lang="en-US" dirty="0"/>
          </a:p>
          <a:p>
            <a:pPr>
              <a:buFont typeface="Arial" panose="020B0604020202020204" pitchFamily="34" charset="0"/>
              <a:buChar char="•"/>
            </a:pPr>
            <a:r>
              <a:rPr lang="en-US" dirty="0"/>
              <a:t>The best day for ad campaigns will provide a strategic advantage for marketing teams.</a:t>
            </a:r>
          </a:p>
        </p:txBody>
      </p:sp>
    </p:spTree>
    <p:extLst>
      <p:ext uri="{BB962C8B-B14F-4D97-AF65-F5344CB8AC3E}">
        <p14:creationId xmlns:p14="http://schemas.microsoft.com/office/powerpoint/2010/main" val="2698537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6F4549-81A5-478F-1B62-C284BBBC0F87}"/>
              </a:ext>
            </a:extLst>
          </p:cNvPr>
          <p:cNvSpPr txBox="1"/>
          <p:nvPr/>
        </p:nvSpPr>
        <p:spPr>
          <a:xfrm>
            <a:off x="1642533" y="1727200"/>
            <a:ext cx="7501467" cy="4524315"/>
          </a:xfrm>
          <a:prstGeom prst="rect">
            <a:avLst/>
          </a:prstGeom>
          <a:noFill/>
        </p:spPr>
        <p:txBody>
          <a:bodyPr wrap="square">
            <a:spAutoFit/>
          </a:bodyPr>
          <a:lstStyle/>
          <a:p>
            <a:r>
              <a:rPr lang="en-US" sz="3200" dirty="0"/>
              <a:t>This analysis provides valuable insights into user engagement, marketing strategies, and potential issues with bot accounts, benefiting the product and marketing teams as they plan future developments and campaigns. It also offers a clearer picture of user behavior on Instagram, supporting the platform's growth and user retention efforts</a:t>
            </a:r>
            <a:r>
              <a:rPr lang="en-US" dirty="0"/>
              <a:t>.</a:t>
            </a:r>
            <a:endParaRPr lang="en-IN" dirty="0"/>
          </a:p>
        </p:txBody>
      </p:sp>
      <p:sp>
        <p:nvSpPr>
          <p:cNvPr id="4" name="TextBox 3">
            <a:extLst>
              <a:ext uri="{FF2B5EF4-FFF2-40B4-BE49-F238E27FC236}">
                <a16:creationId xmlns:a16="http://schemas.microsoft.com/office/drawing/2014/main" id="{A68E6640-E8D2-BEC5-224E-F6DB7719A353}"/>
              </a:ext>
            </a:extLst>
          </p:cNvPr>
          <p:cNvSpPr txBox="1"/>
          <p:nvPr/>
        </p:nvSpPr>
        <p:spPr>
          <a:xfrm>
            <a:off x="1524000" y="626533"/>
            <a:ext cx="5715000" cy="584775"/>
          </a:xfrm>
          <a:prstGeom prst="rect">
            <a:avLst/>
          </a:prstGeom>
          <a:noFill/>
        </p:spPr>
        <p:txBody>
          <a:bodyPr wrap="square" rtlCol="0">
            <a:spAutoFit/>
          </a:bodyPr>
          <a:lstStyle/>
          <a:p>
            <a:r>
              <a:rPr lang="en-IN" sz="3200" dirty="0"/>
              <a:t>  RESULTS:</a:t>
            </a:r>
          </a:p>
        </p:txBody>
      </p:sp>
    </p:spTree>
    <p:extLst>
      <p:ext uri="{BB962C8B-B14F-4D97-AF65-F5344CB8AC3E}">
        <p14:creationId xmlns:p14="http://schemas.microsoft.com/office/powerpoint/2010/main" val="158791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033AEB-ED52-1C8A-7F3D-49CBD112D378}"/>
              </a:ext>
            </a:extLst>
          </p:cNvPr>
          <p:cNvSpPr txBox="1"/>
          <p:nvPr/>
        </p:nvSpPr>
        <p:spPr>
          <a:xfrm>
            <a:off x="1998133" y="1859340"/>
            <a:ext cx="8382000" cy="1569660"/>
          </a:xfrm>
          <a:prstGeom prst="rect">
            <a:avLst/>
          </a:prstGeom>
          <a:noFill/>
        </p:spPr>
        <p:txBody>
          <a:bodyPr wrap="square" rtlCol="0">
            <a:spAutoFit/>
          </a:bodyPr>
          <a:lstStyle/>
          <a:p>
            <a:r>
              <a:rPr lang="en-IN" sz="3200" dirty="0"/>
              <a:t>TOOLS USED </a:t>
            </a:r>
          </a:p>
          <a:p>
            <a:endParaRPr lang="en-IN" sz="3200" dirty="0"/>
          </a:p>
          <a:p>
            <a:r>
              <a:rPr lang="en-IN" sz="3200" dirty="0"/>
              <a:t>SQL WORKBENCH 8.0 CE </a:t>
            </a:r>
          </a:p>
        </p:txBody>
      </p:sp>
    </p:spTree>
    <p:extLst>
      <p:ext uri="{BB962C8B-B14F-4D97-AF65-F5344CB8AC3E}">
        <p14:creationId xmlns:p14="http://schemas.microsoft.com/office/powerpoint/2010/main" val="3979948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123EE5-2C51-D5A2-0468-91C057C8D128}"/>
              </a:ext>
            </a:extLst>
          </p:cNvPr>
          <p:cNvSpPr txBox="1"/>
          <p:nvPr/>
        </p:nvSpPr>
        <p:spPr>
          <a:xfrm>
            <a:off x="1718733" y="1617133"/>
            <a:ext cx="8881534" cy="3046988"/>
          </a:xfrm>
          <a:prstGeom prst="rect">
            <a:avLst/>
          </a:prstGeom>
          <a:noFill/>
        </p:spPr>
        <p:txBody>
          <a:bodyPr wrap="square" rtlCol="0">
            <a:spAutoFit/>
          </a:bodyPr>
          <a:lstStyle/>
          <a:p>
            <a:r>
              <a:rPr lang="en-IN" sz="9600" dirty="0"/>
              <a:t>A) MARKETING ANALYSIS</a:t>
            </a:r>
          </a:p>
        </p:txBody>
      </p:sp>
    </p:spTree>
    <p:extLst>
      <p:ext uri="{BB962C8B-B14F-4D97-AF65-F5344CB8AC3E}">
        <p14:creationId xmlns:p14="http://schemas.microsoft.com/office/powerpoint/2010/main" val="4142253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E365FD-A1C9-F4A2-611D-525015AFDA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133" y="133536"/>
            <a:ext cx="7907867" cy="6337922"/>
          </a:xfrm>
          <a:prstGeom prst="rect">
            <a:avLst/>
          </a:prstGeom>
        </p:spPr>
      </p:pic>
      <p:sp>
        <p:nvSpPr>
          <p:cNvPr id="6" name="TextBox 5">
            <a:extLst>
              <a:ext uri="{FF2B5EF4-FFF2-40B4-BE49-F238E27FC236}">
                <a16:creationId xmlns:a16="http://schemas.microsoft.com/office/drawing/2014/main" id="{AFD47DC4-EB5E-431F-376B-6146C82CB323}"/>
              </a:ext>
            </a:extLst>
          </p:cNvPr>
          <p:cNvSpPr txBox="1"/>
          <p:nvPr/>
        </p:nvSpPr>
        <p:spPr>
          <a:xfrm>
            <a:off x="8915400" y="1210733"/>
            <a:ext cx="2921000" cy="3139321"/>
          </a:xfrm>
          <a:prstGeom prst="rect">
            <a:avLst/>
          </a:prstGeom>
          <a:noFill/>
        </p:spPr>
        <p:txBody>
          <a:bodyPr wrap="square" rtlCol="0">
            <a:spAutoFit/>
          </a:bodyPr>
          <a:lstStyle/>
          <a:p>
            <a:r>
              <a:rPr lang="en-IN" dirty="0"/>
              <a:t>Task 1 </a:t>
            </a:r>
          </a:p>
          <a:p>
            <a:r>
              <a:rPr lang="en-IN" dirty="0"/>
              <a:t>#</a:t>
            </a:r>
            <a:r>
              <a:rPr lang="en-US" b="1" i="0" dirty="0">
                <a:solidFill>
                  <a:srgbClr val="8492A6"/>
                </a:solidFill>
                <a:effectLst/>
                <a:latin typeface="Manrope"/>
              </a:rPr>
              <a:t>Loyal User Reward:</a:t>
            </a:r>
            <a:r>
              <a:rPr lang="en-US" b="0" i="0" dirty="0">
                <a:solidFill>
                  <a:srgbClr val="8492A6"/>
                </a:solidFill>
                <a:effectLst/>
                <a:latin typeface="Manrope"/>
              </a:rPr>
              <a:t> The marketing team wants to reward the most loyal users, i.e., those who have been using the platform for the longest time.</a:t>
            </a:r>
            <a:br>
              <a:rPr lang="en-US" b="0" i="0" dirty="0">
                <a:solidFill>
                  <a:srgbClr val="8492A6"/>
                </a:solidFill>
                <a:effectLst/>
                <a:latin typeface="Manrope"/>
              </a:rPr>
            </a:br>
            <a:r>
              <a:rPr lang="en-US" b="0" i="0" dirty="0">
                <a:solidFill>
                  <a:srgbClr val="8492A6"/>
                </a:solidFill>
                <a:effectLst/>
                <a:latin typeface="Manrope"/>
              </a:rPr>
              <a:t>Your Task: Identify the five oldest users on Instagram from the provided database.</a:t>
            </a:r>
          </a:p>
          <a:p>
            <a:endParaRPr lang="en-IN" dirty="0"/>
          </a:p>
        </p:txBody>
      </p:sp>
    </p:spTree>
    <p:extLst>
      <p:ext uri="{BB962C8B-B14F-4D97-AF65-F5344CB8AC3E}">
        <p14:creationId xmlns:p14="http://schemas.microsoft.com/office/powerpoint/2010/main" val="3390704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E23586-CAB7-82FB-055D-1B35C4ECC0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73118"/>
            <a:ext cx="8644467" cy="6392454"/>
          </a:xfrm>
          <a:prstGeom prst="rect">
            <a:avLst/>
          </a:prstGeom>
        </p:spPr>
      </p:pic>
      <p:sp>
        <p:nvSpPr>
          <p:cNvPr id="5" name="TextBox 4">
            <a:extLst>
              <a:ext uri="{FF2B5EF4-FFF2-40B4-BE49-F238E27FC236}">
                <a16:creationId xmlns:a16="http://schemas.microsoft.com/office/drawing/2014/main" id="{322428BB-1A92-6497-C4F9-027D4E1F0E8F}"/>
              </a:ext>
            </a:extLst>
          </p:cNvPr>
          <p:cNvSpPr txBox="1"/>
          <p:nvPr/>
        </p:nvSpPr>
        <p:spPr>
          <a:xfrm>
            <a:off x="9059332" y="1120676"/>
            <a:ext cx="2904068" cy="2585323"/>
          </a:xfrm>
          <a:prstGeom prst="rect">
            <a:avLst/>
          </a:prstGeom>
          <a:noFill/>
        </p:spPr>
        <p:txBody>
          <a:bodyPr wrap="square">
            <a:spAutoFit/>
          </a:bodyPr>
          <a:lstStyle/>
          <a:p>
            <a:pPr algn="l">
              <a:buFont typeface="+mj-lt"/>
              <a:buAutoNum type="arabicPeriod"/>
            </a:pPr>
            <a:r>
              <a:rPr lang="en-US" b="1" i="0" dirty="0">
                <a:solidFill>
                  <a:srgbClr val="8492A6"/>
                </a:solidFill>
                <a:effectLst/>
                <a:latin typeface="Manrope"/>
              </a:rPr>
              <a:t>Loyal User Reward:</a:t>
            </a:r>
            <a:r>
              <a:rPr lang="en-US" b="0" i="0" dirty="0">
                <a:solidFill>
                  <a:srgbClr val="8492A6"/>
                </a:solidFill>
                <a:effectLst/>
                <a:latin typeface="Manrope"/>
              </a:rPr>
              <a:t> The marketing team wants to reward the most loyal users, i.e., those who have been using the platform for the longest time.</a:t>
            </a:r>
            <a:br>
              <a:rPr lang="en-US" b="0" i="0" dirty="0">
                <a:solidFill>
                  <a:srgbClr val="8492A6"/>
                </a:solidFill>
                <a:effectLst/>
                <a:latin typeface="Manrope"/>
              </a:rPr>
            </a:br>
            <a:r>
              <a:rPr lang="en-US" b="0" i="0" dirty="0">
                <a:solidFill>
                  <a:srgbClr val="8492A6"/>
                </a:solidFill>
                <a:effectLst/>
                <a:latin typeface="Manrope"/>
              </a:rPr>
              <a:t>Your Task: Identify the five oldest users on Instagram from the provided database.</a:t>
            </a:r>
          </a:p>
        </p:txBody>
      </p:sp>
    </p:spTree>
    <p:extLst>
      <p:ext uri="{BB962C8B-B14F-4D97-AF65-F5344CB8AC3E}">
        <p14:creationId xmlns:p14="http://schemas.microsoft.com/office/powerpoint/2010/main" val="1333078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4EA762-D7E4-116F-82BA-AFA48A42A3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695" y="270933"/>
            <a:ext cx="8055529" cy="5731933"/>
          </a:xfrm>
          <a:prstGeom prst="rect">
            <a:avLst/>
          </a:prstGeom>
        </p:spPr>
      </p:pic>
      <p:sp>
        <p:nvSpPr>
          <p:cNvPr id="5" name="TextBox 4">
            <a:extLst>
              <a:ext uri="{FF2B5EF4-FFF2-40B4-BE49-F238E27FC236}">
                <a16:creationId xmlns:a16="http://schemas.microsoft.com/office/drawing/2014/main" id="{D7547637-17E9-CEB6-BB9A-2CEB02622FF9}"/>
              </a:ext>
            </a:extLst>
          </p:cNvPr>
          <p:cNvSpPr txBox="1"/>
          <p:nvPr/>
        </p:nvSpPr>
        <p:spPr>
          <a:xfrm>
            <a:off x="8542867" y="1682802"/>
            <a:ext cx="3649133" cy="2031325"/>
          </a:xfrm>
          <a:prstGeom prst="rect">
            <a:avLst/>
          </a:prstGeom>
          <a:noFill/>
        </p:spPr>
        <p:txBody>
          <a:bodyPr wrap="square">
            <a:spAutoFit/>
          </a:bodyPr>
          <a:lstStyle/>
          <a:p>
            <a:pPr algn="l">
              <a:buFont typeface="+mj-lt"/>
              <a:buAutoNum type="arabicPeriod"/>
            </a:pPr>
            <a:r>
              <a:rPr lang="en-US" b="1" i="0" dirty="0">
                <a:solidFill>
                  <a:srgbClr val="8492A6"/>
                </a:solidFill>
                <a:effectLst/>
                <a:latin typeface="Manrope"/>
              </a:rPr>
              <a:t>Contest Winner Declaration:</a:t>
            </a:r>
            <a:r>
              <a:rPr lang="en-US" b="0" i="0" dirty="0">
                <a:solidFill>
                  <a:srgbClr val="8492A6"/>
                </a:solidFill>
                <a:effectLst/>
                <a:latin typeface="Manrope"/>
              </a:rPr>
              <a:t> The team has organized a contest where the user with the most likes on a single photo wins.</a:t>
            </a:r>
            <a:br>
              <a:rPr lang="en-US" b="0" i="0" dirty="0">
                <a:solidFill>
                  <a:srgbClr val="8492A6"/>
                </a:solidFill>
                <a:effectLst/>
                <a:latin typeface="Manrope"/>
              </a:rPr>
            </a:br>
            <a:r>
              <a:rPr lang="en-US" b="0" i="0" dirty="0">
                <a:solidFill>
                  <a:srgbClr val="8492A6"/>
                </a:solidFill>
                <a:effectLst/>
                <a:latin typeface="Manrope"/>
              </a:rPr>
              <a:t>Your Task: Determine the winner of the contest and provide their details to the team.</a:t>
            </a:r>
          </a:p>
        </p:txBody>
      </p:sp>
    </p:spTree>
    <p:extLst>
      <p:ext uri="{BB962C8B-B14F-4D97-AF65-F5344CB8AC3E}">
        <p14:creationId xmlns:p14="http://schemas.microsoft.com/office/powerpoint/2010/main" val="98831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878F8D-451A-3788-82D1-9BDE8320D0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966" y="423333"/>
            <a:ext cx="8385902" cy="5469467"/>
          </a:xfrm>
          <a:prstGeom prst="rect">
            <a:avLst/>
          </a:prstGeom>
        </p:spPr>
      </p:pic>
      <p:sp>
        <p:nvSpPr>
          <p:cNvPr id="5" name="TextBox 4">
            <a:extLst>
              <a:ext uri="{FF2B5EF4-FFF2-40B4-BE49-F238E27FC236}">
                <a16:creationId xmlns:a16="http://schemas.microsoft.com/office/drawing/2014/main" id="{933CBAC7-D3BF-7A59-0AAA-F2ADC81B2384}"/>
              </a:ext>
            </a:extLst>
          </p:cNvPr>
          <p:cNvSpPr txBox="1"/>
          <p:nvPr/>
        </p:nvSpPr>
        <p:spPr>
          <a:xfrm>
            <a:off x="8860033" y="1871133"/>
            <a:ext cx="3175001" cy="2031325"/>
          </a:xfrm>
          <a:prstGeom prst="rect">
            <a:avLst/>
          </a:prstGeom>
          <a:noFill/>
        </p:spPr>
        <p:txBody>
          <a:bodyPr wrap="square">
            <a:spAutoFit/>
          </a:bodyPr>
          <a:lstStyle/>
          <a:p>
            <a:pPr algn="l">
              <a:buFont typeface="+mj-lt"/>
              <a:buAutoNum type="arabicPeriod"/>
            </a:pPr>
            <a:r>
              <a:rPr lang="en-US" b="1" i="0" dirty="0">
                <a:solidFill>
                  <a:srgbClr val="8492A6"/>
                </a:solidFill>
                <a:effectLst/>
                <a:latin typeface="Manrope"/>
              </a:rPr>
              <a:t>Hashtag Research:</a:t>
            </a:r>
            <a:r>
              <a:rPr lang="en-US" b="0" i="0" dirty="0">
                <a:solidFill>
                  <a:srgbClr val="8492A6"/>
                </a:solidFill>
                <a:effectLst/>
                <a:latin typeface="Manrope"/>
              </a:rPr>
              <a:t> A partner brand wants to know the most popular hashtags to use in their posts to reach the most people.</a:t>
            </a:r>
            <a:br>
              <a:rPr lang="en-US" b="0" i="0" dirty="0">
                <a:solidFill>
                  <a:srgbClr val="8492A6"/>
                </a:solidFill>
                <a:effectLst/>
                <a:latin typeface="Manrope"/>
              </a:rPr>
            </a:br>
            <a:r>
              <a:rPr lang="en-US" b="0" i="0" dirty="0">
                <a:solidFill>
                  <a:srgbClr val="8492A6"/>
                </a:solidFill>
                <a:effectLst/>
                <a:latin typeface="Manrope"/>
              </a:rPr>
              <a:t>Your Task: Identify and suggest the top five most commonly used hashtags on the platform.</a:t>
            </a:r>
          </a:p>
        </p:txBody>
      </p:sp>
    </p:spTree>
    <p:extLst>
      <p:ext uri="{BB962C8B-B14F-4D97-AF65-F5344CB8AC3E}">
        <p14:creationId xmlns:p14="http://schemas.microsoft.com/office/powerpoint/2010/main" val="3616752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47FAB6-AD9C-A674-32CC-16020973FA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878" y="522955"/>
            <a:ext cx="7296789" cy="5335978"/>
          </a:xfrm>
          <a:prstGeom prst="rect">
            <a:avLst/>
          </a:prstGeom>
        </p:spPr>
      </p:pic>
      <p:sp>
        <p:nvSpPr>
          <p:cNvPr id="5" name="TextBox 4">
            <a:extLst>
              <a:ext uri="{FF2B5EF4-FFF2-40B4-BE49-F238E27FC236}">
                <a16:creationId xmlns:a16="http://schemas.microsoft.com/office/drawing/2014/main" id="{7922509A-FBE6-B35C-D4A7-C71488D22CA5}"/>
              </a:ext>
            </a:extLst>
          </p:cNvPr>
          <p:cNvSpPr txBox="1"/>
          <p:nvPr/>
        </p:nvSpPr>
        <p:spPr>
          <a:xfrm>
            <a:off x="8034867" y="1928335"/>
            <a:ext cx="3996267" cy="2031325"/>
          </a:xfrm>
          <a:prstGeom prst="rect">
            <a:avLst/>
          </a:prstGeom>
          <a:noFill/>
        </p:spPr>
        <p:txBody>
          <a:bodyPr wrap="square">
            <a:spAutoFit/>
          </a:bodyPr>
          <a:lstStyle/>
          <a:p>
            <a:pPr algn="l">
              <a:buFont typeface="+mj-lt"/>
              <a:buAutoNum type="arabicPeriod"/>
            </a:pPr>
            <a:r>
              <a:rPr lang="en-US" b="1" i="0" dirty="0">
                <a:solidFill>
                  <a:srgbClr val="8492A6"/>
                </a:solidFill>
                <a:effectLst/>
                <a:latin typeface="Manrope"/>
              </a:rPr>
              <a:t>Ad Campaign Launch:</a:t>
            </a:r>
            <a:r>
              <a:rPr lang="en-US" b="0" i="0" dirty="0">
                <a:solidFill>
                  <a:srgbClr val="8492A6"/>
                </a:solidFill>
                <a:effectLst/>
                <a:latin typeface="Manrope"/>
              </a:rPr>
              <a:t> The team wants to know the best day of the week to launch ads.</a:t>
            </a:r>
            <a:br>
              <a:rPr lang="en-US" b="0" i="0" dirty="0">
                <a:solidFill>
                  <a:srgbClr val="8492A6"/>
                </a:solidFill>
                <a:effectLst/>
                <a:latin typeface="Manrope"/>
              </a:rPr>
            </a:br>
            <a:r>
              <a:rPr lang="en-US" b="0" i="0" dirty="0">
                <a:solidFill>
                  <a:srgbClr val="8492A6"/>
                </a:solidFill>
                <a:effectLst/>
                <a:latin typeface="Manrope"/>
              </a:rPr>
              <a:t>Your Task: Determine the day of the week when most users register on Instagram. Provide insights on when to schedule an ad campaign.</a:t>
            </a:r>
          </a:p>
        </p:txBody>
      </p:sp>
    </p:spTree>
    <p:extLst>
      <p:ext uri="{BB962C8B-B14F-4D97-AF65-F5344CB8AC3E}">
        <p14:creationId xmlns:p14="http://schemas.microsoft.com/office/powerpoint/2010/main" val="98555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AF40FE-1BCB-BD71-4833-27CE13152D80}"/>
              </a:ext>
            </a:extLst>
          </p:cNvPr>
          <p:cNvSpPr txBox="1"/>
          <p:nvPr/>
        </p:nvSpPr>
        <p:spPr>
          <a:xfrm>
            <a:off x="2726267" y="1609172"/>
            <a:ext cx="10007600" cy="3046988"/>
          </a:xfrm>
          <a:prstGeom prst="rect">
            <a:avLst/>
          </a:prstGeom>
          <a:noFill/>
        </p:spPr>
        <p:txBody>
          <a:bodyPr wrap="square" rtlCol="0">
            <a:spAutoFit/>
          </a:bodyPr>
          <a:lstStyle/>
          <a:p>
            <a:r>
              <a:rPr lang="en-IN" sz="9600" dirty="0"/>
              <a:t>B) INVESTOR METRICS</a:t>
            </a:r>
          </a:p>
        </p:txBody>
      </p:sp>
    </p:spTree>
    <p:extLst>
      <p:ext uri="{BB962C8B-B14F-4D97-AF65-F5344CB8AC3E}">
        <p14:creationId xmlns:p14="http://schemas.microsoft.com/office/powerpoint/2010/main" val="35552747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486</Words>
  <Application>Microsoft Office PowerPoint</Application>
  <PresentationFormat>Widescreen</PresentationFormat>
  <Paragraphs>28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Manrope</vt:lpstr>
      <vt:lpstr>Office Theme</vt:lpstr>
      <vt:lpstr>Trainity project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Rohan Lakkampalli</dc:creator>
  <cp:lastModifiedBy>Rohan Lakkampalli</cp:lastModifiedBy>
  <cp:revision>1</cp:revision>
  <dcterms:created xsi:type="dcterms:W3CDTF">2025-01-13T18:21:33Z</dcterms:created>
  <dcterms:modified xsi:type="dcterms:W3CDTF">2025-01-13T18:21:34Z</dcterms:modified>
</cp:coreProperties>
</file>