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63F"/>
    <a:srgbClr val="89A940"/>
    <a:srgbClr val="568D31"/>
    <a:srgbClr val="70AD47"/>
    <a:srgbClr val="FFFFFF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2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wanth%20Reddy\Desktop\Costing_Soil_Healt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IN"/>
              <a:t>Projected EBITDA (INR Million)</a:t>
            </a:r>
          </a:p>
        </c:rich>
      </c:tx>
      <c:layout>
        <c:manualLayout>
          <c:xMode val="edge"/>
          <c:yMode val="edge"/>
          <c:x val="0.26360486196124078"/>
          <c:y val="2.9481158618205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79588572229899"/>
          <c:y val="0.102205067032152"/>
          <c:w val="0.82511230119948598"/>
          <c:h val="0.77966233257197703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'Income Statement'!$B$23:$F$23</c:f>
              <c:numCache>
                <c:formatCode>General</c:formatCode>
                <c:ptCount val="5"/>
                <c:pt idx="0">
                  <c:v>-6.1</c:v>
                </c:pt>
                <c:pt idx="1">
                  <c:v>-4.32</c:v>
                </c:pt>
                <c:pt idx="2">
                  <c:v>-1.77</c:v>
                </c:pt>
                <c:pt idx="3">
                  <c:v>0.57599999999999996</c:v>
                </c:pt>
                <c:pt idx="4">
                  <c:v>4.0437000000000003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2130560"/>
        <c:axId val="932127296"/>
      </c:lineChart>
      <c:catAx>
        <c:axId val="932130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127296"/>
        <c:crosses val="autoZero"/>
        <c:auto val="1"/>
        <c:lblAlgn val="ctr"/>
        <c:lblOffset val="100"/>
        <c:noMultiLvlLbl val="0"/>
      </c:catAx>
      <c:valAx>
        <c:axId val="932127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213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AB2C-6695-495E-9689-74D59A6DD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8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AB2C-6695-495E-9689-74D59A6DD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0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AB2C-6695-495E-9689-74D59A6DD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20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AB2C-6695-495E-9689-74D59A6DD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47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AB2C-6695-495E-9689-74D59A6DD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5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AB2C-6695-495E-9689-74D59A6DD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9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AB2C-6695-495E-9689-74D59A6DD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2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AB2C-6695-495E-9689-74D59A6DD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AB2C-6695-495E-9689-74D59A6DD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AB2C-6695-495E-9689-74D59A6DD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3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AB2C-6695-495E-9689-74D59A6DD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3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592F-7534-4A3C-B7B0-FB7189A33E85}" type="datetimeFigureOut">
              <a:rPr lang="en-IN" smtClean="0"/>
              <a:t>21-11-2016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-</a:t>
            </a:r>
            <a:r>
              <a:rPr lang="en-US" dirty="0" err="1" smtClean="0"/>
              <a:t>Edafos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Soil health challenge – </a:t>
            </a:r>
            <a:r>
              <a:rPr lang="en-IN" dirty="0" err="1" smtClean="0"/>
              <a:t>AgHack</a:t>
            </a:r>
            <a:r>
              <a:rPr lang="en-IN" dirty="0" smtClean="0"/>
              <a:t> 2016 </a:t>
            </a:r>
            <a:fld id="{A92AAB2C-6695-495E-9689-74D59A6DDA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25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26" name="Picture 2" descr="http://ciiagtech.com/images/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338" y="365125"/>
            <a:ext cx="1514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iiagtech.com/images/logo2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65125"/>
            <a:ext cx="1085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1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3300" y="1828800"/>
            <a:ext cx="5105400" cy="2266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</a:t>
            </a:r>
            <a:r>
              <a:rPr lang="en-US" sz="4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Edafos</a:t>
            </a:r>
            <a:endParaRPr lang="en-US" sz="48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Soil Health</a:t>
            </a:r>
            <a:endParaRPr lang="en-IN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2" name="Picture 4" descr="Image result for iim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3011129"/>
            <a:ext cx="999065" cy="108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1.gstatic.com/images?q=tbn:ANd9GcQYFDATu6LZKy7iYK3M8znX4rwfmncDTQLyzwdWVeB7gli_q1AET_pGH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09947"/>
            <a:ext cx="1126066" cy="10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67267" y="4563533"/>
            <a:ext cx="3378200" cy="16764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Priyanka swami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Deepak Pandey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Pradeep Ram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52366" y="4563533"/>
            <a:ext cx="3378200" cy="16764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Yaswanth Tippireddy</a:t>
            </a:r>
          </a:p>
          <a:p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Rohankant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Tatelu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673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8833" y="201168"/>
            <a:ext cx="7154333" cy="795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rgbClr val="87A63F"/>
                </a:solidFill>
              </a:rPr>
              <a:t>Context-Soil testing</a:t>
            </a:r>
            <a:endParaRPr lang="en-IN" sz="3600" b="1" dirty="0">
              <a:solidFill>
                <a:srgbClr val="87A63F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2282090" y="950967"/>
            <a:ext cx="2423160" cy="758952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Current Scenario</a:t>
            </a:r>
            <a:endParaRPr lang="en-IN" sz="2000" b="1" dirty="0"/>
          </a:p>
        </p:txBody>
      </p:sp>
      <p:sp>
        <p:nvSpPr>
          <p:cNvPr id="6" name="Rectangle 5"/>
          <p:cNvSpPr/>
          <p:nvPr/>
        </p:nvSpPr>
        <p:spPr>
          <a:xfrm rot="1454930">
            <a:off x="886968" y="2280496"/>
            <a:ext cx="1947672" cy="47548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</a:rPr>
              <a:t>Slow collection of soil samples</a:t>
            </a:r>
            <a:endParaRPr lang="en-IN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8254" y="3460034"/>
            <a:ext cx="1947672" cy="47548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Mobility to laboratories</a:t>
            </a:r>
            <a:endParaRPr lang="en-IN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745381">
            <a:off x="542817" y="4430830"/>
            <a:ext cx="1947672" cy="47548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High testing cost</a:t>
            </a:r>
          </a:p>
        </p:txBody>
      </p:sp>
      <p:sp>
        <p:nvSpPr>
          <p:cNvPr id="13" name="Rectangle 12"/>
          <p:cNvSpPr/>
          <p:nvPr/>
        </p:nvSpPr>
        <p:spPr>
          <a:xfrm rot="1113525">
            <a:off x="2822135" y="2266988"/>
            <a:ext cx="1947672" cy="47548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Sharing results</a:t>
            </a:r>
            <a:endParaRPr lang="en-IN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559679">
            <a:off x="3493670" y="3159971"/>
            <a:ext cx="2602329" cy="47548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Understanding and implementing the results</a:t>
            </a:r>
            <a:endParaRPr lang="en-IN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600494">
            <a:off x="3207422" y="4560011"/>
            <a:ext cx="2602329" cy="47548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Continuing the practice in long term</a:t>
            </a:r>
            <a:endParaRPr lang="en-IN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8397968" y="998240"/>
            <a:ext cx="2423160" cy="758952"/>
          </a:xfrm>
          <a:prstGeom prst="round2DiagRect">
            <a:avLst/>
          </a:prstGeom>
          <a:solidFill>
            <a:srgbClr val="87A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Solution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04601" y="1757965"/>
            <a:ext cx="360989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IN" sz="287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3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gisknowledge.net/graphics/remote_sensing_mod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0" y="1647497"/>
            <a:ext cx="5995326" cy="439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1683" y="1828799"/>
            <a:ext cx="3334406" cy="9380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</a:rPr>
              <a:t>Cost effective</a:t>
            </a:r>
            <a:endParaRPr lang="en-IN" sz="280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1683" y="2998075"/>
            <a:ext cx="3334406" cy="9380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</a:rPr>
              <a:t>Easy to access</a:t>
            </a:r>
            <a:endParaRPr lang="en-IN" sz="280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1683" y="4167351"/>
            <a:ext cx="3334406" cy="9380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</a:rPr>
              <a:t>Quick and easy to Scale</a:t>
            </a:r>
            <a:endParaRPr lang="en-IN" sz="240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8833" y="201168"/>
            <a:ext cx="7154333" cy="795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rgbClr val="87A63F"/>
                </a:solidFill>
              </a:rPr>
              <a:t>Remote sensing</a:t>
            </a:r>
            <a:endParaRPr lang="en-IN" sz="3600" b="1" dirty="0">
              <a:solidFill>
                <a:srgbClr val="87A6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0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22" y="255397"/>
            <a:ext cx="7648956" cy="58585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87A63F"/>
                </a:solidFill>
                <a:latin typeface="+mn-lt"/>
                <a:ea typeface="+mn-ea"/>
                <a:cs typeface="+mn-cs"/>
              </a:rPr>
              <a:t>Working model</a:t>
            </a:r>
            <a:endParaRPr lang="en-IN" sz="3600" b="1" dirty="0">
              <a:solidFill>
                <a:srgbClr val="87A63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12" descr="C:\Users\ram\Desktop\precision farming\satellite-sit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272" y="1033271"/>
            <a:ext cx="2974848" cy="1554481"/>
          </a:xfrm>
          <a:prstGeom prst="rect">
            <a:avLst/>
          </a:prstGeom>
          <a:noFill/>
        </p:spPr>
      </p:pic>
      <p:pic>
        <p:nvPicPr>
          <p:cNvPr id="6" name="Picture 2" descr="C:\Users\lenovo01\Desktop\GPS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155686" y="1487424"/>
            <a:ext cx="3657600" cy="3048000"/>
          </a:xfrm>
          <a:prstGeom prst="rect">
            <a:avLst/>
          </a:prstGeom>
          <a:noFill/>
        </p:spPr>
      </p:pic>
      <p:pic>
        <p:nvPicPr>
          <p:cNvPr id="7" name="Picture 3" descr="C:\Users\lenovo01\Desktop\Drought_photo_larg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144" y="3011424"/>
            <a:ext cx="1981200" cy="2509520"/>
          </a:xfrm>
          <a:prstGeom prst="rect">
            <a:avLst/>
          </a:prstGeom>
          <a:noFill/>
        </p:spPr>
      </p:pic>
      <p:pic>
        <p:nvPicPr>
          <p:cNvPr id="8" name="Picture 6" descr="C:\Users\ram\Desktop\precision farming\images (4).jp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4345" y="3511662"/>
            <a:ext cx="1868213" cy="1296985"/>
          </a:xfrm>
          <a:prstGeom prst="rect">
            <a:avLst/>
          </a:prstGeom>
          <a:noFill/>
        </p:spPr>
      </p:pic>
      <p:pic>
        <p:nvPicPr>
          <p:cNvPr id="5122" name="Picture 2" descr="http://www.seos-project.eu/modules/agriculture/images/crop_health_variations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2697" r="3052" b="2965"/>
          <a:stretch/>
        </p:blipFill>
        <p:spPr bwMode="auto">
          <a:xfrm>
            <a:off x="4414346" y="1498280"/>
            <a:ext cx="1868213" cy="151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hevron 15"/>
          <p:cNvSpPr/>
          <p:nvPr/>
        </p:nvSpPr>
        <p:spPr>
          <a:xfrm>
            <a:off x="3186171" y="1721936"/>
            <a:ext cx="996512" cy="71843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3246120" y="3995729"/>
            <a:ext cx="996512" cy="718435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6746385" y="1925050"/>
            <a:ext cx="1160337" cy="2235104"/>
          </a:xfrm>
          <a:prstGeom prst="chevron">
            <a:avLst>
              <a:gd name="adj" fmla="val 2350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0"/>
          <a:stretch/>
        </p:blipFill>
        <p:spPr>
          <a:xfrm>
            <a:off x="246049" y="991402"/>
            <a:ext cx="2839330" cy="529870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212336" y="991402"/>
            <a:ext cx="2858037" cy="5660118"/>
            <a:chOff x="2859190" y="991402"/>
            <a:chExt cx="2858037" cy="5660118"/>
          </a:xfrm>
        </p:grpSpPr>
        <p:grpSp>
          <p:nvGrpSpPr>
            <p:cNvPr id="8" name="Group 7"/>
            <p:cNvGrpSpPr/>
            <p:nvPr/>
          </p:nvGrpSpPr>
          <p:grpSpPr>
            <a:xfrm>
              <a:off x="2859190" y="991402"/>
              <a:ext cx="2858037" cy="5660118"/>
              <a:chOff x="2859368" y="991402"/>
              <a:chExt cx="2858037" cy="566011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9368" y="991402"/>
                <a:ext cx="2858037" cy="5660118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128211" y="1876926"/>
                <a:ext cx="2261936" cy="376347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6146" name="Picture 2" descr="https://dab1nmslvvntp.cloudfront.net/wp-content/uploads/2016/05/146444686013324026_10204924672995905_927964078_o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6" t="28072" r="7265" b="30870"/>
            <a:stretch/>
          </p:blipFill>
          <p:spPr bwMode="auto">
            <a:xfrm>
              <a:off x="3127890" y="2848780"/>
              <a:ext cx="2054600" cy="1583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197330" y="928606"/>
            <a:ext cx="2858037" cy="5660118"/>
            <a:chOff x="5327727" y="991402"/>
            <a:chExt cx="2858037" cy="5660118"/>
          </a:xfrm>
        </p:grpSpPr>
        <p:grpSp>
          <p:nvGrpSpPr>
            <p:cNvPr id="11" name="Group 10"/>
            <p:cNvGrpSpPr/>
            <p:nvPr/>
          </p:nvGrpSpPr>
          <p:grpSpPr>
            <a:xfrm>
              <a:off x="5327727" y="991402"/>
              <a:ext cx="2858037" cy="5660118"/>
              <a:chOff x="2859368" y="991402"/>
              <a:chExt cx="2858037" cy="566011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9368" y="991402"/>
                <a:ext cx="2858037" cy="5660118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3128211" y="1876926"/>
                <a:ext cx="2261936" cy="376347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72905" y="1876926"/>
              <a:ext cx="2482978" cy="3751999"/>
              <a:chOff x="5572905" y="1876926"/>
              <a:chExt cx="2482978" cy="375199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2905" y="1876926"/>
                <a:ext cx="2482978" cy="2933851"/>
              </a:xfrm>
              <a:prstGeom prst="rect">
                <a:avLst/>
              </a:prstGeom>
            </p:spPr>
          </p:pic>
          <p:sp>
            <p:nvSpPr>
              <p:cNvPr id="10" name="Rounded Rectangle 9"/>
              <p:cNvSpPr/>
              <p:nvPr/>
            </p:nvSpPr>
            <p:spPr>
              <a:xfrm>
                <a:off x="5678116" y="4432729"/>
                <a:ext cx="2129179" cy="378049"/>
              </a:xfrm>
              <a:prstGeom prst="roundRect">
                <a:avLst/>
              </a:prstGeom>
              <a:solidFill>
                <a:srgbClr val="1AB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Select Sowing Date </a:t>
                </a:r>
                <a:endParaRPr lang="en-IN" sz="1400" dirty="0"/>
              </a:p>
            </p:txBody>
          </p:sp>
          <p:pic>
            <p:nvPicPr>
              <p:cNvPr id="6148" name="Picture 4" descr="Related image"/>
              <p:cNvPicPr>
                <a:picLocks noChangeAspect="1" noChangeArrowheads="1"/>
              </p:cNvPicPr>
              <p:nvPr/>
            </p:nvPicPr>
            <p:blipFill rotWithShape="1">
              <a:blip r:embed="rId6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1" t="25052" r="4242" b="27943"/>
              <a:stretch/>
            </p:blipFill>
            <p:spPr bwMode="auto">
              <a:xfrm>
                <a:off x="5820624" y="4810777"/>
                <a:ext cx="1838426" cy="818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9182324" y="928606"/>
            <a:ext cx="2858037" cy="5660118"/>
            <a:chOff x="9182324" y="928606"/>
            <a:chExt cx="2858037" cy="566011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2324" y="928606"/>
              <a:ext cx="2858037" cy="566011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9451167" y="1814130"/>
              <a:ext cx="2261936" cy="37634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52800"/>
              </p:ext>
            </p:extLst>
          </p:nvPr>
        </p:nvGraphicFramePr>
        <p:xfrm>
          <a:off x="9480374" y="1796365"/>
          <a:ext cx="2214321" cy="376976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86034"/>
                <a:gridCol w="1328287"/>
              </a:tblGrid>
              <a:tr h="29184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563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Organic </a:t>
                      </a:r>
                      <a:r>
                        <a:rPr lang="en-US" sz="1200" dirty="0" smtClean="0"/>
                        <a:t>manure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ton/ha</a:t>
                      </a:r>
                      <a:endParaRPr lang="en-US" sz="1200" dirty="0"/>
                    </a:p>
                  </a:txBody>
                  <a:tcPr/>
                </a:tc>
              </a:tr>
              <a:tr h="2737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2775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Gypsum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2737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 kg/ha</a:t>
                      </a:r>
                      <a:endParaRPr lang="en-US" sz="1200" dirty="0"/>
                    </a:p>
                  </a:txBody>
                  <a:tcPr/>
                </a:tc>
              </a:tr>
              <a:tr h="2737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r>
                        <a:rPr lang="en-US" sz="1200" baseline="-25000" dirty="0" smtClean="0"/>
                        <a:t>2</a:t>
                      </a:r>
                      <a:r>
                        <a:rPr lang="en-US" sz="1200" baseline="0" dirty="0" smtClean="0"/>
                        <a:t>O</a:t>
                      </a:r>
                      <a:r>
                        <a:rPr lang="en-US" sz="1200" baseline="-250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r>
                        <a:rPr lang="en-US" sz="1200" baseline="0" dirty="0" smtClean="0"/>
                        <a:t> Kg/ha</a:t>
                      </a:r>
                      <a:endParaRPr lang="en-US" sz="1200" dirty="0"/>
                    </a:p>
                  </a:txBody>
                  <a:tcPr/>
                </a:tc>
              </a:tr>
              <a:tr h="2737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</a:t>
                      </a:r>
                      <a:r>
                        <a:rPr lang="en-US" sz="1200" baseline="-25000" dirty="0" smtClean="0"/>
                        <a:t>2</a:t>
                      </a:r>
                      <a:r>
                        <a:rPr lang="en-US" sz="1200" dirty="0" smtClean="0"/>
                        <a:t>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35 Kg/ha</a:t>
                      </a:r>
                      <a:endParaRPr lang="en-US" sz="1200" dirty="0"/>
                    </a:p>
                  </a:txBody>
                  <a:tcPr/>
                </a:tc>
              </a:tr>
              <a:tr h="2737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2737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2737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2737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 Kg</a:t>
                      </a:r>
                      <a:r>
                        <a:rPr lang="en-US" sz="1200" baseline="0" dirty="0" smtClean="0"/>
                        <a:t>/ha</a:t>
                      </a:r>
                      <a:endParaRPr lang="en-US" sz="1200" dirty="0"/>
                    </a:p>
                  </a:txBody>
                  <a:tcPr/>
                </a:tc>
              </a:tr>
              <a:tr h="2737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2737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50" name="Picture 6" descr="http://1.bp.blogspot.com/-Nuvy1eFVvAU/UD-IcM_6rQI/AAAAAAAAJOk/1JCK9SKaXtk/s1600/2012-08-30+17.35.06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3"/>
          <a:stretch/>
        </p:blipFill>
        <p:spPr bwMode="auto">
          <a:xfrm>
            <a:off x="9465884" y="1811552"/>
            <a:ext cx="2247219" cy="31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9613425" y="1855281"/>
            <a:ext cx="1960825" cy="189443"/>
          </a:xfrm>
          <a:prstGeom prst="rect">
            <a:avLst/>
          </a:prstGeom>
          <a:solidFill>
            <a:srgbClr val="568D3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9480374" y="1811553"/>
            <a:ext cx="700271" cy="203062"/>
          </a:xfrm>
          <a:prstGeom prst="rect">
            <a:avLst/>
          </a:prstGeom>
          <a:solidFill>
            <a:srgbClr val="568D3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At Sowing</a:t>
            </a:r>
            <a:endParaRPr lang="en-IN" sz="1000" dirty="0"/>
          </a:p>
        </p:txBody>
      </p:sp>
      <p:sp>
        <p:nvSpPr>
          <p:cNvPr id="26" name="Rectangle 25"/>
          <p:cNvSpPr/>
          <p:nvPr/>
        </p:nvSpPr>
        <p:spPr>
          <a:xfrm>
            <a:off x="10261206" y="1866760"/>
            <a:ext cx="700271" cy="203062"/>
          </a:xfrm>
          <a:prstGeom prst="rect">
            <a:avLst/>
          </a:prstGeom>
          <a:solidFill>
            <a:srgbClr val="568D3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After 15 Days</a:t>
            </a:r>
            <a:endParaRPr lang="en-IN" sz="1000" dirty="0"/>
          </a:p>
        </p:txBody>
      </p:sp>
      <p:sp>
        <p:nvSpPr>
          <p:cNvPr id="28" name="Rectangle 27"/>
          <p:cNvSpPr/>
          <p:nvPr/>
        </p:nvSpPr>
        <p:spPr>
          <a:xfrm>
            <a:off x="11019521" y="1844239"/>
            <a:ext cx="700271" cy="203062"/>
          </a:xfrm>
          <a:prstGeom prst="rect">
            <a:avLst/>
          </a:prstGeom>
          <a:solidFill>
            <a:srgbClr val="568D3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After 30 Days</a:t>
            </a:r>
            <a:endParaRPr lang="en-IN" sz="1000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271522" y="255397"/>
            <a:ext cx="7648956" cy="58585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87A63F"/>
                </a:solidFill>
                <a:latin typeface="+mn-lt"/>
                <a:ea typeface="+mn-ea"/>
                <a:cs typeface="+mn-cs"/>
              </a:rPr>
              <a:t>The App</a:t>
            </a:r>
            <a:endParaRPr lang="en-IN" sz="3600" b="1" dirty="0">
              <a:solidFill>
                <a:srgbClr val="87A63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0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092" y="5430725"/>
            <a:ext cx="3909848" cy="1062822"/>
          </a:xfrm>
          <a:prstGeom prst="roundRect">
            <a:avLst/>
          </a:prstGeom>
          <a:solidFill>
            <a:srgbClr val="89A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IVR Systems for communications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37802" y="3850267"/>
            <a:ext cx="3909848" cy="1084184"/>
          </a:xfrm>
          <a:prstGeom prst="roundRect">
            <a:avLst/>
          </a:prstGeom>
          <a:solidFill>
            <a:srgbClr val="89A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Reminders in local languages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71522" y="255397"/>
            <a:ext cx="7648956" cy="58585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87A63F"/>
                </a:solidFill>
                <a:latin typeface="+mn-lt"/>
                <a:ea typeface="+mn-ea"/>
                <a:cs typeface="+mn-cs"/>
              </a:rPr>
              <a:t>The Feature phone farmers</a:t>
            </a:r>
            <a:endParaRPr lang="en-IN" sz="3600" b="1" dirty="0">
              <a:solidFill>
                <a:srgbClr val="87A63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6092" y="3856804"/>
            <a:ext cx="3909848" cy="1095026"/>
          </a:xfrm>
          <a:prstGeom prst="roundRect">
            <a:avLst/>
          </a:prstGeom>
          <a:solidFill>
            <a:srgbClr val="89A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time registration  and farm plot  mapping using smartphone 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137802" y="5430725"/>
            <a:ext cx="3909848" cy="1084184"/>
          </a:xfrm>
          <a:prstGeom prst="roundRect">
            <a:avLst/>
          </a:prstGeom>
          <a:solidFill>
            <a:srgbClr val="89A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support helpline</a:t>
            </a:r>
            <a:endParaRPr lang="en-IN" dirty="0"/>
          </a:p>
        </p:txBody>
      </p:sp>
      <p:pic>
        <p:nvPicPr>
          <p:cNvPr id="9218" name="Picture 2" descr="Image result for IVR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36" y="662982"/>
            <a:ext cx="952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31075" y="922283"/>
            <a:ext cx="2664373" cy="4621924"/>
            <a:chOff x="331075" y="922283"/>
            <a:chExt cx="2664373" cy="4621924"/>
          </a:xfrm>
        </p:grpSpPr>
        <p:sp>
          <p:nvSpPr>
            <p:cNvPr id="6" name="Rounded Rectangle 5"/>
            <p:cNvSpPr/>
            <p:nvPr/>
          </p:nvSpPr>
          <p:spPr>
            <a:xfrm>
              <a:off x="331075" y="1308538"/>
              <a:ext cx="2664373" cy="867104"/>
            </a:xfrm>
            <a:prstGeom prst="roundRect">
              <a:avLst/>
            </a:prstGeom>
            <a:solidFill>
              <a:srgbClr val="87A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Soil testing and Advisory services</a:t>
              </a:r>
              <a:endParaRPr lang="en-IN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1075" y="2469931"/>
              <a:ext cx="2664373" cy="867104"/>
            </a:xfrm>
            <a:prstGeom prst="roundRect">
              <a:avLst/>
            </a:prstGeom>
            <a:solidFill>
              <a:srgbClr val="87A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staff training </a:t>
              </a:r>
              <a:r>
                <a:rPr lang="en-US" dirty="0" err="1" smtClean="0"/>
                <a:t>programmes</a:t>
              </a:r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1075" y="3618186"/>
              <a:ext cx="2664373" cy="867104"/>
            </a:xfrm>
            <a:prstGeom prst="roundRect">
              <a:avLst/>
            </a:prstGeom>
            <a:solidFill>
              <a:srgbClr val="87A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selling</a:t>
              </a:r>
              <a:endParaRPr lang="en-IN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1075" y="4677103"/>
              <a:ext cx="2664373" cy="867104"/>
            </a:xfrm>
            <a:prstGeom prst="roundRect">
              <a:avLst/>
            </a:prstGeom>
            <a:solidFill>
              <a:srgbClr val="87A6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Advertising crop inputs on the App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1075" y="922283"/>
              <a:ext cx="2664373" cy="3074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Product portfolio</a:t>
              </a:r>
              <a:endParaRPr lang="en-IN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6882" y="922283"/>
            <a:ext cx="2664376" cy="4621924"/>
            <a:chOff x="3352796" y="922283"/>
            <a:chExt cx="2664376" cy="4621924"/>
          </a:xfrm>
        </p:grpSpPr>
        <p:sp>
          <p:nvSpPr>
            <p:cNvPr id="11" name="Rectangle 10"/>
            <p:cNvSpPr/>
            <p:nvPr/>
          </p:nvSpPr>
          <p:spPr>
            <a:xfrm>
              <a:off x="3352799" y="922283"/>
              <a:ext cx="2664373" cy="3074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Target consumer</a:t>
              </a:r>
              <a:endParaRPr lang="en-IN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52798" y="1308538"/>
              <a:ext cx="2664373" cy="8671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</a:rPr>
                <a:t>Farmers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52797" y="2469931"/>
              <a:ext cx="2664373" cy="8671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</a:rPr>
                <a:t>Agri </a:t>
              </a:r>
              <a:r>
                <a:rPr lang="en-US" dirty="0" smtClean="0">
                  <a:ln w="0"/>
                  <a:solidFill>
                    <a:schemeClr val="tx1"/>
                  </a:solidFill>
                </a:rPr>
                <a:t>companies with crop development programs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52797" y="3618186"/>
              <a:ext cx="2664373" cy="8671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</a:rPr>
                <a:t>Agri companies with own supply chains for procurement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52796" y="4677103"/>
              <a:ext cx="2664373" cy="8671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</a:rPr>
                <a:t>Farmers and Suppliers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2692" y="922282"/>
            <a:ext cx="2724811" cy="4621924"/>
            <a:chOff x="8962692" y="922282"/>
            <a:chExt cx="2724811" cy="4621924"/>
          </a:xfrm>
        </p:grpSpPr>
        <p:sp>
          <p:nvSpPr>
            <p:cNvPr id="16" name="Rectangle 15"/>
            <p:cNvSpPr/>
            <p:nvPr/>
          </p:nvSpPr>
          <p:spPr>
            <a:xfrm>
              <a:off x="9023130" y="922282"/>
              <a:ext cx="2664373" cy="3074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Value proposition</a:t>
              </a:r>
              <a:endParaRPr lang="en-IN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023129" y="1308537"/>
              <a:ext cx="2664373" cy="8671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</a:rPr>
                <a:t>Cost cutting and increased productivity through holistic soil management advisory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023127" y="2396357"/>
              <a:ext cx="2664375" cy="10168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</a:rPr>
                <a:t>Comprehensive training programs to increase the field staff’s expertise in soil health management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962692" y="3536729"/>
              <a:ext cx="2664375" cy="10168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n w="0"/>
                  <a:solidFill>
                    <a:schemeClr val="tx1"/>
                  </a:solidFill>
                </a:rPr>
                <a:t>Increased traceability and  better compliance with safety standards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962692" y="4677102"/>
              <a:ext cx="2664373" cy="8671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</a:rPr>
                <a:t>Better prices for farmers and targeted reach for suppliers</a:t>
              </a:r>
              <a:endParaRPr lang="en-US" dirty="0">
                <a:ln w="0"/>
                <a:solidFill>
                  <a:schemeClr val="tx1"/>
                </a:solidFill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271522" y="255397"/>
            <a:ext cx="7648956" cy="58585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87A63F"/>
                </a:solidFill>
                <a:latin typeface="+mn-lt"/>
                <a:ea typeface="+mn-ea"/>
                <a:cs typeface="+mn-cs"/>
              </a:rPr>
              <a:t>Revenue streams</a:t>
            </a:r>
            <a:endParaRPr lang="en-IN" sz="3600" b="1" dirty="0">
              <a:solidFill>
                <a:srgbClr val="87A63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315358" y="1402481"/>
            <a:ext cx="996512" cy="4110193"/>
            <a:chOff x="3275943" y="1434013"/>
            <a:chExt cx="996512" cy="4110193"/>
          </a:xfrm>
        </p:grpSpPr>
        <p:sp>
          <p:nvSpPr>
            <p:cNvPr id="26" name="Chevron 25"/>
            <p:cNvSpPr/>
            <p:nvPr/>
          </p:nvSpPr>
          <p:spPr>
            <a:xfrm>
              <a:off x="3275943" y="1434013"/>
              <a:ext cx="996512" cy="71843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3275943" y="2564599"/>
              <a:ext cx="996512" cy="71843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3275943" y="3695185"/>
              <a:ext cx="996512" cy="71843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3275943" y="4825771"/>
              <a:ext cx="996512" cy="71843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68934" y="1402481"/>
            <a:ext cx="996512" cy="4110193"/>
            <a:chOff x="3275943" y="1434013"/>
            <a:chExt cx="996512" cy="4110193"/>
          </a:xfrm>
        </p:grpSpPr>
        <p:sp>
          <p:nvSpPr>
            <p:cNvPr id="32" name="Chevron 31"/>
            <p:cNvSpPr/>
            <p:nvPr/>
          </p:nvSpPr>
          <p:spPr>
            <a:xfrm>
              <a:off x="3275943" y="1434013"/>
              <a:ext cx="996512" cy="71843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275943" y="2564599"/>
              <a:ext cx="996512" cy="71843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3275943" y="3695185"/>
              <a:ext cx="996512" cy="71843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3275943" y="4825771"/>
              <a:ext cx="996512" cy="718435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7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201300"/>
              </p:ext>
            </p:extLst>
          </p:nvPr>
        </p:nvGraphicFramePr>
        <p:xfrm>
          <a:off x="6103088" y="1296063"/>
          <a:ext cx="5201810" cy="373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83812" y="1196738"/>
            <a:ext cx="336340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18000 farmers in first year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83813" y="2124324"/>
            <a:ext cx="336340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5.5 lakh farmers in five years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3813" y="3164276"/>
            <a:ext cx="3363400" cy="82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Starting with pulse and oil seed growing areas having low productivity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83812" y="4497469"/>
            <a:ext cx="336340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trial for one crop cycle </a:t>
            </a:r>
          </a:p>
          <a:p>
            <a:pPr algn="ctr"/>
            <a:r>
              <a:rPr lang="en-US" dirty="0" smtClean="0"/>
              <a:t>INR 100 for subsequent cycles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251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Working model</vt:lpstr>
      <vt:lpstr>The App</vt:lpstr>
      <vt:lpstr>The Feature phone farmers</vt:lpstr>
      <vt:lpstr>Revenue streams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Yaswanth Tippireddy</dc:creator>
  <cp:lastModifiedBy>Yaswanth Tippireddy</cp:lastModifiedBy>
  <cp:revision>35</cp:revision>
  <dcterms:created xsi:type="dcterms:W3CDTF">2016-11-21T03:51:01Z</dcterms:created>
  <dcterms:modified xsi:type="dcterms:W3CDTF">2016-11-21T09:58:19Z</dcterms:modified>
</cp:coreProperties>
</file>