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5D30-7C8B-4604-B348-67323DA3B312}"/>
              </a:ext>
            </a:extLst>
          </p:cNvPr>
          <p:cNvSpPr>
            <a:spLocks noGrp="1"/>
          </p:cNvSpPr>
          <p:nvPr>
            <p:ph type="ctrTitle"/>
          </p:nvPr>
        </p:nvSpPr>
        <p:spPr/>
        <p:txBody>
          <a:bodyPr/>
          <a:lstStyle/>
          <a:p>
            <a:r>
              <a:rPr lang="en-GB" dirty="0"/>
              <a:t>IOT Wind Farm Architecture	</a:t>
            </a:r>
          </a:p>
        </p:txBody>
      </p:sp>
      <p:sp>
        <p:nvSpPr>
          <p:cNvPr id="3" name="Subtitle 2">
            <a:extLst>
              <a:ext uri="{FF2B5EF4-FFF2-40B4-BE49-F238E27FC236}">
                <a16:creationId xmlns:a16="http://schemas.microsoft.com/office/drawing/2014/main" id="{FAB084CD-6F93-4BF3-B059-BFFB7E13700E}"/>
              </a:ext>
            </a:extLst>
          </p:cNvPr>
          <p:cNvSpPr>
            <a:spLocks noGrp="1"/>
          </p:cNvSpPr>
          <p:nvPr>
            <p:ph type="subTitle" idx="1"/>
          </p:nvPr>
        </p:nvSpPr>
        <p:spPr/>
        <p:txBody>
          <a:bodyPr/>
          <a:lstStyle/>
          <a:p>
            <a:r>
              <a:rPr lang="en-GB" dirty="0"/>
              <a:t>LAB 2 DEV302x Microsoft Professional Capstone</a:t>
            </a:r>
          </a:p>
          <a:p>
            <a:r>
              <a:rPr lang="en-GB" dirty="0"/>
              <a:t>Rohan Menon 7181D4C0</a:t>
            </a:r>
          </a:p>
        </p:txBody>
      </p:sp>
    </p:spTree>
    <p:extLst>
      <p:ext uri="{BB962C8B-B14F-4D97-AF65-F5344CB8AC3E}">
        <p14:creationId xmlns:p14="http://schemas.microsoft.com/office/powerpoint/2010/main" val="70484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164F3F-0F4E-4D94-A7BF-EC6D9FF17D1F}"/>
              </a:ext>
            </a:extLst>
          </p:cNvPr>
          <p:cNvSpPr>
            <a:spLocks noGrp="1"/>
          </p:cNvSpPr>
          <p:nvPr>
            <p:ph type="title"/>
          </p:nvPr>
        </p:nvSpPr>
        <p:spPr>
          <a:xfrm>
            <a:off x="646111" y="452718"/>
            <a:ext cx="10259975" cy="1400530"/>
          </a:xfrm>
        </p:spPr>
        <p:txBody>
          <a:bodyPr/>
          <a:lstStyle/>
          <a:p>
            <a:r>
              <a:rPr lang="en-GB" dirty="0"/>
              <a:t>Wind Farm Architecture for POV</a:t>
            </a:r>
          </a:p>
        </p:txBody>
      </p:sp>
      <p:sp>
        <p:nvSpPr>
          <p:cNvPr id="8" name="Rectangle 7">
            <a:extLst>
              <a:ext uri="{FF2B5EF4-FFF2-40B4-BE49-F238E27FC236}">
                <a16:creationId xmlns:a16="http://schemas.microsoft.com/office/drawing/2014/main" id="{EB49E179-C68F-4FE7-95DD-C6D06EAA614C}"/>
              </a:ext>
            </a:extLst>
          </p:cNvPr>
          <p:cNvSpPr/>
          <p:nvPr/>
        </p:nvSpPr>
        <p:spPr bwMode="auto">
          <a:xfrm>
            <a:off x="747345" y="1314588"/>
            <a:ext cx="3030415" cy="4844561"/>
          </a:xfrm>
          <a:prstGeom prst="rect">
            <a:avLst/>
          </a:prstGeom>
          <a:solidFill>
            <a:schemeClr val="bg1">
              <a:lumMod val="95000"/>
            </a:schemeClr>
          </a:solidFill>
          <a:ln>
            <a:solidFill>
              <a:srgbClr val="C00000"/>
            </a:solidFill>
            <a:prstDash val="lg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latin typeface="Tw Cen MT" panose="020B0602020104020603" pitchFamily="34" charset="0"/>
            </a:endParaRPr>
          </a:p>
        </p:txBody>
      </p:sp>
      <p:sp>
        <p:nvSpPr>
          <p:cNvPr id="9" name="Rectangle 8">
            <a:extLst>
              <a:ext uri="{FF2B5EF4-FFF2-40B4-BE49-F238E27FC236}">
                <a16:creationId xmlns:a16="http://schemas.microsoft.com/office/drawing/2014/main" id="{4213F3B9-BB16-415A-91A4-F531FF1646B6}"/>
              </a:ext>
            </a:extLst>
          </p:cNvPr>
          <p:cNvSpPr/>
          <p:nvPr/>
        </p:nvSpPr>
        <p:spPr bwMode="auto">
          <a:xfrm>
            <a:off x="3953606" y="1314587"/>
            <a:ext cx="4363916" cy="4844561"/>
          </a:xfrm>
          <a:prstGeom prst="rect">
            <a:avLst/>
          </a:prstGeom>
          <a:solidFill>
            <a:schemeClr val="bg1">
              <a:lumMod val="95000"/>
            </a:schemeClr>
          </a:solidFill>
          <a:ln>
            <a:solidFill>
              <a:srgbClr val="C00000"/>
            </a:solidFill>
            <a:prstDash val="lg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Rectangle 9">
            <a:extLst>
              <a:ext uri="{FF2B5EF4-FFF2-40B4-BE49-F238E27FC236}">
                <a16:creationId xmlns:a16="http://schemas.microsoft.com/office/drawing/2014/main" id="{6CDF914A-B863-4ECA-AD51-807E9A2771DC}"/>
              </a:ext>
            </a:extLst>
          </p:cNvPr>
          <p:cNvSpPr/>
          <p:nvPr/>
        </p:nvSpPr>
        <p:spPr bwMode="auto">
          <a:xfrm>
            <a:off x="8505091" y="1314587"/>
            <a:ext cx="3030415" cy="4844561"/>
          </a:xfrm>
          <a:prstGeom prst="rect">
            <a:avLst/>
          </a:prstGeom>
          <a:solidFill>
            <a:schemeClr val="bg1">
              <a:lumMod val="95000"/>
            </a:schemeClr>
          </a:solidFill>
          <a:ln>
            <a:solidFill>
              <a:srgbClr val="C00000"/>
            </a:solidFill>
            <a:prstDash val="lg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1" name="Oval 10">
            <a:extLst>
              <a:ext uri="{FF2B5EF4-FFF2-40B4-BE49-F238E27FC236}">
                <a16:creationId xmlns:a16="http://schemas.microsoft.com/office/drawing/2014/main" id="{8A4C82D7-D8EF-4DFE-AE87-A268202F8BEF}"/>
              </a:ext>
            </a:extLst>
          </p:cNvPr>
          <p:cNvSpPr/>
          <p:nvPr/>
        </p:nvSpPr>
        <p:spPr bwMode="auto">
          <a:xfrm>
            <a:off x="3253154" y="3314916"/>
            <a:ext cx="1222131" cy="1222131"/>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latin typeface="Tw Cen MT" panose="020B0602020104020603" pitchFamily="34" charset="0"/>
              </a:rPr>
              <a:t>IOT Hub</a:t>
            </a:r>
          </a:p>
        </p:txBody>
      </p:sp>
      <p:sp>
        <p:nvSpPr>
          <p:cNvPr id="12" name="Oval 11">
            <a:extLst>
              <a:ext uri="{FF2B5EF4-FFF2-40B4-BE49-F238E27FC236}">
                <a16:creationId xmlns:a16="http://schemas.microsoft.com/office/drawing/2014/main" id="{9C042D6E-748F-4511-A279-FD1DF52A4E1F}"/>
              </a:ext>
            </a:extLst>
          </p:cNvPr>
          <p:cNvSpPr/>
          <p:nvPr/>
        </p:nvSpPr>
        <p:spPr bwMode="auto">
          <a:xfrm>
            <a:off x="5257828" y="3254208"/>
            <a:ext cx="1072355" cy="1076271"/>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latin typeface="Tw Cen MT" panose="020B0602020104020603" pitchFamily="34" charset="0"/>
              </a:rPr>
              <a:t>Stream Analytics</a:t>
            </a:r>
          </a:p>
        </p:txBody>
      </p:sp>
      <p:cxnSp>
        <p:nvCxnSpPr>
          <p:cNvPr id="20" name="Connector: Elbow 19">
            <a:extLst>
              <a:ext uri="{FF2B5EF4-FFF2-40B4-BE49-F238E27FC236}">
                <a16:creationId xmlns:a16="http://schemas.microsoft.com/office/drawing/2014/main" id="{D62E5D56-CE10-44D3-BCA8-BD0087F87240}"/>
              </a:ext>
            </a:extLst>
          </p:cNvPr>
          <p:cNvCxnSpPr>
            <a:cxnSpLocks/>
            <a:stCxn id="11" idx="6"/>
            <a:endCxn id="12" idx="2"/>
          </p:cNvCxnSpPr>
          <p:nvPr/>
        </p:nvCxnSpPr>
        <p:spPr>
          <a:xfrm flipV="1">
            <a:off x="4475285" y="3792344"/>
            <a:ext cx="782543" cy="133638"/>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7A83F73C-0F5A-443B-9099-B658AF4EC1B1}"/>
              </a:ext>
            </a:extLst>
          </p:cNvPr>
          <p:cNvCxnSpPr>
            <a:cxnSpLocks/>
            <a:stCxn id="12" idx="6"/>
            <a:endCxn id="52" idx="4"/>
          </p:cNvCxnSpPr>
          <p:nvPr/>
        </p:nvCxnSpPr>
        <p:spPr>
          <a:xfrm flipV="1">
            <a:off x="6330183" y="3079979"/>
            <a:ext cx="506107" cy="71236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083A337-6B1D-4A71-9891-D98E8AE850FF}"/>
              </a:ext>
            </a:extLst>
          </p:cNvPr>
          <p:cNvSpPr/>
          <p:nvPr/>
        </p:nvSpPr>
        <p:spPr>
          <a:xfrm flipH="1">
            <a:off x="1922908" y="6447569"/>
            <a:ext cx="618759" cy="307777"/>
          </a:xfrm>
          <a:prstGeom prst="rect">
            <a:avLst/>
          </a:prstGeom>
          <a:noFill/>
        </p:spPr>
        <p:txBody>
          <a:bodyPr wrap="none" lIns="0" tIns="0" rIns="0" bIns="0" anchor="ctr">
            <a:spAutoFit/>
          </a:bodyPr>
          <a:lstStyle/>
          <a:p>
            <a:pPr algn="ctr" defTabSz="951061">
              <a:defRPr/>
            </a:pPr>
            <a:r>
              <a:rPr lang="en-US" sz="2000" dirty="0">
                <a:latin typeface="Tw Cen MT" panose="020B0602020104020603" pitchFamily="34" charset="0"/>
              </a:rPr>
              <a:t>Things</a:t>
            </a:r>
          </a:p>
        </p:txBody>
      </p:sp>
      <p:sp>
        <p:nvSpPr>
          <p:cNvPr id="28" name="Rectangle 27">
            <a:extLst>
              <a:ext uri="{FF2B5EF4-FFF2-40B4-BE49-F238E27FC236}">
                <a16:creationId xmlns:a16="http://schemas.microsoft.com/office/drawing/2014/main" id="{048FDD70-008B-4FE7-A747-59A09DC0B2F0}"/>
              </a:ext>
            </a:extLst>
          </p:cNvPr>
          <p:cNvSpPr/>
          <p:nvPr/>
        </p:nvSpPr>
        <p:spPr>
          <a:xfrm flipH="1">
            <a:off x="5737728" y="6410397"/>
            <a:ext cx="716543" cy="307777"/>
          </a:xfrm>
          <a:prstGeom prst="rect">
            <a:avLst/>
          </a:prstGeom>
          <a:noFill/>
        </p:spPr>
        <p:txBody>
          <a:bodyPr wrap="none" lIns="0" tIns="0" rIns="0" bIns="0" anchor="ctr">
            <a:spAutoFit/>
          </a:bodyPr>
          <a:lstStyle/>
          <a:p>
            <a:pPr algn="ctr" defTabSz="951061">
              <a:defRPr/>
            </a:pPr>
            <a:r>
              <a:rPr lang="en-US" sz="2000" dirty="0">
                <a:latin typeface="Tw Cen MT" panose="020B0602020104020603" pitchFamily="34" charset="0"/>
              </a:rPr>
              <a:t>Insights</a:t>
            </a:r>
          </a:p>
        </p:txBody>
      </p:sp>
      <p:sp>
        <p:nvSpPr>
          <p:cNvPr id="29" name="Rectangle 28">
            <a:extLst>
              <a:ext uri="{FF2B5EF4-FFF2-40B4-BE49-F238E27FC236}">
                <a16:creationId xmlns:a16="http://schemas.microsoft.com/office/drawing/2014/main" id="{3B2736A2-B157-413C-ABF1-0DF08358EBA8}"/>
              </a:ext>
            </a:extLst>
          </p:cNvPr>
          <p:cNvSpPr/>
          <p:nvPr/>
        </p:nvSpPr>
        <p:spPr>
          <a:xfrm flipH="1">
            <a:off x="9641443" y="6379056"/>
            <a:ext cx="705321" cy="307777"/>
          </a:xfrm>
          <a:prstGeom prst="rect">
            <a:avLst/>
          </a:prstGeom>
          <a:noFill/>
        </p:spPr>
        <p:txBody>
          <a:bodyPr wrap="none" lIns="0" tIns="0" rIns="0" bIns="0" anchor="ctr">
            <a:spAutoFit/>
          </a:bodyPr>
          <a:lstStyle/>
          <a:p>
            <a:pPr algn="ctr" defTabSz="951061">
              <a:defRPr/>
            </a:pPr>
            <a:r>
              <a:rPr lang="en-US" sz="2000" dirty="0">
                <a:latin typeface="Tw Cen MT" panose="020B0602020104020603" pitchFamily="34" charset="0"/>
              </a:rPr>
              <a:t>Actions</a:t>
            </a:r>
          </a:p>
        </p:txBody>
      </p:sp>
      <p:sp>
        <p:nvSpPr>
          <p:cNvPr id="32" name="TextBox 31">
            <a:extLst>
              <a:ext uri="{FF2B5EF4-FFF2-40B4-BE49-F238E27FC236}">
                <a16:creationId xmlns:a16="http://schemas.microsoft.com/office/drawing/2014/main" id="{81687C01-87E4-42A9-8A36-E95E641817DA}"/>
              </a:ext>
            </a:extLst>
          </p:cNvPr>
          <p:cNvSpPr txBox="1"/>
          <p:nvPr/>
        </p:nvSpPr>
        <p:spPr>
          <a:xfrm>
            <a:off x="4438366" y="2703306"/>
            <a:ext cx="869944" cy="110799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Tw Cen MT" panose="020B0602020104020603" pitchFamily="34" charset="0"/>
              </a:rPr>
              <a:t>Stream processing and rule based evaluations of data</a:t>
            </a:r>
          </a:p>
        </p:txBody>
      </p:sp>
      <p:grpSp>
        <p:nvGrpSpPr>
          <p:cNvPr id="39" name="Group 38">
            <a:extLst>
              <a:ext uri="{FF2B5EF4-FFF2-40B4-BE49-F238E27FC236}">
                <a16:creationId xmlns:a16="http://schemas.microsoft.com/office/drawing/2014/main" id="{B13B7118-F1BE-41B1-AF6F-8C2C256F39CF}"/>
              </a:ext>
            </a:extLst>
          </p:cNvPr>
          <p:cNvGrpSpPr/>
          <p:nvPr/>
        </p:nvGrpSpPr>
        <p:grpSpPr>
          <a:xfrm>
            <a:off x="5900303" y="5963886"/>
            <a:ext cx="429881" cy="429881"/>
            <a:chOff x="5086392" y="1448771"/>
            <a:chExt cx="1261176" cy="1261176"/>
          </a:xfrm>
        </p:grpSpPr>
        <p:sp>
          <p:nvSpPr>
            <p:cNvPr id="40" name="Oval 39">
              <a:extLst>
                <a:ext uri="{FF2B5EF4-FFF2-40B4-BE49-F238E27FC236}">
                  <a16:creationId xmlns:a16="http://schemas.microsoft.com/office/drawing/2014/main" id="{A181B6B4-55CD-43D3-8FE2-F97B50DF998E}"/>
                </a:ext>
              </a:extLst>
            </p:cNvPr>
            <p:cNvSpPr/>
            <p:nvPr/>
          </p:nvSpPr>
          <p:spPr bwMode="auto">
            <a:xfrm>
              <a:off x="5086392" y="1448771"/>
              <a:ext cx="1261176" cy="1261176"/>
            </a:xfrm>
            <a:prstGeom prst="ellipse">
              <a:avLst/>
            </a:prstGeom>
            <a:noFill/>
            <a:ln w="19050">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Freeform: Shape 40">
              <a:extLst>
                <a:ext uri="{FF2B5EF4-FFF2-40B4-BE49-F238E27FC236}">
                  <a16:creationId xmlns:a16="http://schemas.microsoft.com/office/drawing/2014/main" id="{4F7658DA-7417-4227-8DBF-D61A08B3C8D8}"/>
                </a:ext>
              </a:extLst>
            </p:cNvPr>
            <p:cNvSpPr>
              <a:spLocks/>
            </p:cNvSpPr>
            <p:nvPr/>
          </p:nvSpPr>
          <p:spPr bwMode="auto">
            <a:xfrm>
              <a:off x="5452870" y="1674731"/>
              <a:ext cx="528220" cy="858045"/>
            </a:xfrm>
            <a:custGeom>
              <a:avLst/>
              <a:gdLst>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458583 w 528287"/>
                <a:gd name="connsiteY31" fmla="*/ 304986 h 858155"/>
                <a:gd name="connsiteX32" fmla="*/ 377800 w 528287"/>
                <a:gd name="connsiteY32" fmla="*/ 94874 h 858155"/>
                <a:gd name="connsiteX33" fmla="*/ 143953 w 528287"/>
                <a:gd name="connsiteY33" fmla="*/ 99114 h 858155"/>
                <a:gd name="connsiteX34" fmla="*/ 65532 w 528287"/>
                <a:gd name="connsiteY34" fmla="*/ 281902 h 858155"/>
                <a:gd name="connsiteX35" fmla="*/ 117970 w 528287"/>
                <a:gd name="connsiteY35" fmla="*/ 409570 h 858155"/>
                <a:gd name="connsiteX36" fmla="*/ 183636 w 528287"/>
                <a:gd name="connsiteY36" fmla="*/ 538652 h 858155"/>
                <a:gd name="connsiteX37" fmla="*/ 197809 w 528287"/>
                <a:gd name="connsiteY37" fmla="*/ 621566 h 858155"/>
                <a:gd name="connsiteX38" fmla="*/ 142064 w 528287"/>
                <a:gd name="connsiteY38" fmla="*/ 621566 h 858155"/>
                <a:gd name="connsiteX39" fmla="*/ 134977 w 528287"/>
                <a:gd name="connsiteY39" fmla="*/ 614028 h 858155"/>
                <a:gd name="connsiteX40" fmla="*/ 93405 w 528287"/>
                <a:gd name="connsiteY40" fmla="*/ 493426 h 858155"/>
                <a:gd name="connsiteX41" fmla="*/ 28684 w 528287"/>
                <a:gd name="connsiteY41" fmla="*/ 376122 h 858155"/>
                <a:gd name="connsiteX42" fmla="*/ 6008 w 528287"/>
                <a:gd name="connsiteY42" fmla="*/ 196632 h 858155"/>
                <a:gd name="connsiteX43" fmla="*/ 131671 w 528287"/>
                <a:gd name="connsiteY43" fmla="*/ 32218 h 858155"/>
                <a:gd name="connsiteX44" fmla="*/ 266900 w 528287"/>
                <a:gd name="connsiteY44"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458583 w 528287"/>
                <a:gd name="connsiteY31" fmla="*/ 304986 h 858155"/>
                <a:gd name="connsiteX32" fmla="*/ 377800 w 528287"/>
                <a:gd name="connsiteY32" fmla="*/ 94874 h 858155"/>
                <a:gd name="connsiteX33" fmla="*/ 65532 w 528287"/>
                <a:gd name="connsiteY33" fmla="*/ 281902 h 858155"/>
                <a:gd name="connsiteX34" fmla="*/ 117970 w 528287"/>
                <a:gd name="connsiteY34" fmla="*/ 409570 h 858155"/>
                <a:gd name="connsiteX35" fmla="*/ 183636 w 528287"/>
                <a:gd name="connsiteY35" fmla="*/ 538652 h 858155"/>
                <a:gd name="connsiteX36" fmla="*/ 197809 w 528287"/>
                <a:gd name="connsiteY36" fmla="*/ 621566 h 858155"/>
                <a:gd name="connsiteX37" fmla="*/ 142064 w 528287"/>
                <a:gd name="connsiteY37" fmla="*/ 621566 h 858155"/>
                <a:gd name="connsiteX38" fmla="*/ 134977 w 528287"/>
                <a:gd name="connsiteY38" fmla="*/ 614028 h 858155"/>
                <a:gd name="connsiteX39" fmla="*/ 93405 w 528287"/>
                <a:gd name="connsiteY39" fmla="*/ 493426 h 858155"/>
                <a:gd name="connsiteX40" fmla="*/ 28684 w 528287"/>
                <a:gd name="connsiteY40" fmla="*/ 376122 h 858155"/>
                <a:gd name="connsiteX41" fmla="*/ 6008 w 528287"/>
                <a:gd name="connsiteY41" fmla="*/ 196632 h 858155"/>
                <a:gd name="connsiteX42" fmla="*/ 131671 w 528287"/>
                <a:gd name="connsiteY42" fmla="*/ 32218 h 858155"/>
                <a:gd name="connsiteX43" fmla="*/ 266900 w 528287"/>
                <a:gd name="connsiteY43"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458583 w 528287"/>
                <a:gd name="connsiteY31" fmla="*/ 304986 h 858155"/>
                <a:gd name="connsiteX32" fmla="*/ 377800 w 528287"/>
                <a:gd name="connsiteY32" fmla="*/ 94874 h 858155"/>
                <a:gd name="connsiteX33" fmla="*/ 117970 w 528287"/>
                <a:gd name="connsiteY33" fmla="*/ 409570 h 858155"/>
                <a:gd name="connsiteX34" fmla="*/ 183636 w 528287"/>
                <a:gd name="connsiteY34" fmla="*/ 538652 h 858155"/>
                <a:gd name="connsiteX35" fmla="*/ 197809 w 528287"/>
                <a:gd name="connsiteY35" fmla="*/ 621566 h 858155"/>
                <a:gd name="connsiteX36" fmla="*/ 142064 w 528287"/>
                <a:gd name="connsiteY36" fmla="*/ 621566 h 858155"/>
                <a:gd name="connsiteX37" fmla="*/ 134977 w 528287"/>
                <a:gd name="connsiteY37" fmla="*/ 614028 h 858155"/>
                <a:gd name="connsiteX38" fmla="*/ 93405 w 528287"/>
                <a:gd name="connsiteY38" fmla="*/ 493426 h 858155"/>
                <a:gd name="connsiteX39" fmla="*/ 28684 w 528287"/>
                <a:gd name="connsiteY39" fmla="*/ 376122 h 858155"/>
                <a:gd name="connsiteX40" fmla="*/ 6008 w 528287"/>
                <a:gd name="connsiteY40" fmla="*/ 196632 h 858155"/>
                <a:gd name="connsiteX41" fmla="*/ 131671 w 528287"/>
                <a:gd name="connsiteY41" fmla="*/ 32218 h 858155"/>
                <a:gd name="connsiteX42" fmla="*/ 266900 w 528287"/>
                <a:gd name="connsiteY42"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458583 w 528287"/>
                <a:gd name="connsiteY31" fmla="*/ 304986 h 858155"/>
                <a:gd name="connsiteX32" fmla="*/ 117970 w 528287"/>
                <a:gd name="connsiteY32" fmla="*/ 409570 h 858155"/>
                <a:gd name="connsiteX33" fmla="*/ 183636 w 528287"/>
                <a:gd name="connsiteY33" fmla="*/ 538652 h 858155"/>
                <a:gd name="connsiteX34" fmla="*/ 197809 w 528287"/>
                <a:gd name="connsiteY34" fmla="*/ 621566 h 858155"/>
                <a:gd name="connsiteX35" fmla="*/ 142064 w 528287"/>
                <a:gd name="connsiteY35" fmla="*/ 621566 h 858155"/>
                <a:gd name="connsiteX36" fmla="*/ 134977 w 528287"/>
                <a:gd name="connsiteY36" fmla="*/ 614028 h 858155"/>
                <a:gd name="connsiteX37" fmla="*/ 93405 w 528287"/>
                <a:gd name="connsiteY37" fmla="*/ 493426 h 858155"/>
                <a:gd name="connsiteX38" fmla="*/ 28684 w 528287"/>
                <a:gd name="connsiteY38" fmla="*/ 376122 h 858155"/>
                <a:gd name="connsiteX39" fmla="*/ 6008 w 528287"/>
                <a:gd name="connsiteY39" fmla="*/ 196632 h 858155"/>
                <a:gd name="connsiteX40" fmla="*/ 131671 w 528287"/>
                <a:gd name="connsiteY40" fmla="*/ 32218 h 858155"/>
                <a:gd name="connsiteX41" fmla="*/ 266900 w 528287"/>
                <a:gd name="connsiteY41"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117970 w 528287"/>
                <a:gd name="connsiteY31" fmla="*/ 409570 h 858155"/>
                <a:gd name="connsiteX32" fmla="*/ 183636 w 528287"/>
                <a:gd name="connsiteY32" fmla="*/ 538652 h 858155"/>
                <a:gd name="connsiteX33" fmla="*/ 197809 w 528287"/>
                <a:gd name="connsiteY33" fmla="*/ 621566 h 858155"/>
                <a:gd name="connsiteX34" fmla="*/ 142064 w 528287"/>
                <a:gd name="connsiteY34" fmla="*/ 621566 h 858155"/>
                <a:gd name="connsiteX35" fmla="*/ 134977 w 528287"/>
                <a:gd name="connsiteY35" fmla="*/ 614028 h 858155"/>
                <a:gd name="connsiteX36" fmla="*/ 93405 w 528287"/>
                <a:gd name="connsiteY36" fmla="*/ 493426 h 858155"/>
                <a:gd name="connsiteX37" fmla="*/ 28684 w 528287"/>
                <a:gd name="connsiteY37" fmla="*/ 376122 h 858155"/>
                <a:gd name="connsiteX38" fmla="*/ 6008 w 528287"/>
                <a:gd name="connsiteY38" fmla="*/ 196632 h 858155"/>
                <a:gd name="connsiteX39" fmla="*/ 131671 w 528287"/>
                <a:gd name="connsiteY39" fmla="*/ 32218 h 858155"/>
                <a:gd name="connsiteX40" fmla="*/ 266900 w 528287"/>
                <a:gd name="connsiteY40"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117970 w 528287"/>
                <a:gd name="connsiteY30" fmla="*/ 409570 h 858155"/>
                <a:gd name="connsiteX31" fmla="*/ 183636 w 528287"/>
                <a:gd name="connsiteY31" fmla="*/ 538652 h 858155"/>
                <a:gd name="connsiteX32" fmla="*/ 197809 w 528287"/>
                <a:gd name="connsiteY32" fmla="*/ 621566 h 858155"/>
                <a:gd name="connsiteX33" fmla="*/ 142064 w 528287"/>
                <a:gd name="connsiteY33" fmla="*/ 621566 h 858155"/>
                <a:gd name="connsiteX34" fmla="*/ 134977 w 528287"/>
                <a:gd name="connsiteY34" fmla="*/ 614028 h 858155"/>
                <a:gd name="connsiteX35" fmla="*/ 93405 w 528287"/>
                <a:gd name="connsiteY35" fmla="*/ 493426 h 858155"/>
                <a:gd name="connsiteX36" fmla="*/ 28684 w 528287"/>
                <a:gd name="connsiteY36" fmla="*/ 376122 h 858155"/>
                <a:gd name="connsiteX37" fmla="*/ 6008 w 528287"/>
                <a:gd name="connsiteY37" fmla="*/ 196632 h 858155"/>
                <a:gd name="connsiteX38" fmla="*/ 131671 w 528287"/>
                <a:gd name="connsiteY38" fmla="*/ 32218 h 858155"/>
                <a:gd name="connsiteX39" fmla="*/ 266900 w 528287"/>
                <a:gd name="connsiteY39"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183636 w 528287"/>
                <a:gd name="connsiteY30" fmla="*/ 538652 h 858155"/>
                <a:gd name="connsiteX31" fmla="*/ 197809 w 528287"/>
                <a:gd name="connsiteY31" fmla="*/ 621566 h 858155"/>
                <a:gd name="connsiteX32" fmla="*/ 142064 w 528287"/>
                <a:gd name="connsiteY32" fmla="*/ 621566 h 858155"/>
                <a:gd name="connsiteX33" fmla="*/ 134977 w 528287"/>
                <a:gd name="connsiteY33" fmla="*/ 614028 h 858155"/>
                <a:gd name="connsiteX34" fmla="*/ 93405 w 528287"/>
                <a:gd name="connsiteY34" fmla="*/ 493426 h 858155"/>
                <a:gd name="connsiteX35" fmla="*/ 28684 w 528287"/>
                <a:gd name="connsiteY35" fmla="*/ 376122 h 858155"/>
                <a:gd name="connsiteX36" fmla="*/ 6008 w 528287"/>
                <a:gd name="connsiteY36" fmla="*/ 196632 h 858155"/>
                <a:gd name="connsiteX37" fmla="*/ 131671 w 528287"/>
                <a:gd name="connsiteY37" fmla="*/ 32218 h 858155"/>
                <a:gd name="connsiteX38" fmla="*/ 266900 w 528287"/>
                <a:gd name="connsiteY38"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197809 w 528287"/>
                <a:gd name="connsiteY30" fmla="*/ 621566 h 858155"/>
                <a:gd name="connsiteX31" fmla="*/ 142064 w 528287"/>
                <a:gd name="connsiteY31" fmla="*/ 621566 h 858155"/>
                <a:gd name="connsiteX32" fmla="*/ 134977 w 528287"/>
                <a:gd name="connsiteY32" fmla="*/ 614028 h 858155"/>
                <a:gd name="connsiteX33" fmla="*/ 93405 w 528287"/>
                <a:gd name="connsiteY33" fmla="*/ 493426 h 858155"/>
                <a:gd name="connsiteX34" fmla="*/ 28684 w 528287"/>
                <a:gd name="connsiteY34" fmla="*/ 376122 h 858155"/>
                <a:gd name="connsiteX35" fmla="*/ 6008 w 528287"/>
                <a:gd name="connsiteY35" fmla="*/ 196632 h 858155"/>
                <a:gd name="connsiteX36" fmla="*/ 131671 w 528287"/>
                <a:gd name="connsiteY36" fmla="*/ 32218 h 858155"/>
                <a:gd name="connsiteX37" fmla="*/ 266900 w 528287"/>
                <a:gd name="connsiteY37"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197809 w 528287"/>
                <a:gd name="connsiteY29" fmla="*/ 621566 h 858155"/>
                <a:gd name="connsiteX30" fmla="*/ 142064 w 528287"/>
                <a:gd name="connsiteY30" fmla="*/ 621566 h 858155"/>
                <a:gd name="connsiteX31" fmla="*/ 134977 w 528287"/>
                <a:gd name="connsiteY31" fmla="*/ 614028 h 858155"/>
                <a:gd name="connsiteX32" fmla="*/ 93405 w 528287"/>
                <a:gd name="connsiteY32" fmla="*/ 493426 h 858155"/>
                <a:gd name="connsiteX33" fmla="*/ 28684 w 528287"/>
                <a:gd name="connsiteY33" fmla="*/ 376122 h 858155"/>
                <a:gd name="connsiteX34" fmla="*/ 6008 w 528287"/>
                <a:gd name="connsiteY34" fmla="*/ 196632 h 858155"/>
                <a:gd name="connsiteX35" fmla="*/ 131671 w 528287"/>
                <a:gd name="connsiteY35" fmla="*/ 32218 h 858155"/>
                <a:gd name="connsiteX36" fmla="*/ 266900 w 528287"/>
                <a:gd name="connsiteY36" fmla="*/ 6 h 85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8287" h="858155">
                  <a:moveTo>
                    <a:pt x="180897" y="808532"/>
                  </a:moveTo>
                  <a:lnTo>
                    <a:pt x="351275" y="808532"/>
                  </a:lnTo>
                  <a:cubicBezTo>
                    <a:pt x="332869" y="824175"/>
                    <a:pt x="317294" y="838396"/>
                    <a:pt x="300775" y="851668"/>
                  </a:cubicBezTo>
                  <a:cubicBezTo>
                    <a:pt x="296056" y="855461"/>
                    <a:pt x="288504" y="857831"/>
                    <a:pt x="281897" y="857831"/>
                  </a:cubicBezTo>
                  <a:cubicBezTo>
                    <a:pt x="226206" y="857357"/>
                    <a:pt x="239892" y="864941"/>
                    <a:pt x="198832" y="827019"/>
                  </a:cubicBezTo>
                  <a:cubicBezTo>
                    <a:pt x="192696" y="821331"/>
                    <a:pt x="187505" y="815168"/>
                    <a:pt x="180897" y="808532"/>
                  </a:cubicBezTo>
                  <a:close/>
                  <a:moveTo>
                    <a:pt x="182285" y="731401"/>
                  </a:moveTo>
                  <a:lnTo>
                    <a:pt x="347585" y="731401"/>
                  </a:lnTo>
                  <a:cubicBezTo>
                    <a:pt x="365532" y="731401"/>
                    <a:pt x="375450" y="740280"/>
                    <a:pt x="375450" y="755235"/>
                  </a:cubicBezTo>
                  <a:cubicBezTo>
                    <a:pt x="374978" y="770189"/>
                    <a:pt x="365532" y="778134"/>
                    <a:pt x="347585" y="778134"/>
                  </a:cubicBezTo>
                  <a:cubicBezTo>
                    <a:pt x="320193" y="778601"/>
                    <a:pt x="292328" y="778601"/>
                    <a:pt x="264935" y="778601"/>
                  </a:cubicBezTo>
                  <a:lnTo>
                    <a:pt x="181813" y="778134"/>
                  </a:lnTo>
                  <a:cubicBezTo>
                    <a:pt x="165283" y="778134"/>
                    <a:pt x="154420" y="768787"/>
                    <a:pt x="154893" y="754300"/>
                  </a:cubicBezTo>
                  <a:cubicBezTo>
                    <a:pt x="155365" y="740280"/>
                    <a:pt x="165283" y="731401"/>
                    <a:pt x="182285" y="731401"/>
                  </a:cubicBezTo>
                  <a:close/>
                  <a:moveTo>
                    <a:pt x="174924" y="655422"/>
                  </a:moveTo>
                  <a:lnTo>
                    <a:pt x="354947" y="655422"/>
                  </a:lnTo>
                  <a:cubicBezTo>
                    <a:pt x="369633" y="655422"/>
                    <a:pt x="379581" y="664350"/>
                    <a:pt x="379581" y="677976"/>
                  </a:cubicBezTo>
                  <a:cubicBezTo>
                    <a:pt x="380055" y="691133"/>
                    <a:pt x="370107" y="701000"/>
                    <a:pt x="355421" y="701000"/>
                  </a:cubicBezTo>
                  <a:cubicBezTo>
                    <a:pt x="325575" y="701470"/>
                    <a:pt x="295255" y="701000"/>
                    <a:pt x="264935" y="701000"/>
                  </a:cubicBezTo>
                  <a:lnTo>
                    <a:pt x="175397" y="701000"/>
                  </a:lnTo>
                  <a:cubicBezTo>
                    <a:pt x="159764" y="701000"/>
                    <a:pt x="150289" y="692542"/>
                    <a:pt x="149815" y="678446"/>
                  </a:cubicBezTo>
                  <a:cubicBezTo>
                    <a:pt x="149815" y="664350"/>
                    <a:pt x="159290" y="655422"/>
                    <a:pt x="174924" y="655422"/>
                  </a:cubicBezTo>
                  <a:close/>
                  <a:moveTo>
                    <a:pt x="266900" y="6"/>
                  </a:moveTo>
                  <a:cubicBezTo>
                    <a:pt x="312016" y="300"/>
                    <a:pt x="357014" y="11725"/>
                    <a:pt x="401421" y="34573"/>
                  </a:cubicBezTo>
                  <a:cubicBezTo>
                    <a:pt x="484566" y="77914"/>
                    <a:pt x="523777" y="149993"/>
                    <a:pt x="528029" y="242329"/>
                  </a:cubicBezTo>
                  <a:cubicBezTo>
                    <a:pt x="530863" y="305928"/>
                    <a:pt x="510077" y="362460"/>
                    <a:pt x="479842" y="416637"/>
                  </a:cubicBezTo>
                  <a:cubicBezTo>
                    <a:pt x="470394" y="433125"/>
                    <a:pt x="460945" y="450085"/>
                    <a:pt x="451025" y="466574"/>
                  </a:cubicBezTo>
                  <a:cubicBezTo>
                    <a:pt x="422680" y="514626"/>
                    <a:pt x="393862" y="562207"/>
                    <a:pt x="393390" y="621095"/>
                  </a:cubicBezTo>
                  <a:lnTo>
                    <a:pt x="331503" y="621095"/>
                  </a:lnTo>
                  <a:lnTo>
                    <a:pt x="197809" y="621566"/>
                  </a:lnTo>
                  <a:cubicBezTo>
                    <a:pt x="177967" y="621566"/>
                    <a:pt x="160016" y="622037"/>
                    <a:pt x="142064" y="621566"/>
                  </a:cubicBezTo>
                  <a:cubicBezTo>
                    <a:pt x="139702" y="621095"/>
                    <a:pt x="135450" y="616855"/>
                    <a:pt x="134977" y="614028"/>
                  </a:cubicBezTo>
                  <a:cubicBezTo>
                    <a:pt x="133088" y="569745"/>
                    <a:pt x="114191" y="531114"/>
                    <a:pt x="93405" y="493426"/>
                  </a:cubicBezTo>
                  <a:cubicBezTo>
                    <a:pt x="71674" y="454325"/>
                    <a:pt x="48525" y="416166"/>
                    <a:pt x="28684" y="376122"/>
                  </a:cubicBezTo>
                  <a:cubicBezTo>
                    <a:pt x="811" y="319119"/>
                    <a:pt x="-6748" y="258818"/>
                    <a:pt x="6008" y="196632"/>
                  </a:cubicBezTo>
                  <a:cubicBezTo>
                    <a:pt x="21125" y="121256"/>
                    <a:pt x="63170" y="65666"/>
                    <a:pt x="131671" y="32218"/>
                  </a:cubicBezTo>
                  <a:cubicBezTo>
                    <a:pt x="176550" y="10547"/>
                    <a:pt x="221784" y="-288"/>
                    <a:pt x="266900" y="6"/>
                  </a:cubicBezTo>
                  <a:close/>
                </a:path>
              </a:pathLst>
            </a:custGeom>
            <a:noFill/>
            <a:ln w="12700">
              <a:solidFill>
                <a:srgbClr val="C00000"/>
              </a:solidFill>
              <a:round/>
              <a:headEnd/>
              <a:tailEnd/>
            </a:ln>
          </p:spPr>
          <p:txBody>
            <a:bodyPr vert="horz" wrap="square" lIns="93235" tIns="46617" rIns="93235" bIns="46617" numCol="1" anchor="t" anchorCtr="0" compatLnSpc="1">
              <a:prstTxWarp prst="textNoShape">
                <a:avLst/>
              </a:prstTxWarp>
              <a:noAutofit/>
            </a:bodyPr>
            <a:lstStyle/>
            <a:p>
              <a:pPr defTabSz="932507">
                <a:defRPr/>
              </a:pPr>
              <a:endParaRPr lang="en-US" sz="4000">
                <a:solidFill>
                  <a:srgbClr val="505050"/>
                </a:solidFill>
                <a:latin typeface="Segoe UI Light"/>
              </a:endParaRPr>
            </a:p>
          </p:txBody>
        </p:sp>
      </p:grpSp>
      <p:grpSp>
        <p:nvGrpSpPr>
          <p:cNvPr id="42" name="Group 41">
            <a:extLst>
              <a:ext uri="{FF2B5EF4-FFF2-40B4-BE49-F238E27FC236}">
                <a16:creationId xmlns:a16="http://schemas.microsoft.com/office/drawing/2014/main" id="{C0376276-B4A7-4693-B4FA-C6A04180A720}"/>
              </a:ext>
            </a:extLst>
          </p:cNvPr>
          <p:cNvGrpSpPr/>
          <p:nvPr/>
        </p:nvGrpSpPr>
        <p:grpSpPr>
          <a:xfrm>
            <a:off x="9779555" y="5971865"/>
            <a:ext cx="429881" cy="429881"/>
            <a:chOff x="9273302" y="2046197"/>
            <a:chExt cx="1426282" cy="1426282"/>
          </a:xfrm>
        </p:grpSpPr>
        <p:sp>
          <p:nvSpPr>
            <p:cNvPr id="43" name="Oval 42">
              <a:extLst>
                <a:ext uri="{FF2B5EF4-FFF2-40B4-BE49-F238E27FC236}">
                  <a16:creationId xmlns:a16="http://schemas.microsoft.com/office/drawing/2014/main" id="{BCCA284C-3B6B-4A62-9EEB-DF8D41DEC05E}"/>
                </a:ext>
              </a:extLst>
            </p:cNvPr>
            <p:cNvSpPr>
              <a:spLocks noChangeAspect="1"/>
            </p:cNvSpPr>
            <p:nvPr/>
          </p:nvSpPr>
          <p:spPr bwMode="auto">
            <a:xfrm>
              <a:off x="9273302" y="2046197"/>
              <a:ext cx="1426282" cy="1426282"/>
            </a:xfrm>
            <a:prstGeom prst="ellipse">
              <a:avLst/>
            </a:prstGeom>
            <a:noFill/>
            <a:ln w="22225">
              <a:solidFill>
                <a:srgbClr val="A8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69484" fontAlgn="base">
                <a:spcBef>
                  <a:spcPct val="0"/>
                </a:spcBef>
                <a:spcAft>
                  <a:spcPct val="0"/>
                </a:spcAft>
                <a:defRPr/>
              </a:pPr>
              <a:endParaRPr lang="en-US" sz="2400" kern="0">
                <a:solidFill>
                  <a:srgbClr val="505050"/>
                </a:solidFill>
                <a:latin typeface="Segoe UI Light"/>
              </a:endParaRPr>
            </a:p>
          </p:txBody>
        </p:sp>
        <p:sp>
          <p:nvSpPr>
            <p:cNvPr id="44" name="Freeform: Shape 43">
              <a:extLst>
                <a:ext uri="{FF2B5EF4-FFF2-40B4-BE49-F238E27FC236}">
                  <a16:creationId xmlns:a16="http://schemas.microsoft.com/office/drawing/2014/main" id="{6C5975E8-6280-4863-AB8E-68ED041686AD}"/>
                </a:ext>
              </a:extLst>
            </p:cNvPr>
            <p:cNvSpPr>
              <a:spLocks noChangeAspect="1"/>
            </p:cNvSpPr>
            <p:nvPr/>
          </p:nvSpPr>
          <p:spPr bwMode="black">
            <a:xfrm>
              <a:off x="9745867" y="2316705"/>
              <a:ext cx="527667" cy="885265"/>
            </a:xfrm>
            <a:custGeom>
              <a:avLst/>
              <a:gdLst>
                <a:gd name="connsiteX0" fmla="*/ 285484 w 1193354"/>
                <a:gd name="connsiteY0" fmla="*/ 451468 h 2002084"/>
                <a:gd name="connsiteX1" fmla="*/ 284883 w 1193354"/>
                <a:gd name="connsiteY1" fmla="*/ 491345 h 2002084"/>
                <a:gd name="connsiteX2" fmla="*/ 284785 w 1193354"/>
                <a:gd name="connsiteY2" fmla="*/ 491279 h 2002084"/>
                <a:gd name="connsiteX3" fmla="*/ 284979 w 1193354"/>
                <a:gd name="connsiteY3" fmla="*/ 475228 h 2002084"/>
                <a:gd name="connsiteX4" fmla="*/ 286242 w 1193354"/>
                <a:gd name="connsiteY4" fmla="*/ 415853 h 2002084"/>
                <a:gd name="connsiteX5" fmla="*/ 286102 w 1193354"/>
                <a:gd name="connsiteY5" fmla="*/ 422418 h 2002084"/>
                <a:gd name="connsiteX6" fmla="*/ 285843 w 1193354"/>
                <a:gd name="connsiteY6" fmla="*/ 430162 h 2002084"/>
                <a:gd name="connsiteX7" fmla="*/ 285612 w 1193354"/>
                <a:gd name="connsiteY7" fmla="*/ 445461 h 2002084"/>
                <a:gd name="connsiteX8" fmla="*/ 285484 w 1193354"/>
                <a:gd name="connsiteY8" fmla="*/ 451468 h 2002084"/>
                <a:gd name="connsiteX9" fmla="*/ 285841 w 1193354"/>
                <a:gd name="connsiteY9" fmla="*/ 427810 h 2002084"/>
                <a:gd name="connsiteX10" fmla="*/ 286701 w 1193354"/>
                <a:gd name="connsiteY10" fmla="*/ 402165 h 2002084"/>
                <a:gd name="connsiteX11" fmla="*/ 286242 w 1193354"/>
                <a:gd name="connsiteY11" fmla="*/ 415853 h 2002084"/>
                <a:gd name="connsiteX12" fmla="*/ 286436 w 1193354"/>
                <a:gd name="connsiteY12" fmla="*/ 406761 h 2002084"/>
                <a:gd name="connsiteX13" fmla="*/ 496328 w 1193354"/>
                <a:gd name="connsiteY13" fmla="*/ 360361 h 2002084"/>
                <a:gd name="connsiteX14" fmla="*/ 496354 w 1193354"/>
                <a:gd name="connsiteY14" fmla="*/ 360534 h 2002084"/>
                <a:gd name="connsiteX15" fmla="*/ 494883 w 1193354"/>
                <a:gd name="connsiteY15" fmla="*/ 463364 h 2002084"/>
                <a:gd name="connsiteX16" fmla="*/ 494300 w 1193354"/>
                <a:gd name="connsiteY16" fmla="*/ 506394 h 2002084"/>
                <a:gd name="connsiteX17" fmla="*/ 494267 w 1193354"/>
                <a:gd name="connsiteY17" fmla="*/ 506416 h 2002084"/>
                <a:gd name="connsiteX18" fmla="*/ 494882 w 1193354"/>
                <a:gd name="connsiteY18" fmla="*/ 461012 h 2002084"/>
                <a:gd name="connsiteX19" fmla="*/ 495899 w 1193354"/>
                <a:gd name="connsiteY19" fmla="*/ 397961 h 2002084"/>
                <a:gd name="connsiteX20" fmla="*/ 289252 w 1193354"/>
                <a:gd name="connsiteY20" fmla="*/ 358061 h 2002084"/>
                <a:gd name="connsiteX21" fmla="*/ 289249 w 1193354"/>
                <a:gd name="connsiteY21" fmla="*/ 358087 h 2002084"/>
                <a:gd name="connsiteX22" fmla="*/ 288429 w 1193354"/>
                <a:gd name="connsiteY22" fmla="*/ 372279 h 2002084"/>
                <a:gd name="connsiteX23" fmla="*/ 287181 w 1193354"/>
                <a:gd name="connsiteY23" fmla="*/ 390263 h 2002084"/>
                <a:gd name="connsiteX24" fmla="*/ 286893 w 1193354"/>
                <a:gd name="connsiteY24" fmla="*/ 398838 h 2002084"/>
                <a:gd name="connsiteX25" fmla="*/ 286701 w 1193354"/>
                <a:gd name="connsiteY25" fmla="*/ 402165 h 2002084"/>
                <a:gd name="connsiteX26" fmla="*/ 287179 w 1193354"/>
                <a:gd name="connsiteY26" fmla="*/ 387912 h 2002084"/>
                <a:gd name="connsiteX27" fmla="*/ 289248 w 1193354"/>
                <a:gd name="connsiteY27" fmla="*/ 358087 h 2002084"/>
                <a:gd name="connsiteX28" fmla="*/ 296920 w 1193354"/>
                <a:gd name="connsiteY28" fmla="*/ 310739 h 2002084"/>
                <a:gd name="connsiteX29" fmla="*/ 289252 w 1193354"/>
                <a:gd name="connsiteY29" fmla="*/ 358061 h 2002084"/>
                <a:gd name="connsiteX30" fmla="*/ 294307 w 1193354"/>
                <a:gd name="connsiteY30" fmla="*/ 317179 h 2002084"/>
                <a:gd name="connsiteX31" fmla="*/ 301470 w 1193354"/>
                <a:gd name="connsiteY31" fmla="*/ 299529 h 2002084"/>
                <a:gd name="connsiteX32" fmla="*/ 298558 w 1193354"/>
                <a:gd name="connsiteY32" fmla="*/ 306704 h 2002084"/>
                <a:gd name="connsiteX33" fmla="*/ 297737 w 1193354"/>
                <a:gd name="connsiteY33" fmla="*/ 308062 h 2002084"/>
                <a:gd name="connsiteX34" fmla="*/ 297558 w 1193354"/>
                <a:gd name="connsiteY34" fmla="*/ 309167 h 2002084"/>
                <a:gd name="connsiteX35" fmla="*/ 296920 w 1193354"/>
                <a:gd name="connsiteY35" fmla="*/ 310739 h 2002084"/>
                <a:gd name="connsiteX36" fmla="*/ 297735 w 1193354"/>
                <a:gd name="connsiteY36" fmla="*/ 305710 h 2002084"/>
                <a:gd name="connsiteX37" fmla="*/ 483118 w 1193354"/>
                <a:gd name="connsiteY37" fmla="*/ 298753 h 2002084"/>
                <a:gd name="connsiteX38" fmla="*/ 489189 w 1193354"/>
                <a:gd name="connsiteY38" fmla="*/ 310293 h 2002084"/>
                <a:gd name="connsiteX39" fmla="*/ 496353 w 1193354"/>
                <a:gd name="connsiteY39" fmla="*/ 358182 h 2002084"/>
                <a:gd name="connsiteX40" fmla="*/ 496328 w 1193354"/>
                <a:gd name="connsiteY40" fmla="*/ 360361 h 2002084"/>
                <a:gd name="connsiteX41" fmla="*/ 496327 w 1193354"/>
                <a:gd name="connsiteY41" fmla="*/ 360355 h 2002084"/>
                <a:gd name="connsiteX42" fmla="*/ 496352 w 1193354"/>
                <a:gd name="connsiteY42" fmla="*/ 358182 h 2002084"/>
                <a:gd name="connsiteX43" fmla="*/ 495286 w 1193354"/>
                <a:gd name="connsiteY43" fmla="*/ 353397 h 2002084"/>
                <a:gd name="connsiteX44" fmla="*/ 489190 w 1193354"/>
                <a:gd name="connsiteY44" fmla="*/ 312645 h 2002084"/>
                <a:gd name="connsiteX45" fmla="*/ 484026 w 1193354"/>
                <a:gd name="connsiteY45" fmla="*/ 302828 h 2002084"/>
                <a:gd name="connsiteX46" fmla="*/ 312270 w 1193354"/>
                <a:gd name="connsiteY46" fmla="*/ 281652 h 2002084"/>
                <a:gd name="connsiteX47" fmla="*/ 301470 w 1193354"/>
                <a:gd name="connsiteY47" fmla="*/ 299529 h 2002084"/>
                <a:gd name="connsiteX48" fmla="*/ 307000 w 1193354"/>
                <a:gd name="connsiteY48" fmla="*/ 285901 h 2002084"/>
                <a:gd name="connsiteX49" fmla="*/ 473685 w 1193354"/>
                <a:gd name="connsiteY49" fmla="*/ 280824 h 2002084"/>
                <a:gd name="connsiteX50" fmla="*/ 481372 w 1193354"/>
                <a:gd name="connsiteY50" fmla="*/ 290914 h 2002084"/>
                <a:gd name="connsiteX51" fmla="*/ 483118 w 1193354"/>
                <a:gd name="connsiteY51" fmla="*/ 298753 h 2002084"/>
                <a:gd name="connsiteX52" fmla="*/ 467383 w 1193354"/>
                <a:gd name="connsiteY52" fmla="*/ 272552 h 2002084"/>
                <a:gd name="connsiteX53" fmla="*/ 470477 w 1193354"/>
                <a:gd name="connsiteY53" fmla="*/ 274726 h 2002084"/>
                <a:gd name="connsiteX54" fmla="*/ 473685 w 1193354"/>
                <a:gd name="connsiteY54" fmla="*/ 280824 h 2002084"/>
                <a:gd name="connsiteX55" fmla="*/ 438680 w 1193354"/>
                <a:gd name="connsiteY55" fmla="*/ 252385 h 2002084"/>
                <a:gd name="connsiteX56" fmla="*/ 463812 w 1193354"/>
                <a:gd name="connsiteY56" fmla="*/ 267865 h 2002084"/>
                <a:gd name="connsiteX57" fmla="*/ 467383 w 1193354"/>
                <a:gd name="connsiteY57" fmla="*/ 272552 h 2002084"/>
                <a:gd name="connsiteX58" fmla="*/ 392214 w 1193354"/>
                <a:gd name="connsiteY58" fmla="*/ 246486 h 2002084"/>
                <a:gd name="connsiteX59" fmla="*/ 470478 w 1193354"/>
                <a:gd name="connsiteY59" fmla="*/ 277078 h 2002084"/>
                <a:gd name="connsiteX60" fmla="*/ 484026 w 1193354"/>
                <a:gd name="connsiteY60" fmla="*/ 302828 h 2002084"/>
                <a:gd name="connsiteX61" fmla="*/ 495286 w 1193354"/>
                <a:gd name="connsiteY61" fmla="*/ 353397 h 2002084"/>
                <a:gd name="connsiteX62" fmla="*/ 496327 w 1193354"/>
                <a:gd name="connsiteY62" fmla="*/ 360355 h 2002084"/>
                <a:gd name="connsiteX63" fmla="*/ 495898 w 1193354"/>
                <a:gd name="connsiteY63" fmla="*/ 397961 h 2002084"/>
                <a:gd name="connsiteX64" fmla="*/ 494881 w 1193354"/>
                <a:gd name="connsiteY64" fmla="*/ 461012 h 2002084"/>
                <a:gd name="connsiteX65" fmla="*/ 494266 w 1193354"/>
                <a:gd name="connsiteY65" fmla="*/ 506417 h 2002084"/>
                <a:gd name="connsiteX66" fmla="*/ 494267 w 1193354"/>
                <a:gd name="connsiteY66" fmla="*/ 506416 h 2002084"/>
                <a:gd name="connsiteX67" fmla="*/ 493818 w 1193354"/>
                <a:gd name="connsiteY67" fmla="*/ 539623 h 2002084"/>
                <a:gd name="connsiteX68" fmla="*/ 493224 w 1193354"/>
                <a:gd name="connsiteY68" fmla="*/ 626081 h 2002084"/>
                <a:gd name="connsiteX69" fmla="*/ 493231 w 1193354"/>
                <a:gd name="connsiteY69" fmla="*/ 627553 h 2002084"/>
                <a:gd name="connsiteX70" fmla="*/ 493225 w 1193354"/>
                <a:gd name="connsiteY70" fmla="*/ 628433 h 2002084"/>
                <a:gd name="connsiteX71" fmla="*/ 505879 w 1193354"/>
                <a:gd name="connsiteY71" fmla="*/ 898482 h 2002084"/>
                <a:gd name="connsiteX72" fmla="*/ 622620 w 1193354"/>
                <a:gd name="connsiteY72" fmla="*/ 786882 h 2002084"/>
                <a:gd name="connsiteX73" fmla="*/ 739361 w 1193354"/>
                <a:gd name="connsiteY73" fmla="*/ 898482 h 2002084"/>
                <a:gd name="connsiteX74" fmla="*/ 739361 w 1193354"/>
                <a:gd name="connsiteY74" fmla="*/ 954282 h 2002084"/>
                <a:gd name="connsiteX75" fmla="*/ 849616 w 1193354"/>
                <a:gd name="connsiteY75" fmla="*/ 842682 h 2002084"/>
                <a:gd name="connsiteX76" fmla="*/ 966358 w 1193354"/>
                <a:gd name="connsiteY76" fmla="*/ 954282 h 2002084"/>
                <a:gd name="connsiteX77" fmla="*/ 966358 w 1193354"/>
                <a:gd name="connsiteY77" fmla="*/ 1010082 h 2002084"/>
                <a:gd name="connsiteX78" fmla="*/ 1083099 w 1193354"/>
                <a:gd name="connsiteY78" fmla="*/ 898482 h 2002084"/>
                <a:gd name="connsiteX79" fmla="*/ 1193354 w 1193354"/>
                <a:gd name="connsiteY79" fmla="*/ 1010082 h 2002084"/>
                <a:gd name="connsiteX80" fmla="*/ 1193354 w 1193354"/>
                <a:gd name="connsiteY80" fmla="*/ 1245682 h 2002084"/>
                <a:gd name="connsiteX81" fmla="*/ 1193354 w 1193354"/>
                <a:gd name="connsiteY81" fmla="*/ 1431683 h 2002084"/>
                <a:gd name="connsiteX82" fmla="*/ 1193354 w 1193354"/>
                <a:gd name="connsiteY82" fmla="*/ 1493683 h 2002084"/>
                <a:gd name="connsiteX83" fmla="*/ 596677 w 1193354"/>
                <a:gd name="connsiteY83" fmla="*/ 2002084 h 2002084"/>
                <a:gd name="connsiteX84" fmla="*/ 0 w 1193354"/>
                <a:gd name="connsiteY84" fmla="*/ 1431683 h 2002084"/>
                <a:gd name="connsiteX85" fmla="*/ 0 w 1193354"/>
                <a:gd name="connsiteY85" fmla="*/ 1109282 h 2002084"/>
                <a:gd name="connsiteX86" fmla="*/ 0 w 1193354"/>
                <a:gd name="connsiteY86" fmla="*/ 997682 h 2002084"/>
                <a:gd name="connsiteX87" fmla="*/ 116742 w 1193354"/>
                <a:gd name="connsiteY87" fmla="*/ 997682 h 2002084"/>
                <a:gd name="connsiteX88" fmla="*/ 226997 w 1193354"/>
                <a:gd name="connsiteY88" fmla="*/ 1109282 h 2002084"/>
                <a:gd name="connsiteX89" fmla="*/ 226997 w 1193354"/>
                <a:gd name="connsiteY89" fmla="*/ 1375883 h 2002084"/>
                <a:gd name="connsiteX90" fmla="*/ 278882 w 1193354"/>
                <a:gd name="connsiteY90" fmla="*/ 1320083 h 2002084"/>
                <a:gd name="connsiteX91" fmla="*/ 278882 w 1193354"/>
                <a:gd name="connsiteY91" fmla="*/ 1010082 h 2002084"/>
                <a:gd name="connsiteX92" fmla="*/ 278882 w 1193354"/>
                <a:gd name="connsiteY92" fmla="*/ 738056 h 2002084"/>
                <a:gd name="connsiteX93" fmla="*/ 282697 w 1193354"/>
                <a:gd name="connsiteY93" fmla="*/ 639405 h 2002084"/>
                <a:gd name="connsiteX94" fmla="*/ 283227 w 1193354"/>
                <a:gd name="connsiteY94" fmla="*/ 604037 h 2002084"/>
                <a:gd name="connsiteX95" fmla="*/ 284019 w 1193354"/>
                <a:gd name="connsiteY95" fmla="*/ 554865 h 2002084"/>
                <a:gd name="connsiteX96" fmla="*/ 284242 w 1193354"/>
                <a:gd name="connsiteY96" fmla="*/ 536372 h 2002084"/>
                <a:gd name="connsiteX97" fmla="*/ 284338 w 1193354"/>
                <a:gd name="connsiteY97" fmla="*/ 529962 h 2002084"/>
                <a:gd name="connsiteX98" fmla="*/ 285612 w 1193354"/>
                <a:gd name="connsiteY98" fmla="*/ 445461 h 2002084"/>
                <a:gd name="connsiteX99" fmla="*/ 286102 w 1193354"/>
                <a:gd name="connsiteY99" fmla="*/ 422418 h 2002084"/>
                <a:gd name="connsiteX100" fmla="*/ 286893 w 1193354"/>
                <a:gd name="connsiteY100" fmla="*/ 398838 h 2002084"/>
                <a:gd name="connsiteX101" fmla="*/ 288429 w 1193354"/>
                <a:gd name="connsiteY101" fmla="*/ 372279 h 2002084"/>
                <a:gd name="connsiteX102" fmla="*/ 289250 w 1193354"/>
                <a:gd name="connsiteY102" fmla="*/ 360439 h 2002084"/>
                <a:gd name="connsiteX103" fmla="*/ 297558 w 1193354"/>
                <a:gd name="connsiteY103" fmla="*/ 309167 h 2002084"/>
                <a:gd name="connsiteX104" fmla="*/ 298558 w 1193354"/>
                <a:gd name="connsiteY104" fmla="*/ 306704 h 2002084"/>
                <a:gd name="connsiteX105" fmla="*/ 315044 w 1193354"/>
                <a:gd name="connsiteY105" fmla="*/ 279415 h 2002084"/>
                <a:gd name="connsiteX106" fmla="*/ 338643 w 1193354"/>
                <a:gd name="connsiteY106" fmla="*/ 260387 h 2002084"/>
                <a:gd name="connsiteX107" fmla="*/ 351480 w 1193354"/>
                <a:gd name="connsiteY107" fmla="*/ 252389 h 2002084"/>
                <a:gd name="connsiteX108" fmla="*/ 392214 w 1193354"/>
                <a:gd name="connsiteY108" fmla="*/ 246486 h 2002084"/>
                <a:gd name="connsiteX109" fmla="*/ 392212 w 1193354"/>
                <a:gd name="connsiteY109" fmla="*/ 244134 h 2002084"/>
                <a:gd name="connsiteX110" fmla="*/ 351479 w 1193354"/>
                <a:gd name="connsiteY110" fmla="*/ 250037 h 2002084"/>
                <a:gd name="connsiteX111" fmla="*/ 338643 w 1193354"/>
                <a:gd name="connsiteY111" fmla="*/ 260387 h 2002084"/>
                <a:gd name="connsiteX112" fmla="*/ 319234 w 1193354"/>
                <a:gd name="connsiteY112" fmla="*/ 272480 h 2002084"/>
                <a:gd name="connsiteX113" fmla="*/ 315044 w 1193354"/>
                <a:gd name="connsiteY113" fmla="*/ 279415 h 2002084"/>
                <a:gd name="connsiteX114" fmla="*/ 312270 w 1193354"/>
                <a:gd name="connsiteY114" fmla="*/ 281652 h 2002084"/>
                <a:gd name="connsiteX115" fmla="*/ 319232 w 1193354"/>
                <a:gd name="connsiteY115" fmla="*/ 270128 h 2002084"/>
                <a:gd name="connsiteX116" fmla="*/ 392212 w 1193354"/>
                <a:gd name="connsiteY116" fmla="*/ 244134 h 2002084"/>
                <a:gd name="connsiteX117" fmla="*/ 392212 w 1193354"/>
                <a:gd name="connsiteY117" fmla="*/ 244134 h 2002084"/>
                <a:gd name="connsiteX118" fmla="*/ 392213 w 1193354"/>
                <a:gd name="connsiteY118" fmla="*/ 244134 h 2002084"/>
                <a:gd name="connsiteX119" fmla="*/ 438667 w 1193354"/>
                <a:gd name="connsiteY119" fmla="*/ 252376 h 2002084"/>
                <a:gd name="connsiteX120" fmla="*/ 438680 w 1193354"/>
                <a:gd name="connsiteY120" fmla="*/ 252385 h 2002084"/>
                <a:gd name="connsiteX121" fmla="*/ 438666 w 1193354"/>
                <a:gd name="connsiteY121" fmla="*/ 252376 h 2002084"/>
                <a:gd name="connsiteX122" fmla="*/ 400753 w 1193354"/>
                <a:gd name="connsiteY122" fmla="*/ 0 h 2002084"/>
                <a:gd name="connsiteX123" fmla="*/ 730683 w 1193354"/>
                <a:gd name="connsiteY123" fmla="*/ 329930 h 2002084"/>
                <a:gd name="connsiteX124" fmla="*/ 529177 w 1193354"/>
                <a:gd name="connsiteY124" fmla="*/ 633933 h 2002084"/>
                <a:gd name="connsiteX125" fmla="*/ 493310 w 1193354"/>
                <a:gd name="connsiteY125" fmla="*/ 645066 h 2002084"/>
                <a:gd name="connsiteX126" fmla="*/ 493231 w 1193354"/>
                <a:gd name="connsiteY126" fmla="*/ 627553 h 2002084"/>
                <a:gd name="connsiteX127" fmla="*/ 493819 w 1193354"/>
                <a:gd name="connsiteY127" fmla="*/ 541975 h 2002084"/>
                <a:gd name="connsiteX128" fmla="*/ 494300 w 1193354"/>
                <a:gd name="connsiteY128" fmla="*/ 506394 h 2002084"/>
                <a:gd name="connsiteX129" fmla="*/ 543825 w 1193354"/>
                <a:gd name="connsiteY129" fmla="*/ 473003 h 2002084"/>
                <a:gd name="connsiteX130" fmla="*/ 603088 w 1193354"/>
                <a:gd name="connsiteY130" fmla="*/ 329930 h 2002084"/>
                <a:gd name="connsiteX131" fmla="*/ 400752 w 1193354"/>
                <a:gd name="connsiteY131" fmla="*/ 127594 h 2002084"/>
                <a:gd name="connsiteX132" fmla="*/ 198416 w 1193354"/>
                <a:gd name="connsiteY132" fmla="*/ 329930 h 2002084"/>
                <a:gd name="connsiteX133" fmla="*/ 257679 w 1193354"/>
                <a:gd name="connsiteY133" fmla="*/ 473003 h 2002084"/>
                <a:gd name="connsiteX134" fmla="*/ 284785 w 1193354"/>
                <a:gd name="connsiteY134" fmla="*/ 491279 h 2002084"/>
                <a:gd name="connsiteX135" fmla="*/ 284242 w 1193354"/>
                <a:gd name="connsiteY135" fmla="*/ 536372 h 2002084"/>
                <a:gd name="connsiteX136" fmla="*/ 283227 w 1193354"/>
                <a:gd name="connsiteY136" fmla="*/ 604037 h 2002084"/>
                <a:gd name="connsiteX137" fmla="*/ 282696 w 1193354"/>
                <a:gd name="connsiteY137" fmla="*/ 637053 h 2002084"/>
                <a:gd name="connsiteX138" fmla="*/ 282693 w 1193354"/>
                <a:gd name="connsiteY138" fmla="*/ 637150 h 2002084"/>
                <a:gd name="connsiteX139" fmla="*/ 272330 w 1193354"/>
                <a:gd name="connsiteY139" fmla="*/ 633933 h 2002084"/>
                <a:gd name="connsiteX140" fmla="*/ 70823 w 1193354"/>
                <a:gd name="connsiteY140" fmla="*/ 329930 h 2002084"/>
                <a:gd name="connsiteX141" fmla="*/ 400753 w 1193354"/>
                <a:gd name="connsiteY141" fmla="*/ 0 h 200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193354" h="2002084">
                  <a:moveTo>
                    <a:pt x="285484" y="451468"/>
                  </a:moveTo>
                  <a:lnTo>
                    <a:pt x="284883" y="491345"/>
                  </a:lnTo>
                  <a:lnTo>
                    <a:pt x="284785" y="491279"/>
                  </a:lnTo>
                  <a:lnTo>
                    <a:pt x="284979" y="475228"/>
                  </a:lnTo>
                  <a:close/>
                  <a:moveTo>
                    <a:pt x="286242" y="415853"/>
                  </a:moveTo>
                  <a:lnTo>
                    <a:pt x="286102" y="422418"/>
                  </a:lnTo>
                  <a:lnTo>
                    <a:pt x="285843" y="430162"/>
                  </a:lnTo>
                  <a:lnTo>
                    <a:pt x="285612" y="445461"/>
                  </a:lnTo>
                  <a:lnTo>
                    <a:pt x="285484" y="451468"/>
                  </a:lnTo>
                  <a:lnTo>
                    <a:pt x="285841" y="427810"/>
                  </a:lnTo>
                  <a:close/>
                  <a:moveTo>
                    <a:pt x="286701" y="402165"/>
                  </a:moveTo>
                  <a:lnTo>
                    <a:pt x="286242" y="415853"/>
                  </a:lnTo>
                  <a:lnTo>
                    <a:pt x="286436" y="406761"/>
                  </a:lnTo>
                  <a:close/>
                  <a:moveTo>
                    <a:pt x="496328" y="360361"/>
                  </a:moveTo>
                  <a:lnTo>
                    <a:pt x="496354" y="360534"/>
                  </a:lnTo>
                  <a:cubicBezTo>
                    <a:pt x="496354" y="377582"/>
                    <a:pt x="495634" y="415286"/>
                    <a:pt x="494883" y="463364"/>
                  </a:cubicBezTo>
                  <a:lnTo>
                    <a:pt x="494300" y="506394"/>
                  </a:lnTo>
                  <a:lnTo>
                    <a:pt x="494267" y="506416"/>
                  </a:lnTo>
                  <a:lnTo>
                    <a:pt x="494882" y="461012"/>
                  </a:lnTo>
                  <a:cubicBezTo>
                    <a:pt x="495258" y="436974"/>
                    <a:pt x="495625" y="415528"/>
                    <a:pt x="495899" y="397961"/>
                  </a:cubicBezTo>
                  <a:close/>
                  <a:moveTo>
                    <a:pt x="289252" y="358061"/>
                  </a:moveTo>
                  <a:lnTo>
                    <a:pt x="289249" y="358087"/>
                  </a:lnTo>
                  <a:lnTo>
                    <a:pt x="288429" y="372279"/>
                  </a:lnTo>
                  <a:lnTo>
                    <a:pt x="287181" y="390263"/>
                  </a:lnTo>
                  <a:lnTo>
                    <a:pt x="286893" y="398838"/>
                  </a:lnTo>
                  <a:lnTo>
                    <a:pt x="286701" y="402165"/>
                  </a:lnTo>
                  <a:lnTo>
                    <a:pt x="287179" y="387912"/>
                  </a:lnTo>
                  <a:cubicBezTo>
                    <a:pt x="287733" y="376149"/>
                    <a:pt x="288409" y="366066"/>
                    <a:pt x="289248" y="358087"/>
                  </a:cubicBezTo>
                  <a:close/>
                  <a:moveTo>
                    <a:pt x="296920" y="310739"/>
                  </a:moveTo>
                  <a:lnTo>
                    <a:pt x="289252" y="358061"/>
                  </a:lnTo>
                  <a:lnTo>
                    <a:pt x="294307" y="317179"/>
                  </a:lnTo>
                  <a:close/>
                  <a:moveTo>
                    <a:pt x="301470" y="299529"/>
                  </a:moveTo>
                  <a:lnTo>
                    <a:pt x="298558" y="306704"/>
                  </a:lnTo>
                  <a:lnTo>
                    <a:pt x="297737" y="308062"/>
                  </a:lnTo>
                  <a:lnTo>
                    <a:pt x="297558" y="309167"/>
                  </a:lnTo>
                  <a:lnTo>
                    <a:pt x="296920" y="310739"/>
                  </a:lnTo>
                  <a:lnTo>
                    <a:pt x="297735" y="305710"/>
                  </a:lnTo>
                  <a:close/>
                  <a:moveTo>
                    <a:pt x="483118" y="298753"/>
                  </a:moveTo>
                  <a:lnTo>
                    <a:pt x="489189" y="310293"/>
                  </a:lnTo>
                  <a:cubicBezTo>
                    <a:pt x="493416" y="324252"/>
                    <a:pt x="495718" y="340264"/>
                    <a:pt x="496353" y="358182"/>
                  </a:cubicBezTo>
                  <a:lnTo>
                    <a:pt x="496328" y="360361"/>
                  </a:lnTo>
                  <a:lnTo>
                    <a:pt x="496327" y="360355"/>
                  </a:lnTo>
                  <a:lnTo>
                    <a:pt x="496352" y="358182"/>
                  </a:lnTo>
                  <a:lnTo>
                    <a:pt x="495286" y="353397"/>
                  </a:lnTo>
                  <a:lnTo>
                    <a:pt x="489190" y="312645"/>
                  </a:lnTo>
                  <a:lnTo>
                    <a:pt x="484026" y="302828"/>
                  </a:lnTo>
                  <a:close/>
                  <a:moveTo>
                    <a:pt x="312270" y="281652"/>
                  </a:moveTo>
                  <a:lnTo>
                    <a:pt x="301470" y="299529"/>
                  </a:lnTo>
                  <a:lnTo>
                    <a:pt x="307000" y="285901"/>
                  </a:lnTo>
                  <a:close/>
                  <a:moveTo>
                    <a:pt x="473685" y="280824"/>
                  </a:moveTo>
                  <a:lnTo>
                    <a:pt x="481372" y="290914"/>
                  </a:lnTo>
                  <a:lnTo>
                    <a:pt x="483118" y="298753"/>
                  </a:lnTo>
                  <a:close/>
                  <a:moveTo>
                    <a:pt x="467383" y="272552"/>
                  </a:moveTo>
                  <a:lnTo>
                    <a:pt x="470477" y="274726"/>
                  </a:lnTo>
                  <a:lnTo>
                    <a:pt x="473685" y="280824"/>
                  </a:lnTo>
                  <a:close/>
                  <a:moveTo>
                    <a:pt x="438680" y="252385"/>
                  </a:moveTo>
                  <a:lnTo>
                    <a:pt x="463812" y="267865"/>
                  </a:lnTo>
                  <a:lnTo>
                    <a:pt x="467383" y="272552"/>
                  </a:lnTo>
                  <a:close/>
                  <a:moveTo>
                    <a:pt x="392214" y="246486"/>
                  </a:moveTo>
                  <a:cubicBezTo>
                    <a:pt x="428409" y="247079"/>
                    <a:pt x="453809" y="257674"/>
                    <a:pt x="470478" y="277078"/>
                  </a:cubicBezTo>
                  <a:lnTo>
                    <a:pt x="484026" y="302828"/>
                  </a:lnTo>
                  <a:lnTo>
                    <a:pt x="495286" y="353397"/>
                  </a:lnTo>
                  <a:lnTo>
                    <a:pt x="496327" y="360355"/>
                  </a:lnTo>
                  <a:lnTo>
                    <a:pt x="495898" y="397961"/>
                  </a:lnTo>
                  <a:cubicBezTo>
                    <a:pt x="495624" y="415528"/>
                    <a:pt x="495257" y="436973"/>
                    <a:pt x="494881" y="461012"/>
                  </a:cubicBezTo>
                  <a:lnTo>
                    <a:pt x="494266" y="506417"/>
                  </a:lnTo>
                  <a:lnTo>
                    <a:pt x="494267" y="506416"/>
                  </a:lnTo>
                  <a:lnTo>
                    <a:pt x="493818" y="539623"/>
                  </a:lnTo>
                  <a:cubicBezTo>
                    <a:pt x="493513" y="567563"/>
                    <a:pt x="493286" y="596811"/>
                    <a:pt x="493224" y="626081"/>
                  </a:cubicBezTo>
                  <a:lnTo>
                    <a:pt x="493231" y="627553"/>
                  </a:lnTo>
                  <a:lnTo>
                    <a:pt x="493225" y="628433"/>
                  </a:lnTo>
                  <a:cubicBezTo>
                    <a:pt x="492975" y="745514"/>
                    <a:pt x="495357" y="862953"/>
                    <a:pt x="505879" y="898482"/>
                  </a:cubicBezTo>
                  <a:cubicBezTo>
                    <a:pt x="526923" y="969540"/>
                    <a:pt x="557764" y="786882"/>
                    <a:pt x="622620" y="786882"/>
                  </a:cubicBezTo>
                  <a:cubicBezTo>
                    <a:pt x="687476" y="786882"/>
                    <a:pt x="739361" y="836482"/>
                    <a:pt x="739361" y="898482"/>
                  </a:cubicBezTo>
                  <a:lnTo>
                    <a:pt x="739361" y="954282"/>
                  </a:lnTo>
                  <a:cubicBezTo>
                    <a:pt x="739361" y="892282"/>
                    <a:pt x="791246" y="842682"/>
                    <a:pt x="849616" y="842682"/>
                  </a:cubicBezTo>
                  <a:cubicBezTo>
                    <a:pt x="914473" y="842682"/>
                    <a:pt x="966358" y="892282"/>
                    <a:pt x="966358" y="954282"/>
                  </a:cubicBezTo>
                  <a:lnTo>
                    <a:pt x="966358" y="1010082"/>
                  </a:lnTo>
                  <a:cubicBezTo>
                    <a:pt x="966358" y="948082"/>
                    <a:pt x="1018243" y="898482"/>
                    <a:pt x="1083099" y="898482"/>
                  </a:cubicBezTo>
                  <a:cubicBezTo>
                    <a:pt x="1147955" y="898482"/>
                    <a:pt x="1193354" y="948082"/>
                    <a:pt x="1193354" y="1010082"/>
                  </a:cubicBezTo>
                  <a:lnTo>
                    <a:pt x="1193354" y="1245682"/>
                  </a:lnTo>
                  <a:lnTo>
                    <a:pt x="1193354" y="1431683"/>
                  </a:lnTo>
                  <a:lnTo>
                    <a:pt x="1193354" y="1493683"/>
                  </a:lnTo>
                  <a:cubicBezTo>
                    <a:pt x="1160926" y="1778884"/>
                    <a:pt x="907987" y="2002084"/>
                    <a:pt x="596677" y="2002084"/>
                  </a:cubicBezTo>
                  <a:cubicBezTo>
                    <a:pt x="265911" y="2002084"/>
                    <a:pt x="0" y="1747884"/>
                    <a:pt x="0" y="1431683"/>
                  </a:cubicBezTo>
                  <a:lnTo>
                    <a:pt x="0" y="1109282"/>
                  </a:lnTo>
                  <a:lnTo>
                    <a:pt x="0" y="997682"/>
                  </a:lnTo>
                  <a:lnTo>
                    <a:pt x="116742" y="997682"/>
                  </a:lnTo>
                  <a:cubicBezTo>
                    <a:pt x="181598" y="997682"/>
                    <a:pt x="226997" y="1047282"/>
                    <a:pt x="226997" y="1109282"/>
                  </a:cubicBezTo>
                  <a:lnTo>
                    <a:pt x="226997" y="1375883"/>
                  </a:lnTo>
                  <a:cubicBezTo>
                    <a:pt x="265911" y="1375883"/>
                    <a:pt x="278882" y="1344883"/>
                    <a:pt x="278882" y="1320083"/>
                  </a:cubicBezTo>
                  <a:lnTo>
                    <a:pt x="278882" y="1010082"/>
                  </a:lnTo>
                  <a:lnTo>
                    <a:pt x="278882" y="738056"/>
                  </a:lnTo>
                  <a:cubicBezTo>
                    <a:pt x="280743" y="709242"/>
                    <a:pt x="281901" y="675222"/>
                    <a:pt x="282697" y="639405"/>
                  </a:cubicBezTo>
                  <a:lnTo>
                    <a:pt x="283227" y="604037"/>
                  </a:lnTo>
                  <a:lnTo>
                    <a:pt x="284019" y="554865"/>
                  </a:lnTo>
                  <a:lnTo>
                    <a:pt x="284242" y="536372"/>
                  </a:lnTo>
                  <a:lnTo>
                    <a:pt x="284338" y="529962"/>
                  </a:lnTo>
                  <a:lnTo>
                    <a:pt x="285612" y="445461"/>
                  </a:lnTo>
                  <a:lnTo>
                    <a:pt x="286102" y="422418"/>
                  </a:lnTo>
                  <a:lnTo>
                    <a:pt x="286893" y="398838"/>
                  </a:lnTo>
                  <a:lnTo>
                    <a:pt x="288429" y="372279"/>
                  </a:lnTo>
                  <a:lnTo>
                    <a:pt x="289250" y="360439"/>
                  </a:lnTo>
                  <a:lnTo>
                    <a:pt x="297558" y="309167"/>
                  </a:lnTo>
                  <a:lnTo>
                    <a:pt x="298558" y="306704"/>
                  </a:lnTo>
                  <a:lnTo>
                    <a:pt x="315044" y="279415"/>
                  </a:lnTo>
                  <a:lnTo>
                    <a:pt x="338643" y="260387"/>
                  </a:lnTo>
                  <a:lnTo>
                    <a:pt x="351480" y="252389"/>
                  </a:lnTo>
                  <a:cubicBezTo>
                    <a:pt x="363769" y="248129"/>
                    <a:pt x="377473" y="246233"/>
                    <a:pt x="392214" y="246486"/>
                  </a:cubicBezTo>
                  <a:close/>
                  <a:moveTo>
                    <a:pt x="392212" y="244134"/>
                  </a:moveTo>
                  <a:lnTo>
                    <a:pt x="351479" y="250037"/>
                  </a:lnTo>
                  <a:lnTo>
                    <a:pt x="338643" y="260387"/>
                  </a:lnTo>
                  <a:lnTo>
                    <a:pt x="319234" y="272480"/>
                  </a:lnTo>
                  <a:lnTo>
                    <a:pt x="315044" y="279415"/>
                  </a:lnTo>
                  <a:lnTo>
                    <a:pt x="312270" y="281652"/>
                  </a:lnTo>
                  <a:lnTo>
                    <a:pt x="319232" y="270128"/>
                  </a:lnTo>
                  <a:cubicBezTo>
                    <a:pt x="337398" y="251715"/>
                    <a:pt x="362730" y="243629"/>
                    <a:pt x="392212" y="244134"/>
                  </a:cubicBezTo>
                  <a:close/>
                  <a:moveTo>
                    <a:pt x="392212" y="244134"/>
                  </a:moveTo>
                  <a:lnTo>
                    <a:pt x="392213" y="244134"/>
                  </a:lnTo>
                  <a:cubicBezTo>
                    <a:pt x="410311" y="244430"/>
                    <a:pt x="425709" y="247227"/>
                    <a:pt x="438667" y="252376"/>
                  </a:cubicBezTo>
                  <a:lnTo>
                    <a:pt x="438680" y="252385"/>
                  </a:lnTo>
                  <a:lnTo>
                    <a:pt x="438666" y="252376"/>
                  </a:lnTo>
                  <a:close/>
                  <a:moveTo>
                    <a:pt x="400753" y="0"/>
                  </a:moveTo>
                  <a:cubicBezTo>
                    <a:pt x="582968" y="0"/>
                    <a:pt x="730683" y="147715"/>
                    <a:pt x="730683" y="329930"/>
                  </a:cubicBezTo>
                  <a:cubicBezTo>
                    <a:pt x="730683" y="466592"/>
                    <a:pt x="647593" y="583847"/>
                    <a:pt x="529177" y="633933"/>
                  </a:cubicBezTo>
                  <a:lnTo>
                    <a:pt x="493310" y="645066"/>
                  </a:lnTo>
                  <a:lnTo>
                    <a:pt x="493231" y="627553"/>
                  </a:lnTo>
                  <a:lnTo>
                    <a:pt x="493819" y="541975"/>
                  </a:lnTo>
                  <a:lnTo>
                    <a:pt x="494300" y="506394"/>
                  </a:lnTo>
                  <a:lnTo>
                    <a:pt x="543825" y="473003"/>
                  </a:lnTo>
                  <a:cubicBezTo>
                    <a:pt x="580441" y="436388"/>
                    <a:pt x="603088" y="385804"/>
                    <a:pt x="603088" y="329930"/>
                  </a:cubicBezTo>
                  <a:cubicBezTo>
                    <a:pt x="603088" y="218183"/>
                    <a:pt x="512499" y="127594"/>
                    <a:pt x="400752" y="127594"/>
                  </a:cubicBezTo>
                  <a:cubicBezTo>
                    <a:pt x="289005" y="127594"/>
                    <a:pt x="198416" y="218183"/>
                    <a:pt x="198416" y="329930"/>
                  </a:cubicBezTo>
                  <a:cubicBezTo>
                    <a:pt x="198416" y="385804"/>
                    <a:pt x="221064" y="436388"/>
                    <a:pt x="257679" y="473003"/>
                  </a:cubicBezTo>
                  <a:lnTo>
                    <a:pt x="284785" y="491279"/>
                  </a:lnTo>
                  <a:lnTo>
                    <a:pt x="284242" y="536372"/>
                  </a:lnTo>
                  <a:lnTo>
                    <a:pt x="283227" y="604037"/>
                  </a:lnTo>
                  <a:lnTo>
                    <a:pt x="282696" y="637053"/>
                  </a:lnTo>
                  <a:lnTo>
                    <a:pt x="282693" y="637150"/>
                  </a:lnTo>
                  <a:lnTo>
                    <a:pt x="272330" y="633933"/>
                  </a:lnTo>
                  <a:cubicBezTo>
                    <a:pt x="153913" y="583847"/>
                    <a:pt x="70823" y="466592"/>
                    <a:pt x="70823" y="329930"/>
                  </a:cubicBezTo>
                  <a:cubicBezTo>
                    <a:pt x="70823" y="147715"/>
                    <a:pt x="218538" y="0"/>
                    <a:pt x="400753" y="0"/>
                  </a:cubicBezTo>
                  <a:close/>
                </a:path>
              </a:pathLst>
            </a:custGeom>
            <a:noFill/>
            <a:ln w="12700">
              <a:solidFill>
                <a:srgbClr val="C00000"/>
              </a:solidFill>
            </a:ln>
          </p:spPr>
          <p:txBody>
            <a:bodyPr vert="horz" wrap="square" lIns="93235" tIns="46617" rIns="93235" bIns="46617" numCol="1" anchor="t" anchorCtr="0" compatLnSpc="1">
              <a:prstTxWarp prst="textNoShape">
                <a:avLst/>
              </a:prstTxWarp>
              <a:noAutofit/>
            </a:bodyPr>
            <a:lstStyle/>
            <a:p>
              <a:pPr defTabSz="932507">
                <a:defRPr/>
              </a:pPr>
              <a:endParaRPr lang="en-US" sz="4000">
                <a:solidFill>
                  <a:srgbClr val="505050"/>
                </a:solidFill>
                <a:latin typeface="Segoe UI Light"/>
              </a:endParaRPr>
            </a:p>
          </p:txBody>
        </p:sp>
      </p:grpSp>
      <p:grpSp>
        <p:nvGrpSpPr>
          <p:cNvPr id="45" name="Group 44">
            <a:extLst>
              <a:ext uri="{FF2B5EF4-FFF2-40B4-BE49-F238E27FC236}">
                <a16:creationId xmlns:a16="http://schemas.microsoft.com/office/drawing/2014/main" id="{EAE4DC71-B187-444F-9F5C-CC2EB8120445}"/>
              </a:ext>
            </a:extLst>
          </p:cNvPr>
          <p:cNvGrpSpPr/>
          <p:nvPr/>
        </p:nvGrpSpPr>
        <p:grpSpPr>
          <a:xfrm>
            <a:off x="2047321" y="5990393"/>
            <a:ext cx="450177" cy="575448"/>
            <a:chOff x="3041653" y="4644257"/>
            <a:chExt cx="1318030" cy="1684798"/>
          </a:xfrm>
        </p:grpSpPr>
        <p:sp>
          <p:nvSpPr>
            <p:cNvPr id="46" name="Oval 45">
              <a:extLst>
                <a:ext uri="{FF2B5EF4-FFF2-40B4-BE49-F238E27FC236}">
                  <a16:creationId xmlns:a16="http://schemas.microsoft.com/office/drawing/2014/main" id="{B52A9EF4-0384-4B0B-A2EF-8FBE65BA3A52}"/>
                </a:ext>
              </a:extLst>
            </p:cNvPr>
            <p:cNvSpPr/>
            <p:nvPr/>
          </p:nvSpPr>
          <p:spPr bwMode="auto">
            <a:xfrm>
              <a:off x="3070081" y="4644257"/>
              <a:ext cx="1261176" cy="1261176"/>
            </a:xfrm>
            <a:prstGeom prst="ellipse">
              <a:avLst/>
            </a:prstGeom>
            <a:noFill/>
            <a:ln w="19050">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7" name="Group 46">
              <a:extLst>
                <a:ext uri="{FF2B5EF4-FFF2-40B4-BE49-F238E27FC236}">
                  <a16:creationId xmlns:a16="http://schemas.microsoft.com/office/drawing/2014/main" id="{70981923-85A6-4831-9620-C03FD7FBEF6A}"/>
                </a:ext>
              </a:extLst>
            </p:cNvPr>
            <p:cNvGrpSpPr/>
            <p:nvPr/>
          </p:nvGrpSpPr>
          <p:grpSpPr>
            <a:xfrm rot="-2700000">
              <a:off x="3041653" y="5011025"/>
              <a:ext cx="1318030" cy="1318030"/>
              <a:chOff x="2059298" y="4518808"/>
              <a:chExt cx="914400" cy="914400"/>
            </a:xfrm>
          </p:grpSpPr>
          <p:sp>
            <p:nvSpPr>
              <p:cNvPr id="48" name="Arc 47">
                <a:extLst>
                  <a:ext uri="{FF2B5EF4-FFF2-40B4-BE49-F238E27FC236}">
                    <a16:creationId xmlns:a16="http://schemas.microsoft.com/office/drawing/2014/main" id="{A829E39E-F115-4D32-99BF-3881185A4232}"/>
                  </a:ext>
                </a:extLst>
              </p:cNvPr>
              <p:cNvSpPr/>
              <p:nvPr/>
            </p:nvSpPr>
            <p:spPr>
              <a:xfrm>
                <a:off x="2059298" y="4518808"/>
                <a:ext cx="914400" cy="914400"/>
              </a:xfrm>
              <a:prstGeom prst="arc">
                <a:avLst/>
              </a:prstGeom>
              <a:ln w="127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Arc 48">
                <a:extLst>
                  <a:ext uri="{FF2B5EF4-FFF2-40B4-BE49-F238E27FC236}">
                    <a16:creationId xmlns:a16="http://schemas.microsoft.com/office/drawing/2014/main" id="{1814311C-EB20-4680-A934-2D7C211C02E7}"/>
                  </a:ext>
                </a:extLst>
              </p:cNvPr>
              <p:cNvSpPr/>
              <p:nvPr/>
            </p:nvSpPr>
            <p:spPr>
              <a:xfrm>
                <a:off x="2289175" y="4744664"/>
                <a:ext cx="457200" cy="457200"/>
              </a:xfrm>
              <a:prstGeom prst="arc">
                <a:avLst/>
              </a:prstGeom>
              <a:ln w="127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a:extLst>
                  <a:ext uri="{FF2B5EF4-FFF2-40B4-BE49-F238E27FC236}">
                    <a16:creationId xmlns:a16="http://schemas.microsoft.com/office/drawing/2014/main" id="{FAC8E7C1-7EB7-45F1-B346-6888DACA5E7B}"/>
                  </a:ext>
                </a:extLst>
              </p:cNvPr>
              <p:cNvSpPr/>
              <p:nvPr/>
            </p:nvSpPr>
            <p:spPr>
              <a:xfrm>
                <a:off x="2173598" y="4630364"/>
                <a:ext cx="685800" cy="685800"/>
              </a:xfrm>
              <a:prstGeom prst="arc">
                <a:avLst/>
              </a:prstGeom>
              <a:ln w="127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Oval 50">
                <a:extLst>
                  <a:ext uri="{FF2B5EF4-FFF2-40B4-BE49-F238E27FC236}">
                    <a16:creationId xmlns:a16="http://schemas.microsoft.com/office/drawing/2014/main" id="{2DF6F04F-260C-4300-A027-51316EF95AF8}"/>
                  </a:ext>
                </a:extLst>
              </p:cNvPr>
              <p:cNvSpPr/>
              <p:nvPr/>
            </p:nvSpPr>
            <p:spPr bwMode="auto">
              <a:xfrm>
                <a:off x="2516498" y="4860758"/>
                <a:ext cx="111450" cy="111450"/>
              </a:xfrm>
              <a:prstGeom prst="ellipse">
                <a:avLst/>
              </a:prstGeom>
              <a:noFill/>
              <a:ln w="12700">
                <a:solidFill>
                  <a:srgbClr val="A8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pic>
        <p:nvPicPr>
          <p:cNvPr id="55" name="Picture 54">
            <a:extLst>
              <a:ext uri="{FF2B5EF4-FFF2-40B4-BE49-F238E27FC236}">
                <a16:creationId xmlns:a16="http://schemas.microsoft.com/office/drawing/2014/main" id="{104D9EF2-092C-4057-B1FF-A798A2D4434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664172" y="4030534"/>
            <a:ext cx="419606" cy="425251"/>
          </a:xfrm>
          <a:prstGeom prst="rect">
            <a:avLst/>
          </a:prstGeom>
        </p:spPr>
      </p:pic>
      <p:pic>
        <p:nvPicPr>
          <p:cNvPr id="1028" name="Picture 4" descr="Image result for azure blob storage icon">
            <a:extLst>
              <a:ext uri="{FF2B5EF4-FFF2-40B4-BE49-F238E27FC236}">
                <a16:creationId xmlns:a16="http://schemas.microsoft.com/office/drawing/2014/main" id="{4F158DD4-C8E9-4CF3-9873-8A029483D4F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3771" y="6113382"/>
            <a:ext cx="112315" cy="1123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ream analytics icon">
            <a:extLst>
              <a:ext uri="{FF2B5EF4-FFF2-40B4-BE49-F238E27FC236}">
                <a16:creationId xmlns:a16="http://schemas.microsoft.com/office/drawing/2014/main" id="{D87DAF76-C302-4F5F-9DFD-A4B10ECC90F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60943" y="3141434"/>
            <a:ext cx="589453" cy="589453"/>
          </a:xfrm>
          <a:prstGeom prst="rect">
            <a:avLst/>
          </a:prstGeom>
          <a:noFill/>
          <a:extLst>
            <a:ext uri="{909E8E84-426E-40DD-AFC4-6F175D3DCCD1}">
              <a14:hiddenFill xmlns:a14="http://schemas.microsoft.com/office/drawing/2010/main">
                <a:solidFill>
                  <a:srgbClr val="FFFFFF"/>
                </a:solidFill>
              </a14:hiddenFill>
            </a:ext>
          </a:extLst>
        </p:spPr>
      </p:pic>
      <p:sp>
        <p:nvSpPr>
          <p:cNvPr id="52" name="Oval 51">
            <a:extLst>
              <a:ext uri="{FF2B5EF4-FFF2-40B4-BE49-F238E27FC236}">
                <a16:creationId xmlns:a16="http://schemas.microsoft.com/office/drawing/2014/main" id="{595EBD60-FED0-4BAC-8465-5C76AC3BC007}"/>
              </a:ext>
            </a:extLst>
          </p:cNvPr>
          <p:cNvSpPr/>
          <p:nvPr/>
        </p:nvSpPr>
        <p:spPr bwMode="auto">
          <a:xfrm>
            <a:off x="6330185" y="2189080"/>
            <a:ext cx="1012210" cy="890899"/>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latin typeface="Tw Cen MT" panose="020B0602020104020603" pitchFamily="34" charset="0"/>
              </a:rPr>
              <a:t>Cosmos DB</a:t>
            </a:r>
          </a:p>
        </p:txBody>
      </p:sp>
      <p:pic>
        <p:nvPicPr>
          <p:cNvPr id="16" name="Picture 2" descr="Image result for cosmos db">
            <a:extLst>
              <a:ext uri="{FF2B5EF4-FFF2-40B4-BE49-F238E27FC236}">
                <a16:creationId xmlns:a16="http://schemas.microsoft.com/office/drawing/2014/main" id="{EA45AAA3-6FC0-44C5-906D-ADF0397D540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0052" y="2330719"/>
            <a:ext cx="1172698" cy="487224"/>
          </a:xfrm>
          <a:prstGeom prst="rect">
            <a:avLst/>
          </a:prstGeom>
          <a:noFill/>
          <a:extLst>
            <a:ext uri="{909E8E84-426E-40DD-AFC4-6F175D3DCCD1}">
              <a14:hiddenFill xmlns:a14="http://schemas.microsoft.com/office/drawing/2010/main">
                <a:solidFill>
                  <a:srgbClr val="FFFFFF"/>
                </a:solidFill>
              </a14:hiddenFill>
            </a:ext>
          </a:extLst>
        </p:spPr>
      </p:pic>
      <p:sp>
        <p:nvSpPr>
          <p:cNvPr id="65" name="Oval 64">
            <a:extLst>
              <a:ext uri="{FF2B5EF4-FFF2-40B4-BE49-F238E27FC236}">
                <a16:creationId xmlns:a16="http://schemas.microsoft.com/office/drawing/2014/main" id="{F69481B2-8DE6-47B4-A6AE-EFAE43A66C9D}"/>
              </a:ext>
            </a:extLst>
          </p:cNvPr>
          <p:cNvSpPr/>
          <p:nvPr/>
        </p:nvSpPr>
        <p:spPr bwMode="auto">
          <a:xfrm>
            <a:off x="7240248" y="2811200"/>
            <a:ext cx="1012210" cy="890899"/>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latin typeface="Tw Cen MT" panose="020B0602020104020603" pitchFamily="34" charset="0"/>
              </a:rPr>
              <a:t>Power BI</a:t>
            </a:r>
          </a:p>
        </p:txBody>
      </p:sp>
      <p:cxnSp>
        <p:nvCxnSpPr>
          <p:cNvPr id="59" name="Connector: Elbow 58">
            <a:extLst>
              <a:ext uri="{FF2B5EF4-FFF2-40B4-BE49-F238E27FC236}">
                <a16:creationId xmlns:a16="http://schemas.microsoft.com/office/drawing/2014/main" id="{4DECE7F4-5539-4E85-BFC6-204D4C22F45B}"/>
              </a:ext>
            </a:extLst>
          </p:cNvPr>
          <p:cNvCxnSpPr>
            <a:stCxn id="52" idx="6"/>
            <a:endCxn id="65" idx="0"/>
          </p:cNvCxnSpPr>
          <p:nvPr/>
        </p:nvCxnSpPr>
        <p:spPr>
          <a:xfrm>
            <a:off x="7342395" y="2634530"/>
            <a:ext cx="403958" cy="176670"/>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61" name="Picture 8" descr="Image result for power bi logo">
            <a:extLst>
              <a:ext uri="{FF2B5EF4-FFF2-40B4-BE49-F238E27FC236}">
                <a16:creationId xmlns:a16="http://schemas.microsoft.com/office/drawing/2014/main" id="{1EB880D9-4772-4662-89D8-A7EAF09A6883}"/>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97261" y="2629261"/>
            <a:ext cx="628043" cy="628043"/>
          </a:xfrm>
          <a:prstGeom prst="rect">
            <a:avLst/>
          </a:prstGeom>
          <a:noFill/>
          <a:extLst>
            <a:ext uri="{909E8E84-426E-40DD-AFC4-6F175D3DCCD1}">
              <a14:hiddenFill xmlns:a14="http://schemas.microsoft.com/office/drawing/2010/main">
                <a:solidFill>
                  <a:srgbClr val="FFFFFF"/>
                </a:solidFill>
              </a14:hiddenFill>
            </a:ext>
          </a:extLst>
        </p:spPr>
      </p:pic>
      <p:sp>
        <p:nvSpPr>
          <p:cNvPr id="72" name="Oval 71">
            <a:extLst>
              <a:ext uri="{FF2B5EF4-FFF2-40B4-BE49-F238E27FC236}">
                <a16:creationId xmlns:a16="http://schemas.microsoft.com/office/drawing/2014/main" id="{52D9E7E6-FD0E-47AC-96AA-AB11A4A39991}"/>
              </a:ext>
            </a:extLst>
          </p:cNvPr>
          <p:cNvSpPr/>
          <p:nvPr/>
        </p:nvSpPr>
        <p:spPr bwMode="auto">
          <a:xfrm>
            <a:off x="4011657" y="5158116"/>
            <a:ext cx="1097571" cy="1001032"/>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latin typeface="Tw Cen MT" panose="020B0602020104020603" pitchFamily="34" charset="0"/>
              </a:rPr>
              <a:t>Azure Time Series Insights</a:t>
            </a:r>
          </a:p>
        </p:txBody>
      </p:sp>
      <p:pic>
        <p:nvPicPr>
          <p:cNvPr id="1034" name="Picture 10" descr="Image result for Azure TSi logo">
            <a:extLst>
              <a:ext uri="{FF2B5EF4-FFF2-40B4-BE49-F238E27FC236}">
                <a16:creationId xmlns:a16="http://schemas.microsoft.com/office/drawing/2014/main" id="{697E800D-89BB-4BC0-9EC6-B8AAE0C083A6}"/>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63891" y="5310558"/>
            <a:ext cx="403388" cy="403388"/>
          </a:xfrm>
          <a:prstGeom prst="rect">
            <a:avLst/>
          </a:prstGeom>
          <a:noFill/>
          <a:extLst>
            <a:ext uri="{909E8E84-426E-40DD-AFC4-6F175D3DCCD1}">
              <a14:hiddenFill xmlns:a14="http://schemas.microsoft.com/office/drawing/2010/main">
                <a:solidFill>
                  <a:srgbClr val="FFFFFF"/>
                </a:solidFill>
              </a14:hiddenFill>
            </a:ext>
          </a:extLst>
        </p:spPr>
      </p:pic>
      <p:cxnSp>
        <p:nvCxnSpPr>
          <p:cNvPr id="64" name="Connector: Elbow 63">
            <a:extLst>
              <a:ext uri="{FF2B5EF4-FFF2-40B4-BE49-F238E27FC236}">
                <a16:creationId xmlns:a16="http://schemas.microsoft.com/office/drawing/2014/main" id="{80974C92-3E96-48F0-8AAD-46BD1DC22067}"/>
              </a:ext>
            </a:extLst>
          </p:cNvPr>
          <p:cNvCxnSpPr>
            <a:cxnSpLocks/>
            <a:stCxn id="11" idx="5"/>
            <a:endCxn id="72" idx="0"/>
          </p:cNvCxnSpPr>
          <p:nvPr/>
        </p:nvCxnSpPr>
        <p:spPr>
          <a:xfrm rot="16200000" flipH="1">
            <a:off x="4028352" y="4626025"/>
            <a:ext cx="800046" cy="264135"/>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094EB7-BD30-4426-9FD8-E36A00801F53}"/>
              </a:ext>
            </a:extLst>
          </p:cNvPr>
          <p:cNvSpPr txBox="1"/>
          <p:nvPr/>
        </p:nvSpPr>
        <p:spPr>
          <a:xfrm>
            <a:off x="6199691" y="3076080"/>
            <a:ext cx="640412" cy="553998"/>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Tw Cen MT" panose="020B0602020104020603" pitchFamily="34" charset="0"/>
              </a:rPr>
              <a:t>Warm Path data store</a:t>
            </a:r>
          </a:p>
        </p:txBody>
      </p:sp>
      <p:sp>
        <p:nvSpPr>
          <p:cNvPr id="77" name="TextBox 76">
            <a:extLst>
              <a:ext uri="{FF2B5EF4-FFF2-40B4-BE49-F238E27FC236}">
                <a16:creationId xmlns:a16="http://schemas.microsoft.com/office/drawing/2014/main" id="{1EE7C188-1318-41EA-88AA-FA20F44CB010}"/>
              </a:ext>
            </a:extLst>
          </p:cNvPr>
          <p:cNvSpPr txBox="1"/>
          <p:nvPr/>
        </p:nvSpPr>
        <p:spPr>
          <a:xfrm>
            <a:off x="7321926" y="1871922"/>
            <a:ext cx="848854" cy="738664"/>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Tw Cen MT" panose="020B0602020104020603" pitchFamily="34" charset="0"/>
              </a:rPr>
              <a:t>Pull data to create dashboards and charts </a:t>
            </a:r>
          </a:p>
        </p:txBody>
      </p:sp>
      <p:sp>
        <p:nvSpPr>
          <p:cNvPr id="78" name="TextBox 77">
            <a:extLst>
              <a:ext uri="{FF2B5EF4-FFF2-40B4-BE49-F238E27FC236}">
                <a16:creationId xmlns:a16="http://schemas.microsoft.com/office/drawing/2014/main" id="{7C4DC4CF-B418-4BA6-AA56-7084DC2C3E31}"/>
              </a:ext>
            </a:extLst>
          </p:cNvPr>
          <p:cNvSpPr txBox="1"/>
          <p:nvPr/>
        </p:nvSpPr>
        <p:spPr>
          <a:xfrm>
            <a:off x="4559233" y="4023250"/>
            <a:ext cx="640412" cy="1107996"/>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Tw Cen MT" panose="020B0602020104020603" pitchFamily="34" charset="0"/>
              </a:rPr>
              <a:t>View near real Time Series data of turbine telemetry</a:t>
            </a:r>
          </a:p>
        </p:txBody>
      </p:sp>
      <p:pic>
        <p:nvPicPr>
          <p:cNvPr id="66" name="Picture 65">
            <a:extLst>
              <a:ext uri="{FF2B5EF4-FFF2-40B4-BE49-F238E27FC236}">
                <a16:creationId xmlns:a16="http://schemas.microsoft.com/office/drawing/2014/main" id="{184AAED3-1C58-4A4F-AEF9-FE536D728919}"/>
              </a:ext>
            </a:extLst>
          </p:cNvPr>
          <p:cNvPicPr>
            <a:picLocks noChangeAspect="1"/>
          </p:cNvPicPr>
          <p:nvPr/>
        </p:nvPicPr>
        <p:blipFill>
          <a:blip r:embed="rId8"/>
          <a:stretch>
            <a:fillRect/>
          </a:stretch>
        </p:blipFill>
        <p:spPr>
          <a:xfrm>
            <a:off x="1209738" y="1970650"/>
            <a:ext cx="847293" cy="847293"/>
          </a:xfrm>
          <a:prstGeom prst="rect">
            <a:avLst/>
          </a:prstGeom>
        </p:spPr>
      </p:pic>
      <p:sp>
        <p:nvSpPr>
          <p:cNvPr id="81" name="TextBox 80">
            <a:extLst>
              <a:ext uri="{FF2B5EF4-FFF2-40B4-BE49-F238E27FC236}">
                <a16:creationId xmlns:a16="http://schemas.microsoft.com/office/drawing/2014/main" id="{48F6B47D-60B0-4B30-818D-58ED507A3A17}"/>
              </a:ext>
            </a:extLst>
          </p:cNvPr>
          <p:cNvSpPr txBox="1"/>
          <p:nvPr/>
        </p:nvSpPr>
        <p:spPr>
          <a:xfrm>
            <a:off x="1003205" y="2886327"/>
            <a:ext cx="1109532" cy="553998"/>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Tw Cen MT" panose="020B0602020104020603" pitchFamily="34" charset="0"/>
              </a:rPr>
              <a:t>Wind Farm Simulator with 10 Turbines</a:t>
            </a:r>
          </a:p>
        </p:txBody>
      </p:sp>
      <p:cxnSp>
        <p:nvCxnSpPr>
          <p:cNvPr id="70" name="Connector: Elbow 69">
            <a:extLst>
              <a:ext uri="{FF2B5EF4-FFF2-40B4-BE49-F238E27FC236}">
                <a16:creationId xmlns:a16="http://schemas.microsoft.com/office/drawing/2014/main" id="{31BFACED-2209-4EE4-AFB7-5FD09EE64048}"/>
              </a:ext>
            </a:extLst>
          </p:cNvPr>
          <p:cNvCxnSpPr>
            <a:stCxn id="66" idx="3"/>
            <a:endCxn id="11" idx="1"/>
          </p:cNvCxnSpPr>
          <p:nvPr/>
        </p:nvCxnSpPr>
        <p:spPr>
          <a:xfrm>
            <a:off x="2057031" y="2394297"/>
            <a:ext cx="1375100" cy="109959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3DE9FC3E-7F68-4789-AAF2-CA471B76AB51}"/>
              </a:ext>
            </a:extLst>
          </p:cNvPr>
          <p:cNvSpPr txBox="1"/>
          <p:nvPr/>
        </p:nvSpPr>
        <p:spPr>
          <a:xfrm>
            <a:off x="2150855" y="1841292"/>
            <a:ext cx="1269966" cy="553998"/>
          </a:xfrm>
          <a:prstGeom prst="rect">
            <a:avLst/>
          </a:prstGeom>
          <a:noFill/>
        </p:spPr>
        <p:txBody>
          <a:bodyPr wrap="square" lIns="0" tIns="0" rIns="0" bIns="0" rtlCol="0">
            <a:spAutoFit/>
          </a:bodyPr>
          <a:lstStyle/>
          <a:p>
            <a:pPr algn="ctr"/>
            <a:r>
              <a:rPr lang="en-US" sz="1200" dirty="0">
                <a:gradFill>
                  <a:gsLst>
                    <a:gs pos="2917">
                      <a:schemeClr val="tx1"/>
                    </a:gs>
                    <a:gs pos="30000">
                      <a:schemeClr val="tx1"/>
                    </a:gs>
                  </a:gsLst>
                  <a:lin ang="5400000" scaled="0"/>
                </a:gradFill>
                <a:latin typeface="Tw Cen MT" panose="020B0602020104020603" pitchFamily="34" charset="0"/>
              </a:rPr>
              <a:t>Securely provision and send data from Devices to Cloud</a:t>
            </a:r>
          </a:p>
        </p:txBody>
      </p:sp>
    </p:spTree>
    <p:extLst>
      <p:ext uri="{BB962C8B-B14F-4D97-AF65-F5344CB8AC3E}">
        <p14:creationId xmlns:p14="http://schemas.microsoft.com/office/powerpoint/2010/main" val="280413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9C7B-7A7C-4CB8-A6D9-FB8487F1150A}"/>
              </a:ext>
            </a:extLst>
          </p:cNvPr>
          <p:cNvSpPr>
            <a:spLocks noGrp="1"/>
          </p:cNvSpPr>
          <p:nvPr>
            <p:ph type="title"/>
          </p:nvPr>
        </p:nvSpPr>
        <p:spPr>
          <a:xfrm>
            <a:off x="646111" y="452718"/>
            <a:ext cx="10859349" cy="1400530"/>
          </a:xfrm>
        </p:spPr>
        <p:txBody>
          <a:bodyPr/>
          <a:lstStyle/>
          <a:p>
            <a:r>
              <a:rPr lang="en-GB" dirty="0"/>
              <a:t>Reasons for choosing the sub systems</a:t>
            </a:r>
          </a:p>
        </p:txBody>
      </p:sp>
      <p:sp>
        <p:nvSpPr>
          <p:cNvPr id="3" name="Content Placeholder 2">
            <a:extLst>
              <a:ext uri="{FF2B5EF4-FFF2-40B4-BE49-F238E27FC236}">
                <a16:creationId xmlns:a16="http://schemas.microsoft.com/office/drawing/2014/main" id="{8BCA14CA-2E52-4900-82CE-DC0618D8E9BF}"/>
              </a:ext>
            </a:extLst>
          </p:cNvPr>
          <p:cNvSpPr>
            <a:spLocks noGrp="1"/>
          </p:cNvSpPr>
          <p:nvPr>
            <p:ph idx="1"/>
          </p:nvPr>
        </p:nvSpPr>
        <p:spPr>
          <a:xfrm>
            <a:off x="819226" y="1484747"/>
            <a:ext cx="10144696" cy="4685234"/>
          </a:xfrm>
        </p:spPr>
        <p:txBody>
          <a:bodyPr>
            <a:normAutofit fontScale="92500" lnSpcReduction="20000"/>
          </a:bodyPr>
          <a:lstStyle/>
          <a:p>
            <a:r>
              <a:rPr lang="en-GB" b="1" dirty="0"/>
              <a:t>Wind Farm Simulator </a:t>
            </a:r>
            <a:r>
              <a:rPr lang="en-GB" dirty="0"/>
              <a:t>– low cost and time saving option to simulate wind farm data for 10 turbines and replicate secure connectivity to the IOT hub through keys</a:t>
            </a:r>
          </a:p>
          <a:p>
            <a:r>
              <a:rPr lang="en-GB" b="1" dirty="0"/>
              <a:t>IOT hub offers </a:t>
            </a:r>
            <a:r>
              <a:rPr lang="en-GB" dirty="0"/>
              <a:t>– secure device to cloud communication, device management, capturing telemetry data and cloud to device communication</a:t>
            </a:r>
          </a:p>
          <a:p>
            <a:r>
              <a:rPr lang="en-GB" b="1" dirty="0"/>
              <a:t>Stream Analytics </a:t>
            </a:r>
            <a:r>
              <a:rPr lang="en-GB" dirty="0"/>
              <a:t>– helps to transfer data from </a:t>
            </a:r>
            <a:r>
              <a:rPr lang="en-GB" dirty="0" err="1"/>
              <a:t>IOThub</a:t>
            </a:r>
            <a:r>
              <a:rPr lang="en-GB" dirty="0"/>
              <a:t> to required desired Azure services for further processing. Stream Analytics can also do basic transformation of the transferred data.</a:t>
            </a:r>
          </a:p>
          <a:p>
            <a:r>
              <a:rPr lang="en-GB" b="1" dirty="0"/>
              <a:t>Time Series Insights </a:t>
            </a:r>
            <a:r>
              <a:rPr lang="en-GB" dirty="0"/>
              <a:t>– Enables near real time analysis of sensors telemetry data and help visualise the data through charts. Can help in fault and anomaly detection</a:t>
            </a:r>
          </a:p>
          <a:p>
            <a:r>
              <a:rPr lang="en-GB" b="1" dirty="0"/>
              <a:t>Cosmos DB </a:t>
            </a:r>
            <a:r>
              <a:rPr lang="en-GB" dirty="0"/>
              <a:t>- Globally distributed database allows for warm path data storage in JSON format. Can support near real time high volume query based analysis of the data along with low latency writes and reads through support for partitioning. </a:t>
            </a:r>
          </a:p>
          <a:p>
            <a:r>
              <a:rPr lang="en-GB" b="1" dirty="0"/>
              <a:t>Power BI Desktop </a:t>
            </a:r>
            <a:r>
              <a:rPr lang="en-GB" dirty="0"/>
              <a:t>– Windows Reporting tool that allows native data connection to many different data sources including Azure Cosmos DB. Easily transform, cleanse, analyse the data with rich query. Create visually appealing dashboards and charts with drag and drop capabilities</a:t>
            </a:r>
          </a:p>
        </p:txBody>
      </p:sp>
    </p:spTree>
    <p:extLst>
      <p:ext uri="{BB962C8B-B14F-4D97-AF65-F5344CB8AC3E}">
        <p14:creationId xmlns:p14="http://schemas.microsoft.com/office/powerpoint/2010/main" val="1754721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3983</TotalTime>
  <Words>275</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Century Gothic</vt:lpstr>
      <vt:lpstr>Segoe UI Light</vt:lpstr>
      <vt:lpstr>Segoe UI Semilight</vt:lpstr>
      <vt:lpstr>Tw Cen MT</vt:lpstr>
      <vt:lpstr>Wingdings 3</vt:lpstr>
      <vt:lpstr>Ion</vt:lpstr>
      <vt:lpstr>IOT Wind Farm Architecture </vt:lpstr>
      <vt:lpstr>Wind Farm Architecture for POV</vt:lpstr>
      <vt:lpstr>Reasons for choosing the sub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Architecture</dc:title>
  <dc:creator>Rohan Menon</dc:creator>
  <cp:lastModifiedBy>Rohan Menon</cp:lastModifiedBy>
  <cp:revision>26</cp:revision>
  <dcterms:created xsi:type="dcterms:W3CDTF">2019-12-14T22:51:23Z</dcterms:created>
  <dcterms:modified xsi:type="dcterms:W3CDTF">2019-12-27T11:15:49Z</dcterms:modified>
</cp:coreProperties>
</file>