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17"/>
  </p:notesMasterIdLst>
  <p:sldIdLst>
    <p:sldId id="280" r:id="rId2"/>
    <p:sldId id="281" r:id="rId3"/>
    <p:sldId id="282" r:id="rId4"/>
    <p:sldId id="283" r:id="rId5"/>
    <p:sldId id="284" r:id="rId6"/>
    <p:sldId id="287" r:id="rId7"/>
    <p:sldId id="288" r:id="rId8"/>
    <p:sldId id="289" r:id="rId9"/>
    <p:sldId id="290" r:id="rId10"/>
    <p:sldId id="291" r:id="rId11"/>
    <p:sldId id="286" r:id="rId12"/>
    <p:sldId id="294" r:id="rId13"/>
    <p:sldId id="285" r:id="rId14"/>
    <p:sldId id="292"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8FE2FF"/>
    <a:srgbClr val="D6BBEB"/>
    <a:srgbClr val="C7A1E3"/>
    <a:srgbClr val="663300"/>
    <a:srgbClr val="F2F2F2"/>
    <a:srgbClr val="FFFF99"/>
    <a:srgbClr val="9900CC"/>
    <a:srgbClr val="CC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63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CEA4C-9AD8-45A9-BC2A-7738BB98FA1A}" type="datetimeFigureOut">
              <a:rPr lang="en-IN" smtClean="0"/>
              <a:t>27-08-2023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F8CB8-35CA-45EC-B312-2143842B5E18}" type="slidenum">
              <a:rPr lang="en-IN" smtClean="0"/>
              <a:t>‹#›</a:t>
            </a:fld>
            <a:endParaRPr lang="en-IN"/>
          </a:p>
        </p:txBody>
      </p:sp>
    </p:spTree>
    <p:extLst>
      <p:ext uri="{BB962C8B-B14F-4D97-AF65-F5344CB8AC3E}">
        <p14:creationId xmlns:p14="http://schemas.microsoft.com/office/powerpoint/2010/main" val="236341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8F8CB8-35CA-45EC-B312-2143842B5E18}" type="slidenum">
              <a:rPr lang="en-IN" smtClean="0"/>
              <a:t>1</a:t>
            </a:fld>
            <a:endParaRPr lang="en-IN"/>
          </a:p>
        </p:txBody>
      </p:sp>
    </p:spTree>
    <p:extLst>
      <p:ext uri="{BB962C8B-B14F-4D97-AF65-F5344CB8AC3E}">
        <p14:creationId xmlns:p14="http://schemas.microsoft.com/office/powerpoint/2010/main" val="247001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772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1648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587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83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239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33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536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90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4129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109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15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60663050"/>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9.pn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1.tmp"/><Relationship Id="rId5" Type="http://schemas.openxmlformats.org/officeDocument/2006/relationships/image" Target="../media/image8.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6D9F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F1293FCA-6183-4D66-B8F2-E4F1D7EA25D0}"/>
              </a:ext>
            </a:extLst>
          </p:cNvPr>
          <p:cNvGrpSpPr/>
          <p:nvPr/>
        </p:nvGrpSpPr>
        <p:grpSpPr>
          <a:xfrm>
            <a:off x="4468540" y="614243"/>
            <a:ext cx="7602462" cy="6099258"/>
            <a:chOff x="-91074" y="0"/>
            <a:chExt cx="8216348" cy="7232878"/>
          </a:xfrm>
        </p:grpSpPr>
        <p:sp>
          <p:nvSpPr>
            <p:cNvPr id="5" name="Rectangle 4">
              <a:extLst>
                <a:ext uri="{FF2B5EF4-FFF2-40B4-BE49-F238E27FC236}">
                  <a16:creationId xmlns:a16="http://schemas.microsoft.com/office/drawing/2014/main" xmlns="" id="{2EFD8BA5-8D6A-40D8-8550-B15F64BB6178}"/>
                </a:ext>
              </a:extLst>
            </p:cNvPr>
            <p:cNvSpPr/>
            <p:nvPr/>
          </p:nvSpPr>
          <p:spPr>
            <a:xfrm>
              <a:off x="375862" y="4952710"/>
              <a:ext cx="7300235" cy="2280168"/>
            </a:xfrm>
            <a:prstGeom prst="rect">
              <a:avLst/>
            </a:prstGeom>
            <a:solidFill>
              <a:srgbClr val="A9C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E4F148FB-AF21-4DC4-998D-F88D81237DD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1074" y="0"/>
              <a:ext cx="8216348" cy="5796952"/>
            </a:xfrm>
            <a:prstGeom prst="rect">
              <a:avLst/>
            </a:prstGeom>
            <a:effectLst>
              <a:glow rad="292100">
                <a:schemeClr val="bg1">
                  <a:alpha val="41000"/>
                </a:schemeClr>
              </a:glow>
            </a:effectLst>
          </p:spPr>
        </p:pic>
      </p:grpSp>
      <p:sp>
        <p:nvSpPr>
          <p:cNvPr id="10" name="TextBox 9">
            <a:extLst>
              <a:ext uri="{FF2B5EF4-FFF2-40B4-BE49-F238E27FC236}">
                <a16:creationId xmlns:a16="http://schemas.microsoft.com/office/drawing/2014/main" xmlns="" id="{9C632D74-5077-4846-A24D-026D85186A5E}"/>
              </a:ext>
            </a:extLst>
          </p:cNvPr>
          <p:cNvSpPr txBox="1"/>
          <p:nvPr/>
        </p:nvSpPr>
        <p:spPr>
          <a:xfrm>
            <a:off x="185532" y="1892425"/>
            <a:ext cx="4479234" cy="1938992"/>
          </a:xfrm>
          <a:prstGeom prst="rect">
            <a:avLst/>
          </a:prstGeom>
          <a:noFill/>
        </p:spPr>
        <p:txBody>
          <a:bodyPr wrap="square" rtlCol="0">
            <a:spAutoFit/>
          </a:bodyPr>
          <a:lstStyle/>
          <a:p>
            <a:pPr algn="ctr"/>
            <a:r>
              <a:rPr lang="en-US" sz="6000" spc="300" dirty="0" smtClean="0">
                <a:ln w="25400">
                  <a:noFill/>
                </a:ln>
                <a:effectLst>
                  <a:outerShdw dist="76200" dir="2700000" algn="tl" rotWithShape="0">
                    <a:schemeClr val="bg1"/>
                  </a:outerShdw>
                </a:effectLst>
                <a:latin typeface="Bebas Neue" panose="020B0606020202050201" pitchFamily="34" charset="0"/>
              </a:rPr>
              <a:t>Dialysis Analytics</a:t>
            </a:r>
            <a:endParaRPr lang="en-US" sz="6000" spc="300" dirty="0">
              <a:ln w="25400">
                <a:noFill/>
              </a:ln>
              <a:effectLst>
                <a:outerShdw dist="76200" dir="2700000" algn="tl" rotWithShape="0">
                  <a:schemeClr val="bg1"/>
                </a:outerShdw>
              </a:effectLst>
              <a:latin typeface="Bebas Neue" panose="020B0606020202050201" pitchFamily="34" charset="0"/>
            </a:endParaRPr>
          </a:p>
        </p:txBody>
      </p:sp>
    </p:spTree>
    <p:extLst>
      <p:ext uri="{BB962C8B-B14F-4D97-AF65-F5344CB8AC3E}">
        <p14:creationId xmlns:p14="http://schemas.microsoft.com/office/powerpoint/2010/main" val="3138637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290">
                                          <p:stCondLst>
                                            <p:cond delay="0"/>
                                          </p:stCondLst>
                                        </p:cTn>
                                        <p:tgtEl>
                                          <p:spTgt spid="10"/>
                                        </p:tgtEl>
                                      </p:cBhvr>
                                    </p:animEffect>
                                    <p:anim calcmode="lin" valueType="num">
                                      <p:cBhvr>
                                        <p:cTn id="8"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13" dur="13">
                                          <p:stCondLst>
                                            <p:cond delay="325"/>
                                          </p:stCondLst>
                                        </p:cTn>
                                        <p:tgtEl>
                                          <p:spTgt spid="10"/>
                                        </p:tgtEl>
                                      </p:cBhvr>
                                      <p:to x="100000" y="60000"/>
                                    </p:animScale>
                                    <p:animScale>
                                      <p:cBhvr>
                                        <p:cTn id="14" dur="83" decel="50000">
                                          <p:stCondLst>
                                            <p:cond delay="338"/>
                                          </p:stCondLst>
                                        </p:cTn>
                                        <p:tgtEl>
                                          <p:spTgt spid="10"/>
                                        </p:tgtEl>
                                      </p:cBhvr>
                                      <p:to x="100000" y="100000"/>
                                    </p:animScale>
                                    <p:animScale>
                                      <p:cBhvr>
                                        <p:cTn id="15" dur="13">
                                          <p:stCondLst>
                                            <p:cond delay="656"/>
                                          </p:stCondLst>
                                        </p:cTn>
                                        <p:tgtEl>
                                          <p:spTgt spid="10"/>
                                        </p:tgtEl>
                                      </p:cBhvr>
                                      <p:to x="100000" y="80000"/>
                                    </p:animScale>
                                    <p:animScale>
                                      <p:cBhvr>
                                        <p:cTn id="16" dur="83" decel="50000">
                                          <p:stCondLst>
                                            <p:cond delay="669"/>
                                          </p:stCondLst>
                                        </p:cTn>
                                        <p:tgtEl>
                                          <p:spTgt spid="10"/>
                                        </p:tgtEl>
                                      </p:cBhvr>
                                      <p:to x="100000" y="100000"/>
                                    </p:animScale>
                                    <p:animScale>
                                      <p:cBhvr>
                                        <p:cTn id="17" dur="13">
                                          <p:stCondLst>
                                            <p:cond delay="821"/>
                                          </p:stCondLst>
                                        </p:cTn>
                                        <p:tgtEl>
                                          <p:spTgt spid="10"/>
                                        </p:tgtEl>
                                      </p:cBhvr>
                                      <p:to x="100000" y="90000"/>
                                    </p:animScale>
                                    <p:animScale>
                                      <p:cBhvr>
                                        <p:cTn id="18" dur="83" decel="50000">
                                          <p:stCondLst>
                                            <p:cond delay="834"/>
                                          </p:stCondLst>
                                        </p:cTn>
                                        <p:tgtEl>
                                          <p:spTgt spid="10"/>
                                        </p:tgtEl>
                                      </p:cBhvr>
                                      <p:to x="100000" y="100000"/>
                                    </p:animScale>
                                    <p:animScale>
                                      <p:cBhvr>
                                        <p:cTn id="19" dur="13">
                                          <p:stCondLst>
                                            <p:cond delay="904"/>
                                          </p:stCondLst>
                                        </p:cTn>
                                        <p:tgtEl>
                                          <p:spTgt spid="10"/>
                                        </p:tgtEl>
                                      </p:cBhvr>
                                      <p:to x="100000" y="95000"/>
                                    </p:animScale>
                                    <p:animScale>
                                      <p:cBhvr>
                                        <p:cTn id="20" dur="83" decel="50000">
                                          <p:stCondLst>
                                            <p:cond delay="917"/>
                                          </p:stCondLst>
                                        </p:cTn>
                                        <p:tgtEl>
                                          <p:spTgt spid="10"/>
                                        </p:tgtEl>
                                      </p:cBhvr>
                                      <p:to x="100000" y="100000"/>
                                    </p:animScale>
                                  </p:childTnLst>
                                </p:cTn>
                              </p:par>
                              <p:par>
                                <p:cTn id="21" presetID="16" presetClass="entr" presetSubtype="21" fill="hold" nodeType="withEffect">
                                  <p:stCondLst>
                                    <p:cond delay="170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2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6BBEB"/>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26504" y="6021288"/>
            <a:ext cx="24512238"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13630"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290090" y="6071126"/>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54250" y="6071126"/>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0959681" y="561622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4" name="Rectangle 33"/>
          <p:cNvSpPr/>
          <p:nvPr/>
        </p:nvSpPr>
        <p:spPr>
          <a:xfrm>
            <a:off x="5186149" y="965952"/>
            <a:ext cx="6791046" cy="4062651"/>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212 Baby Girl" pitchFamily="50" charset="0"/>
            </a:endParaRPr>
          </a:p>
          <a:p>
            <a:pPr marL="342900" indent="-342900" algn="just">
              <a:buFont typeface="Wingdings" pitchFamily="2" charset="2"/>
              <a:buChar char="§"/>
            </a:pPr>
            <a:r>
              <a:rPr lang="en-US" sz="2000" dirty="0">
                <a:latin typeface="212 Baby Girl" pitchFamily="50" charset="0"/>
              </a:rPr>
              <a:t>The average payment reduction rate is 0.32 percentage. This indicates that, </a:t>
            </a:r>
            <a:r>
              <a:rPr lang="en-US" sz="2000" dirty="0" smtClean="0">
                <a:latin typeface="212 Baby Girl" pitchFamily="50" charset="0"/>
              </a:rPr>
              <a:t>on an average payments </a:t>
            </a:r>
            <a:r>
              <a:rPr lang="en-US" sz="2000" dirty="0">
                <a:latin typeface="212 Baby Girl" pitchFamily="50" charset="0"/>
              </a:rPr>
              <a:t>have been reduced by 0.32</a:t>
            </a:r>
            <a:r>
              <a:rPr lang="en-US" sz="2000" dirty="0" smtClean="0">
                <a:latin typeface="212 Baby Girl" pitchFamily="50" charset="0"/>
              </a:rPr>
              <a:t>%.</a:t>
            </a:r>
          </a:p>
          <a:p>
            <a:pPr marL="342900" indent="-342900" algn="just">
              <a:buFont typeface="Wingdings" pitchFamily="2" charset="2"/>
              <a:buChar char="§"/>
            </a:pPr>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Compare the organization's reduction rate to industry </a:t>
            </a:r>
            <a:r>
              <a:rPr lang="en-US" sz="2000" dirty="0" smtClean="0">
                <a:latin typeface="212 Baby Girl" pitchFamily="50" charset="0"/>
              </a:rPr>
              <a:t>standards. </a:t>
            </a:r>
            <a:r>
              <a:rPr lang="en-US" sz="2000" dirty="0">
                <a:latin typeface="212 Baby Girl" pitchFamily="50" charset="0"/>
              </a:rPr>
              <a:t>If the reduction rate aligns with </a:t>
            </a:r>
            <a:r>
              <a:rPr lang="en-US" sz="2000" dirty="0" smtClean="0">
                <a:latin typeface="212 Baby Girl" pitchFamily="50" charset="0"/>
              </a:rPr>
              <a:t>the </a:t>
            </a:r>
            <a:r>
              <a:rPr lang="en-US" sz="2000" dirty="0">
                <a:latin typeface="212 Baby Girl" pitchFamily="50" charset="0"/>
              </a:rPr>
              <a:t>industry norms</a:t>
            </a:r>
            <a:r>
              <a:rPr lang="en-US" sz="2000" dirty="0" smtClean="0">
                <a:latin typeface="212 Baby Girl" pitchFamily="50" charset="0"/>
              </a:rPr>
              <a:t>, then its </a:t>
            </a:r>
            <a:r>
              <a:rPr lang="en-US" sz="2000" dirty="0">
                <a:latin typeface="212 Baby Girl" pitchFamily="50" charset="0"/>
              </a:rPr>
              <a:t>considered acceptable</a:t>
            </a:r>
            <a:r>
              <a:rPr lang="en-US" sz="2000" dirty="0" smtClean="0">
                <a:latin typeface="212 Baby Girl" pitchFamily="50" charset="0"/>
              </a:rPr>
              <a:t>.</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Evaluate the organization's financial stability. A minor reduction </a:t>
            </a:r>
            <a:r>
              <a:rPr lang="en-US" sz="2000" dirty="0" smtClean="0">
                <a:latin typeface="212 Baby Girl" pitchFamily="50" charset="0"/>
              </a:rPr>
              <a:t>in payments </a:t>
            </a:r>
            <a:r>
              <a:rPr lang="en-US" sz="2000" dirty="0">
                <a:latin typeface="212 Baby Girl" pitchFamily="50" charset="0"/>
              </a:rPr>
              <a:t>might be manageable for financially sound organizations but more challenging for financially strained ones.</a:t>
            </a:r>
          </a:p>
        </p:txBody>
      </p:sp>
      <p:sp>
        <p:nvSpPr>
          <p:cNvPr id="31" name="Rectangle: Rounded Corners 52">
            <a:extLst>
              <a:ext uri="{FF2B5EF4-FFF2-40B4-BE49-F238E27FC236}">
                <a16:creationId xmlns:a16="http://schemas.microsoft.com/office/drawing/2014/main" xmlns="" id="{BA9570B9-812E-4A7E-BA77-1A0E62F59C53}"/>
              </a:ext>
            </a:extLst>
          </p:cNvPr>
          <p:cNvSpPr/>
          <p:nvPr/>
        </p:nvSpPr>
        <p:spPr>
          <a:xfrm>
            <a:off x="592559" y="170933"/>
            <a:ext cx="10903893" cy="582858"/>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latin typeface="212 Baby Girl" pitchFamily="50" charset="0"/>
            </a:endParaRPr>
          </a:p>
          <a:p>
            <a:pPr algn="ctr"/>
            <a:r>
              <a:rPr lang="en-US" sz="2400" dirty="0" smtClean="0">
                <a:latin typeface="212 Baby Girl" pitchFamily="50" charset="0"/>
              </a:rPr>
              <a:t>KPI 6 – Average </a:t>
            </a:r>
            <a:r>
              <a:rPr lang="en-US" sz="2400" dirty="0">
                <a:latin typeface="212 Baby Girl" pitchFamily="50" charset="0"/>
              </a:rPr>
              <a:t>P</a:t>
            </a:r>
            <a:r>
              <a:rPr lang="en-US" sz="2400" dirty="0" smtClean="0">
                <a:latin typeface="212 Baby Girl" pitchFamily="50" charset="0"/>
              </a:rPr>
              <a:t>ayment Reduction </a:t>
            </a:r>
            <a:r>
              <a:rPr lang="en-US" sz="2400" dirty="0">
                <a:latin typeface="212 Baby Girl" pitchFamily="50" charset="0"/>
              </a:rPr>
              <a:t>R</a:t>
            </a:r>
            <a:r>
              <a:rPr lang="en-US" sz="2400" dirty="0" smtClean="0">
                <a:latin typeface="212 Baby Girl" pitchFamily="50" charset="0"/>
              </a:rPr>
              <a:t>ate </a:t>
            </a:r>
            <a:endParaRPr lang="id-ID" sz="2400" dirty="0">
              <a:latin typeface="212 Baby Girl" pitchFamily="50" charset="0"/>
            </a:endParaRPr>
          </a:p>
          <a:p>
            <a:pPr algn="ctr"/>
            <a:endParaRPr lang="id-ID" sz="2800" dirty="0">
              <a:latin typeface="212 Baby Girl" pitchFamily="50"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218" y="905197"/>
            <a:ext cx="4470112" cy="2313893"/>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2699" y="3378117"/>
            <a:ext cx="4496796" cy="2504660"/>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2411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1"/>
                                        </p:tgtEl>
                                        <p:attrNameLst>
                                          <p:attrName>style.visibility</p:attrName>
                                        </p:attrNameLst>
                                      </p:cBhvr>
                                      <p:to>
                                        <p:strVal val="visible"/>
                                      </p:to>
                                    </p:set>
                                    <p:anim calcmode="lin" valueType="num">
                                      <p:cBhvr>
                                        <p:cTn id="11" dur="1000" fill="hold"/>
                                        <p:tgtEl>
                                          <p:spTgt spid="31"/>
                                        </p:tgtEl>
                                        <p:attrNameLst>
                                          <p:attrName>ppt_w</p:attrName>
                                        </p:attrNameLst>
                                      </p:cBhvr>
                                      <p:tavLst>
                                        <p:tav tm="0">
                                          <p:val>
                                            <p:fltVal val="0"/>
                                          </p:val>
                                        </p:tav>
                                        <p:tav tm="100000">
                                          <p:val>
                                            <p:strVal val="#ppt_w"/>
                                          </p:val>
                                        </p:tav>
                                      </p:tavLst>
                                    </p:anim>
                                    <p:anim calcmode="lin" valueType="num">
                                      <p:cBhvr>
                                        <p:cTn id="12" dur="1000" fill="hold"/>
                                        <p:tgtEl>
                                          <p:spTgt spid="31"/>
                                        </p:tgtEl>
                                        <p:attrNameLst>
                                          <p:attrName>ppt_h</p:attrName>
                                        </p:attrNameLst>
                                      </p:cBhvr>
                                      <p:tavLst>
                                        <p:tav tm="0">
                                          <p:val>
                                            <p:fltVal val="0"/>
                                          </p:val>
                                        </p:tav>
                                        <p:tav tm="100000">
                                          <p:val>
                                            <p:strVal val="#ppt_h"/>
                                          </p:val>
                                        </p:tav>
                                      </p:tavLst>
                                    </p:anim>
                                    <p:animEffect transition="in" filter="fade">
                                      <p:cBhvr>
                                        <p:cTn id="1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00CC"/>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79" r="685" b="1260"/>
          <a:stretch/>
        </p:blipFill>
        <p:spPr>
          <a:xfrm>
            <a:off x="354842" y="764275"/>
            <a:ext cx="11450472" cy="5936777"/>
          </a:xfrm>
          <a:prstGeom prst="rect">
            <a:avLst/>
          </a:prstGeom>
        </p:spPr>
      </p:pic>
      <p:sp>
        <p:nvSpPr>
          <p:cNvPr id="4" name="TextBox 3">
            <a:extLst>
              <a:ext uri="{FF2B5EF4-FFF2-40B4-BE49-F238E27FC236}">
                <a16:creationId xmlns:a16="http://schemas.microsoft.com/office/drawing/2014/main" xmlns="" id="{9C632D74-5077-4846-A24D-026D85186A5E}"/>
              </a:ext>
            </a:extLst>
          </p:cNvPr>
          <p:cNvSpPr txBox="1"/>
          <p:nvPr/>
        </p:nvSpPr>
        <p:spPr>
          <a:xfrm>
            <a:off x="2955233" y="39756"/>
            <a:ext cx="6228522" cy="707886"/>
          </a:xfrm>
          <a:prstGeom prst="rect">
            <a:avLst/>
          </a:prstGeom>
          <a:noFill/>
        </p:spPr>
        <p:txBody>
          <a:bodyPr wrap="square" rtlCol="0">
            <a:spAutoFit/>
          </a:bodyPr>
          <a:lstStyle/>
          <a:p>
            <a:pPr algn="ctr"/>
            <a:r>
              <a:rPr lang="en-US" sz="4000" spc="300" dirty="0" smtClean="0">
                <a:ln w="25400">
                  <a:noFill/>
                </a:ln>
                <a:solidFill>
                  <a:schemeClr val="bg1"/>
                </a:solidFill>
                <a:latin typeface="Bebas Neue" panose="020B0606020202050201" pitchFamily="34" charset="0"/>
              </a:rPr>
              <a:t>Power BI Dashboard</a:t>
            </a:r>
            <a:endParaRPr lang="en-US" sz="4000" spc="300" dirty="0">
              <a:ln w="25400">
                <a:noFill/>
              </a:ln>
              <a:solidFill>
                <a:schemeClr val="bg1"/>
              </a:solidFill>
              <a:latin typeface="Bebas Neue" panose="020B0606020202050201" pitchFamily="34" charset="0"/>
            </a:endParaRPr>
          </a:p>
        </p:txBody>
      </p:sp>
    </p:spTree>
    <p:extLst>
      <p:ext uri="{BB962C8B-B14F-4D97-AF65-F5344CB8AC3E}">
        <p14:creationId xmlns:p14="http://schemas.microsoft.com/office/powerpoint/2010/main" val="28549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par>
                                <p:cTn id="8" presetID="31" presetClass="entr" presetSubtype="0"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 calcmode="lin" valueType="num">
                                      <p:cBhvr>
                                        <p:cTn id="12" dur="1000" fill="hold"/>
                                        <p:tgtEl>
                                          <p:spTgt spid="2"/>
                                        </p:tgtEl>
                                        <p:attrNameLst>
                                          <p:attrName>style.rotation</p:attrName>
                                        </p:attrNameLst>
                                      </p:cBhvr>
                                      <p:tavLst>
                                        <p:tav tm="0">
                                          <p:val>
                                            <p:fltVal val="90"/>
                                          </p:val>
                                        </p:tav>
                                        <p:tav tm="100000">
                                          <p:val>
                                            <p:fltVal val="0"/>
                                          </p:val>
                                        </p:tav>
                                      </p:tavLst>
                                    </p:anim>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C632D74-5077-4846-A24D-026D85186A5E}"/>
              </a:ext>
            </a:extLst>
          </p:cNvPr>
          <p:cNvSpPr txBox="1"/>
          <p:nvPr/>
        </p:nvSpPr>
        <p:spPr>
          <a:xfrm>
            <a:off x="3357349" y="39756"/>
            <a:ext cx="5308979" cy="707886"/>
          </a:xfrm>
          <a:prstGeom prst="rect">
            <a:avLst/>
          </a:prstGeom>
          <a:noFill/>
        </p:spPr>
        <p:txBody>
          <a:bodyPr wrap="square" rtlCol="0">
            <a:spAutoFit/>
          </a:bodyPr>
          <a:lstStyle/>
          <a:p>
            <a:pPr algn="ctr"/>
            <a:r>
              <a:rPr lang="en-US" sz="4000" spc="300" dirty="0" smtClean="0">
                <a:ln w="25400">
                  <a:noFill/>
                </a:ln>
                <a:solidFill>
                  <a:schemeClr val="bg1"/>
                </a:solidFill>
                <a:latin typeface="Bebas Neue" panose="020B0606020202050201" pitchFamily="34" charset="0"/>
              </a:rPr>
              <a:t>Excel Dashboard</a:t>
            </a:r>
            <a:endParaRPr lang="en-US" sz="4000" spc="300" dirty="0">
              <a:ln w="25400">
                <a:noFill/>
              </a:ln>
              <a:solidFill>
                <a:schemeClr val="bg1"/>
              </a:solidFill>
              <a:latin typeface="Bebas Neue" panose="020B0606020202050201"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82"/>
          <a:stretch/>
        </p:blipFill>
        <p:spPr bwMode="auto">
          <a:xfrm>
            <a:off x="-12712" y="696037"/>
            <a:ext cx="12218362" cy="61619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93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31" presetClass="entr" presetSubtype="0" fill="hold" nodeType="withEffect">
                                  <p:stCondLst>
                                    <p:cond delay="750"/>
                                  </p:stCondLst>
                                  <p:childTnLst>
                                    <p:set>
                                      <p:cBhvr>
                                        <p:cTn id="9" dur="1" fill="hold">
                                          <p:stCondLst>
                                            <p:cond delay="0"/>
                                          </p:stCondLst>
                                        </p:cTn>
                                        <p:tgtEl>
                                          <p:spTgt spid="1026"/>
                                        </p:tgtEl>
                                        <p:attrNameLst>
                                          <p:attrName>style.visibility</p:attrName>
                                        </p:attrNameLst>
                                      </p:cBhvr>
                                      <p:to>
                                        <p:strVal val="visible"/>
                                      </p:to>
                                    </p:set>
                                    <p:anim calcmode="lin" valueType="num">
                                      <p:cBhvr>
                                        <p:cTn id="10" dur="1000" fill="hold"/>
                                        <p:tgtEl>
                                          <p:spTgt spid="1026"/>
                                        </p:tgtEl>
                                        <p:attrNameLst>
                                          <p:attrName>ppt_w</p:attrName>
                                        </p:attrNameLst>
                                      </p:cBhvr>
                                      <p:tavLst>
                                        <p:tav tm="0">
                                          <p:val>
                                            <p:fltVal val="0"/>
                                          </p:val>
                                        </p:tav>
                                        <p:tav tm="100000">
                                          <p:val>
                                            <p:strVal val="#ppt_w"/>
                                          </p:val>
                                        </p:tav>
                                      </p:tavLst>
                                    </p:anim>
                                    <p:anim calcmode="lin" valueType="num">
                                      <p:cBhvr>
                                        <p:cTn id="11" dur="1000" fill="hold"/>
                                        <p:tgtEl>
                                          <p:spTgt spid="1026"/>
                                        </p:tgtEl>
                                        <p:attrNameLst>
                                          <p:attrName>ppt_h</p:attrName>
                                        </p:attrNameLst>
                                      </p:cBhvr>
                                      <p:tavLst>
                                        <p:tav tm="0">
                                          <p:val>
                                            <p:fltVal val="0"/>
                                          </p:val>
                                        </p:tav>
                                        <p:tav tm="100000">
                                          <p:val>
                                            <p:strVal val="#ppt_h"/>
                                          </p:val>
                                        </p:tav>
                                      </p:tavLst>
                                    </p:anim>
                                    <p:anim calcmode="lin" valueType="num">
                                      <p:cBhvr>
                                        <p:cTn id="12" dur="1000" fill="hold"/>
                                        <p:tgtEl>
                                          <p:spTgt spid="1026"/>
                                        </p:tgtEl>
                                        <p:attrNameLst>
                                          <p:attrName>style.rotation</p:attrName>
                                        </p:attrNameLst>
                                      </p:cBhvr>
                                      <p:tavLst>
                                        <p:tav tm="0">
                                          <p:val>
                                            <p:fltVal val="90"/>
                                          </p:val>
                                        </p:tav>
                                        <p:tav tm="100000">
                                          <p:val>
                                            <p:fltVal val="0"/>
                                          </p:val>
                                        </p:tav>
                                      </p:tavLst>
                                    </p:anim>
                                    <p:animEffect transition="in" filter="fade">
                                      <p:cBhvr>
                                        <p:cTn id="1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C632D74-5077-4846-A24D-026D85186A5E}"/>
              </a:ext>
            </a:extLst>
          </p:cNvPr>
          <p:cNvSpPr txBox="1"/>
          <p:nvPr/>
        </p:nvSpPr>
        <p:spPr>
          <a:xfrm>
            <a:off x="3101009" y="39756"/>
            <a:ext cx="5950226" cy="769441"/>
          </a:xfrm>
          <a:prstGeom prst="rect">
            <a:avLst/>
          </a:prstGeom>
          <a:noFill/>
        </p:spPr>
        <p:txBody>
          <a:bodyPr wrap="square" rtlCol="0">
            <a:spAutoFit/>
          </a:bodyPr>
          <a:lstStyle/>
          <a:p>
            <a:pPr algn="ctr"/>
            <a:r>
              <a:rPr lang="en-US" sz="4400" spc="300" dirty="0" smtClean="0">
                <a:ln w="25400">
                  <a:noFill/>
                </a:ln>
                <a:latin typeface="Bebas Neue" panose="020B0606020202050201" pitchFamily="34" charset="0"/>
              </a:rPr>
              <a:t>Tableau</a:t>
            </a:r>
            <a:r>
              <a:rPr lang="en-US" sz="4000" spc="300" dirty="0" smtClean="0">
                <a:ln w="25400">
                  <a:noFill/>
                </a:ln>
                <a:latin typeface="Bebas Neue" panose="020B0606020202050201" pitchFamily="34" charset="0"/>
              </a:rPr>
              <a:t> </a:t>
            </a:r>
            <a:r>
              <a:rPr lang="en-US" sz="4400" spc="300" dirty="0" smtClean="0">
                <a:ln w="25400">
                  <a:noFill/>
                </a:ln>
                <a:latin typeface="Bebas Neue" panose="020B0606020202050201" pitchFamily="34" charset="0"/>
              </a:rPr>
              <a:t>Dashboard</a:t>
            </a:r>
            <a:endParaRPr lang="en-US" sz="4400" spc="300" dirty="0">
              <a:ln w="25400">
                <a:noFill/>
              </a:ln>
              <a:latin typeface="Bebas Neue" panose="020B0606020202050201"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739531"/>
            <a:ext cx="11052313" cy="6043407"/>
          </a:xfrm>
          <a:prstGeom prst="rect">
            <a:avLst/>
          </a:prstGeom>
          <a:ln>
            <a:solidFill>
              <a:schemeClr val="tx1"/>
            </a:solidFill>
          </a:ln>
        </p:spPr>
      </p:pic>
    </p:spTree>
    <p:extLst>
      <p:ext uri="{BB962C8B-B14F-4D97-AF65-F5344CB8AC3E}">
        <p14:creationId xmlns:p14="http://schemas.microsoft.com/office/powerpoint/2010/main" val="369520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par>
                                <p:cTn id="8" presetID="31" presetClass="entr" presetSubtype="0" fill="hold" nodeType="withEffect">
                                  <p:stCondLst>
                                    <p:cond delay="75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style.rotation</p:attrName>
                                        </p:attrNameLst>
                                      </p:cBhvr>
                                      <p:tavLst>
                                        <p:tav tm="0">
                                          <p:val>
                                            <p:fltVal val="90"/>
                                          </p:val>
                                        </p:tav>
                                        <p:tav tm="100000">
                                          <p:val>
                                            <p:fltVal val="0"/>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FE2FF">
            <a:alpha val="60000"/>
          </a:srgbClr>
        </a:solidFill>
        <a:effectLst/>
      </p:bgPr>
    </p:bg>
    <p:spTree>
      <p:nvGrpSpPr>
        <p:cNvPr id="1" name=""/>
        <p:cNvGrpSpPr/>
        <p:nvPr/>
      </p:nvGrpSpPr>
      <p:grpSpPr>
        <a:xfrm>
          <a:off x="0" y="0"/>
          <a:ext cx="0" cy="0"/>
          <a:chOff x="0" y="0"/>
          <a:chExt cx="0" cy="0"/>
        </a:xfrm>
      </p:grpSpPr>
      <p:grpSp>
        <p:nvGrpSpPr>
          <p:cNvPr id="10" name="Group 9"/>
          <p:cNvGrpSpPr/>
          <p:nvPr/>
        </p:nvGrpSpPr>
        <p:grpSpPr>
          <a:xfrm>
            <a:off x="7369563" y="4372848"/>
            <a:ext cx="4822438" cy="2485138"/>
            <a:chOff x="7369563" y="4372848"/>
            <a:chExt cx="4822438" cy="2485138"/>
          </a:xfrm>
        </p:grpSpPr>
        <p:sp>
          <p:nvSpPr>
            <p:cNvPr id="3" name="Rectangle 2">
              <a:extLst>
                <a:ext uri="{FF2B5EF4-FFF2-40B4-BE49-F238E27FC236}">
                  <a16:creationId xmlns="" xmlns:a16="http://schemas.microsoft.com/office/drawing/2014/main" id="{753C23E5-8E7C-491F-A76D-5B2880A0293B}"/>
                </a:ext>
              </a:extLst>
            </p:cNvPr>
            <p:cNvSpPr/>
            <p:nvPr/>
          </p:nvSpPr>
          <p:spPr>
            <a:xfrm>
              <a:off x="7383212" y="4790352"/>
              <a:ext cx="4808789" cy="2067634"/>
            </a:xfrm>
            <a:prstGeom prst="rect">
              <a:avLst/>
            </a:prstGeom>
            <a:solidFill>
              <a:srgbClr val="9CB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 xmlns:a16="http://schemas.microsoft.com/office/drawing/2014/main" id="{BA82CD06-105C-4CE7-A779-FCBBA5683663}"/>
                </a:ext>
              </a:extLst>
            </p:cNvPr>
            <p:cNvSpPr/>
            <p:nvPr/>
          </p:nvSpPr>
          <p:spPr>
            <a:xfrm>
              <a:off x="7369563" y="4372848"/>
              <a:ext cx="4808789" cy="890060"/>
            </a:xfrm>
            <a:prstGeom prst="ellipse">
              <a:avLst/>
            </a:prstGeom>
            <a:solidFill>
              <a:srgbClr val="A9C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 xmlns:a16="http://schemas.microsoft.com/office/drawing/2014/main" id="{A2C59F0B-5852-4570-8F07-850BDD6DCBC8}"/>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7792501" y="1337484"/>
            <a:ext cx="4022489" cy="3551740"/>
          </a:xfrm>
          <a:prstGeom prst="rect">
            <a:avLst/>
          </a:prstGeom>
          <a:effectLst/>
        </p:spPr>
      </p:pic>
      <p:sp>
        <p:nvSpPr>
          <p:cNvPr id="8" name="Rectangle 7"/>
          <p:cNvSpPr/>
          <p:nvPr/>
        </p:nvSpPr>
        <p:spPr>
          <a:xfrm>
            <a:off x="291151" y="946961"/>
            <a:ext cx="7105935" cy="5078313"/>
          </a:xfrm>
          <a:prstGeom prst="rect">
            <a:avLst/>
          </a:prstGeom>
        </p:spPr>
        <p:txBody>
          <a:bodyPr wrap="square">
            <a:spAutoFit/>
          </a:bodyPr>
          <a:lstStyle/>
          <a:p>
            <a:pPr marL="285750" indent="-285750" algn="just">
              <a:buFont typeface="Wingdings" pitchFamily="2" charset="2"/>
              <a:buChar char="q"/>
            </a:pPr>
            <a:r>
              <a:rPr lang="en-US" dirty="0">
                <a:latin typeface="212 Baby Girl" pitchFamily="50" charset="0"/>
              </a:rPr>
              <a:t>A comprehensive approach to healthcare management requires understanding patient distribution, financial stability, performance assessment, equity in service availability, and financial resilience</a:t>
            </a:r>
            <a:r>
              <a:rPr lang="en-US" dirty="0" smtClean="0">
                <a:latin typeface="212 Baby Girl" pitchFamily="50" charset="0"/>
              </a:rPr>
              <a:t>.</a:t>
            </a:r>
          </a:p>
          <a:p>
            <a:pPr algn="just"/>
            <a:r>
              <a:rPr lang="en-US" dirty="0" smtClean="0">
                <a:latin typeface="212 Baby Girl" pitchFamily="50" charset="0"/>
              </a:rPr>
              <a:t> </a:t>
            </a:r>
          </a:p>
          <a:p>
            <a:pPr marL="285750" indent="-285750" algn="just">
              <a:buFont typeface="Wingdings" pitchFamily="2" charset="2"/>
              <a:buChar char="q"/>
            </a:pPr>
            <a:r>
              <a:rPr lang="en-US" dirty="0" smtClean="0">
                <a:latin typeface="212 Baby Girl" pitchFamily="50" charset="0"/>
              </a:rPr>
              <a:t>Data </a:t>
            </a:r>
            <a:r>
              <a:rPr lang="en-US" dirty="0">
                <a:latin typeface="212 Baby Girl" pitchFamily="50" charset="0"/>
              </a:rPr>
              <a:t>accuracy, transparency, and effective resource allocation are critical for equitable and effective healthcare delivery. Collaboration between profit and non-profit organizations can create a holistic healthcare ecosystem that addresses diverse patient needs</a:t>
            </a:r>
            <a:r>
              <a:rPr lang="en-US" dirty="0" smtClean="0">
                <a:latin typeface="212 Baby Girl" pitchFamily="50" charset="0"/>
              </a:rPr>
              <a:t>.</a:t>
            </a:r>
          </a:p>
          <a:p>
            <a:pPr algn="just"/>
            <a:endParaRPr lang="en-US" dirty="0" smtClean="0">
              <a:latin typeface="212 Baby Girl" pitchFamily="50" charset="0"/>
            </a:endParaRPr>
          </a:p>
          <a:p>
            <a:pPr marL="285750" indent="-285750" algn="just">
              <a:buFont typeface="Wingdings" pitchFamily="2" charset="2"/>
              <a:buChar char="q"/>
            </a:pPr>
            <a:r>
              <a:rPr lang="en-US" dirty="0" smtClean="0">
                <a:latin typeface="212 Baby Girl" pitchFamily="50" charset="0"/>
              </a:rPr>
              <a:t> </a:t>
            </a:r>
            <a:r>
              <a:rPr lang="en-US" dirty="0">
                <a:latin typeface="212 Baby Girl" pitchFamily="50" charset="0"/>
              </a:rPr>
              <a:t>Identifying </a:t>
            </a:r>
            <a:r>
              <a:rPr lang="en-US" dirty="0" smtClean="0">
                <a:latin typeface="212 Baby Girl" pitchFamily="50" charset="0"/>
              </a:rPr>
              <a:t>and </a:t>
            </a:r>
            <a:r>
              <a:rPr lang="en-US" dirty="0">
                <a:latin typeface="212 Baby Girl" pitchFamily="50" charset="0"/>
              </a:rPr>
              <a:t>addressing healthcare disparities ensure that all patients receive appropriate care regardless of geographic location or financial status. </a:t>
            </a:r>
            <a:endParaRPr lang="en-US" dirty="0" smtClean="0">
              <a:latin typeface="212 Baby Girl" pitchFamily="50" charset="0"/>
            </a:endParaRPr>
          </a:p>
          <a:p>
            <a:pPr algn="just"/>
            <a:endParaRPr lang="en-US" dirty="0" smtClean="0">
              <a:latin typeface="212 Baby Girl" pitchFamily="50" charset="0"/>
            </a:endParaRPr>
          </a:p>
          <a:p>
            <a:pPr marL="285750" indent="-285750" algn="just">
              <a:buFont typeface="Wingdings" pitchFamily="2" charset="2"/>
              <a:buChar char="q"/>
            </a:pPr>
            <a:r>
              <a:rPr lang="en-US" dirty="0" smtClean="0">
                <a:latin typeface="212 Baby Girl" pitchFamily="50" charset="0"/>
              </a:rPr>
              <a:t>Incorporating </a:t>
            </a:r>
            <a:r>
              <a:rPr lang="en-US" dirty="0">
                <a:latin typeface="212 Baby Girl" pitchFamily="50" charset="0"/>
              </a:rPr>
              <a:t>these conclusions into strategic planning, decision-making, and policy formulation will contribute to improved patient </a:t>
            </a:r>
            <a:r>
              <a:rPr lang="en-US" dirty="0" smtClean="0">
                <a:latin typeface="212 Baby Girl" pitchFamily="50" charset="0"/>
              </a:rPr>
              <a:t>recoveries, </a:t>
            </a:r>
            <a:r>
              <a:rPr lang="en-US" dirty="0">
                <a:latin typeface="212 Baby Girl" pitchFamily="50" charset="0"/>
              </a:rPr>
              <a:t>resource optimization</a:t>
            </a:r>
            <a:r>
              <a:rPr lang="en-US" smtClean="0">
                <a:latin typeface="212 Baby Girl" pitchFamily="50" charset="0"/>
              </a:rPr>
              <a:t>, effe</a:t>
            </a:r>
            <a:r>
              <a:rPr lang="en-US" smtClean="0">
                <a:latin typeface="212 Baby Girl" pitchFamily="50" charset="0"/>
              </a:rPr>
              <a:t>ctive &amp;</a:t>
            </a:r>
            <a:r>
              <a:rPr lang="en-US" smtClean="0">
                <a:latin typeface="212 Baby Girl" pitchFamily="50" charset="0"/>
              </a:rPr>
              <a:t> </a:t>
            </a:r>
            <a:r>
              <a:rPr lang="en-US" dirty="0">
                <a:latin typeface="212 Baby Girl" pitchFamily="50" charset="0"/>
              </a:rPr>
              <a:t>sustainable healthcare services.</a:t>
            </a:r>
          </a:p>
        </p:txBody>
      </p:sp>
      <p:sp>
        <p:nvSpPr>
          <p:cNvPr id="9" name="TextBox 8">
            <a:extLst>
              <a:ext uri="{FF2B5EF4-FFF2-40B4-BE49-F238E27FC236}">
                <a16:creationId xmlns="" xmlns:a16="http://schemas.microsoft.com/office/drawing/2014/main" id="{F7A3DC3E-D15A-4E62-A3B0-0C1D13CCBBCB}"/>
              </a:ext>
            </a:extLst>
          </p:cNvPr>
          <p:cNvSpPr txBox="1"/>
          <p:nvPr/>
        </p:nvSpPr>
        <p:spPr>
          <a:xfrm>
            <a:off x="526376" y="204718"/>
            <a:ext cx="4468699" cy="769441"/>
          </a:xfrm>
          <a:prstGeom prst="rect">
            <a:avLst/>
          </a:prstGeom>
          <a:noFill/>
        </p:spPr>
        <p:txBody>
          <a:bodyPr wrap="square" rtlCol="0">
            <a:spAutoFit/>
          </a:bodyPr>
          <a:lstStyle/>
          <a:p>
            <a:r>
              <a:rPr lang="en-US" sz="4400" spc="300" dirty="0" smtClean="0">
                <a:ln w="25400">
                  <a:noFill/>
                </a:ln>
                <a:effectLst>
                  <a:outerShdw dist="76200" dir="2700000" algn="tl" rotWithShape="0">
                    <a:schemeClr val="bg1"/>
                  </a:outerShdw>
                </a:effectLst>
                <a:latin typeface="Bebas Neue" panose="020B0606020202050201" pitchFamily="34" charset="0"/>
              </a:rPr>
              <a:t>CONCLUSION</a:t>
            </a:r>
            <a:endParaRPr lang="en-US" sz="4400" spc="300" dirty="0">
              <a:ln w="25400">
                <a:noFill/>
              </a:ln>
              <a:effectLst>
                <a:outerShdw dist="76200" dir="2700000" algn="tl" rotWithShape="0">
                  <a:schemeClr val="bg1"/>
                </a:outerShdw>
              </a:effectLst>
              <a:latin typeface="Bebas Neue" panose="020B0606020202050201" pitchFamily="34" charset="0"/>
            </a:endParaRPr>
          </a:p>
        </p:txBody>
      </p:sp>
    </p:spTree>
    <p:extLst>
      <p:ext uri="{BB962C8B-B14F-4D97-AF65-F5344CB8AC3E}">
        <p14:creationId xmlns:p14="http://schemas.microsoft.com/office/powerpoint/2010/main" val="399106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1000"/>
                                  </p:stCondLst>
                                  <p:iterate type="lt">
                                    <p:tmPct val="10000"/>
                                  </p:iterate>
                                  <p:childTnLst>
                                    <p:animMotion origin="layout" path="M -0.01784 0.00232 L -0.01784 -0.06984 " pathEditMode="relative" rAng="0" ptsTypes="AA">
                                      <p:cBhvr>
                                        <p:cTn id="6" dur="500" accel="50000" decel="50000" autoRev="1" fill="hold">
                                          <p:stCondLst>
                                            <p:cond delay="0"/>
                                          </p:stCondLst>
                                        </p:cTn>
                                        <p:tgtEl>
                                          <p:spTgt spid="9"/>
                                        </p:tgtEl>
                                        <p:attrNameLst>
                                          <p:attrName>ppt_x</p:attrName>
                                          <p:attrName>ppt_y</p:attrName>
                                        </p:attrNameLst>
                                      </p:cBhvr>
                                      <p:rCtr x="0" y="-3608"/>
                                    </p:animMotion>
                                    <p:animRot by="1500000">
                                      <p:cBhvr>
                                        <p:cTn id="7" dur="250" fill="hold">
                                          <p:stCondLst>
                                            <p:cond delay="0"/>
                                          </p:stCondLst>
                                        </p:cTn>
                                        <p:tgtEl>
                                          <p:spTgt spid="9"/>
                                        </p:tgtEl>
                                        <p:attrNameLst>
                                          <p:attrName>r</p:attrName>
                                        </p:attrNameLst>
                                      </p:cBhvr>
                                    </p:animRot>
                                    <p:animRot by="-1500000">
                                      <p:cBhvr>
                                        <p:cTn id="8" dur="250" fill="hold">
                                          <p:stCondLst>
                                            <p:cond delay="250"/>
                                          </p:stCondLst>
                                        </p:cTn>
                                        <p:tgtEl>
                                          <p:spTgt spid="9"/>
                                        </p:tgtEl>
                                        <p:attrNameLst>
                                          <p:attrName>r</p:attrName>
                                        </p:attrNameLst>
                                      </p:cBhvr>
                                    </p:animRot>
                                    <p:animRot by="-1500000">
                                      <p:cBhvr>
                                        <p:cTn id="9" dur="250" fill="hold">
                                          <p:stCondLst>
                                            <p:cond delay="500"/>
                                          </p:stCondLst>
                                        </p:cTn>
                                        <p:tgtEl>
                                          <p:spTgt spid="9"/>
                                        </p:tgtEl>
                                        <p:attrNameLst>
                                          <p:attrName>r</p:attrName>
                                        </p:attrNameLst>
                                      </p:cBhvr>
                                    </p:animRot>
                                    <p:animRot by="1500000">
                                      <p:cBhvr>
                                        <p:cTn id="10" dur="250" fill="hold">
                                          <p:stCondLst>
                                            <p:cond delay="750"/>
                                          </p:stCondLst>
                                        </p:cTn>
                                        <p:tgtEl>
                                          <p:spTgt spid="9"/>
                                        </p:tgtEl>
                                        <p:attrNameLst>
                                          <p:attrName>r</p:attrName>
                                        </p:attrNameLst>
                                      </p:cBhvr>
                                    </p:animRot>
                                  </p:childTnLst>
                                </p:cTn>
                              </p:par>
                              <p:par>
                                <p:cTn id="11" presetID="2" presetClass="entr" presetSubtype="4" fill="hold" nodeType="withEffect">
                                  <p:stCondLst>
                                    <p:cond delay="75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000" fill="hold"/>
                                        <p:tgtEl>
                                          <p:spTgt spid="5"/>
                                        </p:tgtEl>
                                        <p:attrNameLst>
                                          <p:attrName>ppt_x</p:attrName>
                                        </p:attrNameLst>
                                      </p:cBhvr>
                                      <p:tavLst>
                                        <p:tav tm="0">
                                          <p:val>
                                            <p:strVal val="#ppt_x"/>
                                          </p:val>
                                        </p:tav>
                                        <p:tav tm="100000">
                                          <p:val>
                                            <p:strVal val="#ppt_x"/>
                                          </p:val>
                                        </p:tav>
                                      </p:tavLst>
                                    </p:anim>
                                    <p:anim calcmode="lin" valueType="num">
                                      <p:cBhvr additive="base">
                                        <p:cTn id="18"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Shape 47">
            <a:extLst>
              <a:ext uri="{FF2B5EF4-FFF2-40B4-BE49-F238E27FC236}">
                <a16:creationId xmlns="" xmlns:a16="http://schemas.microsoft.com/office/drawing/2014/main" id="{FB2AD177-9DCD-468B-847A-84CF0A6CFFDF}"/>
              </a:ext>
            </a:extLst>
          </p:cNvPr>
          <p:cNvSpPr/>
          <p:nvPr/>
        </p:nvSpPr>
        <p:spPr>
          <a:xfrm>
            <a:off x="0" y="0"/>
            <a:ext cx="10166056" cy="6858000"/>
          </a:xfrm>
          <a:custGeom>
            <a:avLst/>
            <a:gdLst>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07429 w 10406757"/>
              <a:gd name="connsiteY7" fmla="*/ 2438400 h 7213600"/>
              <a:gd name="connsiteX8" fmla="*/ 5007429 w 10406757"/>
              <a:gd name="connsiteY8" fmla="*/ 2438400 h 7213600"/>
              <a:gd name="connsiteX9" fmla="*/ 4847772 w 10406757"/>
              <a:gd name="connsiteY9" fmla="*/ 2743200 h 7213600"/>
              <a:gd name="connsiteX10" fmla="*/ 5065486 w 10406757"/>
              <a:gd name="connsiteY10" fmla="*/ 3875315 h 7213600"/>
              <a:gd name="connsiteX11" fmla="*/ 6154058 w 10406757"/>
              <a:gd name="connsiteY11" fmla="*/ 3860800 h 7213600"/>
              <a:gd name="connsiteX12" fmla="*/ 7692572 w 10406757"/>
              <a:gd name="connsiteY12" fmla="*/ 4267200 h 7213600"/>
              <a:gd name="connsiteX13" fmla="*/ 9419772 w 10406757"/>
              <a:gd name="connsiteY13" fmla="*/ 3860800 h 7213600"/>
              <a:gd name="connsiteX14" fmla="*/ 9419772 w 10406757"/>
              <a:gd name="connsiteY14" fmla="*/ 3860800 h 7213600"/>
              <a:gd name="connsiteX15" fmla="*/ 10247086 w 10406757"/>
              <a:gd name="connsiteY15" fmla="*/ 5675086 h 7213600"/>
              <a:gd name="connsiteX16" fmla="*/ 10406743 w 10406757"/>
              <a:gd name="connsiteY16" fmla="*/ 7184572 h 7213600"/>
              <a:gd name="connsiteX17" fmla="*/ 10406743 w 10406757"/>
              <a:gd name="connsiteY17" fmla="*/ 7184572 h 7213600"/>
              <a:gd name="connsiteX18" fmla="*/ 0 w 10406757"/>
              <a:gd name="connsiteY18" fmla="*/ 7213600 h 7213600"/>
              <a:gd name="connsiteX19" fmla="*/ 14515 w 10406757"/>
              <a:gd name="connsiteY19" fmla="*/ 0 h 7213600"/>
              <a:gd name="connsiteX20" fmla="*/ 1669143 w 10406757"/>
              <a:gd name="connsiteY20"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07429 w 10406757"/>
              <a:gd name="connsiteY7" fmla="*/ 2438400 h 7213600"/>
              <a:gd name="connsiteX8" fmla="*/ 5007429 w 10406757"/>
              <a:gd name="connsiteY8" fmla="*/ 2438400 h 7213600"/>
              <a:gd name="connsiteX9" fmla="*/ 5065486 w 10406757"/>
              <a:gd name="connsiteY9" fmla="*/ 3875315 h 7213600"/>
              <a:gd name="connsiteX10" fmla="*/ 6154058 w 10406757"/>
              <a:gd name="connsiteY10" fmla="*/ 3860800 h 7213600"/>
              <a:gd name="connsiteX11" fmla="*/ 7692572 w 10406757"/>
              <a:gd name="connsiteY11" fmla="*/ 4267200 h 7213600"/>
              <a:gd name="connsiteX12" fmla="*/ 9419772 w 10406757"/>
              <a:gd name="connsiteY12" fmla="*/ 3860800 h 7213600"/>
              <a:gd name="connsiteX13" fmla="*/ 9419772 w 10406757"/>
              <a:gd name="connsiteY13" fmla="*/ 3860800 h 7213600"/>
              <a:gd name="connsiteX14" fmla="*/ 10247086 w 10406757"/>
              <a:gd name="connsiteY14" fmla="*/ 5675086 h 7213600"/>
              <a:gd name="connsiteX15" fmla="*/ 10406743 w 10406757"/>
              <a:gd name="connsiteY15" fmla="*/ 7184572 h 7213600"/>
              <a:gd name="connsiteX16" fmla="*/ 10406743 w 10406757"/>
              <a:gd name="connsiteY16" fmla="*/ 7184572 h 7213600"/>
              <a:gd name="connsiteX17" fmla="*/ 0 w 10406757"/>
              <a:gd name="connsiteY17" fmla="*/ 7213600 h 7213600"/>
              <a:gd name="connsiteX18" fmla="*/ 14515 w 10406757"/>
              <a:gd name="connsiteY18" fmla="*/ 0 h 7213600"/>
              <a:gd name="connsiteX19" fmla="*/ 1669143 w 10406757"/>
              <a:gd name="connsiteY19"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07429 w 10406757"/>
              <a:gd name="connsiteY7" fmla="*/ 2438400 h 7213600"/>
              <a:gd name="connsiteX8" fmla="*/ 5065486 w 10406757"/>
              <a:gd name="connsiteY8" fmla="*/ 3875315 h 7213600"/>
              <a:gd name="connsiteX9" fmla="*/ 6154058 w 10406757"/>
              <a:gd name="connsiteY9" fmla="*/ 3860800 h 7213600"/>
              <a:gd name="connsiteX10" fmla="*/ 7692572 w 10406757"/>
              <a:gd name="connsiteY10" fmla="*/ 4267200 h 7213600"/>
              <a:gd name="connsiteX11" fmla="*/ 9419772 w 10406757"/>
              <a:gd name="connsiteY11" fmla="*/ 3860800 h 7213600"/>
              <a:gd name="connsiteX12" fmla="*/ 9419772 w 10406757"/>
              <a:gd name="connsiteY12" fmla="*/ 3860800 h 7213600"/>
              <a:gd name="connsiteX13" fmla="*/ 10247086 w 10406757"/>
              <a:gd name="connsiteY13" fmla="*/ 5675086 h 7213600"/>
              <a:gd name="connsiteX14" fmla="*/ 10406743 w 10406757"/>
              <a:gd name="connsiteY14" fmla="*/ 7184572 h 7213600"/>
              <a:gd name="connsiteX15" fmla="*/ 10406743 w 10406757"/>
              <a:gd name="connsiteY15" fmla="*/ 7184572 h 7213600"/>
              <a:gd name="connsiteX16" fmla="*/ 0 w 10406757"/>
              <a:gd name="connsiteY16" fmla="*/ 7213600 h 7213600"/>
              <a:gd name="connsiteX17" fmla="*/ 14515 w 10406757"/>
              <a:gd name="connsiteY17" fmla="*/ 0 h 7213600"/>
              <a:gd name="connsiteX18" fmla="*/ 1669143 w 10406757"/>
              <a:gd name="connsiteY18"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5254172 w 10406757"/>
              <a:gd name="connsiteY7" fmla="*/ 2481943 h 7213600"/>
              <a:gd name="connsiteX8" fmla="*/ 5065486 w 10406757"/>
              <a:gd name="connsiteY8" fmla="*/ 3875315 h 7213600"/>
              <a:gd name="connsiteX9" fmla="*/ 6154058 w 10406757"/>
              <a:gd name="connsiteY9" fmla="*/ 3860800 h 7213600"/>
              <a:gd name="connsiteX10" fmla="*/ 7692572 w 10406757"/>
              <a:gd name="connsiteY10" fmla="*/ 4267200 h 7213600"/>
              <a:gd name="connsiteX11" fmla="*/ 9419772 w 10406757"/>
              <a:gd name="connsiteY11" fmla="*/ 3860800 h 7213600"/>
              <a:gd name="connsiteX12" fmla="*/ 9419772 w 10406757"/>
              <a:gd name="connsiteY12" fmla="*/ 3860800 h 7213600"/>
              <a:gd name="connsiteX13" fmla="*/ 10247086 w 10406757"/>
              <a:gd name="connsiteY13" fmla="*/ 5675086 h 7213600"/>
              <a:gd name="connsiteX14" fmla="*/ 10406743 w 10406757"/>
              <a:gd name="connsiteY14" fmla="*/ 7184572 h 7213600"/>
              <a:gd name="connsiteX15" fmla="*/ 10406743 w 10406757"/>
              <a:gd name="connsiteY15" fmla="*/ 7184572 h 7213600"/>
              <a:gd name="connsiteX16" fmla="*/ 0 w 10406757"/>
              <a:gd name="connsiteY16" fmla="*/ 7213600 h 7213600"/>
              <a:gd name="connsiteX17" fmla="*/ 14515 w 10406757"/>
              <a:gd name="connsiteY17" fmla="*/ 0 h 7213600"/>
              <a:gd name="connsiteX18" fmla="*/ 1669143 w 10406757"/>
              <a:gd name="connsiteY18"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3222172 w 10406757"/>
              <a:gd name="connsiteY4" fmla="*/ 653143 h 7213600"/>
              <a:gd name="connsiteX5" fmla="*/ 4818743 w 10406757"/>
              <a:gd name="connsiteY5" fmla="*/ 508000 h 7213600"/>
              <a:gd name="connsiteX6" fmla="*/ 5428343 w 10406757"/>
              <a:gd name="connsiteY6" fmla="*/ 1190172 h 7213600"/>
              <a:gd name="connsiteX7" fmla="*/ 4891315 w 10406757"/>
              <a:gd name="connsiteY7" fmla="*/ 2481943 h 7213600"/>
              <a:gd name="connsiteX8" fmla="*/ 5065486 w 10406757"/>
              <a:gd name="connsiteY8" fmla="*/ 3875315 h 7213600"/>
              <a:gd name="connsiteX9" fmla="*/ 6154058 w 10406757"/>
              <a:gd name="connsiteY9" fmla="*/ 3860800 h 7213600"/>
              <a:gd name="connsiteX10" fmla="*/ 7692572 w 10406757"/>
              <a:gd name="connsiteY10" fmla="*/ 4267200 h 7213600"/>
              <a:gd name="connsiteX11" fmla="*/ 9419772 w 10406757"/>
              <a:gd name="connsiteY11" fmla="*/ 3860800 h 7213600"/>
              <a:gd name="connsiteX12" fmla="*/ 9419772 w 10406757"/>
              <a:gd name="connsiteY12" fmla="*/ 3860800 h 7213600"/>
              <a:gd name="connsiteX13" fmla="*/ 10247086 w 10406757"/>
              <a:gd name="connsiteY13" fmla="*/ 5675086 h 7213600"/>
              <a:gd name="connsiteX14" fmla="*/ 10406743 w 10406757"/>
              <a:gd name="connsiteY14" fmla="*/ 7184572 h 7213600"/>
              <a:gd name="connsiteX15" fmla="*/ 10406743 w 10406757"/>
              <a:gd name="connsiteY15" fmla="*/ 7184572 h 7213600"/>
              <a:gd name="connsiteX16" fmla="*/ 0 w 10406757"/>
              <a:gd name="connsiteY16" fmla="*/ 7213600 h 7213600"/>
              <a:gd name="connsiteX17" fmla="*/ 14515 w 10406757"/>
              <a:gd name="connsiteY17" fmla="*/ 0 h 7213600"/>
              <a:gd name="connsiteX18" fmla="*/ 1669143 w 10406757"/>
              <a:gd name="connsiteY18"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222172 w 10406757"/>
              <a:gd name="connsiteY3" fmla="*/ 653143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4818743 w 10406757"/>
              <a:gd name="connsiteY3" fmla="*/ 508000 h 7213600"/>
              <a:gd name="connsiteX4" fmla="*/ 5428343 w 10406757"/>
              <a:gd name="connsiteY4" fmla="*/ 1190172 h 7213600"/>
              <a:gd name="connsiteX5" fmla="*/ 4891315 w 10406757"/>
              <a:gd name="connsiteY5" fmla="*/ 2481943 h 7213600"/>
              <a:gd name="connsiteX6" fmla="*/ 5065486 w 10406757"/>
              <a:gd name="connsiteY6" fmla="*/ 3875315 h 7213600"/>
              <a:gd name="connsiteX7" fmla="*/ 6154058 w 10406757"/>
              <a:gd name="connsiteY7" fmla="*/ 3860800 h 7213600"/>
              <a:gd name="connsiteX8" fmla="*/ 7692572 w 10406757"/>
              <a:gd name="connsiteY8" fmla="*/ 4267200 h 7213600"/>
              <a:gd name="connsiteX9" fmla="*/ 9419772 w 10406757"/>
              <a:gd name="connsiteY9" fmla="*/ 3860800 h 7213600"/>
              <a:gd name="connsiteX10" fmla="*/ 9419772 w 10406757"/>
              <a:gd name="connsiteY10" fmla="*/ 3860800 h 7213600"/>
              <a:gd name="connsiteX11" fmla="*/ 10247086 w 10406757"/>
              <a:gd name="connsiteY11" fmla="*/ 5675086 h 7213600"/>
              <a:gd name="connsiteX12" fmla="*/ 10406743 w 10406757"/>
              <a:gd name="connsiteY12" fmla="*/ 7184572 h 7213600"/>
              <a:gd name="connsiteX13" fmla="*/ 10406743 w 10406757"/>
              <a:gd name="connsiteY13" fmla="*/ 7184572 h 7213600"/>
              <a:gd name="connsiteX14" fmla="*/ 0 w 10406757"/>
              <a:gd name="connsiteY14" fmla="*/ 7213600 h 7213600"/>
              <a:gd name="connsiteX15" fmla="*/ 14515 w 10406757"/>
              <a:gd name="connsiteY15" fmla="*/ 0 h 7213600"/>
              <a:gd name="connsiteX16" fmla="*/ 1669143 w 10406757"/>
              <a:gd name="connsiteY16"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682172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24000 w 10406757"/>
              <a:gd name="connsiteY2" fmla="*/ 8273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09486 w 10406757"/>
              <a:gd name="connsiteY2" fmla="*/ 9289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9419772 w 10406757"/>
              <a:gd name="connsiteY11" fmla="*/ 3860800 h 7213600"/>
              <a:gd name="connsiteX12" fmla="*/ 10247086 w 10406757"/>
              <a:gd name="connsiteY12" fmla="*/ 5675086 h 7213600"/>
              <a:gd name="connsiteX13" fmla="*/ 10406743 w 10406757"/>
              <a:gd name="connsiteY13" fmla="*/ 7184572 h 7213600"/>
              <a:gd name="connsiteX14" fmla="*/ 10406743 w 10406757"/>
              <a:gd name="connsiteY14" fmla="*/ 7184572 h 7213600"/>
              <a:gd name="connsiteX15" fmla="*/ 0 w 10406757"/>
              <a:gd name="connsiteY15" fmla="*/ 7213600 h 7213600"/>
              <a:gd name="connsiteX16" fmla="*/ 14515 w 10406757"/>
              <a:gd name="connsiteY16" fmla="*/ 0 h 7213600"/>
              <a:gd name="connsiteX17" fmla="*/ 1669143 w 10406757"/>
              <a:gd name="connsiteY17" fmla="*/ 0 h 7213600"/>
              <a:gd name="connsiteX0" fmla="*/ 1669143 w 10406757"/>
              <a:gd name="connsiteY0" fmla="*/ 0 h 7213600"/>
              <a:gd name="connsiteX1" fmla="*/ 1277258 w 10406757"/>
              <a:gd name="connsiteY1" fmla="*/ 449943 h 7213600"/>
              <a:gd name="connsiteX2" fmla="*/ 1509486 w 10406757"/>
              <a:gd name="connsiteY2" fmla="*/ 928915 h 7213600"/>
              <a:gd name="connsiteX3" fmla="*/ 3178629 w 10406757"/>
              <a:gd name="connsiteY3" fmla="*/ 798286 h 7213600"/>
              <a:gd name="connsiteX4" fmla="*/ 4818743 w 10406757"/>
              <a:gd name="connsiteY4" fmla="*/ 508000 h 7213600"/>
              <a:gd name="connsiteX5" fmla="*/ 5428343 w 10406757"/>
              <a:gd name="connsiteY5" fmla="*/ 1190172 h 7213600"/>
              <a:gd name="connsiteX6" fmla="*/ 4891315 w 10406757"/>
              <a:gd name="connsiteY6" fmla="*/ 2481943 h 7213600"/>
              <a:gd name="connsiteX7" fmla="*/ 5065486 w 10406757"/>
              <a:gd name="connsiteY7" fmla="*/ 3875315 h 7213600"/>
              <a:gd name="connsiteX8" fmla="*/ 6154058 w 10406757"/>
              <a:gd name="connsiteY8" fmla="*/ 3860800 h 7213600"/>
              <a:gd name="connsiteX9" fmla="*/ 7692572 w 10406757"/>
              <a:gd name="connsiteY9" fmla="*/ 4267200 h 7213600"/>
              <a:gd name="connsiteX10" fmla="*/ 9419772 w 10406757"/>
              <a:gd name="connsiteY10" fmla="*/ 3860800 h 7213600"/>
              <a:gd name="connsiteX11" fmla="*/ 10247086 w 10406757"/>
              <a:gd name="connsiteY11" fmla="*/ 5675086 h 7213600"/>
              <a:gd name="connsiteX12" fmla="*/ 10406743 w 10406757"/>
              <a:gd name="connsiteY12" fmla="*/ 7184572 h 7213600"/>
              <a:gd name="connsiteX13" fmla="*/ 10406743 w 10406757"/>
              <a:gd name="connsiteY13" fmla="*/ 7184572 h 7213600"/>
              <a:gd name="connsiteX14" fmla="*/ 0 w 10406757"/>
              <a:gd name="connsiteY14" fmla="*/ 7213600 h 7213600"/>
              <a:gd name="connsiteX15" fmla="*/ 14515 w 10406757"/>
              <a:gd name="connsiteY15" fmla="*/ 0 h 7213600"/>
              <a:gd name="connsiteX16" fmla="*/ 1669143 w 10406757"/>
              <a:gd name="connsiteY16" fmla="*/ 0 h 7213600"/>
              <a:gd name="connsiteX0" fmla="*/ 1669143 w 10499885"/>
              <a:gd name="connsiteY0" fmla="*/ 0 h 7213600"/>
              <a:gd name="connsiteX1" fmla="*/ 1277258 w 10499885"/>
              <a:gd name="connsiteY1" fmla="*/ 449943 h 7213600"/>
              <a:gd name="connsiteX2" fmla="*/ 1509486 w 10499885"/>
              <a:gd name="connsiteY2" fmla="*/ 928915 h 7213600"/>
              <a:gd name="connsiteX3" fmla="*/ 3178629 w 10499885"/>
              <a:gd name="connsiteY3" fmla="*/ 798286 h 7213600"/>
              <a:gd name="connsiteX4" fmla="*/ 4818743 w 10499885"/>
              <a:gd name="connsiteY4" fmla="*/ 508000 h 7213600"/>
              <a:gd name="connsiteX5" fmla="*/ 5428343 w 10499885"/>
              <a:gd name="connsiteY5" fmla="*/ 1190172 h 7213600"/>
              <a:gd name="connsiteX6" fmla="*/ 4891315 w 10499885"/>
              <a:gd name="connsiteY6" fmla="*/ 2481943 h 7213600"/>
              <a:gd name="connsiteX7" fmla="*/ 5065486 w 10499885"/>
              <a:gd name="connsiteY7" fmla="*/ 3875315 h 7213600"/>
              <a:gd name="connsiteX8" fmla="*/ 6154058 w 10499885"/>
              <a:gd name="connsiteY8" fmla="*/ 3860800 h 7213600"/>
              <a:gd name="connsiteX9" fmla="*/ 7692572 w 10499885"/>
              <a:gd name="connsiteY9" fmla="*/ 4267200 h 7213600"/>
              <a:gd name="connsiteX10" fmla="*/ 10247086 w 10499885"/>
              <a:gd name="connsiteY10" fmla="*/ 5675086 h 7213600"/>
              <a:gd name="connsiteX11" fmla="*/ 10406743 w 10499885"/>
              <a:gd name="connsiteY11" fmla="*/ 7184572 h 7213600"/>
              <a:gd name="connsiteX12" fmla="*/ 10406743 w 10499885"/>
              <a:gd name="connsiteY12" fmla="*/ 7184572 h 7213600"/>
              <a:gd name="connsiteX13" fmla="*/ 0 w 10499885"/>
              <a:gd name="connsiteY13" fmla="*/ 7213600 h 7213600"/>
              <a:gd name="connsiteX14" fmla="*/ 14515 w 10499885"/>
              <a:gd name="connsiteY14" fmla="*/ 0 h 7213600"/>
              <a:gd name="connsiteX15" fmla="*/ 1669143 w 10499885"/>
              <a:gd name="connsiteY15" fmla="*/ 0 h 721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9885" h="7213600">
                <a:moveTo>
                  <a:pt x="1669143" y="0"/>
                </a:moveTo>
                <a:cubicBezTo>
                  <a:pt x="1485295" y="156028"/>
                  <a:pt x="1303868" y="295124"/>
                  <a:pt x="1277258" y="449943"/>
                </a:cubicBezTo>
                <a:cubicBezTo>
                  <a:pt x="1250648" y="604762"/>
                  <a:pt x="1192591" y="890210"/>
                  <a:pt x="1509486" y="928915"/>
                </a:cubicBezTo>
                <a:cubicBezTo>
                  <a:pt x="2061029" y="1020839"/>
                  <a:pt x="2569028" y="924076"/>
                  <a:pt x="3178629" y="798286"/>
                </a:cubicBezTo>
                <a:cubicBezTo>
                  <a:pt x="3725334" y="701524"/>
                  <a:pt x="4443791" y="442686"/>
                  <a:pt x="4818743" y="508000"/>
                </a:cubicBezTo>
                <a:cubicBezTo>
                  <a:pt x="5193695" y="573314"/>
                  <a:pt x="5416248" y="861182"/>
                  <a:pt x="5428343" y="1190172"/>
                </a:cubicBezTo>
                <a:cubicBezTo>
                  <a:pt x="5440438" y="1519162"/>
                  <a:pt x="4951791" y="2034419"/>
                  <a:pt x="4891315" y="2481943"/>
                </a:cubicBezTo>
                <a:cubicBezTo>
                  <a:pt x="4830839" y="2929467"/>
                  <a:pt x="4855029" y="3645506"/>
                  <a:pt x="5065486" y="3875315"/>
                </a:cubicBezTo>
                <a:cubicBezTo>
                  <a:pt x="5275943" y="4105124"/>
                  <a:pt x="5716210" y="3795486"/>
                  <a:pt x="6154058" y="3860800"/>
                </a:cubicBezTo>
                <a:cubicBezTo>
                  <a:pt x="6591906" y="3926114"/>
                  <a:pt x="7010401" y="3964819"/>
                  <a:pt x="7692572" y="4267200"/>
                </a:cubicBezTo>
                <a:cubicBezTo>
                  <a:pt x="8374743" y="4569581"/>
                  <a:pt x="9794724" y="5188857"/>
                  <a:pt x="10247086" y="5675086"/>
                </a:cubicBezTo>
                <a:cubicBezTo>
                  <a:pt x="10699448" y="6161315"/>
                  <a:pt x="10406743" y="7184572"/>
                  <a:pt x="10406743" y="7184572"/>
                </a:cubicBezTo>
                <a:lnTo>
                  <a:pt x="10406743" y="7184572"/>
                </a:lnTo>
                <a:lnTo>
                  <a:pt x="0" y="7213600"/>
                </a:lnTo>
                <a:cubicBezTo>
                  <a:pt x="4838" y="4809067"/>
                  <a:pt x="9677" y="2404533"/>
                  <a:pt x="14515" y="0"/>
                </a:cubicBezTo>
                <a:lnTo>
                  <a:pt x="1669143" y="0"/>
                </a:lnTo>
                <a:close/>
              </a:path>
            </a:pathLst>
          </a:custGeom>
          <a:solidFill>
            <a:schemeClr val="accent5">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 xmlns:a16="http://schemas.microsoft.com/office/drawing/2014/main" id="{C627FC40-E796-4F9B-A1CD-BD389E7F8E96}"/>
              </a:ext>
            </a:extLst>
          </p:cNvPr>
          <p:cNvPicPr>
            <a:picLocks noChangeAspect="1"/>
          </p:cNvPicPr>
          <p:nvPr/>
        </p:nvPicPr>
        <p:blipFill>
          <a:blip r:embed="rId2" cstate="email">
            <a:extLst>
              <a:ext uri="{BEBA8EAE-BF5A-486C-A8C5-ECC9F3942E4B}">
                <a14:imgProps xmlns:a14="http://schemas.microsoft.com/office/drawing/2010/main">
                  <a14:imgLayer r:embed="rId3">
                    <a14:imgEffect>
                      <a14:backgroundRemoval t="10000" b="90000" l="6560" r="93280">
                        <a14:foregroundMark x1="78160" y1="34800" x2="87440" y2="61600"/>
                        <a14:foregroundMark x1="61600" y1="38300" x2="75200" y2="37100"/>
                        <a14:foregroundMark x1="75200" y1="37100" x2="84400" y2="47000"/>
                        <a14:foregroundMark x1="84400" y1="47000" x2="85600" y2="66800"/>
                        <a14:foregroundMark x1="85600" y1="66800" x2="80800" y2="76300"/>
                        <a14:foregroundMark x1="75200" y1="30700" x2="87760" y2="48300"/>
                        <a14:foregroundMark x1="87760" y1="48300" x2="88720" y2="67500"/>
                        <a14:foregroundMark x1="88720" y1="67500" x2="84640" y2="82300"/>
                        <a14:foregroundMark x1="71760" y1="42700" x2="76720" y2="70000"/>
                        <a14:foregroundMark x1="68880" y1="59300" x2="72080" y2="65100"/>
                        <a14:foregroundMark x1="27440" y1="34200" x2="22160" y2="39000"/>
                        <a14:foregroundMark x1="22160" y1="39000" x2="13920" y2="52600"/>
                        <a14:foregroundMark x1="13920" y1="52600" x2="14080" y2="74900"/>
                        <a14:foregroundMark x1="14080" y1="74900" x2="19360" y2="86800"/>
                        <a14:foregroundMark x1="23840" y1="60500" x2="17680" y2="79600"/>
                        <a14:foregroundMark x1="18640" y1="64500" x2="27920" y2="79400"/>
                        <a14:foregroundMark x1="74560" y1="43100" x2="77760" y2="54300"/>
                        <a14:foregroundMark x1="77760" y1="54300" x2="78480" y2="66100"/>
                        <a14:foregroundMark x1="24160" y1="37700" x2="17040" y2="43000"/>
                        <a14:foregroundMark x1="17040" y1="43000" x2="9920" y2="61400"/>
                        <a14:foregroundMark x1="9920" y1="61400" x2="13360" y2="86300"/>
                        <a14:foregroundMark x1="13360" y1="86300" x2="23040" y2="85200"/>
                        <a14:foregroundMark x1="23040" y1="85200" x2="23280" y2="84600"/>
                        <a14:foregroundMark x1="13840" y1="45400" x2="8320" y2="56800"/>
                        <a14:foregroundMark x1="8320" y1="56800" x2="8173" y2="74351"/>
                        <a14:foregroundMark x1="8160" y1="75900" x2="19120" y2="80000"/>
                        <a14:foregroundMark x1="17520" y1="86600" x2="70720" y2="80400"/>
                        <a14:foregroundMark x1="24480" y1="86400" x2="32400" y2="87500"/>
                        <a14:foregroundMark x1="32400" y1="87500" x2="59440" y2="83900"/>
                        <a14:foregroundMark x1="28640" y1="88100" x2="40720" y2="89700"/>
                        <a14:foregroundMark x1="40720" y1="89700" x2="68880" y2="87300"/>
                        <a14:foregroundMark x1="60080" y1="88700" x2="87840" y2="80600"/>
                        <a14:foregroundMark x1="62640" y1="89300" x2="84800" y2="80600"/>
                        <a14:foregroundMark x1="64400" y1="89300" x2="85280" y2="83200"/>
                        <a14:foregroundMark x1="85280" y1="83200" x2="90000" y2="72500"/>
                        <a14:foregroundMark x1="90000" y1="72500" x2="88000" y2="62600"/>
                        <a14:foregroundMark x1="80480" y1="34600" x2="85200" y2="42000"/>
                        <a14:foregroundMark x1="85200" y1="42000" x2="90400" y2="70900"/>
                        <a14:foregroundMark x1="90400" y1="70900" x2="89920" y2="75700"/>
                        <a14:foregroundMark x1="93280" y1="59500" x2="87520" y2="81400"/>
                        <a14:foregroundMark x1="87520" y1="81400" x2="83200" y2="88500"/>
                        <a14:foregroundMark x1="17520" y1="41700" x2="9680" y2="54800"/>
                        <a14:foregroundMark x1="9680" y1="54800" x2="6696" y2="73929"/>
                        <a14:foregroundMark x1="8880" y1="52000" x2="14800" y2="43400"/>
                        <a14:foregroundMark x1="14800" y1="43400" x2="33600" y2="30500"/>
                        <a14:foregroundMark x1="10240" y1="49300" x2="27600" y2="33800"/>
                        <a14:foregroundMark x1="19200" y1="37900" x2="11840" y2="49200"/>
                        <a14:foregroundMark x1="11840" y1="49200" x2="11360" y2="52400"/>
                        <a14:foregroundMark x1="26960" y1="33000" x2="14480" y2="45000"/>
                        <a14:foregroundMark x1="17520" y1="39200" x2="30240" y2="33800"/>
                        <a14:foregroundMark x1="19680" y1="37700" x2="19680" y2="37700"/>
                        <a14:foregroundMark x1="68720" y1="89100" x2="81200" y2="85400"/>
                        <a14:foregroundMark x1="72400" y1="89100" x2="82320" y2="87100"/>
                        <a14:foregroundMark x1="78560" y1="88700" x2="83200" y2="87900"/>
                        <a14:foregroundMark x1="80640" y1="88300" x2="82640" y2="88500"/>
                        <a14:foregroundMark x1="82640" y1="88500" x2="82640" y2="88500"/>
                        <a14:foregroundMark x1="82640" y1="88500" x2="82640" y2="88500"/>
                        <a14:foregroundMark x1="20000" y1="37500" x2="20000" y2="37500"/>
                        <a14:foregroundMark x1="24640" y1="34400" x2="24640" y2="34400"/>
                        <a14:foregroundMark x1="24640" y1="34400" x2="28480" y2="33800"/>
                        <a14:foregroundMark x1="28080" y1="32900" x2="16480" y2="43500"/>
                        <a14:foregroundMark x1="24640" y1="34400" x2="26800" y2="33200"/>
                        <a14:backgroundMark x1="6240" y1="74600" x2="6560" y2="76300"/>
                        <a14:backgroundMark x1="6560" y1="74000" x2="7520" y2="76700"/>
                        <a14:backgroundMark x1="6560" y1="75200" x2="6400" y2="75000"/>
                      </a14:backgroundRemoval>
                    </a14:imgEffect>
                  </a14:imgLayer>
                </a14:imgProps>
              </a:ext>
              <a:ext uri="{28A0092B-C50C-407E-A947-70E740481C1C}">
                <a14:useLocalDpi xmlns:a14="http://schemas.microsoft.com/office/drawing/2010/main"/>
              </a:ext>
            </a:extLst>
          </a:blip>
          <a:stretch>
            <a:fillRect/>
          </a:stretch>
        </p:blipFill>
        <p:spPr>
          <a:xfrm>
            <a:off x="5097957" y="429780"/>
            <a:ext cx="7156023" cy="5724819"/>
          </a:xfrm>
          <a:prstGeom prst="rect">
            <a:avLst/>
          </a:prstGeom>
        </p:spPr>
      </p:pic>
      <p:sp>
        <p:nvSpPr>
          <p:cNvPr id="4" name="TextBox 3">
            <a:extLst>
              <a:ext uri="{FF2B5EF4-FFF2-40B4-BE49-F238E27FC236}">
                <a16:creationId xmlns="" xmlns:a16="http://schemas.microsoft.com/office/drawing/2014/main" id="{F7A3DC3E-D15A-4E62-A3B0-0C1D13CCBBCB}"/>
              </a:ext>
            </a:extLst>
          </p:cNvPr>
          <p:cNvSpPr txBox="1"/>
          <p:nvPr/>
        </p:nvSpPr>
        <p:spPr>
          <a:xfrm>
            <a:off x="130597" y="4350275"/>
            <a:ext cx="5594342" cy="1107996"/>
          </a:xfrm>
          <a:prstGeom prst="rect">
            <a:avLst/>
          </a:prstGeom>
          <a:noFill/>
        </p:spPr>
        <p:txBody>
          <a:bodyPr wrap="square" rtlCol="0">
            <a:spAutoFit/>
          </a:bodyPr>
          <a:lstStyle/>
          <a:p>
            <a:r>
              <a:rPr lang="en-US" sz="6600" spc="300" dirty="0" smtClean="0">
                <a:ln w="25400">
                  <a:noFill/>
                </a:ln>
                <a:effectLst>
                  <a:outerShdw dist="76200" dir="2700000" algn="tl" rotWithShape="0">
                    <a:schemeClr val="bg1"/>
                  </a:outerShdw>
                </a:effectLst>
                <a:latin typeface="Bebas Neue" panose="020B0606020202050201" pitchFamily="34" charset="0"/>
              </a:rPr>
              <a:t>THANK YOU</a:t>
            </a:r>
            <a:endParaRPr lang="en-US" sz="6600" spc="300" dirty="0">
              <a:ln w="25400">
                <a:noFill/>
              </a:ln>
              <a:effectLst>
                <a:outerShdw dist="76200" dir="2700000" algn="tl" rotWithShape="0">
                  <a:schemeClr val="bg1"/>
                </a:outerShdw>
              </a:effectLst>
              <a:latin typeface="Bebas Neue" panose="020B0606020202050201" pitchFamily="34" charset="0"/>
            </a:endParaRPr>
          </a:p>
        </p:txBody>
      </p:sp>
    </p:spTree>
    <p:extLst>
      <p:ext uri="{BB962C8B-B14F-4D97-AF65-F5344CB8AC3E}">
        <p14:creationId xmlns:p14="http://schemas.microsoft.com/office/powerpoint/2010/main" val="30067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 presetClass="entr" presetSubtype="0" fill="hold" nodeType="withEffect">
                                  <p:stCondLst>
                                    <p:cond delay="500"/>
                                  </p:stCondLst>
                                  <p:childTnLst>
                                    <p:set>
                                      <p:cBhvr>
                                        <p:cTn id="9" dur="1" fill="hold">
                                          <p:stCondLst>
                                            <p:cond delay="499"/>
                                          </p:stCondLst>
                                        </p:cTn>
                                        <p:tgtEl>
                                          <p:spTgt spid="3"/>
                                        </p:tgtEl>
                                        <p:attrNameLst>
                                          <p:attrName>style.visibility</p:attrName>
                                        </p:attrNameLst>
                                      </p:cBhvr>
                                      <p:to>
                                        <p:strVal val="visible"/>
                                      </p:to>
                                    </p:set>
                                  </p:childTnLst>
                                </p:cTn>
                              </p:par>
                              <p:par>
                                <p:cTn id="10" presetID="34" presetClass="emph" presetSubtype="0" fill="hold" grpId="0" nodeType="withEffect">
                                  <p:stCondLst>
                                    <p:cond delay="1000"/>
                                  </p:stCondLst>
                                  <p:iterate type="lt">
                                    <p:tmPct val="10000"/>
                                  </p:iterate>
                                  <p:childTnLst>
                                    <p:animMotion origin="layout" path="M 0.0 0.0 L 0.0 -0.07213" pathEditMode="relative" ptsTypes="">
                                      <p:cBhvr>
                                        <p:cTn id="11" dur="500" accel="50000" decel="50000" autoRev="1" fill="hold">
                                          <p:stCondLst>
                                            <p:cond delay="0"/>
                                          </p:stCondLst>
                                        </p:cTn>
                                        <p:tgtEl>
                                          <p:spTgt spid="4"/>
                                        </p:tgtEl>
                                        <p:attrNameLst>
                                          <p:attrName>ppt_x</p:attrName>
                                          <p:attrName>ppt_y</p:attrName>
                                        </p:attrNameLst>
                                      </p:cBhvr>
                                    </p:animMotion>
                                    <p:animRot by="1500000">
                                      <p:cBhvr>
                                        <p:cTn id="12" dur="250" fill="hold">
                                          <p:stCondLst>
                                            <p:cond delay="0"/>
                                          </p:stCondLst>
                                        </p:cTn>
                                        <p:tgtEl>
                                          <p:spTgt spid="4"/>
                                        </p:tgtEl>
                                        <p:attrNameLst>
                                          <p:attrName>r</p:attrName>
                                        </p:attrNameLst>
                                      </p:cBhvr>
                                    </p:animRot>
                                    <p:animRot by="-1500000">
                                      <p:cBhvr>
                                        <p:cTn id="13" dur="250" fill="hold">
                                          <p:stCondLst>
                                            <p:cond delay="250"/>
                                          </p:stCondLst>
                                        </p:cTn>
                                        <p:tgtEl>
                                          <p:spTgt spid="4"/>
                                        </p:tgtEl>
                                        <p:attrNameLst>
                                          <p:attrName>r</p:attrName>
                                        </p:attrNameLst>
                                      </p:cBhvr>
                                    </p:animRot>
                                    <p:animRot by="-1500000">
                                      <p:cBhvr>
                                        <p:cTn id="14" dur="250" fill="hold">
                                          <p:stCondLst>
                                            <p:cond delay="500"/>
                                          </p:stCondLst>
                                        </p:cTn>
                                        <p:tgtEl>
                                          <p:spTgt spid="4"/>
                                        </p:tgtEl>
                                        <p:attrNameLst>
                                          <p:attrName>r</p:attrName>
                                        </p:attrNameLst>
                                      </p:cBhvr>
                                    </p:animRot>
                                    <p:animRot by="1500000">
                                      <p:cBhvr>
                                        <p:cTn id="15" dur="250" fill="hold">
                                          <p:stCondLst>
                                            <p:cond delay="75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9B8">
            <a:alpha val="60000"/>
          </a:srgbClr>
        </a:solidFill>
        <a:effectLst/>
      </p:bgPr>
    </p:bg>
    <p:spTree>
      <p:nvGrpSpPr>
        <p:cNvPr id="1" name=""/>
        <p:cNvGrpSpPr/>
        <p:nvPr/>
      </p:nvGrpSpPr>
      <p:grpSpPr>
        <a:xfrm>
          <a:off x="0" y="0"/>
          <a:ext cx="0" cy="0"/>
          <a:chOff x="0" y="0"/>
          <a:chExt cx="0" cy="0"/>
        </a:xfrm>
      </p:grpSpPr>
      <p:sp>
        <p:nvSpPr>
          <p:cNvPr id="3" name="Rectangle 2"/>
          <p:cNvSpPr/>
          <p:nvPr/>
        </p:nvSpPr>
        <p:spPr>
          <a:xfrm>
            <a:off x="494048" y="659972"/>
            <a:ext cx="4687552" cy="5201424"/>
          </a:xfrm>
          <a:prstGeom prst="rect">
            <a:avLst/>
          </a:prstGeom>
        </p:spPr>
        <p:txBody>
          <a:bodyPr wrap="square">
            <a:spAutoFit/>
          </a:bodyPr>
          <a:lstStyle/>
          <a:p>
            <a:r>
              <a:rPr lang="en-US" sz="3200" spc="300" dirty="0" smtClean="0">
                <a:ln w="25400">
                  <a:noFill/>
                </a:ln>
                <a:effectLst>
                  <a:outerShdw dist="76200" dir="2700000" algn="tl" rotWithShape="0">
                    <a:schemeClr val="bg1"/>
                  </a:outerShdw>
                </a:effectLst>
                <a:latin typeface="Bebas Neue" panose="020B0606020202050201" pitchFamily="34" charset="0"/>
              </a:rPr>
              <a:t>Team Members-</a:t>
            </a:r>
          </a:p>
          <a:p>
            <a:endParaRPr lang="en-US" sz="1200" u="sng" dirty="0" smtClean="0">
              <a:latin typeface="Bebas Neue" charset="0"/>
              <a:ea typeface="+mn-lt"/>
              <a:cs typeface="+mn-lt"/>
            </a:endParaRPr>
          </a:p>
          <a:p>
            <a:r>
              <a:rPr lang="en-US" sz="3200" u="sng" dirty="0" smtClean="0">
                <a:latin typeface="212 Baby Girl" pitchFamily="50" charset="0"/>
                <a:ea typeface="+mn-lt"/>
                <a:cs typeface="+mn-lt"/>
              </a:rPr>
              <a:t>GROUP – 1</a:t>
            </a:r>
          </a:p>
          <a:p>
            <a:endParaRPr lang="en-US" sz="2000" u="sng" dirty="0">
              <a:latin typeface="212 Baby Girl" pitchFamily="50" charset="0"/>
              <a:ea typeface="+mn-lt"/>
              <a:cs typeface="+mn-lt"/>
            </a:endParaRPr>
          </a:p>
          <a:p>
            <a:pPr marL="457200" indent="-457200"/>
            <a:r>
              <a:rPr lang="en-US" sz="3200" dirty="0">
                <a:latin typeface="212 Baby Girl" pitchFamily="50" charset="0"/>
                <a:ea typeface="+mn-lt"/>
                <a:cs typeface="+mn-lt"/>
              </a:rPr>
              <a:t>Ms. </a:t>
            </a:r>
            <a:r>
              <a:rPr lang="en-IN" sz="3200" dirty="0">
                <a:latin typeface="212 Baby Girl" pitchFamily="50" charset="0"/>
              </a:rPr>
              <a:t>Ananya Aswal</a:t>
            </a:r>
            <a:endParaRPr lang="en-US" sz="3200" dirty="0">
              <a:latin typeface="212 Baby Girl" pitchFamily="50" charset="0"/>
              <a:ea typeface="+mn-lt"/>
              <a:cs typeface="+mn-lt"/>
            </a:endParaRPr>
          </a:p>
          <a:p>
            <a:pPr marL="457200" indent="-457200"/>
            <a:r>
              <a:rPr lang="en-IN" sz="3200" dirty="0">
                <a:latin typeface="212 Baby Girl" pitchFamily="50" charset="0"/>
              </a:rPr>
              <a:t>Mrs. Deepaveni </a:t>
            </a:r>
            <a:r>
              <a:rPr lang="en-IN" sz="3200" dirty="0" smtClean="0">
                <a:latin typeface="212 Baby Girl" pitchFamily="50" charset="0"/>
              </a:rPr>
              <a:t>Seggari</a:t>
            </a:r>
          </a:p>
          <a:p>
            <a:pPr marL="457200" indent="-457200"/>
            <a:r>
              <a:rPr lang="en-US" sz="3200" dirty="0" smtClean="0">
                <a:latin typeface="212 Baby Girl" pitchFamily="50" charset="0"/>
              </a:rPr>
              <a:t>Ms. Punam </a:t>
            </a:r>
            <a:r>
              <a:rPr lang="en-US" sz="3200" dirty="0" err="1" smtClean="0">
                <a:latin typeface="212 Baby Girl" pitchFamily="50" charset="0"/>
              </a:rPr>
              <a:t>Kurkure</a:t>
            </a:r>
            <a:endParaRPr lang="en-IN" sz="3200" dirty="0">
              <a:latin typeface="212 Baby Girl" pitchFamily="50" charset="0"/>
            </a:endParaRPr>
          </a:p>
          <a:p>
            <a:pPr marL="457200" indent="-457200"/>
            <a:r>
              <a:rPr lang="en-US" sz="3200" dirty="0">
                <a:latin typeface="212 Baby Girl" pitchFamily="50" charset="0"/>
                <a:ea typeface="+mn-lt"/>
                <a:cs typeface="+mn-lt"/>
              </a:rPr>
              <a:t>Mr. </a:t>
            </a:r>
            <a:r>
              <a:rPr lang="en-IN" sz="3200" dirty="0" err="1">
                <a:latin typeface="212 Baby Girl" pitchFamily="50" charset="0"/>
              </a:rPr>
              <a:t>Sumeet</a:t>
            </a:r>
            <a:r>
              <a:rPr lang="en-IN" sz="3200" dirty="0">
                <a:latin typeface="212 Baby Girl" pitchFamily="50" charset="0"/>
              </a:rPr>
              <a:t> </a:t>
            </a:r>
            <a:r>
              <a:rPr lang="en-IN" sz="3200" dirty="0" err="1">
                <a:latin typeface="212 Baby Girl" pitchFamily="50" charset="0"/>
              </a:rPr>
              <a:t>Rodge</a:t>
            </a:r>
            <a:endParaRPr lang="en-US" sz="3200" dirty="0">
              <a:latin typeface="212 Baby Girl" pitchFamily="50" charset="0"/>
              <a:ea typeface="+mn-lt"/>
              <a:cs typeface="+mn-lt"/>
            </a:endParaRPr>
          </a:p>
          <a:p>
            <a:pPr marL="457200" indent="-457200"/>
            <a:r>
              <a:rPr lang="en-US" sz="3200" dirty="0">
                <a:latin typeface="212 Baby Girl" pitchFamily="50" charset="0"/>
                <a:ea typeface="+mn-lt"/>
                <a:cs typeface="+mn-lt"/>
              </a:rPr>
              <a:t>Mr. </a:t>
            </a:r>
            <a:r>
              <a:rPr lang="en-US" sz="3200" dirty="0" err="1">
                <a:latin typeface="212 Baby Girl" pitchFamily="50" charset="0"/>
                <a:ea typeface="+mn-lt"/>
                <a:cs typeface="+mn-lt"/>
              </a:rPr>
              <a:t>Sumit</a:t>
            </a:r>
            <a:r>
              <a:rPr lang="en-US" sz="3200" dirty="0">
                <a:latin typeface="212 Baby Girl" pitchFamily="50" charset="0"/>
                <a:ea typeface="+mn-lt"/>
                <a:cs typeface="+mn-lt"/>
              </a:rPr>
              <a:t> </a:t>
            </a:r>
            <a:r>
              <a:rPr lang="en-US" sz="3200" dirty="0" err="1">
                <a:latin typeface="212 Baby Girl" pitchFamily="50" charset="0"/>
                <a:ea typeface="+mn-lt"/>
                <a:cs typeface="+mn-lt"/>
              </a:rPr>
              <a:t>Pramod</a:t>
            </a:r>
            <a:r>
              <a:rPr lang="en-US" sz="3200" dirty="0">
                <a:latin typeface="212 Baby Girl" pitchFamily="50" charset="0"/>
                <a:ea typeface="+mn-lt"/>
                <a:cs typeface="+mn-lt"/>
              </a:rPr>
              <a:t> More</a:t>
            </a:r>
          </a:p>
          <a:p>
            <a:pPr marL="457200" indent="-457200"/>
            <a:r>
              <a:rPr lang="en-US" sz="3200" dirty="0">
                <a:latin typeface="212 Baby Girl" pitchFamily="50" charset="0"/>
                <a:ea typeface="+mn-lt"/>
                <a:cs typeface="+mn-lt"/>
              </a:rPr>
              <a:t>Mr. </a:t>
            </a:r>
            <a:r>
              <a:rPr lang="en-IN" sz="3200" dirty="0">
                <a:latin typeface="212 Baby Girl" pitchFamily="50" charset="0"/>
              </a:rPr>
              <a:t>Rohan </a:t>
            </a:r>
            <a:r>
              <a:rPr lang="en-IN" sz="3200" dirty="0" err="1">
                <a:latin typeface="212 Baby Girl" pitchFamily="50" charset="0"/>
              </a:rPr>
              <a:t>Malhotra</a:t>
            </a:r>
            <a:endParaRPr lang="en-US" sz="3200" dirty="0">
              <a:latin typeface="212 Baby Girl" pitchFamily="50" charset="0"/>
              <a:cs typeface="Calibri" panose="020F0502020204030204"/>
            </a:endParaRPr>
          </a:p>
          <a:p>
            <a:pPr marL="457200" indent="-457200"/>
            <a:r>
              <a:rPr lang="en-US" sz="3200" dirty="0">
                <a:latin typeface="212 Baby Girl" pitchFamily="50" charset="0"/>
                <a:ea typeface="+mn-lt"/>
                <a:cs typeface="+mn-lt"/>
              </a:rPr>
              <a:t>Mr. </a:t>
            </a:r>
            <a:r>
              <a:rPr lang="en-IN" sz="3200" dirty="0" err="1">
                <a:latin typeface="212 Baby Girl" pitchFamily="50" charset="0"/>
              </a:rPr>
              <a:t>Mandar</a:t>
            </a:r>
            <a:r>
              <a:rPr lang="en-IN" sz="3200" dirty="0">
                <a:latin typeface="212 Baby Girl" pitchFamily="50" charset="0"/>
              </a:rPr>
              <a:t> L. </a:t>
            </a:r>
            <a:r>
              <a:rPr lang="en-IN" sz="3200" dirty="0" err="1" smtClean="0">
                <a:latin typeface="212 Baby Girl" pitchFamily="50" charset="0"/>
              </a:rPr>
              <a:t>Navalur</a:t>
            </a:r>
            <a:endParaRPr lang="en-US" sz="3200" dirty="0">
              <a:latin typeface="212 Baby Girl" pitchFamily="50" charset="0"/>
              <a:ea typeface="+mn-lt"/>
              <a:cs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87" y="1669774"/>
            <a:ext cx="6023916" cy="374355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4693" y="1516132"/>
            <a:ext cx="541950" cy="511450"/>
          </a:xfrm>
          <a:prstGeom prst="rect">
            <a:avLst/>
          </a:prstGeom>
        </p:spPr>
      </p:pic>
    </p:spTree>
    <p:extLst>
      <p:ext uri="{BB962C8B-B14F-4D97-AF65-F5344CB8AC3E}">
        <p14:creationId xmlns:p14="http://schemas.microsoft.com/office/powerpoint/2010/main" val="36104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1000"/>
                                  </p:stCondLst>
                                  <p:childTnLst>
                                    <p:animRot by="120000">
                                      <p:cBhvr>
                                        <p:cTn id="6" dur="1" fill="hold">
                                          <p:stCondLst>
                                            <p:cond delay="0"/>
                                          </p:stCondLst>
                                        </p:cTn>
                                        <p:tgtEl>
                                          <p:spTgt spid="4"/>
                                        </p:tgtEl>
                                        <p:attrNameLst>
                                          <p:attrName>r</p:attrName>
                                        </p:attrNameLst>
                                      </p:cBhvr>
                                    </p:animRot>
                                    <p:animRot by="-240000">
                                      <p:cBhvr>
                                        <p:cTn id="7" dur="2" fill="hold">
                                          <p:stCondLst>
                                            <p:cond delay="197"/>
                                          </p:stCondLst>
                                        </p:cTn>
                                        <p:tgtEl>
                                          <p:spTgt spid="4"/>
                                        </p:tgtEl>
                                        <p:attrNameLst>
                                          <p:attrName>r</p:attrName>
                                        </p:attrNameLst>
                                      </p:cBhvr>
                                    </p:animRot>
                                    <p:animRot by="240000">
                                      <p:cBhvr>
                                        <p:cTn id="8" dur="2" fill="hold">
                                          <p:stCondLst>
                                            <p:cond delay="394"/>
                                          </p:stCondLst>
                                        </p:cTn>
                                        <p:tgtEl>
                                          <p:spTgt spid="4"/>
                                        </p:tgtEl>
                                        <p:attrNameLst>
                                          <p:attrName>r</p:attrName>
                                        </p:attrNameLst>
                                      </p:cBhvr>
                                    </p:animRot>
                                    <p:animRot by="-240000">
                                      <p:cBhvr>
                                        <p:cTn id="9" dur="2" fill="hold">
                                          <p:stCondLst>
                                            <p:cond delay="590"/>
                                          </p:stCondLst>
                                        </p:cTn>
                                        <p:tgtEl>
                                          <p:spTgt spid="4"/>
                                        </p:tgtEl>
                                        <p:attrNameLst>
                                          <p:attrName>r</p:attrName>
                                        </p:attrNameLst>
                                      </p:cBhvr>
                                    </p:animRot>
                                    <p:animRot by="120000">
                                      <p:cBhvr>
                                        <p:cTn id="10" dur="2" fill="hold">
                                          <p:stCondLst>
                                            <p:cond delay="999"/>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7DEE8">
            <a:alpha val="70000"/>
          </a:srgbClr>
        </a:solidFill>
        <a:effectLst/>
      </p:bgPr>
    </p:bg>
    <p:spTree>
      <p:nvGrpSpPr>
        <p:cNvPr id="1" name=""/>
        <p:cNvGrpSpPr/>
        <p:nvPr/>
      </p:nvGrpSpPr>
      <p:grpSpPr>
        <a:xfrm>
          <a:off x="0" y="0"/>
          <a:ext cx="0" cy="0"/>
          <a:chOff x="0" y="0"/>
          <a:chExt cx="0" cy="0"/>
        </a:xfrm>
      </p:grpSpPr>
      <p:sp>
        <p:nvSpPr>
          <p:cNvPr id="2" name="Rectangle 1"/>
          <p:cNvSpPr/>
          <p:nvPr/>
        </p:nvSpPr>
        <p:spPr>
          <a:xfrm>
            <a:off x="251520" y="523934"/>
            <a:ext cx="5040560" cy="2062103"/>
          </a:xfrm>
          <a:prstGeom prst="rect">
            <a:avLst/>
          </a:prstGeom>
        </p:spPr>
        <p:txBody>
          <a:bodyPr wrap="square">
            <a:spAutoFit/>
          </a:bodyPr>
          <a:lstStyle/>
          <a:p>
            <a:r>
              <a:rPr lang="en-US" sz="2800" spc="300" dirty="0" smtClean="0">
                <a:ln w="25400">
                  <a:noFill/>
                </a:ln>
                <a:effectLst>
                  <a:outerShdw dist="76200" dir="2700000" algn="tl" rotWithShape="0">
                    <a:schemeClr val="bg1"/>
                  </a:outerShdw>
                </a:effectLst>
                <a:latin typeface="Bebas Neue" panose="020B0606020202050201" pitchFamily="34" charset="0"/>
              </a:rPr>
              <a:t>Dataset-</a:t>
            </a:r>
            <a:endParaRPr lang="en-US" sz="2000" spc="300" dirty="0">
              <a:ln w="25400">
                <a:noFill/>
              </a:ln>
              <a:effectLst>
                <a:outerShdw dist="76200" dir="2700000" algn="tl" rotWithShape="0">
                  <a:schemeClr val="bg1"/>
                </a:outerShdw>
              </a:effectLst>
              <a:latin typeface="Bebas Neue" panose="020B0606020202050201" pitchFamily="34" charset="0"/>
            </a:endParaRPr>
          </a:p>
          <a:p>
            <a:r>
              <a:rPr lang="en-US" sz="2000" spc="300" dirty="0" smtClean="0">
                <a:ln w="25400">
                  <a:noFill/>
                </a:ln>
                <a:latin typeface="212 Baby Girl" pitchFamily="50" charset="0"/>
              </a:rPr>
              <a:t>Domain- Healthcare</a:t>
            </a:r>
          </a:p>
          <a:p>
            <a:r>
              <a:rPr lang="en-US" sz="2000" spc="300" dirty="0" smtClean="0">
                <a:ln w="25400">
                  <a:noFill/>
                </a:ln>
                <a:latin typeface="212 Baby Girl" pitchFamily="50" charset="0"/>
              </a:rPr>
              <a:t>Project Name- Dialysis Analytics</a:t>
            </a:r>
          </a:p>
          <a:p>
            <a:pPr algn="just"/>
            <a:r>
              <a:rPr lang="en-US" sz="2000" spc="300" dirty="0" smtClean="0">
                <a:ln w="25400">
                  <a:noFill/>
                </a:ln>
                <a:latin typeface="212 Baby Girl" pitchFamily="50" charset="0"/>
              </a:rPr>
              <a:t>Data Type- </a:t>
            </a:r>
            <a:r>
              <a:rPr lang="en-US" sz="2000" spc="300" dirty="0" err="1" smtClean="0">
                <a:ln w="25400">
                  <a:noFill/>
                </a:ln>
                <a:latin typeface="212 Baby Girl" pitchFamily="50" charset="0"/>
              </a:rPr>
              <a:t>Csv</a:t>
            </a:r>
            <a:r>
              <a:rPr lang="en-US" sz="2000" spc="300" dirty="0" smtClean="0">
                <a:ln w="25400">
                  <a:noFill/>
                </a:ln>
                <a:latin typeface="212 Baby Girl" pitchFamily="50" charset="0"/>
              </a:rPr>
              <a:t> Files</a:t>
            </a:r>
          </a:p>
          <a:p>
            <a:pPr algn="just"/>
            <a:r>
              <a:rPr lang="en-US" sz="2000" spc="300" dirty="0" smtClean="0">
                <a:ln w="25400">
                  <a:noFill/>
                </a:ln>
                <a:latin typeface="212 Baby Girl" pitchFamily="50" charset="0"/>
              </a:rPr>
              <a:t>File Size- 10.9Mb</a:t>
            </a:r>
          </a:p>
          <a:p>
            <a:r>
              <a:rPr lang="en-US" sz="2000" spc="300" dirty="0" smtClean="0">
                <a:ln w="25400">
                  <a:noFill/>
                </a:ln>
                <a:latin typeface="212 Baby Girl" pitchFamily="50" charset="0"/>
              </a:rPr>
              <a:t>Files- Dialysis 1 &amp; 2 </a:t>
            </a:r>
            <a:endParaRPr lang="en-US" sz="2000" spc="300" dirty="0">
              <a:ln w="25400">
                <a:noFill/>
              </a:ln>
              <a:latin typeface="212 Baby Girl" pitchFamily="50" charset="0"/>
            </a:endParaRPr>
          </a:p>
        </p:txBody>
      </p:sp>
      <p:sp>
        <p:nvSpPr>
          <p:cNvPr id="3" name="Rectangle 2"/>
          <p:cNvSpPr/>
          <p:nvPr/>
        </p:nvSpPr>
        <p:spPr>
          <a:xfrm>
            <a:off x="3124673" y="2756179"/>
            <a:ext cx="7200800" cy="3293209"/>
          </a:xfrm>
          <a:prstGeom prst="rect">
            <a:avLst/>
          </a:prstGeom>
        </p:spPr>
        <p:txBody>
          <a:bodyPr wrap="square">
            <a:spAutoFit/>
          </a:bodyPr>
          <a:lstStyle/>
          <a:p>
            <a:r>
              <a:rPr lang="en-US" sz="2800" spc="300" dirty="0" smtClean="0">
                <a:ln w="25400">
                  <a:noFill/>
                </a:ln>
                <a:effectLst>
                  <a:outerShdw dist="76200" dir="2700000" algn="tl" rotWithShape="0">
                    <a:schemeClr val="bg1"/>
                  </a:outerShdw>
                </a:effectLst>
                <a:latin typeface="Bebas Neue" panose="020B0606020202050201" pitchFamily="34" charset="0"/>
              </a:rPr>
              <a:t>Project Workflow-</a:t>
            </a:r>
            <a:endParaRPr lang="en-US" sz="2000" spc="300" dirty="0">
              <a:ln w="25400">
                <a:noFill/>
              </a:ln>
              <a:effectLst>
                <a:outerShdw dist="76200" dir="2700000" algn="tl" rotWithShape="0">
                  <a:schemeClr val="bg1"/>
                </a:outerShdw>
              </a:effectLst>
              <a:latin typeface="Bebas Neue" panose="020B0606020202050201" pitchFamily="34" charset="0"/>
            </a:endParaRPr>
          </a:p>
          <a:p>
            <a:pPr marL="285750" indent="-285750" algn="just">
              <a:buFont typeface="Wingdings" pitchFamily="2" charset="2"/>
              <a:buChar char="§"/>
            </a:pPr>
            <a:r>
              <a:rPr lang="en-US" sz="2000" dirty="0">
                <a:latin typeface="212 Baby Girl" pitchFamily="50" charset="0"/>
                <a:ea typeface="+mn-lt"/>
                <a:cs typeface="+mn-lt"/>
              </a:rPr>
              <a:t>Combined two different datasets in Excel using Power Query </a:t>
            </a:r>
            <a:r>
              <a:rPr lang="en-US" sz="2000" dirty="0" smtClean="0">
                <a:latin typeface="212 Baby Girl" pitchFamily="50" charset="0"/>
                <a:ea typeface="+mn-lt"/>
                <a:cs typeface="+mn-lt"/>
              </a:rPr>
              <a:t>(Dialysis 1</a:t>
            </a:r>
            <a:r>
              <a:rPr lang="en-US" sz="2000" dirty="0">
                <a:latin typeface="212 Baby Girl" pitchFamily="50" charset="0"/>
                <a:ea typeface="+mn-lt"/>
                <a:cs typeface="+mn-lt"/>
              </a:rPr>
              <a:t> &amp; </a:t>
            </a:r>
            <a:r>
              <a:rPr lang="en-US" sz="2000" dirty="0" smtClean="0">
                <a:latin typeface="212 Baby Girl" pitchFamily="50" charset="0"/>
                <a:ea typeface="+mn-lt"/>
                <a:cs typeface="+mn-lt"/>
              </a:rPr>
              <a:t>Dialysis 2</a:t>
            </a:r>
            <a:r>
              <a:rPr lang="en-US" sz="2000" dirty="0">
                <a:latin typeface="212 Baby Girl" pitchFamily="50" charset="0"/>
                <a:ea typeface="+mn-lt"/>
                <a:cs typeface="+mn-lt"/>
              </a:rPr>
              <a:t>)</a:t>
            </a:r>
            <a:endParaRPr lang="en-US" sz="2000" dirty="0">
              <a:latin typeface="212 Baby Girl" pitchFamily="50" charset="0"/>
              <a:cs typeface="Calibri" panose="020F0502020204030204"/>
            </a:endParaRPr>
          </a:p>
          <a:p>
            <a:pPr marL="285750" indent="-285750" algn="just">
              <a:buFont typeface="Wingdings" pitchFamily="2" charset="2"/>
              <a:buChar char="§"/>
            </a:pPr>
            <a:r>
              <a:rPr lang="en-US" sz="2000" dirty="0" smtClean="0">
                <a:latin typeface="212 Baby Girl" pitchFamily="50" charset="0"/>
                <a:ea typeface="+mn-lt"/>
                <a:cs typeface="+mn-lt"/>
              </a:rPr>
              <a:t>Cleaning the files, replacing </a:t>
            </a:r>
            <a:r>
              <a:rPr lang="en-US" sz="2000" dirty="0">
                <a:latin typeface="212 Baby Girl" pitchFamily="50" charset="0"/>
                <a:ea typeface="+mn-lt"/>
                <a:cs typeface="+mn-lt"/>
              </a:rPr>
              <a:t>Duplicates &amp; Null values</a:t>
            </a:r>
            <a:r>
              <a:rPr lang="en-US" sz="2000" dirty="0" smtClean="0">
                <a:latin typeface="212 Baby Girl" pitchFamily="50" charset="0"/>
                <a:ea typeface="+mn-lt"/>
                <a:cs typeface="+mn-lt"/>
              </a:rPr>
              <a:t>.</a:t>
            </a:r>
            <a:endParaRPr lang="en-US" sz="2000" dirty="0">
              <a:latin typeface="212 Baby Girl" pitchFamily="50" charset="0"/>
            </a:endParaRPr>
          </a:p>
          <a:p>
            <a:pPr marL="285750" indent="-285750" algn="just">
              <a:buFont typeface="Wingdings" pitchFamily="2" charset="2"/>
              <a:buChar char="§"/>
            </a:pPr>
            <a:r>
              <a:rPr lang="en-US" sz="2000" dirty="0" smtClean="0">
                <a:latin typeface="212 Baby Girl" pitchFamily="50" charset="0"/>
                <a:ea typeface="+mn-lt"/>
                <a:cs typeface="+mn-lt"/>
              </a:rPr>
              <a:t>Used </a:t>
            </a:r>
            <a:r>
              <a:rPr lang="en-US" sz="2000" dirty="0">
                <a:latin typeface="212 Baby Girl" pitchFamily="50" charset="0"/>
                <a:ea typeface="+mn-lt"/>
                <a:cs typeface="+mn-lt"/>
              </a:rPr>
              <a:t>Pivot tables &amp; Charts </a:t>
            </a:r>
            <a:r>
              <a:rPr lang="en-US" sz="2000" dirty="0" smtClean="0">
                <a:latin typeface="212 Baby Girl" pitchFamily="50" charset="0"/>
                <a:ea typeface="+mn-lt"/>
                <a:cs typeface="+mn-lt"/>
              </a:rPr>
              <a:t>to calculate </a:t>
            </a:r>
            <a:r>
              <a:rPr lang="en-US" sz="2000" dirty="0">
                <a:latin typeface="212 Baby Girl" pitchFamily="50" charset="0"/>
                <a:ea typeface="+mn-lt"/>
                <a:cs typeface="+mn-lt"/>
              </a:rPr>
              <a:t>the required KPI’s in Excel.</a:t>
            </a:r>
            <a:endParaRPr lang="en-US" sz="2000" dirty="0">
              <a:latin typeface="212 Baby Girl" pitchFamily="50" charset="0"/>
            </a:endParaRPr>
          </a:p>
          <a:p>
            <a:pPr marL="285750" indent="-285750" algn="just">
              <a:buFont typeface="Wingdings" pitchFamily="2" charset="2"/>
              <a:buChar char="§"/>
            </a:pPr>
            <a:r>
              <a:rPr lang="en-US" sz="2000" dirty="0">
                <a:latin typeface="212 Baby Girl" pitchFamily="50" charset="0"/>
                <a:cs typeface="Calibri"/>
              </a:rPr>
              <a:t>Executed the MySQL queries to get </a:t>
            </a:r>
            <a:r>
              <a:rPr lang="en-US" sz="2000" dirty="0" smtClean="0">
                <a:latin typeface="212 Baby Girl" pitchFamily="50" charset="0"/>
                <a:cs typeface="Calibri"/>
              </a:rPr>
              <a:t>the output.</a:t>
            </a:r>
            <a:endParaRPr lang="en-US" sz="2000" dirty="0">
              <a:latin typeface="212 Baby Girl" pitchFamily="50" charset="0"/>
              <a:cs typeface="Calibri"/>
            </a:endParaRPr>
          </a:p>
          <a:p>
            <a:pPr marL="285750" indent="-285750" algn="just">
              <a:buFont typeface="Wingdings" pitchFamily="2" charset="2"/>
              <a:buChar char="§"/>
            </a:pPr>
            <a:r>
              <a:rPr lang="en-US" sz="2000" dirty="0">
                <a:latin typeface="212 Baby Girl" pitchFamily="50" charset="0"/>
                <a:cs typeface="Calibri"/>
              </a:rPr>
              <a:t>Created Interactive Dashboards in </a:t>
            </a:r>
            <a:r>
              <a:rPr lang="en-US" sz="2000" dirty="0" smtClean="0">
                <a:latin typeface="212 Baby Girl" pitchFamily="50" charset="0"/>
                <a:cs typeface="Calibri"/>
              </a:rPr>
              <a:t>PowerBI by applying DAX &amp; Tableau using Calculated field.</a:t>
            </a:r>
            <a:endParaRPr lang="en-US" sz="2000" dirty="0">
              <a:latin typeface="212 Baby Girl" pitchFamily="50" charset="0"/>
              <a:cs typeface="Calibri"/>
            </a:endParaRPr>
          </a:p>
          <a:p>
            <a:pPr marL="285750" indent="-285750" algn="just">
              <a:buFont typeface="Wingdings" pitchFamily="2" charset="2"/>
              <a:buChar char="§"/>
            </a:pPr>
            <a:r>
              <a:rPr lang="en-US" sz="2000" dirty="0">
                <a:latin typeface="212 Baby Girl" pitchFamily="50" charset="0"/>
                <a:cs typeface="Calibri"/>
              </a:rPr>
              <a:t>Provided </a:t>
            </a:r>
            <a:r>
              <a:rPr lang="en-IN" sz="2000" dirty="0">
                <a:latin typeface="212 Baby Girl" pitchFamily="50" charset="0"/>
                <a:cs typeface="Calibri"/>
              </a:rPr>
              <a:t>insights for each KPI’s</a:t>
            </a:r>
            <a:r>
              <a:rPr lang="en-IN" sz="2000" dirty="0" smtClean="0">
                <a:latin typeface="212 Baby Girl" pitchFamily="50" charset="0"/>
                <a:cs typeface="Calibri"/>
              </a:rPr>
              <a:t>.</a:t>
            </a:r>
            <a:endParaRPr lang="en-US" sz="2000" dirty="0">
              <a:latin typeface="212 Baby Girl" pitchFamily="50" charset="0"/>
              <a:cs typeface="Calibri"/>
            </a:endParaRPr>
          </a:p>
        </p:txBody>
      </p:sp>
      <p:pic>
        <p:nvPicPr>
          <p:cNvPr id="4" name="Picture 3">
            <a:extLst>
              <a:ext uri="{FF2B5EF4-FFF2-40B4-BE49-F238E27FC236}">
                <a16:creationId xmlns="" xmlns:a16="http://schemas.microsoft.com/office/drawing/2014/main" id="{53FF90E2-47AB-4FD1-BD77-7B9BC9E7298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28521" y="-203652"/>
            <a:ext cx="6361043" cy="3276016"/>
          </a:xfrm>
          <a:prstGeom prst="rect">
            <a:avLst/>
          </a:prstGeom>
        </p:spPr>
      </p:pic>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10405665"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5589240"/>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66726" y="6080044"/>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70046"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Tree>
    <p:extLst>
      <p:ext uri="{BB962C8B-B14F-4D97-AF65-F5344CB8AC3E}">
        <p14:creationId xmlns:p14="http://schemas.microsoft.com/office/powerpoint/2010/main" val="18066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circle(out)">
                                      <p:cBhvr>
                                        <p:cTn id="11"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DA8A">
            <a:alpha val="76078"/>
          </a:srgbClr>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8987701"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66726" y="6080044"/>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5589720"/>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1" name="Rectangle: Rounded Corners 26">
            <a:extLst>
              <a:ext uri="{FF2B5EF4-FFF2-40B4-BE49-F238E27FC236}">
                <a16:creationId xmlns:a16="http://schemas.microsoft.com/office/drawing/2014/main" xmlns="" id="{20B6F5BA-6CD1-4467-A362-B33079F73B4B}"/>
              </a:ext>
            </a:extLst>
          </p:cNvPr>
          <p:cNvSpPr/>
          <p:nvPr/>
        </p:nvSpPr>
        <p:spPr>
          <a:xfrm>
            <a:off x="579308" y="3211917"/>
            <a:ext cx="9294299" cy="582858"/>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212 Baby Girl" pitchFamily="50" charset="0"/>
              </a:rPr>
              <a:t>KPI 4 – Dialysis Station Stats</a:t>
            </a:r>
            <a:endParaRPr lang="id-ID" sz="2400" dirty="0">
              <a:latin typeface="212 Baby Girl" pitchFamily="50" charset="0"/>
            </a:endParaRPr>
          </a:p>
        </p:txBody>
      </p:sp>
      <p:sp>
        <p:nvSpPr>
          <p:cNvPr id="32" name="Rectangle: Rounded Corners 47">
            <a:extLst>
              <a:ext uri="{FF2B5EF4-FFF2-40B4-BE49-F238E27FC236}">
                <a16:creationId xmlns:a16="http://schemas.microsoft.com/office/drawing/2014/main" xmlns="" id="{74220229-D915-44E2-9FA0-69DB72A847C3}"/>
              </a:ext>
            </a:extLst>
          </p:cNvPr>
          <p:cNvSpPr/>
          <p:nvPr/>
        </p:nvSpPr>
        <p:spPr>
          <a:xfrm>
            <a:off x="579308" y="4051104"/>
            <a:ext cx="9294299" cy="582858"/>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212 Baby Girl" pitchFamily="50" charset="0"/>
              </a:rPr>
              <a:t>KPI </a:t>
            </a:r>
            <a:r>
              <a:rPr lang="en-US" sz="2400" dirty="0" smtClean="0">
                <a:latin typeface="212 Baby Girl" pitchFamily="50" charset="0"/>
              </a:rPr>
              <a:t>5 - # Category Text – As Expected</a:t>
            </a:r>
            <a:endParaRPr lang="id-ID" sz="2400" dirty="0">
              <a:latin typeface="212 Baby Girl" pitchFamily="50" charset="0"/>
            </a:endParaRPr>
          </a:p>
        </p:txBody>
      </p:sp>
      <p:sp>
        <p:nvSpPr>
          <p:cNvPr id="33" name="Rectangle: Rounded Corners 52">
            <a:extLst>
              <a:ext uri="{FF2B5EF4-FFF2-40B4-BE49-F238E27FC236}">
                <a16:creationId xmlns:a16="http://schemas.microsoft.com/office/drawing/2014/main" xmlns="" id="{BA9570B9-812E-4A7E-BA77-1A0E62F59C53}"/>
              </a:ext>
            </a:extLst>
          </p:cNvPr>
          <p:cNvSpPr/>
          <p:nvPr/>
        </p:nvSpPr>
        <p:spPr>
          <a:xfrm>
            <a:off x="579308" y="4890290"/>
            <a:ext cx="9294299" cy="582858"/>
          </a:xfrm>
          <a:prstGeom prst="roundRect">
            <a:avLst>
              <a:gd name="adj" fmla="val 32456"/>
            </a:avLst>
          </a:prstGeom>
          <a:solidFill>
            <a:srgbClr val="954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latin typeface="212 Baby Girl" pitchFamily="50" charset="0"/>
            </a:endParaRPr>
          </a:p>
          <a:p>
            <a:r>
              <a:rPr lang="en-US" sz="2400" dirty="0" smtClean="0">
                <a:latin typeface="212 Baby Girl" pitchFamily="50" charset="0"/>
              </a:rPr>
              <a:t>KPI 6 – Average payment reduction rate </a:t>
            </a:r>
            <a:endParaRPr lang="id-ID" sz="2400" dirty="0">
              <a:latin typeface="212 Baby Girl" pitchFamily="50" charset="0"/>
            </a:endParaRPr>
          </a:p>
          <a:p>
            <a:endParaRPr lang="id-ID" sz="2800" dirty="0">
              <a:latin typeface="212 Baby Girl" pitchFamily="50" charset="0"/>
            </a:endParaRPr>
          </a:p>
        </p:txBody>
      </p:sp>
      <p:sp>
        <p:nvSpPr>
          <p:cNvPr id="34" name="Rectangle: Rounded Corners 53">
            <a:extLst>
              <a:ext uri="{FF2B5EF4-FFF2-40B4-BE49-F238E27FC236}">
                <a16:creationId xmlns:a16="http://schemas.microsoft.com/office/drawing/2014/main" xmlns="" id="{14E058BE-2846-4D2D-BEF4-EDE471792CE6}"/>
              </a:ext>
            </a:extLst>
          </p:cNvPr>
          <p:cNvSpPr/>
          <p:nvPr/>
        </p:nvSpPr>
        <p:spPr>
          <a:xfrm>
            <a:off x="579308" y="2372730"/>
            <a:ext cx="9294299" cy="582858"/>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212 Baby Girl" pitchFamily="50" charset="0"/>
              </a:rPr>
              <a:t>KPI 3- Chain Organization w.r.t TPS as No Score</a:t>
            </a:r>
            <a:endParaRPr lang="id-ID" sz="2400" dirty="0">
              <a:latin typeface="212 Baby Girl" pitchFamily="50" charset="0"/>
            </a:endParaRPr>
          </a:p>
        </p:txBody>
      </p:sp>
      <p:sp>
        <p:nvSpPr>
          <p:cNvPr id="35" name="Rectangle: Rounded Corners 54">
            <a:extLst>
              <a:ext uri="{FF2B5EF4-FFF2-40B4-BE49-F238E27FC236}">
                <a16:creationId xmlns:a16="http://schemas.microsoft.com/office/drawing/2014/main" xmlns="" id="{20347807-7A32-4097-A466-9E3B764C7EC6}"/>
              </a:ext>
            </a:extLst>
          </p:cNvPr>
          <p:cNvSpPr/>
          <p:nvPr/>
        </p:nvSpPr>
        <p:spPr>
          <a:xfrm>
            <a:off x="641271" y="1533543"/>
            <a:ext cx="9294299" cy="582858"/>
          </a:xfrm>
          <a:prstGeom prst="roundRect">
            <a:avLst>
              <a:gd name="adj" fmla="val 32456"/>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212 Baby Girl" pitchFamily="50" charset="0"/>
              </a:rPr>
              <a:t>KPI 2- Profit Vs. Non-Profit Stats</a:t>
            </a:r>
            <a:endParaRPr lang="id-ID" sz="2400" dirty="0">
              <a:latin typeface="212 Baby Girl" pitchFamily="50" charset="0"/>
            </a:endParaRPr>
          </a:p>
        </p:txBody>
      </p:sp>
      <p:sp>
        <p:nvSpPr>
          <p:cNvPr id="36" name="Rectangle: Rounded Corners 55">
            <a:extLst>
              <a:ext uri="{FF2B5EF4-FFF2-40B4-BE49-F238E27FC236}">
                <a16:creationId xmlns:a16="http://schemas.microsoft.com/office/drawing/2014/main" xmlns="" id="{E9E7ECE9-F6EA-4DCC-B20A-E68036E21CFD}"/>
              </a:ext>
            </a:extLst>
          </p:cNvPr>
          <p:cNvSpPr/>
          <p:nvPr/>
        </p:nvSpPr>
        <p:spPr>
          <a:xfrm>
            <a:off x="641271" y="702366"/>
            <a:ext cx="9294299" cy="582858"/>
          </a:xfrm>
          <a:prstGeom prst="roundRect">
            <a:avLst>
              <a:gd name="adj" fmla="val 32456"/>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212 Baby Girl" pitchFamily="50" charset="0"/>
              </a:rPr>
              <a:t>KPI</a:t>
            </a:r>
            <a:r>
              <a:rPr lang="id-ID" sz="2400" dirty="0" smtClean="0">
                <a:latin typeface="212 Baby Girl" pitchFamily="50" charset="0"/>
              </a:rPr>
              <a:t> 1</a:t>
            </a:r>
            <a:r>
              <a:rPr lang="en-US" sz="2400" dirty="0" smtClean="0">
                <a:latin typeface="212 Baby Girl" pitchFamily="50" charset="0"/>
              </a:rPr>
              <a:t>- No. of Patients across various summaries</a:t>
            </a:r>
            <a:endParaRPr lang="id-ID" sz="2400" dirty="0">
              <a:latin typeface="212 Baby Girl" pitchFamily="50" charset="0"/>
            </a:endParaRPr>
          </a:p>
        </p:txBody>
      </p:sp>
      <p:sp>
        <p:nvSpPr>
          <p:cNvPr id="37" name="Rectangle 36"/>
          <p:cNvSpPr/>
          <p:nvPr/>
        </p:nvSpPr>
        <p:spPr>
          <a:xfrm>
            <a:off x="645567" y="119270"/>
            <a:ext cx="1832587" cy="584775"/>
          </a:xfrm>
          <a:prstGeom prst="rect">
            <a:avLst/>
          </a:prstGeom>
        </p:spPr>
        <p:txBody>
          <a:bodyPr wrap="square">
            <a:spAutoFit/>
          </a:bodyPr>
          <a:lstStyle/>
          <a:p>
            <a:r>
              <a:rPr lang="en-US" sz="3200" spc="300" dirty="0" smtClean="0">
                <a:ln w="25400">
                  <a:noFill/>
                </a:ln>
                <a:effectLst>
                  <a:outerShdw dist="76200" dir="2700000" algn="tl" rotWithShape="0">
                    <a:schemeClr val="bg1"/>
                  </a:outerShdw>
                </a:effectLst>
                <a:latin typeface="Bebas Neue" panose="020B0606020202050201" pitchFamily="34" charset="0"/>
              </a:rPr>
              <a:t>KPI’S</a:t>
            </a:r>
            <a:endParaRPr lang="en-US" sz="3200" spc="300" dirty="0">
              <a:ln w="25400">
                <a:noFill/>
              </a:ln>
              <a:effectLst>
                <a:outerShdw dist="76200" dir="2700000" algn="tl" rotWithShape="0">
                  <a:schemeClr val="bg1"/>
                </a:outerShdw>
              </a:effectLst>
              <a:latin typeface="Bebas Neue" panose="020B0606020202050201" pitchFamily="34" charset="0"/>
            </a:endParaRPr>
          </a:p>
        </p:txBody>
      </p:sp>
      <p:pic>
        <p:nvPicPr>
          <p:cNvPr id="38" name="Picture 37">
            <a:extLst>
              <a:ext uri="{FF2B5EF4-FFF2-40B4-BE49-F238E27FC236}">
                <a16:creationId xmlns:lc="http://schemas.openxmlformats.org/drawingml/2006/lockedCanvas" xmlns:a16="http://schemas.microsoft.com/office/drawing/2014/main" xmlns="" id="{C2A50FA7-7C3D-4BA4-8290-800CB47FB16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300984" y="1634041"/>
            <a:ext cx="1498311" cy="4326899"/>
          </a:xfrm>
          <a:prstGeom prst="rect">
            <a:avLst/>
          </a:prstGeom>
        </p:spPr>
      </p:pic>
    </p:spTree>
    <p:extLst>
      <p:ext uri="{BB962C8B-B14F-4D97-AF65-F5344CB8AC3E}">
        <p14:creationId xmlns:p14="http://schemas.microsoft.com/office/powerpoint/2010/main" val="23083962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14:presetBounceEnd="52000">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14:bounceEnd="52000">
                                          <p:cBhvr additive="base">
                                            <p:cTn id="7" dur="10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1+#ppt_w/2"/>
                                              </p:val>
                                            </p:tav>
                                            <p:tav tm="100000">
                                              <p:val>
                                                <p:strVal val="#ppt_x"/>
                                              </p:val>
                                            </p:tav>
                                          </p:tavLst>
                                        </p:anim>
                                        <p:anim calcmode="lin" valueType="num">
                                          <p:cBhvr additive="base">
                                            <p:cTn id="12" dur="1500" fill="hold"/>
                                            <p:tgtEl>
                                              <p:spTgt spid="38"/>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750"/>
                                      </p:stCondLst>
                                      <p:childTnLst>
                                        <p:set>
                                          <p:cBhvr>
                                            <p:cTn id="14" dur="1" fill="hold">
                                              <p:stCondLst>
                                                <p:cond delay="999"/>
                                              </p:stCondLst>
                                            </p:cTn>
                                            <p:tgtEl>
                                              <p:spTgt spid="36"/>
                                            </p:tgtEl>
                                            <p:attrNameLst>
                                              <p:attrName>style.visibility</p:attrName>
                                            </p:attrNameLst>
                                          </p:cBhvr>
                                          <p:to>
                                            <p:strVal val="visible"/>
                                          </p:to>
                                        </p:set>
                                      </p:childTnLst>
                                    </p:cTn>
                                  </p:par>
                                  <p:par>
                                    <p:cTn id="15" presetID="1" presetClass="entr" presetSubtype="0" fill="hold" grpId="0" nodeType="withEffect">
                                      <p:stCondLst>
                                        <p:cond delay="750"/>
                                      </p:stCondLst>
                                      <p:childTnLst>
                                        <p:set>
                                          <p:cBhvr>
                                            <p:cTn id="16" dur="1" fill="hold">
                                              <p:stCondLst>
                                                <p:cond delay="1999"/>
                                              </p:stCondLst>
                                            </p:cTn>
                                            <p:tgtEl>
                                              <p:spTgt spid="35"/>
                                            </p:tgtEl>
                                            <p:attrNameLst>
                                              <p:attrName>style.visibility</p:attrName>
                                            </p:attrNameLst>
                                          </p:cBhvr>
                                          <p:to>
                                            <p:strVal val="visible"/>
                                          </p:to>
                                        </p:set>
                                      </p:childTnLst>
                                    </p:cTn>
                                  </p:par>
                                  <p:par>
                                    <p:cTn id="17" presetID="1" presetClass="entr" presetSubtype="0" fill="hold" grpId="0" nodeType="withEffect">
                                      <p:stCondLst>
                                        <p:cond delay="750"/>
                                      </p:stCondLst>
                                      <p:childTnLst>
                                        <p:set>
                                          <p:cBhvr>
                                            <p:cTn id="18" dur="1" fill="hold">
                                              <p:stCondLst>
                                                <p:cond delay="2999"/>
                                              </p:stCondLst>
                                            </p:cTn>
                                            <p:tgtEl>
                                              <p:spTgt spid="34"/>
                                            </p:tgtEl>
                                            <p:attrNameLst>
                                              <p:attrName>style.visibility</p:attrName>
                                            </p:attrNameLst>
                                          </p:cBhvr>
                                          <p:to>
                                            <p:strVal val="visible"/>
                                          </p:to>
                                        </p:set>
                                      </p:childTnLst>
                                    </p:cTn>
                                  </p:par>
                                  <p:par>
                                    <p:cTn id="19" presetID="1" presetClass="entr" presetSubtype="0" fill="hold" grpId="0" nodeType="withEffect">
                                      <p:stCondLst>
                                        <p:cond delay="750"/>
                                      </p:stCondLst>
                                      <p:childTnLst>
                                        <p:set>
                                          <p:cBhvr>
                                            <p:cTn id="20" dur="1" fill="hold">
                                              <p:stCondLst>
                                                <p:cond delay="3999"/>
                                              </p:stCondLst>
                                            </p:cTn>
                                            <p:tgtEl>
                                              <p:spTgt spid="31"/>
                                            </p:tgtEl>
                                            <p:attrNameLst>
                                              <p:attrName>style.visibility</p:attrName>
                                            </p:attrNameLst>
                                          </p:cBhvr>
                                          <p:to>
                                            <p:strVal val="visible"/>
                                          </p:to>
                                        </p:set>
                                      </p:childTnLst>
                                    </p:cTn>
                                  </p:par>
                                  <p:par>
                                    <p:cTn id="21" presetID="1" presetClass="entr" presetSubtype="0" fill="hold" grpId="0" nodeType="withEffect">
                                      <p:stCondLst>
                                        <p:cond delay="750"/>
                                      </p:stCondLst>
                                      <p:childTnLst>
                                        <p:set>
                                          <p:cBhvr>
                                            <p:cTn id="22" dur="1" fill="hold">
                                              <p:stCondLst>
                                                <p:cond delay="4999"/>
                                              </p:stCondLst>
                                            </p:cTn>
                                            <p:tgtEl>
                                              <p:spTgt spid="32"/>
                                            </p:tgtEl>
                                            <p:attrNameLst>
                                              <p:attrName>style.visibility</p:attrName>
                                            </p:attrNameLst>
                                          </p:cBhvr>
                                          <p:to>
                                            <p:strVal val="visible"/>
                                          </p:to>
                                        </p:set>
                                      </p:childTnLst>
                                    </p:cTn>
                                  </p:par>
                                  <p:par>
                                    <p:cTn id="23" presetID="1" presetClass="entr" presetSubtype="0" fill="hold" grpId="0" nodeType="withEffect">
                                      <p:stCondLst>
                                        <p:cond delay="750"/>
                                      </p:stCondLst>
                                      <p:childTnLst>
                                        <p:set>
                                          <p:cBhvr>
                                            <p:cTn id="24" dur="1" fill="hold">
                                              <p:stCondLst>
                                                <p:cond delay="59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ppt_x"/>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1+#ppt_w/2"/>
                                              </p:val>
                                            </p:tav>
                                            <p:tav tm="100000">
                                              <p:val>
                                                <p:strVal val="#ppt_x"/>
                                              </p:val>
                                            </p:tav>
                                          </p:tavLst>
                                        </p:anim>
                                        <p:anim calcmode="lin" valueType="num">
                                          <p:cBhvr additive="base">
                                            <p:cTn id="12" dur="1500" fill="hold"/>
                                            <p:tgtEl>
                                              <p:spTgt spid="38"/>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750"/>
                                      </p:stCondLst>
                                      <p:childTnLst>
                                        <p:set>
                                          <p:cBhvr>
                                            <p:cTn id="14" dur="1" fill="hold">
                                              <p:stCondLst>
                                                <p:cond delay="999"/>
                                              </p:stCondLst>
                                            </p:cTn>
                                            <p:tgtEl>
                                              <p:spTgt spid="36"/>
                                            </p:tgtEl>
                                            <p:attrNameLst>
                                              <p:attrName>style.visibility</p:attrName>
                                            </p:attrNameLst>
                                          </p:cBhvr>
                                          <p:to>
                                            <p:strVal val="visible"/>
                                          </p:to>
                                        </p:set>
                                      </p:childTnLst>
                                    </p:cTn>
                                  </p:par>
                                  <p:par>
                                    <p:cTn id="15" presetID="1" presetClass="entr" presetSubtype="0" fill="hold" grpId="0" nodeType="withEffect">
                                      <p:stCondLst>
                                        <p:cond delay="750"/>
                                      </p:stCondLst>
                                      <p:childTnLst>
                                        <p:set>
                                          <p:cBhvr>
                                            <p:cTn id="16" dur="1" fill="hold">
                                              <p:stCondLst>
                                                <p:cond delay="1999"/>
                                              </p:stCondLst>
                                            </p:cTn>
                                            <p:tgtEl>
                                              <p:spTgt spid="35"/>
                                            </p:tgtEl>
                                            <p:attrNameLst>
                                              <p:attrName>style.visibility</p:attrName>
                                            </p:attrNameLst>
                                          </p:cBhvr>
                                          <p:to>
                                            <p:strVal val="visible"/>
                                          </p:to>
                                        </p:set>
                                      </p:childTnLst>
                                    </p:cTn>
                                  </p:par>
                                  <p:par>
                                    <p:cTn id="17" presetID="1" presetClass="entr" presetSubtype="0" fill="hold" grpId="0" nodeType="withEffect">
                                      <p:stCondLst>
                                        <p:cond delay="750"/>
                                      </p:stCondLst>
                                      <p:childTnLst>
                                        <p:set>
                                          <p:cBhvr>
                                            <p:cTn id="18" dur="1" fill="hold">
                                              <p:stCondLst>
                                                <p:cond delay="2999"/>
                                              </p:stCondLst>
                                            </p:cTn>
                                            <p:tgtEl>
                                              <p:spTgt spid="34"/>
                                            </p:tgtEl>
                                            <p:attrNameLst>
                                              <p:attrName>style.visibility</p:attrName>
                                            </p:attrNameLst>
                                          </p:cBhvr>
                                          <p:to>
                                            <p:strVal val="visible"/>
                                          </p:to>
                                        </p:set>
                                      </p:childTnLst>
                                    </p:cTn>
                                  </p:par>
                                  <p:par>
                                    <p:cTn id="19" presetID="1" presetClass="entr" presetSubtype="0" fill="hold" grpId="0" nodeType="withEffect">
                                      <p:stCondLst>
                                        <p:cond delay="750"/>
                                      </p:stCondLst>
                                      <p:childTnLst>
                                        <p:set>
                                          <p:cBhvr>
                                            <p:cTn id="20" dur="1" fill="hold">
                                              <p:stCondLst>
                                                <p:cond delay="3999"/>
                                              </p:stCondLst>
                                            </p:cTn>
                                            <p:tgtEl>
                                              <p:spTgt spid="31"/>
                                            </p:tgtEl>
                                            <p:attrNameLst>
                                              <p:attrName>style.visibility</p:attrName>
                                            </p:attrNameLst>
                                          </p:cBhvr>
                                          <p:to>
                                            <p:strVal val="visible"/>
                                          </p:to>
                                        </p:set>
                                      </p:childTnLst>
                                    </p:cTn>
                                  </p:par>
                                  <p:par>
                                    <p:cTn id="21" presetID="1" presetClass="entr" presetSubtype="0" fill="hold" grpId="0" nodeType="withEffect">
                                      <p:stCondLst>
                                        <p:cond delay="750"/>
                                      </p:stCondLst>
                                      <p:childTnLst>
                                        <p:set>
                                          <p:cBhvr>
                                            <p:cTn id="22" dur="1" fill="hold">
                                              <p:stCondLst>
                                                <p:cond delay="4999"/>
                                              </p:stCondLst>
                                            </p:cTn>
                                            <p:tgtEl>
                                              <p:spTgt spid="32"/>
                                            </p:tgtEl>
                                            <p:attrNameLst>
                                              <p:attrName>style.visibility</p:attrName>
                                            </p:attrNameLst>
                                          </p:cBhvr>
                                          <p:to>
                                            <p:strVal val="visible"/>
                                          </p:to>
                                        </p:set>
                                      </p:childTnLst>
                                    </p:cTn>
                                  </p:par>
                                  <p:par>
                                    <p:cTn id="23" presetID="1" presetClass="entr" presetSubtype="0" fill="hold" grpId="0" nodeType="withEffect">
                                      <p:stCondLst>
                                        <p:cond delay="750"/>
                                      </p:stCondLst>
                                      <p:childTnLst>
                                        <p:set>
                                          <p:cBhvr>
                                            <p:cTn id="24" dur="1" fill="hold">
                                              <p:stCondLst>
                                                <p:cond delay="59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A7A0"/>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7503477"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53474" y="5629476"/>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6" name="Rectangle: Rounded Corners 55">
            <a:extLst>
              <a:ext uri="{FF2B5EF4-FFF2-40B4-BE49-F238E27FC236}">
                <a16:creationId xmlns:a16="http://schemas.microsoft.com/office/drawing/2014/main" xmlns="" id="{E9E7ECE9-F6EA-4DCC-B20A-E68036E21CFD}"/>
              </a:ext>
            </a:extLst>
          </p:cNvPr>
          <p:cNvSpPr/>
          <p:nvPr/>
        </p:nvSpPr>
        <p:spPr>
          <a:xfrm>
            <a:off x="652001" y="238546"/>
            <a:ext cx="10903893" cy="582858"/>
          </a:xfrm>
          <a:prstGeom prst="roundRect">
            <a:avLst>
              <a:gd name="adj" fmla="val 32456"/>
            </a:avLst>
          </a:prstGeom>
          <a:solidFill>
            <a:srgbClr val="C0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212 Baby Girl" pitchFamily="50" charset="0"/>
              </a:rPr>
              <a:t>KPI</a:t>
            </a:r>
            <a:r>
              <a:rPr lang="id-ID" sz="2400" dirty="0" smtClean="0">
                <a:latin typeface="212 Baby Girl" pitchFamily="50" charset="0"/>
              </a:rPr>
              <a:t> 1</a:t>
            </a:r>
            <a:r>
              <a:rPr lang="en-US" sz="2400" dirty="0" smtClean="0">
                <a:latin typeface="212 Baby Girl" pitchFamily="50" charset="0"/>
              </a:rPr>
              <a:t>- No. of Patients across various summaries</a:t>
            </a:r>
            <a:endParaRPr lang="id-ID" sz="2400" dirty="0">
              <a:latin typeface="212 Baby Girl" pitchFamily="50" charset="0"/>
            </a:endParaRPr>
          </a:p>
        </p:txBody>
      </p:sp>
      <p:pic>
        <p:nvPicPr>
          <p:cNvPr id="39" name="Pictur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30887" y="873060"/>
            <a:ext cx="5102087" cy="254520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0" name="Rectangle 39"/>
          <p:cNvSpPr/>
          <p:nvPr/>
        </p:nvSpPr>
        <p:spPr>
          <a:xfrm>
            <a:off x="0" y="1006894"/>
            <a:ext cx="6705600" cy="4770537"/>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212 Baby Girl" pitchFamily="50" charset="0"/>
            </a:endParaRPr>
          </a:p>
          <a:p>
            <a:pPr marL="342900" indent="-342900" algn="just">
              <a:buFont typeface="Wingdings" pitchFamily="2" charset="2"/>
              <a:buChar char="§"/>
            </a:pPr>
            <a:r>
              <a:rPr lang="en-US" sz="2000" dirty="0" smtClean="0">
                <a:latin typeface="212 Baby Girl" pitchFamily="50" charset="0"/>
              </a:rPr>
              <a:t>The </a:t>
            </a:r>
            <a:r>
              <a:rPr lang="en-US" sz="2000" dirty="0">
                <a:latin typeface="212 Baby Girl" pitchFamily="50" charset="0"/>
              </a:rPr>
              <a:t>nPCR summary has the lowest number of patients among all the summary types. </a:t>
            </a:r>
            <a:endParaRPr lang="en-US" sz="2000" dirty="0" smtClean="0">
              <a:latin typeface="212 Baby Girl" pitchFamily="50" charset="0"/>
            </a:endParaRP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It means that the nPCR summary </a:t>
            </a:r>
            <a:r>
              <a:rPr lang="en-US" sz="2000" dirty="0" smtClean="0">
                <a:latin typeface="212 Baby Girl" pitchFamily="50" charset="0"/>
              </a:rPr>
              <a:t> relates  </a:t>
            </a:r>
            <a:r>
              <a:rPr lang="en-US" sz="2000" dirty="0">
                <a:latin typeface="212 Baby Girl" pitchFamily="50" charset="0"/>
              </a:rPr>
              <a:t>to a specific medical condition, treatment, or event that affects a smaller subset of patients</a:t>
            </a:r>
            <a:r>
              <a:rPr lang="en-US" sz="2000" dirty="0" smtClean="0">
                <a:latin typeface="212 Baby Girl" pitchFamily="50" charset="0"/>
              </a:rPr>
              <a:t>.</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The survival summary has the highest number of patients among all the summary types</a:t>
            </a:r>
            <a:r>
              <a:rPr lang="en-US" sz="2000" dirty="0" smtClean="0">
                <a:latin typeface="212 Baby Girl" pitchFamily="50" charset="0"/>
              </a:rPr>
              <a:t>.</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This could suggest that the survival summary type is relevant to a broad range of patients, or </a:t>
            </a:r>
            <a:r>
              <a:rPr lang="en-US" sz="2000" dirty="0" smtClean="0">
                <a:latin typeface="212 Baby Girl" pitchFamily="50" charset="0"/>
              </a:rPr>
              <a:t>it’s a  </a:t>
            </a:r>
            <a:r>
              <a:rPr lang="en-US" sz="2000" dirty="0">
                <a:latin typeface="212 Baby Girl" pitchFamily="50" charset="0"/>
              </a:rPr>
              <a:t>standard summary type used for tracking patient survival outcomes.</a:t>
            </a:r>
          </a:p>
          <a:p>
            <a:pPr marL="285750" indent="-285750" algn="just">
              <a:buFont typeface="Wingdings" pitchFamily="2" charset="2"/>
              <a:buChar char="§"/>
            </a:pPr>
            <a:endParaRPr lang="en-US" sz="2000" b="1" dirty="0">
              <a:latin typeface="212 Baby Girl" pitchFamily="50" charset="0"/>
              <a:cs typeface="Calibri"/>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28853" y="3476989"/>
            <a:ext cx="5108471" cy="243249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8351832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14:presetBounceEnd="52000">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14:bounceEnd="52000">
                                          <p:cBhvr additive="base">
                                            <p:cTn id="7" dur="1000" fill="hold"/>
                                            <p:tgtEl>
                                              <p:spTgt spid="9"/>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6"/>
                                            </p:tgtEl>
                                            <p:attrNameLst>
                                              <p:attrName>style.visibility</p:attrName>
                                            </p:attrNameLst>
                                          </p:cBhvr>
                                          <p:to>
                                            <p:strVal val="visible"/>
                                          </p:to>
                                        </p:set>
                                        <p:anim calcmode="lin" valueType="num">
                                          <p:cBhvr>
                                            <p:cTn id="11" dur="1000" fill="hold"/>
                                            <p:tgtEl>
                                              <p:spTgt spid="36"/>
                                            </p:tgtEl>
                                            <p:attrNameLst>
                                              <p:attrName>ppt_w</p:attrName>
                                            </p:attrNameLst>
                                          </p:cBhvr>
                                          <p:tavLst>
                                            <p:tav tm="0">
                                              <p:val>
                                                <p:fltVal val="0"/>
                                              </p:val>
                                            </p:tav>
                                            <p:tav tm="100000">
                                              <p:val>
                                                <p:strVal val="#ppt_w"/>
                                              </p:val>
                                            </p:tav>
                                          </p:tavLst>
                                        </p:anim>
                                        <p:anim calcmode="lin" valueType="num">
                                          <p:cBhvr>
                                            <p:cTn id="12" dur="1000" fill="hold"/>
                                            <p:tgtEl>
                                              <p:spTgt spid="36"/>
                                            </p:tgtEl>
                                            <p:attrNameLst>
                                              <p:attrName>ppt_h</p:attrName>
                                            </p:attrNameLst>
                                          </p:cBhvr>
                                          <p:tavLst>
                                            <p:tav tm="0">
                                              <p:val>
                                                <p:fltVal val="0"/>
                                              </p:val>
                                            </p:tav>
                                            <p:tav tm="100000">
                                              <p:val>
                                                <p:strVal val="#ppt_h"/>
                                              </p:val>
                                            </p:tav>
                                          </p:tavLst>
                                        </p:anim>
                                        <p:animEffect transition="in" filter="fade">
                                          <p:cBhvr>
                                            <p:cTn id="1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6"/>
                                            </p:tgtEl>
                                            <p:attrNameLst>
                                              <p:attrName>style.visibility</p:attrName>
                                            </p:attrNameLst>
                                          </p:cBhvr>
                                          <p:to>
                                            <p:strVal val="visible"/>
                                          </p:to>
                                        </p:set>
                                        <p:anim calcmode="lin" valueType="num">
                                          <p:cBhvr>
                                            <p:cTn id="11" dur="1000" fill="hold"/>
                                            <p:tgtEl>
                                              <p:spTgt spid="36"/>
                                            </p:tgtEl>
                                            <p:attrNameLst>
                                              <p:attrName>ppt_w</p:attrName>
                                            </p:attrNameLst>
                                          </p:cBhvr>
                                          <p:tavLst>
                                            <p:tav tm="0">
                                              <p:val>
                                                <p:fltVal val="0"/>
                                              </p:val>
                                            </p:tav>
                                            <p:tav tm="100000">
                                              <p:val>
                                                <p:strVal val="#ppt_w"/>
                                              </p:val>
                                            </p:tav>
                                          </p:tavLst>
                                        </p:anim>
                                        <p:anim calcmode="lin" valueType="num">
                                          <p:cBhvr>
                                            <p:cTn id="12" dur="1000" fill="hold"/>
                                            <p:tgtEl>
                                              <p:spTgt spid="36"/>
                                            </p:tgtEl>
                                            <p:attrNameLst>
                                              <p:attrName>ppt_h</p:attrName>
                                            </p:attrNameLst>
                                          </p:cBhvr>
                                          <p:tavLst>
                                            <p:tav tm="0">
                                              <p:val>
                                                <p:fltVal val="0"/>
                                              </p:val>
                                            </p:tav>
                                            <p:tav tm="100000">
                                              <p:val>
                                                <p:strVal val="#ppt_h"/>
                                              </p:val>
                                            </p:tav>
                                          </p:tavLst>
                                        </p:anim>
                                        <p:animEffect transition="in" filter="fade">
                                          <p:cBhvr>
                                            <p:cTn id="1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B280"/>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5926489"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10270" y="5629476"/>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53386"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40" name="Rectangle 39"/>
          <p:cNvSpPr/>
          <p:nvPr/>
        </p:nvSpPr>
        <p:spPr>
          <a:xfrm>
            <a:off x="0" y="870416"/>
            <a:ext cx="6705600" cy="4955203"/>
          </a:xfrm>
          <a:prstGeom prst="rect">
            <a:avLst/>
          </a:prstGeom>
        </p:spPr>
        <p:txBody>
          <a:bodyPr wrap="square">
            <a:spAutoFit/>
          </a:bodyPr>
          <a:lstStyle/>
          <a:p>
            <a:pPr algn="just"/>
            <a:r>
              <a:rPr lang="en-US" sz="2000" dirty="0" smtClean="0">
                <a:latin typeface="212 Baby Girl" pitchFamily="50" charset="0"/>
              </a:rPr>
              <a:t>Profit </a:t>
            </a:r>
            <a:r>
              <a:rPr lang="en-US" sz="2000" dirty="0">
                <a:latin typeface="212 Baby Girl" pitchFamily="50" charset="0"/>
              </a:rPr>
              <a:t>organizations have a significantly higher percentage (88%) compared to non-profit organizations (12</a:t>
            </a:r>
            <a:r>
              <a:rPr lang="en-US" sz="2000" dirty="0" smtClean="0">
                <a:latin typeface="212 Baby Girl" pitchFamily="50" charset="0"/>
              </a:rPr>
              <a:t>%)</a:t>
            </a:r>
          </a:p>
          <a:p>
            <a:pPr algn="just"/>
            <a:endParaRPr lang="en-US" sz="1050" dirty="0">
              <a:latin typeface="212 Baby Girl" pitchFamily="50" charset="0"/>
            </a:endParaRPr>
          </a:p>
          <a:p>
            <a:pPr marL="342900" indent="-342900" algn="just">
              <a:buFont typeface="Wingdings" pitchFamily="2" charset="2"/>
              <a:buChar char="§"/>
            </a:pPr>
            <a:r>
              <a:rPr lang="en-US" sz="2000" u="sng" dirty="0">
                <a:latin typeface="212 Baby Girl" pitchFamily="50" charset="0"/>
              </a:rPr>
              <a:t>Profit </a:t>
            </a:r>
            <a:r>
              <a:rPr lang="en-US" sz="2000" u="sng" dirty="0" smtClean="0">
                <a:latin typeface="212 Baby Girl" pitchFamily="50" charset="0"/>
              </a:rPr>
              <a:t>Focus </a:t>
            </a:r>
            <a:r>
              <a:rPr lang="en-US" sz="2800" b="1" u="sng" dirty="0" smtClean="0">
                <a:latin typeface="212 Baby Girl" pitchFamily="50" charset="0"/>
              </a:rPr>
              <a:t>:</a:t>
            </a:r>
            <a:r>
              <a:rPr lang="en-US" sz="2000" b="1" u="sng" dirty="0" smtClean="0">
                <a:latin typeface="212 Baby Girl" pitchFamily="50" charset="0"/>
              </a:rPr>
              <a:t> </a:t>
            </a:r>
            <a:r>
              <a:rPr lang="en-US" sz="2000" dirty="0">
                <a:latin typeface="212 Baby Girl" pitchFamily="50" charset="0"/>
              </a:rPr>
              <a:t>The fact that 88% of the entities are classified as profit organizations indicates that a substantial majority of the organizations prioritize generating profits as a primary goal.</a:t>
            </a:r>
          </a:p>
          <a:p>
            <a:pPr marL="342900" indent="-342900" algn="just">
              <a:buFont typeface="Wingdings" pitchFamily="2" charset="2"/>
              <a:buChar char="§"/>
            </a:pPr>
            <a:r>
              <a:rPr lang="en-US" sz="2000" u="sng" dirty="0">
                <a:latin typeface="212 Baby Girl" pitchFamily="50" charset="0"/>
              </a:rPr>
              <a:t>Non-profit</a:t>
            </a:r>
            <a:r>
              <a:rPr lang="en-US" sz="2000" dirty="0">
                <a:latin typeface="212 Baby Girl" pitchFamily="50" charset="0"/>
              </a:rPr>
              <a:t> </a:t>
            </a:r>
            <a:r>
              <a:rPr lang="en-US" sz="2000" dirty="0" smtClean="0">
                <a:latin typeface="212 Baby Girl" pitchFamily="50" charset="0"/>
              </a:rPr>
              <a:t>organizations, </a:t>
            </a:r>
            <a:r>
              <a:rPr lang="en-US" sz="2000" dirty="0">
                <a:latin typeface="212 Baby Girl" pitchFamily="50" charset="0"/>
              </a:rPr>
              <a:t>constituting 12% of the total, are likely focused on achieving specific social, environmental, or charitable objectives rather than financial gains.</a:t>
            </a:r>
          </a:p>
          <a:p>
            <a:pPr marL="342900" indent="-342900" algn="just">
              <a:buFont typeface="Wingdings" pitchFamily="2" charset="2"/>
              <a:buChar char="§"/>
            </a:pPr>
            <a:r>
              <a:rPr lang="en-US" sz="2000" u="sng" dirty="0">
                <a:latin typeface="212 Baby Girl" pitchFamily="50" charset="0"/>
              </a:rPr>
              <a:t>Business </a:t>
            </a:r>
            <a:r>
              <a:rPr lang="en-US" sz="2000" u="sng" dirty="0" smtClean="0">
                <a:latin typeface="212 Baby Girl" pitchFamily="50" charset="0"/>
              </a:rPr>
              <a:t>Environment </a:t>
            </a:r>
            <a:r>
              <a:rPr lang="en-US" sz="2800" b="1" u="sng" dirty="0" smtClean="0">
                <a:latin typeface="212 Baby Girl" pitchFamily="50" charset="0"/>
              </a:rPr>
              <a:t>:</a:t>
            </a:r>
            <a:r>
              <a:rPr lang="en-US" sz="2800" u="sng" dirty="0" smtClean="0">
                <a:latin typeface="212 Baby Girl" pitchFamily="50" charset="0"/>
              </a:rPr>
              <a:t> </a:t>
            </a:r>
            <a:r>
              <a:rPr lang="en-US" sz="2000" dirty="0">
                <a:latin typeface="212 Baby Girl" pitchFamily="50" charset="0"/>
              </a:rPr>
              <a:t>The distribution highlights the composition of the economic landscape, indicating a market where profit-driven activities are more prevalent.</a:t>
            </a:r>
          </a:p>
        </p:txBody>
      </p:sp>
      <p:sp>
        <p:nvSpPr>
          <p:cNvPr id="31" name="Rectangle: Rounded Corners 54">
            <a:extLst>
              <a:ext uri="{FF2B5EF4-FFF2-40B4-BE49-F238E27FC236}">
                <a16:creationId xmlns:a16="http://schemas.microsoft.com/office/drawing/2014/main" xmlns="" id="{20347807-7A32-4097-A466-9E3B764C7EC6}"/>
              </a:ext>
            </a:extLst>
          </p:cNvPr>
          <p:cNvSpPr/>
          <p:nvPr/>
        </p:nvSpPr>
        <p:spPr>
          <a:xfrm>
            <a:off x="652001" y="220803"/>
            <a:ext cx="10903893" cy="582858"/>
          </a:xfrm>
          <a:prstGeom prst="roundRect">
            <a:avLst>
              <a:gd name="adj" fmla="val 32456"/>
            </a:avLst>
          </a:prstGeom>
          <a:solidFill>
            <a:srgbClr val="E66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212 Baby Girl" pitchFamily="50" charset="0"/>
              </a:rPr>
              <a:t>KPI 2- Profit Vs. Non-Profit Stats</a:t>
            </a:r>
            <a:endParaRPr lang="id-ID" sz="2400" dirty="0">
              <a:latin typeface="212 Baby Girl" pitchFamily="50" charset="0"/>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70642" y="887104"/>
            <a:ext cx="5075583" cy="258496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77269" y="3535524"/>
            <a:ext cx="5042453" cy="2388197"/>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0925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1"/>
                                        </p:tgtEl>
                                        <p:attrNameLst>
                                          <p:attrName>style.visibility</p:attrName>
                                        </p:attrNameLst>
                                      </p:cBhvr>
                                      <p:to>
                                        <p:strVal val="visible"/>
                                      </p:to>
                                    </p:set>
                                    <p:anim calcmode="lin" valueType="num">
                                      <p:cBhvr>
                                        <p:cTn id="11" dur="1000" fill="hold"/>
                                        <p:tgtEl>
                                          <p:spTgt spid="31"/>
                                        </p:tgtEl>
                                        <p:attrNameLst>
                                          <p:attrName>ppt_w</p:attrName>
                                        </p:attrNameLst>
                                      </p:cBhvr>
                                      <p:tavLst>
                                        <p:tav tm="0">
                                          <p:val>
                                            <p:fltVal val="0"/>
                                          </p:val>
                                        </p:tav>
                                        <p:tav tm="100000">
                                          <p:val>
                                            <p:strVal val="#ppt_w"/>
                                          </p:val>
                                        </p:tav>
                                      </p:tavLst>
                                    </p:anim>
                                    <p:anim calcmode="lin" valueType="num">
                                      <p:cBhvr>
                                        <p:cTn id="12" dur="1000" fill="hold"/>
                                        <p:tgtEl>
                                          <p:spTgt spid="31"/>
                                        </p:tgtEl>
                                        <p:attrNameLst>
                                          <p:attrName>ppt_h</p:attrName>
                                        </p:attrNameLst>
                                      </p:cBhvr>
                                      <p:tavLst>
                                        <p:tav tm="0">
                                          <p:val>
                                            <p:fltVal val="0"/>
                                          </p:val>
                                        </p:tav>
                                        <p:tav tm="100000">
                                          <p:val>
                                            <p:strVal val="#ppt_h"/>
                                          </p:val>
                                        </p:tav>
                                      </p:tavLst>
                                    </p:anim>
                                    <p:animEffect transition="in" filter="fade">
                                      <p:cBhvr>
                                        <p:cTn id="1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9A3"/>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4230233"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13630" y="561622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316594" y="6084378"/>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2" name="Rectangle: Rounded Corners 53">
            <a:extLst>
              <a:ext uri="{FF2B5EF4-FFF2-40B4-BE49-F238E27FC236}">
                <a16:creationId xmlns:a16="http://schemas.microsoft.com/office/drawing/2014/main" xmlns="" id="{14E058BE-2846-4D2D-BEF4-EDE471792CE6}"/>
              </a:ext>
            </a:extLst>
          </p:cNvPr>
          <p:cNvSpPr/>
          <p:nvPr/>
        </p:nvSpPr>
        <p:spPr>
          <a:xfrm>
            <a:off x="579307" y="171710"/>
            <a:ext cx="10903893" cy="582858"/>
          </a:xfrm>
          <a:prstGeom prst="roundRect">
            <a:avLst>
              <a:gd name="adj" fmla="val 32456"/>
            </a:avLst>
          </a:prstGeom>
          <a:solidFill>
            <a:srgbClr val="FF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212 Baby Girl" pitchFamily="50" charset="0"/>
              </a:rPr>
              <a:t>KPI 3- Chain Organization w.r.t Total Performance Score As No Score</a:t>
            </a:r>
            <a:endParaRPr lang="id-ID" sz="2400" dirty="0">
              <a:latin typeface="212 Baby Girl" pitchFamily="50" charset="0"/>
            </a:endParaRP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557" y="890659"/>
            <a:ext cx="4969565" cy="2581411"/>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1304" y="3562220"/>
            <a:ext cx="4982818" cy="2374756"/>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Rectangle 33"/>
          <p:cNvSpPr/>
          <p:nvPr/>
        </p:nvSpPr>
        <p:spPr>
          <a:xfrm>
            <a:off x="5349922" y="925008"/>
            <a:ext cx="6705600" cy="5293757"/>
          </a:xfrm>
          <a:prstGeom prst="rect">
            <a:avLst/>
          </a:prstGeom>
        </p:spPr>
        <p:txBody>
          <a:bodyPr wrap="square">
            <a:spAutoFit/>
          </a:bodyPr>
          <a:lstStyle/>
          <a:p>
            <a:pPr marL="342900" indent="-342900" algn="just">
              <a:buFont typeface="Wingdings" pitchFamily="2" charset="2"/>
              <a:buChar char="§"/>
            </a:pPr>
            <a:r>
              <a:rPr lang="en-US" sz="2000" dirty="0" smtClean="0">
                <a:latin typeface="212 Baby Girl" pitchFamily="50" charset="0"/>
              </a:rPr>
              <a:t>Fresenius Medical Care has </a:t>
            </a:r>
            <a:r>
              <a:rPr lang="en-US" sz="2000" dirty="0">
                <a:latin typeface="212 Baby Girl" pitchFamily="50" charset="0"/>
              </a:rPr>
              <a:t>the highest count of </a:t>
            </a:r>
            <a:r>
              <a:rPr lang="en-US" sz="2000" dirty="0" smtClean="0">
                <a:latin typeface="212 Baby Girl" pitchFamily="50" charset="0"/>
              </a:rPr>
              <a:t>101 </a:t>
            </a:r>
            <a:r>
              <a:rPr lang="en-US" sz="2000" dirty="0">
                <a:latin typeface="212 Baby Girl" pitchFamily="50" charset="0"/>
              </a:rPr>
              <a:t>instances with "No Score" and US Renal Care, Inc. has the lowest count of 16 instances with "No Score</a:t>
            </a:r>
            <a:r>
              <a:rPr lang="en-US" sz="2000" dirty="0" smtClean="0">
                <a:latin typeface="212 Baby Girl" pitchFamily="50" charset="0"/>
              </a:rPr>
              <a:t>,".</a:t>
            </a:r>
          </a:p>
          <a:p>
            <a:pPr marL="342900" indent="-342900" algn="just">
              <a:buFont typeface="Wingdings" pitchFamily="2" charset="2"/>
              <a:buChar char="§"/>
            </a:pPr>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You can further analyze this data to gain insights into the performance of these chain organizations. By Comparing their sizes, geographic locations, types of services, and any other relevant factors</a:t>
            </a:r>
            <a:r>
              <a:rPr lang="en-US" sz="2000" dirty="0" smtClean="0">
                <a:latin typeface="212 Baby Girl" pitchFamily="50" charset="0"/>
              </a:rPr>
              <a:t>.</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This might include financial data, patient satisfaction scores, growth rates, and other relevant KPIs</a:t>
            </a:r>
            <a:r>
              <a:rPr lang="en-US" sz="2000" dirty="0" smtClean="0">
                <a:latin typeface="212 Baby Girl" pitchFamily="50" charset="0"/>
              </a:rPr>
              <a:t>.</a:t>
            </a:r>
          </a:p>
          <a:p>
            <a:pPr algn="just"/>
            <a:endParaRPr lang="en-US" sz="1200" dirty="0">
              <a:latin typeface="212 Baby Girl" pitchFamily="50" charset="0"/>
            </a:endParaRPr>
          </a:p>
          <a:p>
            <a:pPr marL="342900" indent="-342900" algn="just">
              <a:buFont typeface="Wingdings" pitchFamily="2" charset="2"/>
              <a:buChar char="§"/>
            </a:pPr>
            <a:r>
              <a:rPr lang="en-US" sz="2000" dirty="0">
                <a:latin typeface="212 Baby Girl" pitchFamily="50" charset="0"/>
              </a:rPr>
              <a:t>Further research into the root causes of missing scores could provide deeper insights. Investigating why specific chain organizations struggle with missing scores might reveal systemic challenges that need to be addressed</a:t>
            </a:r>
            <a:r>
              <a:rPr lang="en-US" sz="2000" dirty="0" smtClean="0">
                <a:latin typeface="212 Baby Girl" pitchFamily="50" charset="0"/>
              </a:rPr>
              <a:t>.</a:t>
            </a:r>
          </a:p>
          <a:p>
            <a:pPr marL="342900" indent="-342900" algn="just">
              <a:buFont typeface="Wingdings" pitchFamily="2" charset="2"/>
              <a:buChar char="§"/>
            </a:pPr>
            <a:endParaRPr lang="en-US" sz="2000" dirty="0">
              <a:latin typeface="212 Baby Girl" pitchFamily="50" charset="0"/>
            </a:endParaRPr>
          </a:p>
          <a:p>
            <a:pPr algn="just"/>
            <a:endParaRPr lang="en-US" sz="2000" dirty="0">
              <a:latin typeface="212 Baby Girl" pitchFamily="50" charset="0"/>
              <a:cs typeface="Calibri"/>
            </a:endParaRPr>
          </a:p>
        </p:txBody>
      </p:sp>
    </p:spTree>
    <p:extLst>
      <p:ext uri="{BB962C8B-B14F-4D97-AF65-F5344CB8AC3E}">
        <p14:creationId xmlns:p14="http://schemas.microsoft.com/office/powerpoint/2010/main" val="14314170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14:presetBounceEnd="52000">
                                      <p:stCondLst>
                                        <p:cond delay="750"/>
                                      </p:stCondLst>
                                      <p:childTnLst>
                                        <p:set>
                                          <p:cBhvr>
                                            <p:cTn id="6" dur="1" fill="hold">
                                              <p:stCondLst>
                                                <p:cond delay="0"/>
                                              </p:stCondLst>
                                            </p:cTn>
                                            <p:tgtEl>
                                              <p:spTgt spid="15"/>
                                            </p:tgtEl>
                                            <p:attrNameLst>
                                              <p:attrName>style.visibility</p:attrName>
                                            </p:attrNameLst>
                                          </p:cBhvr>
                                          <p:to>
                                            <p:strVal val="visible"/>
                                          </p:to>
                                        </p:set>
                                        <p:anim calcmode="lin" valueType="num" p14:bounceEnd="52000">
                                          <p:cBhvr additive="base">
                                            <p:cTn id="7" dur="1000" fill="hold"/>
                                            <p:tgtEl>
                                              <p:spTgt spid="15"/>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6000" fill="hold" nodeType="withEffect">
                                      <p:stCondLst>
                                        <p:cond delay="75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4ECBA"/>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2560481"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13630"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290090" y="5647062"/>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80754" y="608437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4" name="Rectangle 33"/>
          <p:cNvSpPr/>
          <p:nvPr/>
        </p:nvSpPr>
        <p:spPr>
          <a:xfrm>
            <a:off x="5322626" y="1075135"/>
            <a:ext cx="6705600" cy="4062651"/>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212 Baby Girl" pitchFamily="50" charset="0"/>
            </a:endParaRPr>
          </a:p>
          <a:p>
            <a:pPr marL="342900" indent="-342900" algn="just">
              <a:buFont typeface="Wingdings" pitchFamily="2" charset="2"/>
              <a:buChar char="§"/>
            </a:pPr>
            <a:r>
              <a:rPr lang="en-US" sz="2000" dirty="0">
                <a:latin typeface="212 Baby Girl" pitchFamily="50" charset="0"/>
              </a:rPr>
              <a:t>This data offers insights into the distribution of dialysis facilities across states</a:t>
            </a:r>
            <a:r>
              <a:rPr lang="en-US" sz="2000" dirty="0" smtClean="0">
                <a:latin typeface="212 Baby Girl" pitchFamily="50" charset="0"/>
              </a:rPr>
              <a:t>.</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The significant difference between the highest (CA) California and lowest (MI) </a:t>
            </a:r>
            <a:r>
              <a:rPr lang="en-US" sz="2000" dirty="0" smtClean="0">
                <a:latin typeface="212 Baby Girl" pitchFamily="50" charset="0"/>
              </a:rPr>
              <a:t>Michigan </a:t>
            </a:r>
            <a:r>
              <a:rPr lang="en-US" sz="2000" dirty="0">
                <a:latin typeface="212 Baby Girl" pitchFamily="50" charset="0"/>
              </a:rPr>
              <a:t>numbers of dialysis stations indicates geographical </a:t>
            </a:r>
            <a:r>
              <a:rPr lang="en-US" sz="2000" dirty="0" smtClean="0">
                <a:latin typeface="212 Baby Girl" pitchFamily="50" charset="0"/>
              </a:rPr>
              <a:t>disparities in </a:t>
            </a:r>
            <a:r>
              <a:rPr lang="en-US" sz="2000" dirty="0">
                <a:latin typeface="212 Baby Girl" pitchFamily="50" charset="0"/>
              </a:rPr>
              <a:t>the availability of dialysis services across states</a:t>
            </a:r>
            <a:r>
              <a:rPr lang="en-US" sz="2000" dirty="0" smtClean="0">
                <a:latin typeface="212 Baby Girl" pitchFamily="50" charset="0"/>
              </a:rPr>
              <a:t>.</a:t>
            </a:r>
          </a:p>
          <a:p>
            <a:pPr algn="just"/>
            <a:endParaRPr lang="en-US" sz="2000" dirty="0">
              <a:latin typeface="212 Baby Girl" pitchFamily="50" charset="0"/>
            </a:endParaRPr>
          </a:p>
          <a:p>
            <a:pPr marL="342900" indent="-342900" algn="just">
              <a:buFont typeface="Wingdings" pitchFamily="2" charset="2"/>
              <a:buChar char="§"/>
            </a:pPr>
            <a:r>
              <a:rPr lang="en-US" sz="2000" dirty="0">
                <a:latin typeface="212 Baby Girl" pitchFamily="50" charset="0"/>
              </a:rPr>
              <a:t>The higher number of dialysis stations in CA </a:t>
            </a:r>
            <a:r>
              <a:rPr lang="en-US" sz="2000" dirty="0" smtClean="0">
                <a:latin typeface="212 Baby Girl" pitchFamily="50" charset="0"/>
              </a:rPr>
              <a:t> reflects </a:t>
            </a:r>
            <a:r>
              <a:rPr lang="en-US" sz="2000" dirty="0">
                <a:latin typeface="212 Baby Girl" pitchFamily="50" charset="0"/>
              </a:rPr>
              <a:t>the larger population and healthcare demand in the state</a:t>
            </a:r>
            <a:r>
              <a:rPr lang="en-US" sz="2000" dirty="0" smtClean="0">
                <a:latin typeface="212 Baby Girl" pitchFamily="50" charset="0"/>
              </a:rPr>
              <a:t>.</a:t>
            </a:r>
          </a:p>
          <a:p>
            <a:pPr marL="342900" indent="-342900" algn="just">
              <a:buFont typeface="Wingdings" pitchFamily="2" charset="2"/>
              <a:buChar char="§"/>
            </a:pPr>
            <a:endParaRPr lang="en-US" sz="2000" dirty="0">
              <a:latin typeface="212 Baby Girl" pitchFamily="50" charset="0"/>
            </a:endParaRPr>
          </a:p>
        </p:txBody>
      </p:sp>
      <p:sp>
        <p:nvSpPr>
          <p:cNvPr id="31" name="Rectangle: Rounded Corners 26">
            <a:extLst>
              <a:ext uri="{FF2B5EF4-FFF2-40B4-BE49-F238E27FC236}">
                <a16:creationId xmlns:a16="http://schemas.microsoft.com/office/drawing/2014/main" xmlns="" id="{20B6F5BA-6CD1-4467-A362-B33079F73B4B}"/>
              </a:ext>
            </a:extLst>
          </p:cNvPr>
          <p:cNvSpPr/>
          <p:nvPr/>
        </p:nvSpPr>
        <p:spPr>
          <a:xfrm>
            <a:off x="605812" y="202486"/>
            <a:ext cx="10903893" cy="582858"/>
          </a:xfrm>
          <a:prstGeom prst="roundRect">
            <a:avLst>
              <a:gd name="adj" fmla="val 324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212 Baby Girl" pitchFamily="50" charset="0"/>
              </a:rPr>
              <a:t>KPI 4 – Dialysis Station Stats</a:t>
            </a:r>
            <a:endParaRPr lang="id-ID" sz="2400" dirty="0">
              <a:latin typeface="212 Baby Girl" pitchFamily="50" charset="0"/>
            </a:endParaRPr>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826" y="3511827"/>
            <a:ext cx="4744278" cy="242514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Tableau - Dialysis Tableau"/>
          <p:cNvPicPr>
            <a:picLocks noChangeAspect="1"/>
          </p:cNvPicPr>
          <p:nvPr/>
        </p:nvPicPr>
        <p:blipFill rotWithShape="1">
          <a:blip r:embed="rId11">
            <a:extLst>
              <a:ext uri="{28A0092B-C50C-407E-A947-70E740481C1C}">
                <a14:useLocalDpi xmlns:a14="http://schemas.microsoft.com/office/drawing/2010/main" val="0"/>
              </a:ext>
            </a:extLst>
          </a:blip>
          <a:srcRect l="28097" t="21669" r="8545" b="9713"/>
          <a:stretch/>
        </p:blipFill>
        <p:spPr>
          <a:xfrm>
            <a:off x="491320" y="887104"/>
            <a:ext cx="4722125" cy="255213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3451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1"/>
                                        </p:tgtEl>
                                        <p:attrNameLst>
                                          <p:attrName>style.visibility</p:attrName>
                                        </p:attrNameLst>
                                      </p:cBhvr>
                                      <p:to>
                                        <p:strVal val="visible"/>
                                      </p:to>
                                    </p:set>
                                    <p:anim calcmode="lin" valueType="num">
                                      <p:cBhvr>
                                        <p:cTn id="11" dur="1000" fill="hold"/>
                                        <p:tgtEl>
                                          <p:spTgt spid="31"/>
                                        </p:tgtEl>
                                        <p:attrNameLst>
                                          <p:attrName>ppt_w</p:attrName>
                                        </p:attrNameLst>
                                      </p:cBhvr>
                                      <p:tavLst>
                                        <p:tav tm="0">
                                          <p:val>
                                            <p:fltVal val="0"/>
                                          </p:val>
                                        </p:tav>
                                        <p:tav tm="100000">
                                          <p:val>
                                            <p:strVal val="#ppt_w"/>
                                          </p:val>
                                        </p:tav>
                                      </p:tavLst>
                                    </p:anim>
                                    <p:anim calcmode="lin" valueType="num">
                                      <p:cBhvr>
                                        <p:cTn id="12" dur="1000" fill="hold"/>
                                        <p:tgtEl>
                                          <p:spTgt spid="31"/>
                                        </p:tgtEl>
                                        <p:attrNameLst>
                                          <p:attrName>ppt_h</p:attrName>
                                        </p:attrNameLst>
                                      </p:cBhvr>
                                      <p:tavLst>
                                        <p:tav tm="0">
                                          <p:val>
                                            <p:fltVal val="0"/>
                                          </p:val>
                                        </p:tav>
                                        <p:tav tm="100000">
                                          <p:val>
                                            <p:strVal val="#ppt_h"/>
                                          </p:val>
                                        </p:tav>
                                      </p:tavLst>
                                    </p:anim>
                                    <p:animEffect transition="in" filter="fade">
                                      <p:cBhvr>
                                        <p:cTn id="13"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3E7FF"/>
        </a:solidFill>
        <a:effectLst/>
      </p:bgPr>
    </p:bg>
    <p:spTree>
      <p:nvGrpSpPr>
        <p:cNvPr id="1" name=""/>
        <p:cNvGrpSpPr/>
        <p:nvPr/>
      </p:nvGrpSpPr>
      <p:grpSpPr>
        <a:xfrm>
          <a:off x="0" y="0"/>
          <a:ext cx="0" cy="0"/>
          <a:chOff x="0" y="0"/>
          <a:chExt cx="0" cy="0"/>
        </a:xfrm>
      </p:grpSpPr>
      <p:sp>
        <p:nvSpPr>
          <p:cNvPr id="5" name="Freeform: Shape 96">
            <a:extLst>
              <a:ext uri="{FF2B5EF4-FFF2-40B4-BE49-F238E27FC236}">
                <a16:creationId xmlns:lc="http://schemas.openxmlformats.org/drawingml/2006/lockedCanvas" xmlns:a16="http://schemas.microsoft.com/office/drawing/2014/main" xmlns="" id="{0F50AB42-290C-4024-9873-BF07DD6D33D1}"/>
              </a:ext>
            </a:extLst>
          </p:cNvPr>
          <p:cNvSpPr/>
          <p:nvPr/>
        </p:nvSpPr>
        <p:spPr>
          <a:xfrm flipH="1">
            <a:off x="-1182273" y="6021288"/>
            <a:ext cx="24289799" cy="864096"/>
          </a:xfrm>
          <a:custGeom>
            <a:avLst/>
            <a:gdLst>
              <a:gd name="connsiteX0" fmla="*/ 0 w 24289799"/>
              <a:gd name="connsiteY0" fmla="*/ 0 h 892480"/>
              <a:gd name="connsiteX1" fmla="*/ 12092931 w 24289799"/>
              <a:gd name="connsiteY1" fmla="*/ 0 h 892480"/>
              <a:gd name="connsiteX2" fmla="*/ 12196867 w 24289799"/>
              <a:gd name="connsiteY2" fmla="*/ 0 h 892480"/>
              <a:gd name="connsiteX3" fmla="*/ 12519743 w 24289799"/>
              <a:gd name="connsiteY3" fmla="*/ 0 h 892480"/>
              <a:gd name="connsiteX4" fmla="*/ 12548575 w 24289799"/>
              <a:gd name="connsiteY4" fmla="*/ 29989 h 892480"/>
              <a:gd name="connsiteX5" fmla="*/ 13100793 w 24289799"/>
              <a:gd name="connsiteY5" fmla="*/ 457227 h 892480"/>
              <a:gd name="connsiteX6" fmla="*/ 13660811 w 24289799"/>
              <a:gd name="connsiteY6" fmla="*/ 30000 h 892480"/>
              <a:gd name="connsiteX7" fmla="*/ 13689795 w 24289799"/>
              <a:gd name="connsiteY7" fmla="*/ 0 h 892480"/>
              <a:gd name="connsiteX8" fmla="*/ 24289799 w 24289799"/>
              <a:gd name="connsiteY8" fmla="*/ 0 h 892480"/>
              <a:gd name="connsiteX9" fmla="*/ 24289799 w 24289799"/>
              <a:gd name="connsiteY9" fmla="*/ 892480 h 892480"/>
              <a:gd name="connsiteX10" fmla="*/ 12196867 w 24289799"/>
              <a:gd name="connsiteY10" fmla="*/ 892480 h 892480"/>
              <a:gd name="connsiteX11" fmla="*/ 12092931 w 24289799"/>
              <a:gd name="connsiteY11" fmla="*/ 892480 h 892480"/>
              <a:gd name="connsiteX12" fmla="*/ 0 w 24289799"/>
              <a:gd name="connsiteY12" fmla="*/ 892480 h 8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89799" h="892480">
                <a:moveTo>
                  <a:pt x="0" y="0"/>
                </a:moveTo>
                <a:lnTo>
                  <a:pt x="12092931" y="0"/>
                </a:lnTo>
                <a:lnTo>
                  <a:pt x="12196867" y="0"/>
                </a:lnTo>
                <a:lnTo>
                  <a:pt x="12519743" y="0"/>
                </a:lnTo>
                <a:lnTo>
                  <a:pt x="12548575" y="29989"/>
                </a:lnTo>
                <a:cubicBezTo>
                  <a:pt x="12692601" y="209991"/>
                  <a:pt x="12732871" y="457112"/>
                  <a:pt x="13100793" y="457227"/>
                </a:cubicBezTo>
                <a:cubicBezTo>
                  <a:pt x="13468716" y="457343"/>
                  <a:pt x="13515225" y="210048"/>
                  <a:pt x="13660811" y="30000"/>
                </a:cubicBezTo>
                <a:lnTo>
                  <a:pt x="13689795" y="0"/>
                </a:lnTo>
                <a:lnTo>
                  <a:pt x="24289799" y="0"/>
                </a:lnTo>
                <a:lnTo>
                  <a:pt x="24289799" y="892480"/>
                </a:lnTo>
                <a:lnTo>
                  <a:pt x="12196867" y="892480"/>
                </a:lnTo>
                <a:lnTo>
                  <a:pt x="12092931" y="892480"/>
                </a:lnTo>
                <a:lnTo>
                  <a:pt x="0" y="892480"/>
                </a:lnTo>
                <a:close/>
              </a:path>
            </a:pathLst>
          </a:custGeom>
          <a:solidFill>
            <a:schemeClr val="bg1">
              <a:lumMod val="75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xmlns="" id="{D7EDD115-9CF6-4781-8AEE-7D76B000253E}"/>
              </a:ext>
            </a:extLst>
          </p:cNvPr>
          <p:cNvGrpSpPr/>
          <p:nvPr/>
        </p:nvGrpSpPr>
        <p:grpSpPr>
          <a:xfrm>
            <a:off x="439626" y="6066312"/>
            <a:ext cx="702494" cy="702494"/>
            <a:chOff x="786621" y="2027124"/>
            <a:chExt cx="702494" cy="702494"/>
          </a:xfrm>
          <a:effectLst>
            <a:outerShdw blurRad="63500" sx="102000" sy="102000" algn="ctr" rotWithShape="0">
              <a:prstClr val="black">
                <a:alpha val="40000"/>
              </a:prstClr>
            </a:outerShdw>
          </a:effectLst>
        </p:grpSpPr>
        <p:sp>
          <p:nvSpPr>
            <p:cNvPr id="7" name="Oval 6">
              <a:extLst>
                <a:ext uri="{FF2B5EF4-FFF2-40B4-BE49-F238E27FC236}">
                  <a16:creationId xmlns:a16="http://schemas.microsoft.com/office/drawing/2014/main" xmlns="" id="{ABF52887-FC3F-4006-AE79-ABCFE99471CB}"/>
                </a:ext>
              </a:extLst>
            </p:cNvPr>
            <p:cNvSpPr/>
            <p:nvPr/>
          </p:nvSpPr>
          <p:spPr>
            <a:xfrm>
              <a:off x="786621"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 action="ppaction://noaction"/>
              <a:extLst>
                <a:ext uri="{FF2B5EF4-FFF2-40B4-BE49-F238E27FC236}">
                  <a16:creationId xmlns:a16="http://schemas.microsoft.com/office/drawing/2014/main" xmlns="" id="{6BEA91DF-2AB5-4FF2-92C6-0C0D3B023AE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1654" y="2082157"/>
              <a:ext cx="592428" cy="592428"/>
            </a:xfrm>
            <a:prstGeom prst="rect">
              <a:avLst/>
            </a:prstGeom>
          </p:spPr>
        </p:pic>
      </p:grpSp>
      <p:grpSp>
        <p:nvGrpSpPr>
          <p:cNvPr id="9" name="Group 8">
            <a:extLst>
              <a:ext uri="{FF2B5EF4-FFF2-40B4-BE49-F238E27FC236}">
                <a16:creationId xmlns:a16="http://schemas.microsoft.com/office/drawing/2014/main" xmlns="" id="{90E54EA0-6099-4643-8752-61F195936BB3}"/>
              </a:ext>
            </a:extLst>
          </p:cNvPr>
          <p:cNvGrpSpPr/>
          <p:nvPr/>
        </p:nvGrpSpPr>
        <p:grpSpPr>
          <a:xfrm>
            <a:off x="3353474" y="6066792"/>
            <a:ext cx="702494" cy="702494"/>
            <a:chOff x="3619839" y="2027124"/>
            <a:chExt cx="702494" cy="702494"/>
          </a:xfrm>
          <a:effectLst>
            <a:outerShdw blurRad="63500" sx="102000" sy="102000" algn="ctr" rotWithShape="0">
              <a:prstClr val="black">
                <a:alpha val="40000"/>
              </a:prstClr>
            </a:outerShdw>
          </a:effectLst>
        </p:grpSpPr>
        <p:sp>
          <p:nvSpPr>
            <p:cNvPr id="10" name="Oval 9">
              <a:extLst>
                <a:ext uri="{FF2B5EF4-FFF2-40B4-BE49-F238E27FC236}">
                  <a16:creationId xmlns:a16="http://schemas.microsoft.com/office/drawing/2014/main" xmlns="" id="{09ED2B5B-623E-418F-ABC3-F14FB33F5A6A}"/>
                </a:ext>
              </a:extLst>
            </p:cNvPr>
            <p:cNvSpPr/>
            <p:nvPr/>
          </p:nvSpPr>
          <p:spPr>
            <a:xfrm>
              <a:off x="3619839"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 action="ppaction://noaction"/>
              <a:extLst>
                <a:ext uri="{FF2B5EF4-FFF2-40B4-BE49-F238E27FC236}">
                  <a16:creationId xmlns:a16="http://schemas.microsoft.com/office/drawing/2014/main" xmlns="" id="{2A2D3708-5ADA-4820-B557-C89571253FD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74872" y="2078639"/>
              <a:ext cx="592428" cy="592428"/>
            </a:xfrm>
            <a:prstGeom prst="rect">
              <a:avLst/>
            </a:prstGeom>
          </p:spPr>
        </p:pic>
      </p:grpSp>
      <p:grpSp>
        <p:nvGrpSpPr>
          <p:cNvPr id="12" name="Group 11">
            <a:extLst>
              <a:ext uri="{FF2B5EF4-FFF2-40B4-BE49-F238E27FC236}">
                <a16:creationId xmlns:a16="http://schemas.microsoft.com/office/drawing/2014/main" xmlns="" id="{34DD286D-728A-42F9-9F9A-62733336C1EC}"/>
              </a:ext>
            </a:extLst>
          </p:cNvPr>
          <p:cNvGrpSpPr/>
          <p:nvPr/>
        </p:nvGrpSpPr>
        <p:grpSpPr>
          <a:xfrm>
            <a:off x="4963674" y="6080044"/>
            <a:ext cx="702494" cy="702494"/>
            <a:chOff x="5036448" y="2027124"/>
            <a:chExt cx="702494" cy="702494"/>
          </a:xfrm>
          <a:effectLst>
            <a:outerShdw blurRad="63500" sx="102000" sy="102000" algn="ctr" rotWithShape="0">
              <a:prstClr val="black">
                <a:alpha val="40000"/>
              </a:prstClr>
            </a:outerShdw>
          </a:effectLst>
        </p:grpSpPr>
        <p:sp>
          <p:nvSpPr>
            <p:cNvPr id="13" name="Oval 12">
              <a:extLst>
                <a:ext uri="{FF2B5EF4-FFF2-40B4-BE49-F238E27FC236}">
                  <a16:creationId xmlns:a16="http://schemas.microsoft.com/office/drawing/2014/main" xmlns="" id="{069C2458-03C3-4A4E-9252-7CD0D69B364B}"/>
                </a:ext>
              </a:extLst>
            </p:cNvPr>
            <p:cNvSpPr/>
            <p:nvPr/>
          </p:nvSpPr>
          <p:spPr>
            <a:xfrm>
              <a:off x="5036448"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hlinkClick r:id="" action="ppaction://noaction"/>
              <a:extLst>
                <a:ext uri="{FF2B5EF4-FFF2-40B4-BE49-F238E27FC236}">
                  <a16:creationId xmlns:a16="http://schemas.microsoft.com/office/drawing/2014/main" xmlns="" id="{390D7832-19C3-49E0-B6D7-E0D7022441B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97957" y="2078638"/>
              <a:ext cx="592429" cy="592429"/>
            </a:xfrm>
            <a:prstGeom prst="rect">
              <a:avLst/>
            </a:prstGeom>
          </p:spPr>
        </p:pic>
      </p:grpSp>
      <p:grpSp>
        <p:nvGrpSpPr>
          <p:cNvPr id="15" name="Group 14">
            <a:extLst>
              <a:ext uri="{FF2B5EF4-FFF2-40B4-BE49-F238E27FC236}">
                <a16:creationId xmlns:a16="http://schemas.microsoft.com/office/drawing/2014/main" xmlns="" id="{02647049-49ED-470A-A1E6-7C6C66623168}"/>
              </a:ext>
            </a:extLst>
          </p:cNvPr>
          <p:cNvGrpSpPr/>
          <p:nvPr/>
        </p:nvGrpSpPr>
        <p:grpSpPr>
          <a:xfrm>
            <a:off x="6613630" y="6080044"/>
            <a:ext cx="702494" cy="702494"/>
            <a:chOff x="6453057" y="2027124"/>
            <a:chExt cx="702494" cy="702494"/>
          </a:xfrm>
          <a:effectLst>
            <a:outerShdw blurRad="63500" sx="102000" sy="102000" algn="ctr" rotWithShape="0">
              <a:prstClr val="black">
                <a:alpha val="40000"/>
              </a:prstClr>
            </a:outerShdw>
          </a:effectLst>
        </p:grpSpPr>
        <p:sp>
          <p:nvSpPr>
            <p:cNvPr id="16" name="Oval 15">
              <a:extLst>
                <a:ext uri="{FF2B5EF4-FFF2-40B4-BE49-F238E27FC236}">
                  <a16:creationId xmlns:a16="http://schemas.microsoft.com/office/drawing/2014/main" xmlns="" id="{2F35A60F-67DE-48D9-A4F8-41815F0AE60A}"/>
                </a:ext>
              </a:extLst>
            </p:cNvPr>
            <p:cNvSpPr/>
            <p:nvPr/>
          </p:nvSpPr>
          <p:spPr>
            <a:xfrm>
              <a:off x="6453057"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hlinkClick r:id="" action="ppaction://noaction"/>
              <a:extLst>
                <a:ext uri="{FF2B5EF4-FFF2-40B4-BE49-F238E27FC236}">
                  <a16:creationId xmlns:a16="http://schemas.microsoft.com/office/drawing/2014/main" xmlns="" id="{70F2DBAE-3E71-441D-8005-4A1A4D1831F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19452" y="2078637"/>
              <a:ext cx="592429" cy="592429"/>
            </a:xfrm>
            <a:prstGeom prst="rect">
              <a:avLst/>
            </a:prstGeom>
          </p:spPr>
        </p:pic>
      </p:grpSp>
      <p:grpSp>
        <p:nvGrpSpPr>
          <p:cNvPr id="18" name="Group 17">
            <a:extLst>
              <a:ext uri="{FF2B5EF4-FFF2-40B4-BE49-F238E27FC236}">
                <a16:creationId xmlns:a16="http://schemas.microsoft.com/office/drawing/2014/main" xmlns="" id="{6C076001-BA29-4851-95C8-34946E8A64E9}"/>
              </a:ext>
            </a:extLst>
          </p:cNvPr>
          <p:cNvGrpSpPr/>
          <p:nvPr/>
        </p:nvGrpSpPr>
        <p:grpSpPr>
          <a:xfrm>
            <a:off x="1856794" y="6080044"/>
            <a:ext cx="702494" cy="702494"/>
            <a:chOff x="2203230" y="2027124"/>
            <a:chExt cx="702494" cy="702494"/>
          </a:xfrm>
          <a:effectLst>
            <a:outerShdw blurRad="63500" sx="102000" sy="102000" algn="ctr" rotWithShape="0">
              <a:prstClr val="black">
                <a:alpha val="40000"/>
              </a:prstClr>
            </a:outerShdw>
          </a:effectLst>
        </p:grpSpPr>
        <p:sp>
          <p:nvSpPr>
            <p:cNvPr id="19" name="Oval 18">
              <a:extLst>
                <a:ext uri="{FF2B5EF4-FFF2-40B4-BE49-F238E27FC236}">
                  <a16:creationId xmlns:a16="http://schemas.microsoft.com/office/drawing/2014/main" xmlns="" id="{893163C8-02B0-467E-880B-AD981C181039}"/>
                </a:ext>
              </a:extLst>
            </p:cNvPr>
            <p:cNvSpPr/>
            <p:nvPr/>
          </p:nvSpPr>
          <p:spPr>
            <a:xfrm>
              <a:off x="2203230"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hlinkClick r:id="" action="ppaction://noaction"/>
              <a:extLst>
                <a:ext uri="{FF2B5EF4-FFF2-40B4-BE49-F238E27FC236}">
                  <a16:creationId xmlns:a16="http://schemas.microsoft.com/office/drawing/2014/main" xmlns="" id="{19749EF3-E32C-4CEA-A652-365BB31968C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r="-5424"/>
            <a:stretch/>
          </p:blipFill>
          <p:spPr>
            <a:xfrm>
              <a:off x="2258263" y="2078639"/>
              <a:ext cx="592428" cy="592428"/>
            </a:xfrm>
            <a:prstGeom prst="rect">
              <a:avLst/>
            </a:prstGeom>
          </p:spPr>
        </p:pic>
      </p:grpSp>
      <p:grpSp>
        <p:nvGrpSpPr>
          <p:cNvPr id="21" name="Group 20">
            <a:extLst>
              <a:ext uri="{FF2B5EF4-FFF2-40B4-BE49-F238E27FC236}">
                <a16:creationId xmlns:a16="http://schemas.microsoft.com/office/drawing/2014/main" xmlns="" id="{4CBAB1D6-396F-45BC-BB24-41A74B72C6E8}"/>
              </a:ext>
            </a:extLst>
          </p:cNvPr>
          <p:cNvGrpSpPr/>
          <p:nvPr/>
        </p:nvGrpSpPr>
        <p:grpSpPr>
          <a:xfrm>
            <a:off x="8290090" y="6071126"/>
            <a:ext cx="702494" cy="702494"/>
            <a:chOff x="7869666" y="2027124"/>
            <a:chExt cx="702494" cy="702494"/>
          </a:xfrm>
          <a:effectLst>
            <a:outerShdw blurRad="63500" sx="102000" sy="102000" algn="ctr" rotWithShape="0">
              <a:prstClr val="black">
                <a:alpha val="40000"/>
              </a:prstClr>
            </a:outerShdw>
          </a:effectLst>
        </p:grpSpPr>
        <p:sp>
          <p:nvSpPr>
            <p:cNvPr id="22" name="Oval 21">
              <a:extLst>
                <a:ext uri="{FF2B5EF4-FFF2-40B4-BE49-F238E27FC236}">
                  <a16:creationId xmlns:a16="http://schemas.microsoft.com/office/drawing/2014/main" xmlns="" id="{66B86BD9-6218-471C-B4E7-0C465AA53DCD}"/>
                </a:ext>
              </a:extLst>
            </p:cNvPr>
            <p:cNvSpPr/>
            <p:nvPr/>
          </p:nvSpPr>
          <p:spPr>
            <a:xfrm>
              <a:off x="7869666"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hlinkClick r:id="" action="ppaction://noaction"/>
              <a:extLst>
                <a:ext uri="{FF2B5EF4-FFF2-40B4-BE49-F238E27FC236}">
                  <a16:creationId xmlns:a16="http://schemas.microsoft.com/office/drawing/2014/main" xmlns="" id="{1FFDBD27-F440-4215-86C3-B34EF528969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08220" y="2078637"/>
              <a:ext cx="451143" cy="524301"/>
            </a:xfrm>
            <a:prstGeom prst="rect">
              <a:avLst/>
            </a:prstGeom>
          </p:spPr>
        </p:pic>
      </p:grpSp>
      <p:grpSp>
        <p:nvGrpSpPr>
          <p:cNvPr id="24" name="Group 23">
            <a:extLst>
              <a:ext uri="{FF2B5EF4-FFF2-40B4-BE49-F238E27FC236}">
                <a16:creationId xmlns:a16="http://schemas.microsoft.com/office/drawing/2014/main" xmlns="" id="{09AD0850-BD46-4EB5-A4E7-B99C521A8A69}"/>
              </a:ext>
            </a:extLst>
          </p:cNvPr>
          <p:cNvGrpSpPr/>
          <p:nvPr/>
        </p:nvGrpSpPr>
        <p:grpSpPr>
          <a:xfrm>
            <a:off x="9654250" y="5620558"/>
            <a:ext cx="702494" cy="702494"/>
            <a:chOff x="9286275" y="2027124"/>
            <a:chExt cx="702494" cy="702494"/>
          </a:xfrm>
          <a:effectLst>
            <a:outerShdw blurRad="63500" sx="102000" sy="102000" algn="ctr" rotWithShape="0">
              <a:prstClr val="black">
                <a:alpha val="40000"/>
              </a:prstClr>
            </a:outerShdw>
          </a:effectLst>
        </p:grpSpPr>
        <p:sp>
          <p:nvSpPr>
            <p:cNvPr id="25" name="Oval 24">
              <a:extLst>
                <a:ext uri="{FF2B5EF4-FFF2-40B4-BE49-F238E27FC236}">
                  <a16:creationId xmlns:a16="http://schemas.microsoft.com/office/drawing/2014/main" xmlns="" id="{B37B4A97-EA32-4FB3-BC13-B534DC64421A}"/>
                </a:ext>
              </a:extLst>
            </p:cNvPr>
            <p:cNvSpPr/>
            <p:nvPr/>
          </p:nvSpPr>
          <p:spPr>
            <a:xfrm>
              <a:off x="928627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hlinkClick r:id="" action="ppaction://noaction"/>
              <a:extLst>
                <a:ext uri="{FF2B5EF4-FFF2-40B4-BE49-F238E27FC236}">
                  <a16:creationId xmlns:a16="http://schemas.microsoft.com/office/drawing/2014/main" xmlns="" id="{67F69733-A9C1-4A2F-BC9A-2A78BA5AA40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427192" y="2179762"/>
              <a:ext cx="420660" cy="390178"/>
            </a:xfrm>
            <a:prstGeom prst="rect">
              <a:avLst/>
            </a:prstGeom>
          </p:spPr>
        </p:pic>
      </p:grpSp>
      <p:grpSp>
        <p:nvGrpSpPr>
          <p:cNvPr id="27" name="Group 26">
            <a:extLst>
              <a:ext uri="{FF2B5EF4-FFF2-40B4-BE49-F238E27FC236}">
                <a16:creationId xmlns:a16="http://schemas.microsoft.com/office/drawing/2014/main" xmlns="" id="{5467B0BA-42EC-4223-A6DA-6173531A356D}"/>
              </a:ext>
            </a:extLst>
          </p:cNvPr>
          <p:cNvGrpSpPr/>
          <p:nvPr/>
        </p:nvGrpSpPr>
        <p:grpSpPr>
          <a:xfrm>
            <a:off x="11131957" y="6080044"/>
            <a:ext cx="702494" cy="702494"/>
            <a:chOff x="10702885" y="2027124"/>
            <a:chExt cx="702494" cy="702494"/>
          </a:xfrm>
          <a:effectLst>
            <a:outerShdw blurRad="63500" sx="102000" sy="102000" algn="ctr" rotWithShape="0">
              <a:prstClr val="black">
                <a:alpha val="40000"/>
              </a:prstClr>
            </a:outerShdw>
          </a:effectLst>
        </p:grpSpPr>
        <p:sp>
          <p:nvSpPr>
            <p:cNvPr id="28" name="Oval 27">
              <a:extLst>
                <a:ext uri="{FF2B5EF4-FFF2-40B4-BE49-F238E27FC236}">
                  <a16:creationId xmlns:a16="http://schemas.microsoft.com/office/drawing/2014/main" xmlns="" id="{43063ED8-52B6-4903-8678-C553F75B64B6}"/>
                </a:ext>
              </a:extLst>
            </p:cNvPr>
            <p:cNvSpPr/>
            <p:nvPr/>
          </p:nvSpPr>
          <p:spPr>
            <a:xfrm>
              <a:off x="10702885" y="2027124"/>
              <a:ext cx="702494" cy="7024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hlinkClick r:id="" action="ppaction://noaction"/>
              <a:extLst>
                <a:ext uri="{FF2B5EF4-FFF2-40B4-BE49-F238E27FC236}">
                  <a16:creationId xmlns:a16="http://schemas.microsoft.com/office/drawing/2014/main" xmlns="" id="{FBC24DD9-79EC-4F5C-92CA-46E28B62603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34752" y="2125579"/>
              <a:ext cx="438759" cy="457240"/>
            </a:xfrm>
            <a:prstGeom prst="rect">
              <a:avLst/>
            </a:prstGeom>
          </p:spPr>
        </p:pic>
      </p:grpSp>
      <p:sp>
        <p:nvSpPr>
          <p:cNvPr id="34" name="Rectangle 33"/>
          <p:cNvSpPr/>
          <p:nvPr/>
        </p:nvSpPr>
        <p:spPr>
          <a:xfrm>
            <a:off x="5704764" y="925007"/>
            <a:ext cx="6327022" cy="4031873"/>
          </a:xfrm>
          <a:prstGeom prst="rect">
            <a:avLst/>
          </a:prstGeom>
        </p:spPr>
        <p:txBody>
          <a:bodyPr wrap="square">
            <a:spAutoFit/>
          </a:bodyPr>
          <a:lstStyle/>
          <a:p>
            <a:pPr algn="just"/>
            <a:endParaRPr lang="en-US" sz="2000" spc="300" dirty="0">
              <a:ln w="25400">
                <a:noFill/>
              </a:ln>
              <a:effectLst>
                <a:outerShdw dist="76200" dir="2700000" algn="tl" rotWithShape="0">
                  <a:schemeClr val="bg1"/>
                </a:outerShdw>
              </a:effectLst>
              <a:latin typeface="Bebas Neue" panose="020B0606020202050201" pitchFamily="34" charset="0"/>
            </a:endParaRPr>
          </a:p>
          <a:p>
            <a:pPr marL="342900" indent="-342900" algn="just">
              <a:buFont typeface="Wingdings" pitchFamily="2" charset="2"/>
              <a:buChar char="§"/>
            </a:pPr>
            <a:r>
              <a:rPr lang="en-US" sz="2000" dirty="0">
                <a:latin typeface="212 Baby Girl" pitchFamily="50" charset="0"/>
              </a:rPr>
              <a:t>The variation in percentages across different category texts indicates diversity in the distribution of data among these categories</a:t>
            </a:r>
            <a:r>
              <a:rPr lang="en-US" sz="2000" dirty="0" smtClean="0">
                <a:latin typeface="212 Baby Girl" pitchFamily="50" charset="0"/>
              </a:rPr>
              <a:t>.</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A lower percentage for the "SWR" category indicates that data collection or reporting for this category  </a:t>
            </a:r>
            <a:r>
              <a:rPr lang="en-US" sz="2000" dirty="0" smtClean="0">
                <a:latin typeface="212 Baby Girl" pitchFamily="50" charset="0"/>
              </a:rPr>
              <a:t>is </a:t>
            </a:r>
            <a:r>
              <a:rPr lang="en-US" sz="2000" dirty="0">
                <a:latin typeface="212 Baby Girl" pitchFamily="50" charset="0"/>
              </a:rPr>
              <a:t>less frequent compared to others</a:t>
            </a:r>
            <a:r>
              <a:rPr lang="en-US" sz="2000" dirty="0" smtClean="0">
                <a:latin typeface="212 Baby Girl" pitchFamily="50" charset="0"/>
              </a:rPr>
              <a:t>.</a:t>
            </a:r>
          </a:p>
          <a:p>
            <a:pPr algn="just"/>
            <a:endParaRPr lang="en-US" dirty="0">
              <a:latin typeface="212 Baby Girl" pitchFamily="50" charset="0"/>
            </a:endParaRPr>
          </a:p>
          <a:p>
            <a:pPr marL="342900" indent="-342900" algn="just">
              <a:buFont typeface="Wingdings" pitchFamily="2" charset="2"/>
              <a:buChar char="§"/>
            </a:pPr>
            <a:r>
              <a:rPr lang="en-US" sz="2000" dirty="0">
                <a:latin typeface="212 Baby Girl" pitchFamily="50" charset="0"/>
              </a:rPr>
              <a:t>Categories with higher percentages, such as "Hospitalization," suggest that these areas are significant and likely to be more thoroughly recorded due to their critical importance.</a:t>
            </a:r>
          </a:p>
        </p:txBody>
      </p:sp>
      <p:sp>
        <p:nvSpPr>
          <p:cNvPr id="32" name="Rectangle: Rounded Corners 47">
            <a:extLst>
              <a:ext uri="{FF2B5EF4-FFF2-40B4-BE49-F238E27FC236}">
                <a16:creationId xmlns:a16="http://schemas.microsoft.com/office/drawing/2014/main" xmlns="" id="{74220229-D915-44E2-9FA0-69DB72A847C3}"/>
              </a:ext>
            </a:extLst>
          </p:cNvPr>
          <p:cNvSpPr/>
          <p:nvPr/>
        </p:nvSpPr>
        <p:spPr>
          <a:xfrm>
            <a:off x="632316" y="221226"/>
            <a:ext cx="10903893" cy="582858"/>
          </a:xfrm>
          <a:prstGeom prst="roundRect">
            <a:avLst>
              <a:gd name="adj" fmla="val 3245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212 Baby Girl" pitchFamily="50" charset="0"/>
              </a:rPr>
              <a:t>KPI </a:t>
            </a:r>
            <a:r>
              <a:rPr lang="en-US" sz="2400" dirty="0" smtClean="0">
                <a:latin typeface="212 Baby Girl" pitchFamily="50" charset="0"/>
              </a:rPr>
              <a:t>5 - # Category Text – As Expected</a:t>
            </a:r>
            <a:endParaRPr lang="id-ID" sz="2400" dirty="0">
              <a:latin typeface="212 Baby Girl" pitchFamily="50" charset="0"/>
            </a:endParaRPr>
          </a:p>
        </p:txBody>
      </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586" y="3698149"/>
            <a:ext cx="5315331" cy="2266122"/>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3081" y="873457"/>
            <a:ext cx="5295331" cy="2770495"/>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4795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ppt_x"/>
                                          </p:val>
                                        </p:tav>
                                        <p:tav tm="100000">
                                          <p:val>
                                            <p:strVal val="#ppt_x"/>
                                          </p:val>
                                        </p:tav>
                                      </p:tavLst>
                                    </p:anim>
                                    <p:anim calcmode="lin" valueType="num">
                                      <p:cBhvr additive="base">
                                        <p:cTn id="8" dur="1000" fill="hold"/>
                                        <p:tgtEl>
                                          <p:spTgt spid="24"/>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7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960</TotalTime>
  <Words>791</Words>
  <Application>Microsoft Office PowerPoint</Application>
  <PresentationFormat>Custom</PresentationFormat>
  <Paragraphs>91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Raunak Barman</dc:creator>
  <cp:lastModifiedBy>Hp</cp:lastModifiedBy>
  <cp:revision>148</cp:revision>
  <dcterms:created xsi:type="dcterms:W3CDTF">2023-04-05T05:34:28Z</dcterms:created>
  <dcterms:modified xsi:type="dcterms:W3CDTF">2023-08-27T10:23:12Z</dcterms:modified>
</cp:coreProperties>
</file>