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1pPr>
    <a:lvl2pPr marL="0" marR="0" indent="3429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2pPr>
    <a:lvl3pPr marL="0" marR="0" indent="685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3pPr>
    <a:lvl4pPr marL="0" marR="0" indent="10287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4pPr>
    <a:lvl5pPr marL="0" marR="0" indent="1371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5pPr>
    <a:lvl6pPr marL="0" marR="0" indent="17145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6pPr>
    <a:lvl7pPr marL="0" marR="0" indent="20574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7pPr>
    <a:lvl8pPr marL="0" marR="0" indent="24003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8pPr>
    <a:lvl9pPr marL="0" marR="0" indent="2743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"/>
          <a:ea typeface="Iowan Old Style"/>
          <a:cs typeface="Iowan Old Styl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 b="def" i="def"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"/>
          <p:cNvSpPr/>
          <p:nvPr>
            <p:ph type="body" sz="quarter" idx="13"/>
          </p:nvPr>
        </p:nvSpPr>
        <p:spPr>
          <a:xfrm>
            <a:off x="571500" y="5588000"/>
            <a:ext cx="1187578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" name="Title Text"/>
          <p:cNvSpPr txBox="1"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half" idx="1"/>
          </p:nvPr>
        </p:nvSpPr>
        <p:spPr>
          <a:xfrm>
            <a:off x="571500" y="5676900"/>
            <a:ext cx="11861800" cy="32639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88552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“"/>
          <p:cNvSpPr txBox="1"/>
          <p:nvPr/>
        </p:nvSpPr>
        <p:spPr>
          <a:xfrm>
            <a:off x="508000" y="1771650"/>
            <a:ext cx="1697832" cy="31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i="0" spc="0" sz="21000">
                <a:solidFill>
                  <a:srgbClr val="E4E4E4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02" name="Type a quote here."/>
          <p:cNvSpPr txBox="1"/>
          <p:nvPr>
            <p:ph type="body" sz="quarter" idx="13"/>
          </p:nvPr>
        </p:nvSpPr>
        <p:spPr>
          <a:xfrm>
            <a:off x="1943100" y="3870536"/>
            <a:ext cx="10490200" cy="939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160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03" name="-Johnny Appleseed"/>
          <p:cNvSpPr txBox="1"/>
          <p:nvPr>
            <p:ph type="body" sz="quarter" idx="14"/>
          </p:nvPr>
        </p:nvSpPr>
        <p:spPr>
          <a:xfrm>
            <a:off x="1943100" y="7772400"/>
            <a:ext cx="10490200" cy="939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1600"/>
              </a:spcBef>
              <a:buSzTx/>
              <a:buFontTx/>
              <a:buNone/>
              <a:defRPr i="1" sz="4800">
                <a:solidFill>
                  <a:srgbClr val="6B6D6D"/>
                </a:solidFill>
              </a:defRPr>
            </a:lvl1pPr>
          </a:lstStyle>
          <a:p>
            <a:pPr/>
            <a:r>
              <a:t>-Johnny Appleseed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118295074_2675x2907.jpeg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8295074_2675x2907.jpeg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Rectangle"/>
          <p:cNvSpPr/>
          <p:nvPr>
            <p:ph type="body" sz="half" idx="14"/>
          </p:nvPr>
        </p:nvSpPr>
        <p:spPr>
          <a:xfrm>
            <a:off x="0" y="5422900"/>
            <a:ext cx="13004800" cy="36068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3" name="Line"/>
          <p:cNvSpPr/>
          <p:nvPr>
            <p:ph type="body" sz="quarter" idx="15"/>
          </p:nvPr>
        </p:nvSpPr>
        <p:spPr>
          <a:xfrm flipV="1">
            <a:off x="571500" y="7619996"/>
            <a:ext cx="11874500" cy="4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571500" y="5562600"/>
            <a:ext cx="11861800" cy="22098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571500" y="7670800"/>
            <a:ext cx="11861800" cy="1231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xfrm>
            <a:off x="12083465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182429520_1646x1646.jpeg"/>
          <p:cNvSpPr/>
          <p:nvPr>
            <p:ph type="pic" idx="13"/>
          </p:nvPr>
        </p:nvSpPr>
        <p:spPr>
          <a:xfrm>
            <a:off x="7531100" y="0"/>
            <a:ext cx="54737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2" name="Line"/>
          <p:cNvSpPr/>
          <p:nvPr>
            <p:ph type="body" sz="quarter" idx="14"/>
          </p:nvPr>
        </p:nvSpPr>
        <p:spPr>
          <a:xfrm flipV="1">
            <a:off x="571500" y="7619998"/>
            <a:ext cx="64516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571500" y="571500"/>
            <a:ext cx="6451600" cy="72136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571500" y="7670800"/>
            <a:ext cx="6451600" cy="1358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118295074_2675x2907.jpeg"/>
          <p:cNvSpPr/>
          <p:nvPr>
            <p:ph type="pic" idx="13"/>
          </p:nvPr>
        </p:nvSpPr>
        <p:spPr>
          <a:xfrm>
            <a:off x="0" y="0"/>
            <a:ext cx="64389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2" name="Line"/>
          <p:cNvSpPr/>
          <p:nvPr>
            <p:ph type="body" sz="quarter" idx="14"/>
          </p:nvPr>
        </p:nvSpPr>
        <p:spPr>
          <a:xfrm>
            <a:off x="7023100" y="1574800"/>
            <a:ext cx="53975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7023100" y="723900"/>
            <a:ext cx="53975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half" idx="1"/>
          </p:nvPr>
        </p:nvSpPr>
        <p:spPr>
          <a:xfrm>
            <a:off x="7023100" y="1803400"/>
            <a:ext cx="5397500" cy="7226300"/>
          </a:xfrm>
          <a:prstGeom prst="rect">
            <a:avLst/>
          </a:prstGeom>
        </p:spPr>
        <p:txBody>
          <a:bodyPr/>
          <a:lstStyle>
            <a:lvl1pPr marL="406400" indent="-406400">
              <a:defRPr sz="2800"/>
            </a:lvl1pPr>
            <a:lvl2pPr marL="812800" indent="-406400">
              <a:defRPr sz="2800"/>
            </a:lvl2pPr>
            <a:lvl3pPr marL="1219200" indent="-406400">
              <a:defRPr sz="2800"/>
            </a:lvl3pPr>
            <a:lvl4pPr marL="1625600" indent="-406400">
              <a:defRPr sz="2800"/>
            </a:lvl4pPr>
            <a:lvl5pPr marL="2032000" indent="-406400"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118295074_2675x2907.jpeg"/>
          <p:cNvSpPr/>
          <p:nvPr>
            <p:ph type="pic" idx="13"/>
          </p:nvPr>
        </p:nvSpPr>
        <p:spPr>
          <a:xfrm>
            <a:off x="571500" y="571500"/>
            <a:ext cx="7429500" cy="731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182741592_1098x949.jpeg"/>
          <p:cNvSpPr/>
          <p:nvPr>
            <p:ph type="pic" sz="quarter" idx="14"/>
          </p:nvPr>
        </p:nvSpPr>
        <p:spPr>
          <a:xfrm>
            <a:off x="8128000" y="5715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182429520_1646x1646.jpeg"/>
          <p:cNvSpPr/>
          <p:nvPr>
            <p:ph type="pic" sz="quarter" idx="15"/>
          </p:nvPr>
        </p:nvSpPr>
        <p:spPr>
          <a:xfrm>
            <a:off x="8128000" y="42926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571500" y="8051800"/>
            <a:ext cx="11861800" cy="1333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400"/>
              </a:spcBef>
              <a:buSzTx/>
              <a:buFontTx/>
              <a:buNone/>
              <a:defRPr i="1" spc="28" sz="2800"/>
            </a:lvl1pPr>
            <a:lvl2pPr marL="0" indent="0">
              <a:spcBef>
                <a:spcPts val="1400"/>
              </a:spcBef>
              <a:buSzTx/>
              <a:buFontTx/>
              <a:buNone/>
              <a:defRPr i="1" spc="28" sz="2800"/>
            </a:lvl2pPr>
            <a:lvl3pPr marL="0" indent="0">
              <a:spcBef>
                <a:spcPts val="1400"/>
              </a:spcBef>
              <a:buSzTx/>
              <a:buFontTx/>
              <a:buNone/>
              <a:defRPr i="1" spc="28" sz="2800"/>
            </a:lvl3pPr>
            <a:lvl4pPr marL="0" indent="0">
              <a:spcBef>
                <a:spcPts val="1400"/>
              </a:spcBef>
              <a:buSzTx/>
              <a:buFontTx/>
              <a:buNone/>
              <a:defRPr i="1" spc="28" sz="2800"/>
            </a:lvl4pPr>
            <a:lvl5pPr marL="0" indent="0">
              <a:spcBef>
                <a:spcPts val="1400"/>
              </a:spcBef>
              <a:buSzTx/>
              <a:buFontTx/>
              <a:buNone/>
              <a:defRPr i="1" spc="28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i="0" spc="0" sz="1600">
                <a:solidFill>
                  <a:srgbClr val="747676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3429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685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10287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1371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7145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20574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24003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2743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1pPr>
      <a:lvl2pPr marL="9398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2pPr>
      <a:lvl3pPr marL="14097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3pPr>
      <a:lvl4pPr marL="18796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4pPr>
      <a:lvl5pPr marL="23495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5pPr>
      <a:lvl6pPr marL="28194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6pPr>
      <a:lvl7pPr marL="32893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7pPr>
      <a:lvl8pPr marL="37592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8pPr>
      <a:lvl9pPr marL="42291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Stock-871148930-machine-learning-ai.jpg" descr="iStock-871148930-machine-learning-ai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2518" t="0" r="12518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9" name="Rectangle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130" name="Line"/>
          <p:cNvSpPr/>
          <p:nvPr>
            <p:ph type="body" idx="15"/>
          </p:nvPr>
        </p:nvSpPr>
        <p:spPr>
          <a:xfrm flipV="1">
            <a:off x="3739405" y="7107906"/>
            <a:ext cx="8725646" cy="4"/>
          </a:xfrm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1" name="Home credit"/>
          <p:cNvSpPr txBox="1"/>
          <p:nvPr>
            <p:ph type="title"/>
          </p:nvPr>
        </p:nvSpPr>
        <p:spPr>
          <a:xfrm>
            <a:off x="596900" y="5562600"/>
            <a:ext cx="11861800" cy="1734458"/>
          </a:xfrm>
          <a:prstGeom prst="rect">
            <a:avLst/>
          </a:prstGeom>
        </p:spPr>
        <p:txBody>
          <a:bodyPr/>
          <a:lstStyle/>
          <a:p>
            <a:pPr/>
            <a:r>
              <a:t>Home credit</a:t>
            </a:r>
          </a:p>
        </p:txBody>
      </p:sp>
      <p:sp>
        <p:nvSpPr>
          <p:cNvPr id="132" name="Machine learning Algorithms and Data analysis…"/>
          <p:cNvSpPr txBox="1"/>
          <p:nvPr>
            <p:ph type="body" sz="quarter" idx="1"/>
          </p:nvPr>
        </p:nvSpPr>
        <p:spPr>
          <a:xfrm>
            <a:off x="596900" y="7217674"/>
            <a:ext cx="11861800" cy="1604953"/>
          </a:xfrm>
          <a:prstGeom prst="rect">
            <a:avLst/>
          </a:prstGeom>
        </p:spPr>
        <p:txBody>
          <a:bodyPr/>
          <a:lstStyle/>
          <a:p>
            <a:pPr defTabSz="403097">
              <a:spcBef>
                <a:spcPts val="400"/>
              </a:spcBef>
              <a:defRPr sz="3312"/>
            </a:pPr>
            <a:r>
              <a:t>Machine learning Algorithms and Data analysis</a:t>
            </a:r>
          </a:p>
          <a:p>
            <a:pPr lvl="2" defTabSz="403097">
              <a:spcBef>
                <a:spcPts val="400"/>
              </a:spcBef>
              <a:defRPr sz="3312"/>
            </a:pPr>
          </a:p>
          <a:p>
            <a:pPr lvl="2" defTabSz="403097">
              <a:spcBef>
                <a:spcPts val="400"/>
              </a:spcBef>
              <a:defRPr sz="3312"/>
            </a:pPr>
            <a:r>
              <a:t>-Rohan Mandhanya</a:t>
            </a:r>
          </a:p>
        </p:txBody>
      </p:sp>
      <p:pic>
        <p:nvPicPr>
          <p:cNvPr id="133" name="1000px-Northeastern-seal.svg_.png" descr="1000px-Northeastern-seal.svg_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4922" y="5772622"/>
            <a:ext cx="2607980" cy="26705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omparison of ROC of Random Classifier, Logistic Regression and Transfer Learning Logistic Regressio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Comparison of ROC of Random Classifier, Logistic Regression and Transfer Learning Logistic Regression</a:t>
            </a:r>
          </a:p>
        </p:txBody>
      </p:sp>
      <p:pic>
        <p:nvPicPr>
          <p:cNvPr id="174" name="Logistic_roc.png" descr="Logistic_ro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681" y="329372"/>
            <a:ext cx="5926937" cy="38233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feature_roc.png" descr="feature_ro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82639" y="3797487"/>
            <a:ext cx="6439522" cy="4597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Random_roc.png" descr="Random_roc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45473" y="487505"/>
            <a:ext cx="5505689" cy="35070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9" name="Experiment and Discussion - 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Experiment and Discussion - CTs</a:t>
            </a:r>
          </a:p>
        </p:txBody>
      </p:sp>
      <p:sp>
        <p:nvSpPr>
          <p:cNvPr id="180" name="Experimental Evalu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Experimental Evaluation</a:t>
            </a:r>
          </a:p>
          <a:p>
            <a:pPr lvl="1"/>
            <a:r>
              <a:t>Logistic Regression with EXT_SOURCE_*</a:t>
            </a:r>
          </a:p>
          <a:p>
            <a:pPr lvl="1"/>
            <a:r>
              <a:t>Naive Bayes</a:t>
            </a:r>
          </a:p>
          <a:p>
            <a:pPr lvl="1"/>
            <a:r>
              <a:t>Random Classifier</a:t>
            </a:r>
          </a:p>
          <a:p>
            <a:pPr lvl="1"/>
            <a:r>
              <a:t>Fixed Classifier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3" name="Experiment and Discussion - 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Experiment and Discussion - CTs</a:t>
            </a:r>
          </a:p>
        </p:txBody>
      </p:sp>
      <p:sp>
        <p:nvSpPr>
          <p:cNvPr id="184" name="Additional Experime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Additional Experiments</a:t>
            </a:r>
          </a:p>
          <a:p>
            <a:pPr lvl="1"/>
            <a:r>
              <a:t>Trying different Polynomial Features</a:t>
            </a:r>
          </a:p>
          <a:p>
            <a:pPr lvl="1"/>
            <a:r>
              <a:t>Try different Transfer Learning Features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7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Conclusion</a:t>
            </a:r>
          </a:p>
        </p:txBody>
      </p:sp>
      <p:sp>
        <p:nvSpPr>
          <p:cNvPr id="188" name="Finding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Findings</a:t>
            </a:r>
          </a:p>
          <a:p>
            <a:pPr lvl="1"/>
            <a:r>
              <a:t>Faster Model</a:t>
            </a:r>
          </a:p>
          <a:p>
            <a:pPr lvl="1"/>
            <a:r>
              <a:t>Accurate Model</a:t>
            </a:r>
          </a:p>
          <a:p>
            <a:pPr/>
            <a:r>
              <a:t>Future Experiment</a:t>
            </a:r>
          </a:p>
          <a:p>
            <a:pPr lvl="1"/>
            <a:r>
              <a:t>Selection Polynomial Features for better Transfer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6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Introduction</a:t>
            </a:r>
          </a:p>
        </p:txBody>
      </p:sp>
      <p:sp>
        <p:nvSpPr>
          <p:cNvPr id="137" name="Problem- Home Credit Datas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Problem- Home Credit Dataset</a:t>
            </a:r>
          </a:p>
          <a:p>
            <a:pPr lvl="1"/>
            <a:r>
              <a:t>Data</a:t>
            </a:r>
          </a:p>
          <a:p>
            <a:pPr lvl="1"/>
            <a:r>
              <a:t>Machine learning</a:t>
            </a:r>
          </a:p>
          <a:p>
            <a:pPr/>
            <a:r>
              <a:t>Kaggle Competition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0" name="Data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Data analysis</a:t>
            </a:r>
          </a:p>
        </p:txBody>
      </p:sp>
      <p:sp>
        <p:nvSpPr>
          <p:cNvPr id="141" name="Data"/>
          <p:cNvSpPr txBox="1"/>
          <p:nvPr>
            <p:ph type="body" idx="1"/>
          </p:nvPr>
        </p:nvSpPr>
        <p:spPr>
          <a:xfrm>
            <a:off x="571500" y="1828800"/>
            <a:ext cx="11861800" cy="7226300"/>
          </a:xfrm>
          <a:prstGeom prst="rect">
            <a:avLst/>
          </a:prstGeom>
        </p:spPr>
        <p:txBody>
          <a:bodyPr/>
          <a:lstStyle/>
          <a:p>
            <a:pPr/>
            <a:r>
              <a:t>Data</a:t>
            </a:r>
          </a:p>
        </p:txBody>
      </p:sp>
      <p:pic>
        <p:nvPicPr>
          <p:cNvPr id="142" name="home_credit.png" descr="home_cred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2383" y="2726221"/>
            <a:ext cx="9840034" cy="63169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5" name="Biased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Biased data</a:t>
            </a:r>
          </a:p>
        </p:txBody>
      </p:sp>
      <p:pic>
        <p:nvPicPr>
          <p:cNvPr id="146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9062" y="2019300"/>
            <a:ext cx="11486676" cy="73842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Line"/>
          <p:cNvSpPr/>
          <p:nvPr>
            <p:ph type="body" idx="14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9" name="Information ga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Information gain</a:t>
            </a:r>
          </a:p>
        </p:txBody>
      </p:sp>
      <p:sp>
        <p:nvSpPr>
          <p:cNvPr id="150" name="Top 25 Features of Application Train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Top 25 Features of Application Train</a:t>
            </a:r>
          </a:p>
          <a:p>
            <a:pPr/>
          </a:p>
          <a:p>
            <a:pPr/>
            <a:r>
              <a:t>Using Information Gain for feature engineering.</a:t>
            </a:r>
          </a:p>
        </p:txBody>
      </p:sp>
      <p:pic>
        <p:nvPicPr>
          <p:cNvPr id="151" name="infog.png" descr="info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76945" y="258895"/>
            <a:ext cx="7247970" cy="92358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Line"/>
          <p:cNvSpPr/>
          <p:nvPr>
            <p:ph type="body" idx="14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4" name="ECDF of normal Features"/>
          <p:cNvSpPr txBox="1"/>
          <p:nvPr>
            <p:ph type="title"/>
          </p:nvPr>
        </p:nvSpPr>
        <p:spPr>
          <a:xfrm>
            <a:off x="7023100" y="711200"/>
            <a:ext cx="5397500" cy="736600"/>
          </a:xfrm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ECDF of normal Features</a:t>
            </a:r>
          </a:p>
        </p:txBody>
      </p:sp>
      <p:sp>
        <p:nvSpPr>
          <p:cNvPr id="155" name="ECDF of AMT_CREDIT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ECDF of AMT_CREDIT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  <a:r>
              <a:t>ECDF of DAYS_BIRTH</a:t>
            </a:r>
          </a:p>
        </p:txBody>
      </p:sp>
      <p:pic>
        <p:nvPicPr>
          <p:cNvPr id="156" name="fig-2.png" descr="fig-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29004" y="138864"/>
            <a:ext cx="8323063" cy="52019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fig-8.png" descr="fig-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29004" y="4857159"/>
            <a:ext cx="8323063" cy="52019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Line"/>
          <p:cNvSpPr/>
          <p:nvPr>
            <p:ph type="body" idx="14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0" name="ECDF with Polynomial Fea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8150">
              <a:spcBef>
                <a:spcPts val="1700"/>
              </a:spcBef>
              <a:defRPr sz="3900"/>
            </a:lvl1pPr>
          </a:lstStyle>
          <a:p>
            <a:pPr/>
            <a:r>
              <a:t>ECDF with Polynomial Features</a:t>
            </a:r>
          </a:p>
        </p:txBody>
      </p:sp>
      <p:sp>
        <p:nvSpPr>
          <p:cNvPr id="161" name="ECDF of EXT_SOURCE_2/EXT_SOURCE_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ECDF of EXT_SOURCE_2/EXT_SOURCE_1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  <a:r>
              <a:t>ECDF of EXT_SOURCE_2*EXT_SOURCE_3</a:t>
            </a:r>
          </a:p>
        </p:txBody>
      </p:sp>
      <p:pic>
        <p:nvPicPr>
          <p:cNvPr id="162" name="fig-6.png" descr="fig-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17472" y="35652"/>
            <a:ext cx="8429449" cy="52684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fig-7.png" descr="fig-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351416" y="4621245"/>
            <a:ext cx="8497337" cy="53108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6" name="Data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Data Analysis</a:t>
            </a:r>
          </a:p>
        </p:txBody>
      </p:sp>
      <p:sp>
        <p:nvSpPr>
          <p:cNvPr id="167" name="Algorith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Algorithms</a:t>
            </a:r>
          </a:p>
          <a:p>
            <a:pPr lvl="1"/>
            <a:r>
              <a:t>Transfer Learning on Logistic Regression</a:t>
            </a:r>
          </a:p>
          <a:p>
            <a:pPr lvl="1"/>
            <a:r>
              <a:t>Random Forest</a:t>
            </a:r>
          </a:p>
          <a:p>
            <a:pPr/>
          </a:p>
          <a:p>
            <a:pPr/>
            <a:r>
              <a:t>Analysis</a:t>
            </a:r>
          </a:p>
          <a:p>
            <a:pPr lvl="1"/>
            <a:r>
              <a:t>ROC AUC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0" name="Experiment and Discu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Experiment and Discussion</a:t>
            </a:r>
          </a:p>
        </p:txBody>
      </p:sp>
      <p:sp>
        <p:nvSpPr>
          <p:cNvPr id="171" name="Experiment Methodolog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Experiment Methodology</a:t>
            </a:r>
          </a:p>
          <a:p>
            <a:pPr lvl="1"/>
            <a:r>
              <a:t>Transfer learning</a:t>
            </a:r>
          </a:p>
          <a:p>
            <a:pPr lvl="1"/>
            <a:r>
              <a:t>Feature Engineering</a:t>
            </a:r>
          </a:p>
          <a:p>
            <a:pPr lvl="1"/>
          </a:p>
          <a:p>
            <a:pPr/>
          </a:p>
          <a:p>
            <a:pPr/>
            <a:r>
              <a:t>Evaluation Criteria</a:t>
            </a:r>
          </a:p>
          <a:p>
            <a:pPr lvl="1"/>
            <a:r>
              <a:t>ROC AUC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1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1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