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9"/>
  </p:handoutMasterIdLst>
  <p:sldIdLst>
    <p:sldId id="256" r:id="rId3"/>
    <p:sldId id="350" r:id="rId5"/>
    <p:sldId id="351" r:id="rId6"/>
    <p:sldId id="353" r:id="rId7"/>
    <p:sldId id="365" r:id="rId8"/>
    <p:sldId id="355" r:id="rId9"/>
    <p:sldId id="360" r:id="rId10"/>
    <p:sldId id="367" r:id="rId11"/>
    <p:sldId id="368" r:id="rId12"/>
    <p:sldId id="370" r:id="rId13"/>
    <p:sldId id="371" r:id="rId14"/>
    <p:sldId id="366" r:id="rId15"/>
    <p:sldId id="357" r:id="rId16"/>
    <p:sldId id="358" r:id="rId17"/>
    <p:sldId id="373" r:id="rId18"/>
  </p:sldIdLst>
  <p:sldSz cx="12192000" cy="6858000"/>
  <p:notesSz cx="695452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7"/>
    <a:srgbClr val="02913F"/>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34" y="720"/>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92" y="-84"/>
      </p:cViewPr>
      <p:guideLst>
        <p:guide orient="horz" pos="2932"/>
        <p:guide pos="219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938537A3-A6F7-4783-BDB6-7DC0BEEEEEC0}" type="datetimeFigureOut">
              <a:rPr lang="en-US" smtClean="0"/>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AB61F01D-6436-450D-994C-43E6949FEE88}"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295D91E2-2157-41B9-9656-13242E48E25E}" type="datetimeFigureOut">
              <a:rPr lang="en-US" smtClean="0"/>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81ED2424-9EC9-4358-8FD4-490518D6AFB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ED2424-9EC9-4358-8FD4-490518D6AFB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60C33BFF-B6BB-4AF2-B32C-98D334C5136F}" type="datetime1">
              <a:rPr lang="en-US" smtClean="0"/>
            </a:fld>
            <a:endParaRPr lang="en-US" dirty="0"/>
          </a:p>
        </p:txBody>
      </p:sp>
      <p:sp>
        <p:nvSpPr>
          <p:cNvPr id="5" name="Footer Placeholder 4"/>
          <p:cNvSpPr>
            <a:spLocks noGrp="1"/>
          </p:cNvSpPr>
          <p:nvPr>
            <p:ph type="ftr" sz="quarter" idx="11"/>
          </p:nvPr>
        </p:nvSpPr>
        <p:spPr/>
        <p:txBody>
          <a:body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dirty="0"/>
          </a:p>
        </p:txBody>
      </p:sp>
      <p:pic>
        <p:nvPicPr>
          <p:cNvPr id="8" name="Picture 7"/>
          <p:cNvPicPr>
            <a:picLocks noChangeAspect="1"/>
          </p:cNvPicPr>
          <p:nvPr userDrawn="1"/>
        </p:nvPicPr>
        <p:blipFill>
          <a:blip r:embed="rId2" cstate="print"/>
          <a:stretch>
            <a:fillRect/>
          </a:stretch>
        </p:blipFill>
        <p:spPr>
          <a:xfrm>
            <a:off x="0" y="0"/>
            <a:ext cx="1524000" cy="1448081"/>
          </a:xfrm>
          <a:prstGeom prst="rect">
            <a:avLst/>
          </a:prstGeom>
        </p:spPr>
      </p:pic>
      <p:sp>
        <p:nvSpPr>
          <p:cNvPr id="19" name="Rectangle 18"/>
          <p:cNvSpPr/>
          <p:nvPr userDrawn="1"/>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98038" y="5992610"/>
            <a:ext cx="9751387" cy="646331"/>
          </a:xfrm>
          <a:prstGeom prst="rect">
            <a:avLst/>
          </a:prstGeom>
        </p:spPr>
        <p:txBody>
          <a:bodyPr wrap="none">
            <a:spAutoFit/>
          </a:bodyPr>
          <a:lstStyle/>
          <a:p>
            <a:r>
              <a:rPr lang="en-US" sz="3600" dirty="0"/>
              <a:t>Indira College of Engineering &amp;Management, Pune</a:t>
            </a:r>
            <a:endParaRPr lang="en-US" sz="3600" dirty="0"/>
          </a:p>
        </p:txBody>
      </p:sp>
      <p:grpSp>
        <p:nvGrpSpPr>
          <p:cNvPr id="20" name="Group 19"/>
          <p:cNvGrpSpPr/>
          <p:nvPr userDrawn="1"/>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3322263" y="3441517"/>
            <a:ext cx="5388667" cy="196204"/>
            <a:chOff x="3322263" y="3441517"/>
            <a:chExt cx="5388667" cy="196204"/>
          </a:xfrm>
        </p:grpSpPr>
        <p:grpSp>
          <p:nvGrpSpPr>
            <p:cNvPr id="11" name="Group 10"/>
            <p:cNvGrpSpPr/>
            <p:nvPr userDrawn="1"/>
          </p:nvGrpSpPr>
          <p:grpSpPr>
            <a:xfrm>
              <a:off x="8528050" y="3441517"/>
              <a:ext cx="182880" cy="182880"/>
              <a:chOff x="11349807" y="6251573"/>
              <a:chExt cx="351692" cy="356616"/>
            </a:xfrm>
          </p:grpSpPr>
          <p:sp>
            <p:nvSpPr>
              <p:cNvPr id="12" name="Oval 11"/>
              <p:cNvSpPr/>
              <p:nvPr userDrawn="1"/>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3322263" y="3454841"/>
              <a:ext cx="182880" cy="182880"/>
              <a:chOff x="490501" y="6264206"/>
              <a:chExt cx="351692" cy="356616"/>
            </a:xfrm>
          </p:grpSpPr>
          <p:sp>
            <p:nvSpPr>
              <p:cNvPr id="15" name="Oval 14"/>
              <p:cNvSpPr/>
              <p:nvPr userDrawn="1"/>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userDrawn="1"/>
          </p:nvPicPr>
          <p:blipFill>
            <a:blip r:embed="rId4"/>
            <a:stretch>
              <a:fillRect/>
            </a:stretch>
          </p:blipFill>
          <p:spPr>
            <a:xfrm>
              <a:off x="3496669" y="3508318"/>
              <a:ext cx="5038344" cy="81782"/>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E0DD4AD-667F-40E4-9808-7F64AA55750A}"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D1AC4DC-B657-4EA9-911E-8E90666D7D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A6F76C9-48E8-4E71-ADA2-31E967BE86D6}" type="datetime1">
              <a:rPr lang="en-US" smtClean="0"/>
            </a:fld>
            <a:endParaRPr lang="en-US"/>
          </a:p>
        </p:txBody>
      </p:sp>
      <p:sp>
        <p:nvSpPr>
          <p:cNvPr id="5" name="Footer Placeholder 4"/>
          <p:cNvSpPr>
            <a:spLocks noGrp="1"/>
          </p:cNvSpPr>
          <p:nvPr>
            <p:ph type="ftr" sz="quarter" idx="11"/>
          </p:nvPr>
        </p:nvSpPr>
        <p:spPr/>
        <p:txBody>
          <a:bodyPr/>
          <a:lstStyle/>
          <a:p>
            <a:r>
              <a:rPr lang="en-US" dirty="0"/>
              <a:t>Indira College of Engineering&amp;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AAB2D7C-4C0D-495E-A2AA-D741D00659F9}" type="datetime1">
              <a:rPr lang="en-US" smtClean="0"/>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endParaRPr lang="en-US"/>
          </a:p>
        </p:txBody>
      </p:sp>
      <p:sp>
        <p:nvSpPr>
          <p:cNvPr id="7" name="Slide Number Placeholder 6"/>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EB1146F-6F4D-4C02-9716-3A7F512C039E}" type="datetime1">
              <a:rPr lang="en-US" smtClean="0"/>
            </a:fld>
            <a:endParaRPr lang="en-US"/>
          </a:p>
        </p:txBody>
      </p:sp>
      <p:sp>
        <p:nvSpPr>
          <p:cNvPr id="8" name="Footer Placeholder 7"/>
          <p:cNvSpPr>
            <a:spLocks noGrp="1"/>
          </p:cNvSpPr>
          <p:nvPr>
            <p:ph type="ftr" sz="quarter" idx="11"/>
          </p:nvPr>
        </p:nvSpPr>
        <p:spPr/>
        <p:txBody>
          <a:bodyPr/>
          <a:lstStyle/>
          <a:p>
            <a:r>
              <a:rPr lang="en-US"/>
              <a:t>Indira College of Engineering Management, Parandwadi</a:t>
            </a:r>
            <a:endParaRPr lang="en-US"/>
          </a:p>
        </p:txBody>
      </p:sp>
      <p:sp>
        <p:nvSpPr>
          <p:cNvPr id="9" name="Slide Number Placeholder 8"/>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FAD2669-1DBB-47D6-82C5-AF9F56DE18BC}" type="datetime1">
              <a:rPr lang="en-US" smtClean="0"/>
            </a:fld>
            <a:endParaRPr lang="en-US"/>
          </a:p>
        </p:txBody>
      </p:sp>
      <p:sp>
        <p:nvSpPr>
          <p:cNvPr id="4" name="Footer Placeholder 3"/>
          <p:cNvSpPr>
            <a:spLocks noGrp="1"/>
          </p:cNvSpPr>
          <p:nvPr>
            <p:ph type="ftr" sz="quarter" idx="11"/>
          </p:nvPr>
        </p:nvSpPr>
        <p:spPr/>
        <p:txBody>
          <a:bodyPr/>
          <a:lstStyle/>
          <a:p>
            <a:r>
              <a:rPr lang="en-US"/>
              <a:t>Indira College of Engineering Management, Parandwadi</a:t>
            </a:r>
            <a:endParaRPr lang="en-US"/>
          </a:p>
        </p:txBody>
      </p:sp>
      <p:sp>
        <p:nvSpPr>
          <p:cNvPr id="5" name="Slide Number Placeholder 4"/>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endParaRPr lang="en-US"/>
          </a:p>
        </p:txBody>
      </p:sp>
      <p:sp>
        <p:nvSpPr>
          <p:cNvPr id="4" name="Slide Number Placeholder 3"/>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D0F31FC-283C-4F79-9153-72AD0D3C26A7}" type="datetime1">
              <a:rPr lang="en-US" smtClean="0"/>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endParaRPr lang="en-US"/>
          </a:p>
        </p:txBody>
      </p:sp>
      <p:sp>
        <p:nvSpPr>
          <p:cNvPr id="7" name="Slide Number Placeholder 6"/>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7AD9AE9-4EC3-443A-AC43-79710BE738EF}" type="datetime1">
              <a:rPr lang="en-US" smtClean="0"/>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endParaRPr lang="en-US"/>
          </a:p>
        </p:txBody>
      </p:sp>
      <p:sp>
        <p:nvSpPr>
          <p:cNvPr id="7" name="Slide Number Placeholder 6"/>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DB7AA-6460-4546-B88B-12D8ADACDB35}" type="datetime1">
              <a:rPr lang="en-US" smtClean="0"/>
            </a:fld>
            <a:endParaRPr lang="en-US"/>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160E8-E870-46BA-8C3F-B490E99DB9E1}" type="slidenum">
              <a:rPr lang="en-US" smtClean="0"/>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userDrawn="1"/>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ieeexplore.ieee.org/author/37088831968" TargetMode="External"/><Relationship Id="rId5" Type="http://schemas.openxmlformats.org/officeDocument/2006/relationships/hyperlink" Target="https://ieeexplore.ieee.org/author/37085468337" TargetMode="External"/><Relationship Id="rId4" Type="http://schemas.openxmlformats.org/officeDocument/2006/relationships/hyperlink" Target="https://ieeexplore.ieee.org/author/37088460498" TargetMode="External"/><Relationship Id="rId3" Type="http://schemas.openxmlformats.org/officeDocument/2006/relationships/hyperlink" Target="https://ieeexplore.ieee.org/author/37086921004" TargetMode="External"/><Relationship Id="rId2" Type="http://schemas.openxmlformats.org/officeDocument/2006/relationships/hyperlink" Target="https://ieeexplore.ieee.org/author/37086919799" TargetMode="External"/><Relationship Id="rId1" Type="http://schemas.openxmlformats.org/officeDocument/2006/relationships/hyperlink" Target="https://ieeexplore.ieee.org/author/3708691804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86040"/>
            <a:ext cx="9144000" cy="1342960"/>
          </a:xfrm>
        </p:spPr>
        <p:txBody>
          <a:bodyPr>
            <a:normAutofit fontScale="90000"/>
          </a:bodyPr>
          <a:lstStyle/>
          <a:p>
            <a:r>
              <a:rPr lang="en-IN" dirty="0"/>
              <a:t>Chess Neural Network Using AI</a:t>
            </a:r>
            <a:endParaRPr lang="en-US" dirty="0"/>
          </a:p>
        </p:txBody>
      </p:sp>
      <p:sp>
        <p:nvSpPr>
          <p:cNvPr id="3" name="Subtitle 2"/>
          <p:cNvSpPr>
            <a:spLocks noGrp="1"/>
          </p:cNvSpPr>
          <p:nvPr>
            <p:ph type="subTitle" idx="1"/>
          </p:nvPr>
        </p:nvSpPr>
        <p:spPr>
          <a:xfrm>
            <a:off x="646893" y="3679793"/>
            <a:ext cx="3369501" cy="2356974"/>
          </a:xfrm>
        </p:spPr>
        <p:txBody>
          <a:bodyPr>
            <a:normAutofit/>
          </a:bodyPr>
          <a:lstStyle/>
          <a:p>
            <a:r>
              <a:rPr lang="en-US" dirty="0"/>
              <a:t> Team Members: </a:t>
            </a:r>
            <a:endParaRPr lang="en-US" dirty="0"/>
          </a:p>
          <a:p>
            <a:pPr algn="l"/>
            <a:r>
              <a:rPr lang="en-US" sz="2200" dirty="0"/>
              <a:t>1. Nikhil </a:t>
            </a:r>
            <a:r>
              <a:rPr lang="en-US" sz="2200" dirty="0" err="1"/>
              <a:t>Thapa</a:t>
            </a:r>
            <a:endParaRPr lang="en-US" sz="2200" dirty="0"/>
          </a:p>
          <a:p>
            <a:pPr algn="l"/>
            <a:r>
              <a:rPr lang="en-US" sz="2200" dirty="0"/>
              <a:t>2. </a:t>
            </a:r>
            <a:r>
              <a:rPr lang="en-US" sz="2200" dirty="0" err="1"/>
              <a:t>Bandu</a:t>
            </a:r>
            <a:r>
              <a:rPr lang="en-US" sz="2200" dirty="0"/>
              <a:t> </a:t>
            </a:r>
            <a:r>
              <a:rPr lang="en-US" sz="2200" dirty="0" err="1"/>
              <a:t>Sakhare</a:t>
            </a:r>
            <a:endParaRPr lang="en-US" sz="2200" dirty="0"/>
          </a:p>
          <a:p>
            <a:pPr algn="l"/>
            <a:r>
              <a:rPr lang="en-US" sz="2200" dirty="0"/>
              <a:t>3. </a:t>
            </a:r>
            <a:r>
              <a:rPr lang="en-US" sz="2200" dirty="0" err="1"/>
              <a:t>Prajwal</a:t>
            </a:r>
            <a:r>
              <a:rPr lang="en-US" sz="2200" dirty="0"/>
              <a:t> </a:t>
            </a:r>
            <a:r>
              <a:rPr lang="en-US" sz="2200" dirty="0" err="1"/>
              <a:t>Jadhav</a:t>
            </a:r>
            <a:endParaRPr lang="en-US" sz="2200" dirty="0"/>
          </a:p>
          <a:p>
            <a:pPr algn="l"/>
            <a:r>
              <a:rPr lang="en-US" sz="2200" dirty="0"/>
              <a:t>4. </a:t>
            </a:r>
            <a:r>
              <a:rPr lang="en-US" sz="2200" dirty="0" err="1"/>
              <a:t>Rohan</a:t>
            </a:r>
            <a:r>
              <a:rPr lang="en-US" sz="2200" dirty="0"/>
              <a:t> </a:t>
            </a:r>
            <a:r>
              <a:rPr lang="en-US" sz="2200" dirty="0" err="1"/>
              <a:t>Mandhare</a:t>
            </a:r>
            <a:endParaRPr lang="en-US" sz="2200" dirty="0"/>
          </a:p>
          <a:p>
            <a:pPr algn="l"/>
            <a:endParaRPr lang="en-US" dirty="0"/>
          </a:p>
          <a:p>
            <a:endParaRPr lang="en-US" dirty="0"/>
          </a:p>
        </p:txBody>
      </p:sp>
      <p:sp>
        <p:nvSpPr>
          <p:cNvPr id="4" name="Subtitle 2"/>
          <p:cNvSpPr txBox="1"/>
          <p:nvPr/>
        </p:nvSpPr>
        <p:spPr>
          <a:xfrm>
            <a:off x="8068850" y="3754438"/>
            <a:ext cx="3369501"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 Guided by: </a:t>
            </a:r>
            <a:endParaRPr lang="en-US" dirty="0"/>
          </a:p>
          <a:p>
            <a:r>
              <a:rPr lang="en-US" dirty="0"/>
              <a:t>Prof. Manisha Bharati</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pPr algn="l"/>
            <a:r>
              <a:rPr lang="en-IN" b="1" dirty="0">
                <a:solidFill>
                  <a:schemeClr val="tx1"/>
                </a:solidFill>
                <a:latin typeface="Times New Roman" panose="02020603050405020304" pitchFamily="18" charset="0"/>
                <a:cs typeface="Times New Roman" panose="02020603050405020304" pitchFamily="18" charset="0"/>
              </a:rPr>
              <a:t>Algorithms</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21" name="Date Placeholder 3"/>
          <p:cNvSpPr>
            <a:spLocks noGrp="1"/>
          </p:cNvSpPr>
          <p:nvPr>
            <p:ph type="dt" sz="half" idx="10"/>
          </p:nvPr>
        </p:nvSpPr>
        <p:spPr>
          <a:xfrm>
            <a:off x="838200" y="6453846"/>
            <a:ext cx="2743200" cy="365125"/>
          </a:xfrm>
        </p:spPr>
        <p:txBody>
          <a:bodyPr/>
          <a:lstStyle/>
          <a:p>
            <a:fld id="{17D8DC8D-F771-4392-B118-C220E83B2BDC}" type="datetime1">
              <a:rPr lang="en-US" smtClean="0"/>
            </a:fld>
            <a:endParaRPr lang="en-US" dirty="0"/>
          </a:p>
        </p:txBody>
      </p:sp>
      <p:sp>
        <p:nvSpPr>
          <p:cNvPr id="22" name="Footer Placeholder 4"/>
          <p:cNvSpPr>
            <a:spLocks noGrp="1"/>
          </p:cNvSpPr>
          <p:nvPr>
            <p:ph type="ftr" sz="quarter" idx="11"/>
          </p:nvPr>
        </p:nvSpPr>
        <p:spPr>
          <a:xfrm>
            <a:off x="4038600" y="6453846"/>
            <a:ext cx="4114800" cy="365125"/>
          </a:xfrm>
        </p:spPr>
        <p:txBody>
          <a:bodyPr/>
          <a:lstStyle/>
          <a:p>
            <a:r>
              <a:rPr lang="en-US"/>
              <a:t>Indira College of Engineering Management, Parandwadi</a:t>
            </a:r>
            <a:endParaRPr lang="en-US"/>
          </a:p>
        </p:txBody>
      </p:sp>
      <p:sp>
        <p:nvSpPr>
          <p:cNvPr id="23" name="Slide Number Placeholder 5"/>
          <p:cNvSpPr>
            <a:spLocks noGrp="1"/>
          </p:cNvSpPr>
          <p:nvPr>
            <p:ph type="sldNum" sz="quarter" idx="12"/>
          </p:nvPr>
        </p:nvSpPr>
        <p:spPr>
          <a:xfrm>
            <a:off x="8610600" y="6453846"/>
            <a:ext cx="2743200" cy="365125"/>
          </a:xfrm>
        </p:spPr>
        <p:txBody>
          <a:bodyPr/>
          <a:lstStyle/>
          <a:p>
            <a:fld id="{ACB160E8-E870-46BA-8C3F-B490E99DB9E1}" type="slidenum">
              <a:rPr lang="en-US" smtClean="0"/>
            </a:fld>
            <a:endParaRPr lang="en-US"/>
          </a:p>
        </p:txBody>
      </p:sp>
      <p:grpSp>
        <p:nvGrpSpPr>
          <p:cNvPr id="63" name="Group 62"/>
          <p:cNvGrpSpPr/>
          <p:nvPr/>
        </p:nvGrpSpPr>
        <p:grpSpPr>
          <a:xfrm>
            <a:off x="1359857" y="2032806"/>
            <a:ext cx="9472286" cy="4144059"/>
            <a:chOff x="1365061" y="1237743"/>
            <a:chExt cx="9831674" cy="4369955"/>
          </a:xfrm>
        </p:grpSpPr>
        <p:sp>
          <p:nvSpPr>
            <p:cNvPr id="62" name="Rectangle 61"/>
            <p:cNvSpPr/>
            <p:nvPr/>
          </p:nvSpPr>
          <p:spPr>
            <a:xfrm>
              <a:off x="1365061" y="1237743"/>
              <a:ext cx="9831674" cy="43699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1" name="Group 60"/>
            <p:cNvGrpSpPr/>
            <p:nvPr/>
          </p:nvGrpSpPr>
          <p:grpSpPr>
            <a:xfrm>
              <a:off x="1669863" y="1599348"/>
              <a:ext cx="8852273" cy="3528065"/>
              <a:chOff x="1165697" y="1235454"/>
              <a:chExt cx="8852273" cy="3528065"/>
            </a:xfrm>
          </p:grpSpPr>
          <p:sp>
            <p:nvSpPr>
              <p:cNvPr id="6" name="Rectangle 5"/>
              <p:cNvSpPr/>
              <p:nvPr/>
            </p:nvSpPr>
            <p:spPr>
              <a:xfrm>
                <a:off x="5531794" y="1235454"/>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1927697" y="3073192"/>
                <a:ext cx="492671" cy="492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6</a:t>
                </a:r>
                <a:endParaRPr lang="en-IN" b="1"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5531793" y="3073192"/>
                <a:ext cx="492671" cy="492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8763296" y="3073192"/>
                <a:ext cx="492671" cy="492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-2</a:t>
                </a:r>
                <a:endParaRPr lang="en-IN" b="1" dirty="0">
                  <a:solidFill>
                    <a:schemeClr val="tx1"/>
                  </a:solidFill>
                  <a:latin typeface="Arial" panose="020B0604020202020204" pitchFamily="34" charset="0"/>
                  <a:cs typeface="Arial" panose="020B0604020202020204" pitchFamily="34" charset="0"/>
                </a:endParaRPr>
              </a:p>
            </p:txBody>
          </p:sp>
          <p:sp>
            <p:nvSpPr>
              <p:cNvPr id="14" name="Rectangle 13"/>
              <p:cNvSpPr/>
              <p:nvPr/>
            </p:nvSpPr>
            <p:spPr>
              <a:xfrm>
                <a:off x="1165697" y="4270848"/>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4</a:t>
                </a:r>
                <a:endParaRPr lang="en-IN" b="1" dirty="0">
                  <a:latin typeface="Arial" panose="020B0604020202020204" pitchFamily="34" charset="0"/>
                  <a:cs typeface="Arial" panose="020B0604020202020204" pitchFamily="34" charset="0"/>
                </a:endParaRPr>
              </a:p>
            </p:txBody>
          </p:sp>
          <p:sp>
            <p:nvSpPr>
              <p:cNvPr id="15" name="Rectangle 14"/>
              <p:cNvSpPr/>
              <p:nvPr/>
            </p:nvSpPr>
            <p:spPr>
              <a:xfrm>
                <a:off x="1927696" y="4270847"/>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-6</a:t>
                </a:r>
                <a:endParaRPr lang="en-IN" b="1" dirty="0">
                  <a:latin typeface="Arial" panose="020B0604020202020204" pitchFamily="34" charset="0"/>
                  <a:cs typeface="Arial" panose="020B0604020202020204" pitchFamily="34" charset="0"/>
                </a:endParaRPr>
              </a:p>
            </p:txBody>
          </p:sp>
          <p:sp>
            <p:nvSpPr>
              <p:cNvPr id="16" name="Rectangle 15"/>
              <p:cNvSpPr/>
              <p:nvPr/>
            </p:nvSpPr>
            <p:spPr>
              <a:xfrm>
                <a:off x="2689695" y="4270846"/>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0</a:t>
                </a:r>
                <a:endParaRPr lang="en-IN" b="1" dirty="0">
                  <a:latin typeface="Arial" panose="020B0604020202020204" pitchFamily="34" charset="0"/>
                  <a:cs typeface="Arial" panose="020B0604020202020204" pitchFamily="34" charset="0"/>
                </a:endParaRPr>
              </a:p>
            </p:txBody>
          </p:sp>
          <p:sp>
            <p:nvSpPr>
              <p:cNvPr id="17" name="Rectangle 16"/>
              <p:cNvSpPr/>
              <p:nvPr/>
            </p:nvSpPr>
            <p:spPr>
              <a:xfrm>
                <a:off x="4769794" y="4270848"/>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-8</a:t>
                </a:r>
                <a:endParaRPr lang="en-IN" b="1" dirty="0">
                  <a:latin typeface="Arial" panose="020B0604020202020204" pitchFamily="34" charset="0"/>
                  <a:cs typeface="Arial" panose="020B0604020202020204" pitchFamily="34" charset="0"/>
                </a:endParaRPr>
              </a:p>
            </p:txBody>
          </p:sp>
          <p:sp>
            <p:nvSpPr>
              <p:cNvPr id="18" name="Rectangle 17"/>
              <p:cNvSpPr/>
              <p:nvPr/>
            </p:nvSpPr>
            <p:spPr>
              <a:xfrm>
                <a:off x="5531793" y="4270847"/>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atin typeface="Arial" panose="020B0604020202020204" pitchFamily="34" charset="0"/>
                  <a:cs typeface="Arial" panose="020B0604020202020204" pitchFamily="34" charset="0"/>
                </a:endParaRPr>
              </a:p>
            </p:txBody>
          </p:sp>
          <p:sp>
            <p:nvSpPr>
              <p:cNvPr id="19" name="Rectangle 18"/>
              <p:cNvSpPr/>
              <p:nvPr/>
            </p:nvSpPr>
            <p:spPr>
              <a:xfrm>
                <a:off x="6293792" y="4270846"/>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atin typeface="Arial" panose="020B0604020202020204" pitchFamily="34" charset="0"/>
                  <a:cs typeface="Arial" panose="020B0604020202020204" pitchFamily="34" charset="0"/>
                </a:endParaRPr>
              </a:p>
            </p:txBody>
          </p:sp>
          <p:sp>
            <p:nvSpPr>
              <p:cNvPr id="20" name="Rectangle 19"/>
              <p:cNvSpPr/>
              <p:nvPr/>
            </p:nvSpPr>
            <p:spPr>
              <a:xfrm>
                <a:off x="8001301" y="4270846"/>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4</a:t>
                </a:r>
                <a:endParaRPr lang="en-IN" b="1" dirty="0">
                  <a:latin typeface="Arial" panose="020B0604020202020204" pitchFamily="34" charset="0"/>
                  <a:cs typeface="Arial" panose="020B0604020202020204" pitchFamily="34" charset="0"/>
                </a:endParaRPr>
              </a:p>
            </p:txBody>
          </p:sp>
          <p:sp>
            <p:nvSpPr>
              <p:cNvPr id="24" name="Rectangle 23"/>
              <p:cNvSpPr/>
              <p:nvPr/>
            </p:nvSpPr>
            <p:spPr>
              <a:xfrm>
                <a:off x="8763300" y="4270845"/>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2</a:t>
                </a:r>
                <a:endParaRPr lang="en-IN" b="1" dirty="0">
                  <a:latin typeface="Arial" panose="020B0604020202020204" pitchFamily="34" charset="0"/>
                  <a:cs typeface="Arial" panose="020B0604020202020204" pitchFamily="34" charset="0"/>
                </a:endParaRPr>
              </a:p>
            </p:txBody>
          </p:sp>
          <p:sp>
            <p:nvSpPr>
              <p:cNvPr id="25" name="Rectangle 24"/>
              <p:cNvSpPr/>
              <p:nvPr/>
            </p:nvSpPr>
            <p:spPr>
              <a:xfrm>
                <a:off x="9525299" y="4270844"/>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6</a:t>
                </a:r>
                <a:endParaRPr lang="en-IN" b="1" dirty="0">
                  <a:latin typeface="Arial" panose="020B0604020202020204" pitchFamily="34" charset="0"/>
                  <a:cs typeface="Arial" panose="020B0604020202020204" pitchFamily="34" charset="0"/>
                </a:endParaRPr>
              </a:p>
            </p:txBody>
          </p:sp>
          <p:cxnSp>
            <p:nvCxnSpPr>
              <p:cNvPr id="8" name="Straight Arrow Connector 7"/>
              <p:cNvCxnSpPr>
                <a:stCxn id="6" idx="1"/>
                <a:endCxn id="11" idx="0"/>
              </p:cNvCxnSpPr>
              <p:nvPr/>
            </p:nvCxnSpPr>
            <p:spPr>
              <a:xfrm flipH="1">
                <a:off x="2174033" y="1481790"/>
                <a:ext cx="3357761" cy="1591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6" idx="2"/>
                <a:endCxn id="12" idx="0"/>
              </p:cNvCxnSpPr>
              <p:nvPr/>
            </p:nvCxnSpPr>
            <p:spPr>
              <a:xfrm flipH="1">
                <a:off x="5778129" y="1728125"/>
                <a:ext cx="1" cy="13450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6" idx="3"/>
                <a:endCxn id="13" idx="0"/>
              </p:cNvCxnSpPr>
              <p:nvPr/>
            </p:nvCxnSpPr>
            <p:spPr>
              <a:xfrm>
                <a:off x="6024465" y="1481790"/>
                <a:ext cx="2985167" cy="1591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1" idx="2"/>
                <a:endCxn id="14" idx="0"/>
              </p:cNvCxnSpPr>
              <p:nvPr/>
            </p:nvCxnSpPr>
            <p:spPr>
              <a:xfrm flipH="1">
                <a:off x="1412033" y="3565863"/>
                <a:ext cx="762000" cy="70498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1" idx="2"/>
                <a:endCxn id="15" idx="0"/>
              </p:cNvCxnSpPr>
              <p:nvPr/>
            </p:nvCxnSpPr>
            <p:spPr>
              <a:xfrm flipH="1">
                <a:off x="2174032" y="3565863"/>
                <a:ext cx="1" cy="70498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a:stCxn id="11" idx="2"/>
                <a:endCxn id="16" idx="0"/>
              </p:cNvCxnSpPr>
              <p:nvPr/>
            </p:nvCxnSpPr>
            <p:spPr>
              <a:xfrm>
                <a:off x="2174033" y="3565863"/>
                <a:ext cx="761998" cy="70498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12" idx="2"/>
                <a:endCxn id="19" idx="0"/>
              </p:cNvCxnSpPr>
              <p:nvPr/>
            </p:nvCxnSpPr>
            <p:spPr>
              <a:xfrm>
                <a:off x="5778129" y="3565863"/>
                <a:ext cx="761999" cy="7049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13" idx="2"/>
                <a:endCxn id="25" idx="0"/>
              </p:cNvCxnSpPr>
              <p:nvPr/>
            </p:nvCxnSpPr>
            <p:spPr>
              <a:xfrm>
                <a:off x="9009632" y="3565863"/>
                <a:ext cx="762003" cy="704981"/>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12" idx="2"/>
                <a:endCxn id="17" idx="0"/>
              </p:cNvCxnSpPr>
              <p:nvPr/>
            </p:nvCxnSpPr>
            <p:spPr>
              <a:xfrm flipH="1">
                <a:off x="5016130" y="3565863"/>
                <a:ext cx="761999" cy="70498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12" idx="2"/>
                <a:endCxn id="18" idx="0"/>
              </p:cNvCxnSpPr>
              <p:nvPr/>
            </p:nvCxnSpPr>
            <p:spPr>
              <a:xfrm>
                <a:off x="5778129" y="3565863"/>
                <a:ext cx="0" cy="704984"/>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13" idx="2"/>
                <a:endCxn id="20" idx="0"/>
              </p:cNvCxnSpPr>
              <p:nvPr/>
            </p:nvCxnSpPr>
            <p:spPr>
              <a:xfrm flipH="1">
                <a:off x="8247637" y="3565863"/>
                <a:ext cx="761995" cy="70498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13" idx="2"/>
                <a:endCxn id="24" idx="0"/>
              </p:cNvCxnSpPr>
              <p:nvPr/>
            </p:nvCxnSpPr>
            <p:spPr>
              <a:xfrm>
                <a:off x="9009632" y="3565863"/>
                <a:ext cx="4" cy="70498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grpSp>
      <p:sp>
        <p:nvSpPr>
          <p:cNvPr id="64" name="Content Placeholder 2"/>
          <p:cNvSpPr>
            <a:spLocks noGrp="1"/>
          </p:cNvSpPr>
          <p:nvPr>
            <p:ph idx="1"/>
          </p:nvPr>
        </p:nvSpPr>
        <p:spPr>
          <a:xfrm>
            <a:off x="838200" y="1345459"/>
            <a:ext cx="10377196" cy="551383"/>
          </a:xfrm>
        </p:spPr>
        <p:txBody>
          <a:bodyPr>
            <a:noAutofit/>
          </a:bodyPr>
          <a:lstStyle/>
          <a:p>
            <a:pPr marL="0" indent="0">
              <a:lnSpc>
                <a:spcPct val="130000"/>
              </a:lnSpc>
              <a:buNone/>
            </a:pPr>
            <a:r>
              <a:rPr lang="en-IN" sz="2000" b="1" dirty="0"/>
              <a:t>+Alpha-beta Pruning</a:t>
            </a:r>
            <a:r>
              <a:rPr lang="en-US" sz="2000" dirty="0"/>
              <a:t> is an optimization that reduces the search and the scan time.</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pPr algn="l"/>
            <a:r>
              <a:rPr lang="en-IN" b="1" dirty="0">
                <a:solidFill>
                  <a:schemeClr val="tx1"/>
                </a:solidFill>
                <a:latin typeface="Times New Roman" panose="02020603050405020304" pitchFamily="18" charset="0"/>
                <a:cs typeface="Times New Roman" panose="02020603050405020304" pitchFamily="18" charset="0"/>
              </a:rPr>
              <a:t>Algorithms</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21" name="Date Placeholder 3"/>
          <p:cNvSpPr>
            <a:spLocks noGrp="1"/>
          </p:cNvSpPr>
          <p:nvPr>
            <p:ph type="dt" sz="half" idx="10"/>
          </p:nvPr>
        </p:nvSpPr>
        <p:spPr>
          <a:xfrm>
            <a:off x="838200" y="6453846"/>
            <a:ext cx="2743200" cy="365125"/>
          </a:xfrm>
        </p:spPr>
        <p:txBody>
          <a:bodyPr/>
          <a:lstStyle/>
          <a:p>
            <a:fld id="{17D8DC8D-F771-4392-B118-C220E83B2BDC}" type="datetime1">
              <a:rPr lang="en-US" smtClean="0"/>
            </a:fld>
            <a:endParaRPr lang="en-US" dirty="0"/>
          </a:p>
        </p:txBody>
      </p:sp>
      <p:sp>
        <p:nvSpPr>
          <p:cNvPr id="22" name="Footer Placeholder 4"/>
          <p:cNvSpPr>
            <a:spLocks noGrp="1"/>
          </p:cNvSpPr>
          <p:nvPr>
            <p:ph type="ftr" sz="quarter" idx="11"/>
          </p:nvPr>
        </p:nvSpPr>
        <p:spPr>
          <a:xfrm>
            <a:off x="4038600" y="6453846"/>
            <a:ext cx="4114800" cy="365125"/>
          </a:xfrm>
        </p:spPr>
        <p:txBody>
          <a:bodyPr/>
          <a:lstStyle/>
          <a:p>
            <a:r>
              <a:rPr lang="en-US"/>
              <a:t>Indira College of Engineering Management, Parandwadi</a:t>
            </a:r>
            <a:endParaRPr lang="en-US"/>
          </a:p>
        </p:txBody>
      </p:sp>
      <p:sp>
        <p:nvSpPr>
          <p:cNvPr id="23" name="Slide Number Placeholder 5"/>
          <p:cNvSpPr>
            <a:spLocks noGrp="1"/>
          </p:cNvSpPr>
          <p:nvPr>
            <p:ph type="sldNum" sz="quarter" idx="12"/>
          </p:nvPr>
        </p:nvSpPr>
        <p:spPr>
          <a:xfrm>
            <a:off x="8610600" y="6453846"/>
            <a:ext cx="2743200" cy="365125"/>
          </a:xfrm>
        </p:spPr>
        <p:txBody>
          <a:bodyPr/>
          <a:lstStyle/>
          <a:p>
            <a:fld id="{ACB160E8-E870-46BA-8C3F-B490E99DB9E1}" type="slidenum">
              <a:rPr lang="en-US" smtClean="0"/>
            </a:fld>
            <a:endParaRPr lang="en-US"/>
          </a:p>
        </p:txBody>
      </p:sp>
      <p:sp>
        <p:nvSpPr>
          <p:cNvPr id="64" name="Content Placeholder 2"/>
          <p:cNvSpPr>
            <a:spLocks noGrp="1"/>
          </p:cNvSpPr>
          <p:nvPr>
            <p:ph idx="1"/>
          </p:nvPr>
        </p:nvSpPr>
        <p:spPr>
          <a:xfrm>
            <a:off x="838199" y="1345459"/>
            <a:ext cx="10601131" cy="4439521"/>
          </a:xfrm>
        </p:spPr>
        <p:txBody>
          <a:bodyPr>
            <a:noAutofit/>
          </a:bodyPr>
          <a:lstStyle/>
          <a:p>
            <a:pPr marL="0" indent="0">
              <a:lnSpc>
                <a:spcPct val="130000"/>
              </a:lnSpc>
              <a:buNone/>
            </a:pPr>
            <a:r>
              <a:rPr lang="en-US" sz="2000" b="1" dirty="0"/>
              <a:t>Naïve Pattern Searching </a:t>
            </a:r>
            <a:r>
              <a:rPr lang="en-US" sz="2000" dirty="0"/>
              <a:t>is used for searching the position of pieces from the Forsyth-Edwards Notation (FEN) string</a:t>
            </a:r>
            <a:endParaRPr lang="en-US" sz="2000" dirty="0"/>
          </a:p>
          <a:p>
            <a:pPr marL="0" indent="0">
              <a:lnSpc>
                <a:spcPct val="130000"/>
              </a:lnSpc>
              <a:buNone/>
            </a:pPr>
            <a:r>
              <a:rPr lang="en-US" sz="2000" b="1" dirty="0"/>
              <a:t>Zobrist Hashing</a:t>
            </a:r>
            <a:r>
              <a:rPr lang="en-US" sz="2000" dirty="0"/>
              <a:t> is used to generate the FEN String and it is stored in the transposition table. If the same position is encountered again, we simply retrieve the stored value from the transposition table.</a:t>
            </a:r>
            <a:endParaRPr lang="en-US" sz="2000" dirty="0"/>
          </a:p>
          <a:p>
            <a:pPr marL="0" indent="0">
              <a:lnSpc>
                <a:spcPct val="130000"/>
              </a:lnSpc>
              <a:buNone/>
            </a:pPr>
            <a:r>
              <a:rPr lang="en-IN" sz="2000" b="1" dirty="0"/>
              <a:t>Move Ordering</a:t>
            </a:r>
            <a:r>
              <a:rPr lang="en-US" sz="2000" dirty="0"/>
              <a:t> is an optimization to eliminate the searching of moves with the same positions that occur through transpositions.</a:t>
            </a:r>
            <a:endParaRPr lang="en-US" sz="2000" dirty="0"/>
          </a:p>
          <a:p>
            <a:pPr marL="0" indent="0">
              <a:lnSpc>
                <a:spcPct val="130000"/>
              </a:lnSpc>
              <a:buNone/>
            </a:pPr>
            <a:r>
              <a:rPr lang="en-US" sz="2000" b="1" dirty="0"/>
              <a:t>Greedy Algorithm</a:t>
            </a:r>
            <a:r>
              <a:rPr lang="en-US" sz="2000" dirty="0"/>
              <a:t> is used to compare the evaluation of all the next possible moves and it gives the upper node a number based on the best possible choice or best possible reply.</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pPr algn="l"/>
            <a:r>
              <a:rPr lang="en-IN" b="1" dirty="0">
                <a:solidFill>
                  <a:schemeClr val="tx1"/>
                </a:solidFill>
                <a:latin typeface="Times New Roman" panose="02020603050405020304" pitchFamily="18" charset="0"/>
                <a:cs typeface="Times New Roman" panose="02020603050405020304" pitchFamily="18" charset="0"/>
              </a:rPr>
              <a:t>Proposed System</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21" name="Date Placeholder 3"/>
          <p:cNvSpPr>
            <a:spLocks noGrp="1"/>
          </p:cNvSpPr>
          <p:nvPr>
            <p:ph type="dt" sz="half" idx="10"/>
          </p:nvPr>
        </p:nvSpPr>
        <p:spPr>
          <a:xfrm>
            <a:off x="838200" y="6453846"/>
            <a:ext cx="2743200" cy="365125"/>
          </a:xfrm>
        </p:spPr>
        <p:txBody>
          <a:bodyPr/>
          <a:lstStyle/>
          <a:p>
            <a:fld id="{17D8DC8D-F771-4392-B118-C220E83B2BDC}" type="datetime1">
              <a:rPr lang="en-US" smtClean="0"/>
            </a:fld>
            <a:endParaRPr lang="en-US" dirty="0"/>
          </a:p>
        </p:txBody>
      </p:sp>
      <p:sp>
        <p:nvSpPr>
          <p:cNvPr id="22" name="Footer Placeholder 4"/>
          <p:cNvSpPr>
            <a:spLocks noGrp="1"/>
          </p:cNvSpPr>
          <p:nvPr>
            <p:ph type="ftr" sz="quarter" idx="11"/>
          </p:nvPr>
        </p:nvSpPr>
        <p:spPr>
          <a:xfrm>
            <a:off x="4038600" y="6453846"/>
            <a:ext cx="4114800" cy="365125"/>
          </a:xfrm>
        </p:spPr>
        <p:txBody>
          <a:bodyPr/>
          <a:lstStyle/>
          <a:p>
            <a:r>
              <a:rPr lang="en-US"/>
              <a:t>Indira College of Engineering Management, Parandwadi</a:t>
            </a:r>
            <a:endParaRPr lang="en-US"/>
          </a:p>
        </p:txBody>
      </p:sp>
      <p:sp>
        <p:nvSpPr>
          <p:cNvPr id="23" name="Slide Number Placeholder 5"/>
          <p:cNvSpPr>
            <a:spLocks noGrp="1"/>
          </p:cNvSpPr>
          <p:nvPr>
            <p:ph type="sldNum" sz="quarter" idx="12"/>
          </p:nvPr>
        </p:nvSpPr>
        <p:spPr>
          <a:xfrm>
            <a:off x="8610600" y="6453846"/>
            <a:ext cx="2743200" cy="365125"/>
          </a:xfrm>
        </p:spPr>
        <p:txBody>
          <a:bodyPr/>
          <a:lstStyle/>
          <a:p>
            <a:fld id="{ACB160E8-E870-46BA-8C3F-B490E99DB9E1}" type="slidenum">
              <a:rPr lang="en-US" smtClean="0"/>
            </a:fld>
            <a:endParaRPr lang="en-US"/>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69682" y="0"/>
            <a:ext cx="6515100" cy="6134100"/>
          </a:xfrm>
          <a:prstGeom prst="rect">
            <a:avLst/>
          </a:prstGeom>
        </p:spPr>
      </p:pic>
      <p:sp>
        <p:nvSpPr>
          <p:cNvPr id="54" name="Content Placeholder 2"/>
          <p:cNvSpPr txBox="1"/>
          <p:nvPr/>
        </p:nvSpPr>
        <p:spPr>
          <a:xfrm>
            <a:off x="949390" y="1557489"/>
            <a:ext cx="4520292" cy="24331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pPr>
            <a:r>
              <a:rPr lang="en-US" sz="2000" b="1" dirty="0"/>
              <a:t>Evaluation Function</a:t>
            </a:r>
            <a:endParaRPr lang="en-US" sz="2000" b="1" dirty="0"/>
          </a:p>
          <a:p>
            <a:pPr>
              <a:lnSpc>
                <a:spcPct val="130000"/>
              </a:lnSpc>
            </a:pPr>
            <a:r>
              <a:rPr lang="en-US" sz="2000" dirty="0"/>
              <a:t>Evaluation Function calculates the material value and piece placement score (max scope).</a:t>
            </a:r>
            <a:endParaRPr lang="en-US" sz="2000" dirty="0"/>
          </a:p>
          <a:p>
            <a:pPr>
              <a:lnSpc>
                <a:spcPct val="130000"/>
              </a:lnSpc>
            </a:pPr>
            <a:r>
              <a:rPr lang="en-US" sz="2000" dirty="0"/>
              <a:t>It then returns the value to the evaluated position.</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normAutofit/>
          </a:bodyPr>
          <a:lstStyle/>
          <a:p>
            <a:r>
              <a:rPr lang="en-US" b="1" dirty="0">
                <a:solidFill>
                  <a:schemeClr val="tx1">
                    <a:lumMod val="95000"/>
                    <a:lumOff val="5000"/>
                  </a:schemeClr>
                </a:solidFill>
              </a:rPr>
              <a:t>H/W and S/W to be used:</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dirty="0"/>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graphicFrame>
        <p:nvGraphicFramePr>
          <p:cNvPr id="3" name="Table 6"/>
          <p:cNvGraphicFramePr>
            <a:graphicFrameLocks noGrp="1"/>
          </p:cNvGraphicFramePr>
          <p:nvPr/>
        </p:nvGraphicFramePr>
        <p:xfrm>
          <a:off x="838199" y="1695237"/>
          <a:ext cx="10515600" cy="4500080"/>
        </p:xfrm>
        <a:graphic>
          <a:graphicData uri="http://schemas.openxmlformats.org/drawingml/2006/table">
            <a:tbl>
              <a:tblPr firstRow="1" bandRow="1">
                <a:tableStyleId>{073A0DAA-6AF3-43AB-8588-CEC1D06C72B9}</a:tableStyleId>
              </a:tblPr>
              <a:tblGrid>
                <a:gridCol w="5257800"/>
                <a:gridCol w="5257800"/>
              </a:tblGrid>
              <a:tr h="900016">
                <a:tc>
                  <a:txBody>
                    <a:bodyPr/>
                    <a:lstStyle/>
                    <a:p>
                      <a:pPr marL="0" algn="ctr" defTabSz="914400" rtl="0" eaLnBrk="1" latinLnBrk="0" hangingPunct="1"/>
                      <a:r>
                        <a:rPr lang="en-US" sz="3600" b="1" kern="1200" dirty="0">
                          <a:solidFill>
                            <a:schemeClr val="lt1"/>
                          </a:solidFill>
                          <a:latin typeface="+mn-lt"/>
                          <a:ea typeface="+mn-ea"/>
                          <a:cs typeface="+mn-cs"/>
                        </a:rPr>
                        <a:t>Software</a:t>
                      </a:r>
                      <a:endParaRPr lang="en-IN" sz="3600" b="1" kern="1200" dirty="0">
                        <a:solidFill>
                          <a:schemeClr val="lt1"/>
                        </a:solidFill>
                        <a:latin typeface="+mn-lt"/>
                        <a:ea typeface="+mn-ea"/>
                        <a:cs typeface="+mn-cs"/>
                      </a:endParaRPr>
                    </a:p>
                  </a:txBody>
                  <a:tcPr/>
                </a:tc>
                <a:tc>
                  <a:txBody>
                    <a:bodyPr/>
                    <a:lstStyle/>
                    <a:p>
                      <a:pPr marL="0" algn="ctr" defTabSz="914400" rtl="0" eaLnBrk="1" latinLnBrk="0" hangingPunct="1"/>
                      <a:r>
                        <a:rPr lang="en-US" sz="3600" b="1" kern="1200" dirty="0">
                          <a:solidFill>
                            <a:schemeClr val="lt1"/>
                          </a:solidFill>
                          <a:latin typeface="+mn-lt"/>
                          <a:ea typeface="+mn-ea"/>
                          <a:cs typeface="+mn-cs"/>
                        </a:rPr>
                        <a:t>Hardware</a:t>
                      </a:r>
                      <a:endParaRPr lang="en-IN" sz="3600" b="1" kern="1200" dirty="0">
                        <a:solidFill>
                          <a:schemeClr val="lt1"/>
                        </a:solidFill>
                        <a:latin typeface="+mn-lt"/>
                        <a:ea typeface="+mn-ea"/>
                        <a:cs typeface="+mn-cs"/>
                      </a:endParaRPr>
                    </a:p>
                  </a:txBody>
                  <a:tcPr/>
                </a:tc>
              </a:tr>
              <a:tr h="900016">
                <a:tc>
                  <a:txBody>
                    <a:bodyPr/>
                    <a:lstStyle/>
                    <a:p>
                      <a:r>
                        <a:rPr lang="en-IN" dirty="0"/>
                        <a:t>Unity</a:t>
                      </a:r>
                      <a:endParaRPr lang="en-IN" dirty="0"/>
                    </a:p>
                  </a:txBody>
                  <a:tcPr/>
                </a:tc>
                <a:tc>
                  <a:txBody>
                    <a:bodyPr/>
                    <a:lstStyle/>
                    <a:p>
                      <a:r>
                        <a:rPr lang="en-US" dirty="0"/>
                        <a:t>Intel i3 Processor / Ryzen 3</a:t>
                      </a:r>
                      <a:endParaRPr lang="en-IN" dirty="0"/>
                    </a:p>
                  </a:txBody>
                  <a:tcPr/>
                </a:tc>
              </a:tr>
              <a:tr h="900016">
                <a:tc>
                  <a:txBody>
                    <a:bodyPr/>
                    <a:lstStyle/>
                    <a:p>
                      <a:r>
                        <a:rPr lang="en-IN" dirty="0"/>
                        <a:t>C#</a:t>
                      </a:r>
                      <a:endParaRPr lang="en-IN" dirty="0"/>
                    </a:p>
                  </a:txBody>
                  <a:tcPr/>
                </a:tc>
                <a:tc>
                  <a:txBody>
                    <a:bodyPr/>
                    <a:lstStyle/>
                    <a:p>
                      <a:r>
                        <a:rPr lang="en-US" dirty="0"/>
                        <a:t>4GB Ram</a:t>
                      </a:r>
                      <a:endParaRPr lang="en-IN" dirty="0"/>
                    </a:p>
                  </a:txBody>
                  <a:tcPr/>
                </a:tc>
              </a:tr>
              <a:tr h="900016">
                <a:tc>
                  <a:txBody>
                    <a:bodyPr/>
                    <a:lstStyle/>
                    <a:p>
                      <a:r>
                        <a:rPr lang="en-IN" dirty="0"/>
                        <a:t>Python</a:t>
                      </a:r>
                      <a:endParaRPr lang="en-IN" dirty="0"/>
                    </a:p>
                  </a:txBody>
                  <a:tcPr/>
                </a:tc>
                <a:tc>
                  <a:txBody>
                    <a:bodyPr/>
                    <a:lstStyle/>
                    <a:p>
                      <a:r>
                        <a:rPr lang="en-US" dirty="0"/>
                        <a:t>Laptop / PC</a:t>
                      </a:r>
                      <a:endParaRPr lang="en-IN" dirty="0"/>
                    </a:p>
                  </a:txBody>
                  <a:tcPr/>
                </a:tc>
              </a:tr>
              <a:tr h="900016">
                <a:tc>
                  <a:txBody>
                    <a:bodyPr/>
                    <a:lstStyle/>
                    <a:p>
                      <a:r>
                        <a:rPr lang="en-IN" dirty="0"/>
                        <a:t>PGN Viewer</a:t>
                      </a:r>
                      <a:endParaRPr lang="en-IN" dirty="0"/>
                    </a:p>
                  </a:txBody>
                  <a:tcPr/>
                </a:tc>
                <a:tc>
                  <a:txBody>
                    <a:bodyPr/>
                    <a:lstStyle/>
                    <a:p>
                      <a:r>
                        <a:rPr lang="en-IN" dirty="0"/>
                        <a:t>Mouse</a:t>
                      </a:r>
                      <a:endParaRPr lang="en-IN"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normAutofit/>
          </a:bodyPr>
          <a:lstStyle/>
          <a:p>
            <a:r>
              <a:rPr lang="en-US" b="1" dirty="0">
                <a:solidFill>
                  <a:schemeClr val="tx1">
                    <a:lumMod val="95000"/>
                    <a:lumOff val="5000"/>
                  </a:schemeClr>
                </a:solidFill>
              </a:rPr>
              <a:t>Conclusion</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
        <p:nvSpPr>
          <p:cNvPr id="10" name="TextBox 9"/>
          <p:cNvSpPr txBox="1"/>
          <p:nvPr/>
        </p:nvSpPr>
        <p:spPr>
          <a:xfrm>
            <a:off x="1009025" y="1590212"/>
            <a:ext cx="10173949" cy="3416320"/>
          </a:xfrm>
          <a:prstGeom prst="rect">
            <a:avLst/>
          </a:prstGeom>
          <a:noFill/>
        </p:spPr>
        <p:txBody>
          <a:bodyPr wrap="square" rtlCol="0">
            <a:spAutoFit/>
          </a:bodyPr>
          <a:lstStyle/>
          <a:p>
            <a:pPr algn="l"/>
            <a:r>
              <a:rPr lang="en-US" sz="2400" b="0" i="0" dirty="0">
                <a:solidFill>
                  <a:srgbClr val="000000"/>
                </a:solidFill>
                <a:effectLst/>
              </a:rPr>
              <a:t>Chess is a game with infinite possibilities. And in some positions, it becomes almost impossible for Humans to calculate what’s the current scenario.</a:t>
            </a:r>
            <a:endParaRPr lang="en-US" sz="2400" b="0" i="0" dirty="0">
              <a:solidFill>
                <a:srgbClr val="000000"/>
              </a:solidFill>
              <a:effectLst/>
            </a:endParaRPr>
          </a:p>
          <a:p>
            <a:pPr algn="l"/>
            <a:endParaRPr lang="en-US" sz="2400" dirty="0">
              <a:solidFill>
                <a:srgbClr val="000000"/>
              </a:solidFill>
            </a:endParaRPr>
          </a:p>
          <a:p>
            <a:pPr algn="l"/>
            <a:r>
              <a:rPr lang="en-US" sz="2400" b="0" i="0" dirty="0">
                <a:solidFill>
                  <a:srgbClr val="000000"/>
                </a:solidFill>
                <a:effectLst/>
              </a:rPr>
              <a:t>With the growth of technology &amp; Artificial Intelligence, computers and AI can do extremely difficult calculations that can unlock the ultimate beauty of this Game.</a:t>
            </a:r>
            <a:endParaRPr lang="en-US" sz="2400" b="0" i="0" dirty="0">
              <a:solidFill>
                <a:srgbClr val="000000"/>
              </a:solidFill>
              <a:effectLst/>
            </a:endParaRPr>
          </a:p>
          <a:p>
            <a:pPr algn="l"/>
            <a:endParaRPr lang="en-US" sz="2400" dirty="0">
              <a:solidFill>
                <a:srgbClr val="000000"/>
              </a:solidFill>
            </a:endParaRPr>
          </a:p>
          <a:p>
            <a:pPr algn="l"/>
            <a:r>
              <a:rPr lang="en-US" sz="2400" b="0" i="0" dirty="0">
                <a:solidFill>
                  <a:srgbClr val="000000"/>
                </a:solidFill>
                <a:effectLst/>
              </a:rPr>
              <a:t>Chess Neural Network AI can scan millions of positions to generate the best variation out of millions of possibilities. It can calculate beyond the abilities of a human.</a:t>
            </a:r>
            <a:endParaRPr lang="en-IN" sz="2400" b="0" i="0" dirty="0">
              <a:solidFill>
                <a:srgbClr val="000000"/>
              </a:solidFill>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normAutofit/>
          </a:bodyPr>
          <a:lstStyle/>
          <a:p>
            <a:r>
              <a:rPr lang="en-US" b="1" dirty="0">
                <a:solidFill>
                  <a:schemeClr val="tx1">
                    <a:lumMod val="95000"/>
                    <a:lumOff val="5000"/>
                  </a:schemeClr>
                </a:solidFill>
              </a:rPr>
              <a:t>References</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
        <p:nvSpPr>
          <p:cNvPr id="8" name="Content Placeholder 2"/>
          <p:cNvSpPr>
            <a:spLocks noGrp="1"/>
          </p:cNvSpPr>
          <p:nvPr>
            <p:ph sz="quarter" idx="1"/>
          </p:nvPr>
        </p:nvSpPr>
        <p:spPr>
          <a:xfrm>
            <a:off x="944671" y="1408922"/>
            <a:ext cx="9570929" cy="3937519"/>
          </a:xfrm>
        </p:spPr>
        <p:txBody>
          <a:bodyPr>
            <a:noAutofit/>
          </a:bodyPr>
          <a:lstStyle/>
          <a:p>
            <a:pPr marL="0" indent="0" algn="l">
              <a:buNone/>
            </a:pPr>
            <a:r>
              <a:rPr lang="en-IN" sz="2600" b="0" i="0" dirty="0">
                <a:solidFill>
                  <a:srgbClr val="000000"/>
                </a:solidFill>
                <a:effectLst/>
                <a:latin typeface="+mj-lt"/>
              </a:rPr>
              <a:t>Murray Campbell, A. Joseph </a:t>
            </a:r>
            <a:r>
              <a:rPr lang="en-IN" sz="2600" b="0" i="0" dirty="0" err="1">
                <a:solidFill>
                  <a:srgbClr val="000000"/>
                </a:solidFill>
                <a:effectLst/>
                <a:latin typeface="+mj-lt"/>
              </a:rPr>
              <a:t>Hoane</a:t>
            </a:r>
            <a:r>
              <a:rPr lang="en-IN" sz="2600" b="0" i="0" dirty="0">
                <a:solidFill>
                  <a:srgbClr val="000000"/>
                </a:solidFill>
                <a:effectLst/>
                <a:latin typeface="+mj-lt"/>
              </a:rPr>
              <a:t> Jr., Feng-</a:t>
            </a:r>
            <a:r>
              <a:rPr lang="en-IN" sz="2600" b="0" i="0" dirty="0" err="1">
                <a:solidFill>
                  <a:srgbClr val="000000"/>
                </a:solidFill>
                <a:effectLst/>
                <a:latin typeface="+mj-lt"/>
              </a:rPr>
              <a:t>hsiung</a:t>
            </a:r>
            <a:r>
              <a:rPr lang="en-IN" sz="2600" b="0" i="0" dirty="0">
                <a:solidFill>
                  <a:srgbClr val="000000"/>
                </a:solidFill>
                <a:effectLst/>
                <a:latin typeface="+mj-lt"/>
              </a:rPr>
              <a:t> Hsu, “Deep Blue”, IBM, August 1, 2001.</a:t>
            </a:r>
            <a:endParaRPr lang="en-IN" sz="2600" b="0" i="0" dirty="0">
              <a:solidFill>
                <a:srgbClr val="000000"/>
              </a:solidFill>
              <a:effectLst/>
              <a:latin typeface="+mj-lt"/>
            </a:endParaRPr>
          </a:p>
          <a:p>
            <a:pPr marL="0" indent="0" algn="l">
              <a:buNone/>
            </a:pPr>
            <a:r>
              <a:rPr lang="en-US" sz="2600" b="0" i="0" dirty="0">
                <a:solidFill>
                  <a:srgbClr val="000000"/>
                </a:solidFill>
                <a:effectLst/>
                <a:latin typeface="+mj-lt"/>
              </a:rPr>
              <a:t>Laurence </a:t>
            </a:r>
            <a:r>
              <a:rPr lang="en-US" sz="2600" b="0" i="0" dirty="0" err="1">
                <a:solidFill>
                  <a:srgbClr val="000000"/>
                </a:solidFill>
                <a:effectLst/>
                <a:latin typeface="+mj-lt"/>
              </a:rPr>
              <a:t>Fausett</a:t>
            </a:r>
            <a:r>
              <a:rPr lang="en-US" sz="2600" b="0" i="0" dirty="0">
                <a:solidFill>
                  <a:srgbClr val="000000"/>
                </a:solidFill>
                <a:effectLst/>
                <a:latin typeface="+mj-lt"/>
              </a:rPr>
              <a:t>, “Fundamentals of Neural Networks Architectures, Algorithms, and Applications”, Dorling Kindersley Pvt. Ltd., South Asia, 2008</a:t>
            </a:r>
            <a:endParaRPr lang="en-US" sz="2600" dirty="0">
              <a:solidFill>
                <a:srgbClr val="000000"/>
              </a:solidFill>
              <a:latin typeface="+mj-lt"/>
            </a:endParaRPr>
          </a:p>
          <a:p>
            <a:pPr marL="0" indent="0" algn="l">
              <a:buNone/>
            </a:pPr>
            <a:r>
              <a:rPr lang="en-US" sz="2600" b="0" i="0" dirty="0" err="1">
                <a:solidFill>
                  <a:srgbClr val="000000"/>
                </a:solidFill>
                <a:effectLst/>
                <a:latin typeface="+mj-lt"/>
              </a:rPr>
              <a:t>Alexandru</a:t>
            </a:r>
            <a:r>
              <a:rPr lang="en-US" sz="2600" b="0" i="0" dirty="0">
                <a:solidFill>
                  <a:srgbClr val="000000"/>
                </a:solidFill>
                <a:effectLst/>
                <a:latin typeface="+mj-lt"/>
              </a:rPr>
              <a:t> </a:t>
            </a:r>
            <a:r>
              <a:rPr lang="en-US" sz="2600" b="0" i="0" dirty="0" err="1">
                <a:solidFill>
                  <a:srgbClr val="000000"/>
                </a:solidFill>
                <a:effectLst/>
                <a:latin typeface="+mj-lt"/>
              </a:rPr>
              <a:t>Godescu</a:t>
            </a:r>
            <a:r>
              <a:rPr lang="en-US" sz="2600" b="0" i="0" dirty="0">
                <a:solidFill>
                  <a:srgbClr val="000000"/>
                </a:solidFill>
                <a:effectLst/>
                <a:latin typeface="+mj-lt"/>
              </a:rPr>
              <a:t>, “An information theoretic analysis of decision in computer chess” ETH Zurich December 13, 2011</a:t>
            </a:r>
            <a:endParaRPr lang="en-US" sz="2600" b="0" i="0" dirty="0">
              <a:solidFill>
                <a:srgbClr val="000000"/>
              </a:solidFill>
              <a:effectLst/>
              <a:latin typeface="+mj-lt"/>
            </a:endParaRPr>
          </a:p>
          <a:p>
            <a:pPr marL="0" indent="0" algn="l">
              <a:buNone/>
            </a:pPr>
            <a:r>
              <a:rPr lang="en-US" sz="2600" b="0" i="0" dirty="0" err="1">
                <a:solidFill>
                  <a:srgbClr val="000000"/>
                </a:solidFill>
                <a:effectLst/>
                <a:latin typeface="+mj-lt"/>
              </a:rPr>
              <a:t>Diwas</a:t>
            </a:r>
            <a:r>
              <a:rPr lang="en-US" sz="2600" b="0" i="0" dirty="0">
                <a:solidFill>
                  <a:srgbClr val="000000"/>
                </a:solidFill>
                <a:effectLst/>
                <a:latin typeface="+mj-lt"/>
              </a:rPr>
              <a:t> Sharma, Udit Kr. Chakraborty, Artificial Neural Network based adaptive chess playing machine. International Journal of Advance Research in Computer Science, Vol 4 no. 4, March-April 2013. </a:t>
            </a:r>
            <a:endParaRPr lang="en-US" sz="2600" b="0" i="0" dirty="0">
              <a:solidFill>
                <a:srgbClr val="000000"/>
              </a:solidFill>
              <a:effectLst/>
              <a:latin typeface="+mj-lt"/>
            </a:endParaRPr>
          </a:p>
          <a:p>
            <a:pPr algn="l"/>
            <a:endParaRPr lang="en-US" sz="2600" b="0" i="0" dirty="0">
              <a:solidFill>
                <a:srgbClr val="000000"/>
              </a:solidFill>
              <a:effectLst/>
              <a:latin typeface="+mj-lt"/>
            </a:endParaRPr>
          </a:p>
          <a:p>
            <a:pPr algn="l"/>
            <a:endParaRPr lang="en-US" sz="2600" b="0" i="0" dirty="0">
              <a:solidFill>
                <a:srgbClr val="000000"/>
              </a:solidFill>
              <a:effectLst/>
              <a:latin typeface="+mj-lt"/>
            </a:endParaRPr>
          </a:p>
          <a:p>
            <a:pPr marL="0" indent="0" algn="just">
              <a:buNone/>
            </a:pPr>
            <a:endParaRPr lang="en-IN" altLang="en-US" sz="2600" dirty="0">
              <a:latin typeface="+mj-lt"/>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Agenda</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
        <p:nvSpPr>
          <p:cNvPr id="3" name="TextBox 2"/>
          <p:cNvSpPr txBox="1"/>
          <p:nvPr/>
        </p:nvSpPr>
        <p:spPr>
          <a:xfrm>
            <a:off x="1021509" y="1188763"/>
            <a:ext cx="10747331" cy="5447645"/>
          </a:xfrm>
          <a:prstGeom prst="rect">
            <a:avLst/>
          </a:prstGeom>
          <a:noFill/>
        </p:spPr>
        <p:txBody>
          <a:bodyPr wrap="square" rtlCol="0">
            <a:spAutoFit/>
          </a:bodyPr>
          <a:lstStyle/>
          <a:p>
            <a:pPr>
              <a:lnSpc>
                <a:spcPct val="150000"/>
              </a:lnSpc>
            </a:pPr>
            <a:r>
              <a:rPr lang="en-US" sz="2600" dirty="0"/>
              <a:t>- Aim</a:t>
            </a:r>
            <a:endParaRPr lang="en-US" sz="2600" dirty="0"/>
          </a:p>
          <a:p>
            <a:pPr>
              <a:lnSpc>
                <a:spcPct val="150000"/>
              </a:lnSpc>
            </a:pPr>
            <a:r>
              <a:rPr lang="en-US" sz="2600" dirty="0"/>
              <a:t>- Literature Survey</a:t>
            </a:r>
            <a:endParaRPr lang="en-US" sz="2600" dirty="0"/>
          </a:p>
          <a:p>
            <a:pPr>
              <a:lnSpc>
                <a:spcPct val="150000"/>
              </a:lnSpc>
            </a:pPr>
            <a:r>
              <a:rPr lang="en-US" sz="2600" dirty="0"/>
              <a:t>- Motivation</a:t>
            </a:r>
            <a:endParaRPr lang="en-US" sz="2600" dirty="0"/>
          </a:p>
          <a:p>
            <a:pPr>
              <a:lnSpc>
                <a:spcPct val="150000"/>
              </a:lnSpc>
            </a:pPr>
            <a:r>
              <a:rPr lang="en-US" sz="2600" dirty="0"/>
              <a:t>- Objectives</a:t>
            </a:r>
            <a:endParaRPr lang="en-US" sz="2600" dirty="0"/>
          </a:p>
          <a:p>
            <a:pPr>
              <a:lnSpc>
                <a:spcPct val="150000"/>
              </a:lnSpc>
            </a:pPr>
            <a:r>
              <a:rPr lang="en-US" sz="2600" dirty="0"/>
              <a:t>- Proposed System</a:t>
            </a:r>
            <a:endParaRPr lang="en-US" sz="2600" dirty="0"/>
          </a:p>
          <a:p>
            <a:pPr>
              <a:lnSpc>
                <a:spcPct val="150000"/>
              </a:lnSpc>
            </a:pPr>
            <a:r>
              <a:rPr lang="en-US" sz="2600" dirty="0"/>
              <a:t>- H/W and S/W to be used</a:t>
            </a:r>
            <a:endParaRPr lang="en-US" sz="2600" dirty="0"/>
          </a:p>
          <a:p>
            <a:pPr>
              <a:lnSpc>
                <a:spcPct val="150000"/>
              </a:lnSpc>
            </a:pPr>
            <a:r>
              <a:rPr lang="en-US" sz="2600" dirty="0"/>
              <a:t>- Conclusion</a:t>
            </a:r>
            <a:endParaRPr lang="en-US" sz="2600" dirty="0"/>
          </a:p>
          <a:p>
            <a:pPr>
              <a:lnSpc>
                <a:spcPct val="150000"/>
              </a:lnSpc>
            </a:pPr>
            <a:r>
              <a:rPr lang="en-US" sz="2600" dirty="0"/>
              <a:t>- References</a:t>
            </a:r>
            <a:endParaRPr lang="en-IN" sz="2600" dirty="0"/>
          </a:p>
          <a:p>
            <a:endParaRPr lang="en-US"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
            <a:extLst>
              <a:ext uri="{28A0092B-C50C-407E-A947-70E740481C1C}">
                <a14:useLocalDpi xmlns:a14="http://schemas.microsoft.com/office/drawing/2010/main" val="0"/>
              </a:ext>
            </a:extLst>
          </a:blip>
          <a:srcRect l="49006"/>
          <a:stretch>
            <a:fillRect/>
          </a:stretch>
        </p:blipFill>
        <p:spPr>
          <a:xfrm>
            <a:off x="7661328" y="0"/>
            <a:ext cx="4530672" cy="6279502"/>
          </a:xfrm>
          <a:prstGeom prst="rect">
            <a:avLst/>
          </a:prstGeom>
        </p:spPr>
      </p:pic>
      <p:sp>
        <p:nvSpPr>
          <p:cNvPr id="2" name="Title 1"/>
          <p:cNvSpPr>
            <a:spLocks noGrp="1"/>
          </p:cNvSpPr>
          <p:nvPr>
            <p:ph type="title"/>
          </p:nvPr>
        </p:nvSpPr>
        <p:spPr>
          <a:xfrm>
            <a:off x="838200" y="297909"/>
            <a:ext cx="10515600" cy="950108"/>
          </a:xfrm>
          <a:noFill/>
          <a:ln>
            <a:noFill/>
          </a:ln>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Aim</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
        <p:nvSpPr>
          <p:cNvPr id="7" name="TextBox 6"/>
          <p:cNvSpPr txBox="1"/>
          <p:nvPr/>
        </p:nvSpPr>
        <p:spPr>
          <a:xfrm>
            <a:off x="838200" y="1534783"/>
            <a:ext cx="7638940" cy="44579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The aim is to create a Chess Neural Network Artificial Intelligence.</a:t>
            </a:r>
            <a:endParaRPr lang="en-US" sz="2400" dirty="0"/>
          </a:p>
          <a:p>
            <a:pPr marL="342900" indent="-342900">
              <a:lnSpc>
                <a:spcPct val="150000"/>
              </a:lnSpc>
              <a:buFont typeface="Arial" panose="020B0604020202020204" pitchFamily="34" charset="0"/>
              <a:buChar char="•"/>
            </a:pPr>
            <a:r>
              <a:rPr lang="en-US" sz="2400" dirty="0"/>
              <a:t>To develop a program/software that can train Human Mind to increase his/her IQ Level</a:t>
            </a:r>
            <a:endParaRPr lang="en-US" sz="2400" dirty="0"/>
          </a:p>
          <a:p>
            <a:pPr marL="342900" indent="-342900">
              <a:lnSpc>
                <a:spcPct val="150000"/>
              </a:lnSpc>
              <a:buFont typeface="Arial" panose="020B0604020202020204" pitchFamily="34" charset="0"/>
              <a:buChar char="•"/>
            </a:pPr>
            <a:r>
              <a:rPr lang="en-US" sz="2400" dirty="0"/>
              <a:t>To search the position deeply enough beyond the abilities of humans.</a:t>
            </a:r>
            <a:endParaRPr lang="en-US" sz="2400" dirty="0"/>
          </a:p>
          <a:p>
            <a:pPr marL="342900" indent="-342900">
              <a:lnSpc>
                <a:spcPct val="150000"/>
              </a:lnSpc>
              <a:buFont typeface="Arial" panose="020B0604020202020204" pitchFamily="34" charset="0"/>
              <a:buChar char="•"/>
            </a:pPr>
            <a:r>
              <a:rPr lang="en-US" sz="2400" dirty="0"/>
              <a:t>To be able to help Professional Players to improve their game even further.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Literature Survey</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graphicFrame>
        <p:nvGraphicFramePr>
          <p:cNvPr id="7" name="Table 6"/>
          <p:cNvGraphicFramePr>
            <a:graphicFrameLocks noGrp="1"/>
          </p:cNvGraphicFramePr>
          <p:nvPr/>
        </p:nvGraphicFramePr>
        <p:xfrm>
          <a:off x="674242" y="1263135"/>
          <a:ext cx="10843515" cy="4964079"/>
        </p:xfrm>
        <a:graphic>
          <a:graphicData uri="http://schemas.openxmlformats.org/drawingml/2006/table">
            <a:tbl>
              <a:tblPr firstRow="1" bandRow="1">
                <a:tableStyleId>{5C22544A-7EE6-4342-B048-85BDC9FD1C3A}</a:tableStyleId>
              </a:tblPr>
              <a:tblGrid>
                <a:gridCol w="529407"/>
                <a:gridCol w="2207798"/>
                <a:gridCol w="688368"/>
                <a:gridCol w="3842535"/>
                <a:gridCol w="2359543"/>
                <a:gridCol w="1215864"/>
              </a:tblGrid>
              <a:tr h="727359">
                <a:tc>
                  <a:txBody>
                    <a:bodyPr/>
                    <a:lstStyle/>
                    <a:p>
                      <a:r>
                        <a:rPr lang="en-US" dirty="0" err="1"/>
                        <a:t>Sr.No</a:t>
                      </a:r>
                      <a:r>
                        <a:rPr lang="en-US" dirty="0"/>
                        <a:t>.</a:t>
                      </a:r>
                      <a:endParaRPr lang="en-US" dirty="0"/>
                    </a:p>
                  </a:txBody>
                  <a:tcPr/>
                </a:tc>
                <a:tc>
                  <a:txBody>
                    <a:bodyPr/>
                    <a:lstStyle/>
                    <a:p>
                      <a:r>
                        <a:rPr lang="en-US" dirty="0"/>
                        <a:t>Title</a:t>
                      </a:r>
                      <a:r>
                        <a:rPr lang="en-US" baseline="0" dirty="0"/>
                        <a:t> of Paper </a:t>
                      </a:r>
                      <a:endParaRPr lang="en-US" dirty="0"/>
                    </a:p>
                  </a:txBody>
                  <a:tcPr/>
                </a:tc>
                <a:tc>
                  <a:txBody>
                    <a:bodyPr/>
                    <a:lstStyle/>
                    <a:p>
                      <a:r>
                        <a:rPr lang="en-US" dirty="0"/>
                        <a:t>Year</a:t>
                      </a:r>
                      <a:endParaRPr lang="en-US" dirty="0"/>
                    </a:p>
                  </a:txBody>
                  <a:tcPr/>
                </a:tc>
                <a:tc>
                  <a:txBody>
                    <a:bodyPr/>
                    <a:lstStyle/>
                    <a:p>
                      <a:r>
                        <a:rPr lang="en-US" dirty="0"/>
                        <a:t>Author</a:t>
                      </a:r>
                      <a:endParaRPr lang="en-US" dirty="0"/>
                    </a:p>
                  </a:txBody>
                  <a:tcPr/>
                </a:tc>
                <a:tc>
                  <a:txBody>
                    <a:bodyPr/>
                    <a:lstStyle/>
                    <a:p>
                      <a:r>
                        <a:rPr lang="en-US" dirty="0"/>
                        <a:t>Key</a:t>
                      </a:r>
                      <a:r>
                        <a:rPr lang="en-US" baseline="0" dirty="0"/>
                        <a:t> Points</a:t>
                      </a:r>
                      <a:endParaRPr lang="en-US" dirty="0"/>
                    </a:p>
                  </a:txBody>
                  <a:tcPr/>
                </a:tc>
                <a:tc>
                  <a:txBody>
                    <a:bodyPr/>
                    <a:lstStyle/>
                    <a:p>
                      <a:r>
                        <a:rPr lang="en-US" dirty="0"/>
                        <a:t>Gap identified</a:t>
                      </a:r>
                      <a:endParaRPr lang="en-US" dirty="0"/>
                    </a:p>
                  </a:txBody>
                  <a:tcPr/>
                </a:tc>
              </a:tr>
              <a:tr h="2109340">
                <a:tc>
                  <a:txBody>
                    <a:bodyPr/>
                    <a:lstStyle/>
                    <a:p>
                      <a:r>
                        <a:rPr lang="en-US" sz="1400" b="0" dirty="0"/>
                        <a:t>1</a:t>
                      </a:r>
                      <a:endParaRPr lang="en-US"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0" i="0" kern="1200" dirty="0">
                          <a:solidFill>
                            <a:schemeClr val="dk1"/>
                          </a:solidFill>
                          <a:effectLst/>
                          <a:latin typeface="+mn-lt"/>
                          <a:ea typeface="+mn-ea"/>
                          <a:cs typeface="+mn-cs"/>
                        </a:rPr>
                        <a:t>A New AI Open Problem: WUGU Chess</a:t>
                      </a:r>
                      <a:endParaRPr lang="en-US" sz="1400" b="0" i="0" kern="1200" dirty="0">
                        <a:solidFill>
                          <a:schemeClr val="dk1"/>
                        </a:solidFill>
                        <a:effectLst/>
                        <a:latin typeface="+mn-lt"/>
                        <a:ea typeface="+mn-ea"/>
                        <a:cs typeface="+mn-cs"/>
                      </a:endParaRPr>
                    </a:p>
                  </a:txBody>
                  <a:tcPr/>
                </a:tc>
                <a:tc>
                  <a:txBody>
                    <a:bodyPr/>
                    <a:lstStyle/>
                    <a:p>
                      <a:r>
                        <a:rPr lang="en-US" sz="1400" b="0" dirty="0"/>
                        <a:t>2019</a:t>
                      </a:r>
                      <a:endParaRPr lang="en-US" sz="1400" b="0" dirty="0"/>
                    </a:p>
                  </a:txBody>
                  <a:tcPr/>
                </a:tc>
                <a:tc>
                  <a:txBody>
                    <a:bodyPr/>
                    <a:lstStyle/>
                    <a:p>
                      <a:r>
                        <a:rPr lang="en-US" sz="1400" b="0" i="0" u="none" strike="noStrike" kern="1200" dirty="0" err="1">
                          <a:solidFill>
                            <a:schemeClr val="dk1"/>
                          </a:solidFill>
                          <a:effectLst/>
                          <a:latin typeface="+mn-lt"/>
                          <a:ea typeface="+mn-ea"/>
                          <a:cs typeface="+mn-cs"/>
                          <a:hlinkClick r:id="rId1"/>
                        </a:rPr>
                        <a:t>Chunxiao</a:t>
                      </a:r>
                      <a:r>
                        <a:rPr lang="en-US" sz="1400" b="0" i="0" u="none" strike="noStrike" kern="1200" dirty="0">
                          <a:solidFill>
                            <a:schemeClr val="dk1"/>
                          </a:solidFill>
                          <a:effectLst/>
                          <a:latin typeface="+mn-lt"/>
                          <a:ea typeface="+mn-ea"/>
                          <a:cs typeface="+mn-cs"/>
                          <a:hlinkClick r:id="rId1"/>
                        </a:rPr>
                        <a:t> Ren</a:t>
                      </a:r>
                      <a:endParaRPr lang="en-US" sz="1400" b="0" i="0" kern="1200" dirty="0">
                        <a:solidFill>
                          <a:schemeClr val="dk1"/>
                        </a:solidFill>
                        <a:effectLst/>
                        <a:latin typeface="+mn-lt"/>
                        <a:ea typeface="+mn-ea"/>
                        <a:cs typeface="+mn-cs"/>
                      </a:endParaRPr>
                    </a:p>
                    <a:p>
                      <a:r>
                        <a:rPr lang="en-US" sz="1400" b="0" i="0" kern="1200" dirty="0">
                          <a:solidFill>
                            <a:schemeClr val="dk1"/>
                          </a:solidFill>
                          <a:effectLst/>
                          <a:latin typeface="+mn-lt"/>
                          <a:ea typeface="+mn-ea"/>
                          <a:cs typeface="+mn-cs"/>
                        </a:rPr>
                        <a:t>High-Tech Development Zone, Shandong Province Science and Technology Exchange Center, No. 607 </a:t>
                      </a:r>
                      <a:r>
                        <a:rPr lang="en-US" sz="1400" b="0" i="0" kern="1200" dirty="0" err="1">
                          <a:solidFill>
                            <a:schemeClr val="dk1"/>
                          </a:solidFill>
                          <a:effectLst/>
                          <a:latin typeface="+mn-lt"/>
                          <a:ea typeface="+mn-ea"/>
                          <a:cs typeface="+mn-cs"/>
                        </a:rPr>
                        <a:t>Shunshua</a:t>
                      </a:r>
                      <a:r>
                        <a:rPr lang="en-US" sz="1400" b="0" i="0" kern="1200" dirty="0">
                          <a:solidFill>
                            <a:schemeClr val="dk1"/>
                          </a:solidFill>
                          <a:effectLst/>
                          <a:latin typeface="+mn-lt"/>
                          <a:ea typeface="+mn-ea"/>
                          <a:cs typeface="+mn-cs"/>
                        </a:rPr>
                        <a:t> Rd, Jinan, P.R. China.</a:t>
                      </a:r>
                      <a:endParaRPr lang="en-US" sz="1400" b="0" i="0" kern="1200" dirty="0">
                        <a:solidFill>
                          <a:schemeClr val="dk1"/>
                        </a:solidFill>
                        <a:effectLst/>
                        <a:latin typeface="+mn-lt"/>
                        <a:ea typeface="+mn-ea"/>
                        <a:cs typeface="+mn-cs"/>
                      </a:endParaRPr>
                    </a:p>
                    <a:p>
                      <a:endParaRPr lang="en-US" sz="1400" b="0" i="0" kern="1200" dirty="0">
                        <a:solidFill>
                          <a:schemeClr val="dk1"/>
                        </a:solidFill>
                        <a:effectLst/>
                        <a:latin typeface="+mn-lt"/>
                        <a:ea typeface="+mn-ea"/>
                        <a:cs typeface="+mn-cs"/>
                      </a:endParaRPr>
                    </a:p>
                    <a:p>
                      <a:r>
                        <a:rPr lang="en-US" sz="1400" b="0" i="0" u="none" strike="noStrike" kern="1200" dirty="0" err="1">
                          <a:solidFill>
                            <a:schemeClr val="dk1"/>
                          </a:solidFill>
                          <a:effectLst/>
                          <a:latin typeface="+mn-lt"/>
                          <a:ea typeface="+mn-ea"/>
                          <a:cs typeface="+mn-cs"/>
                          <a:hlinkClick r:id="rId2"/>
                        </a:rPr>
                        <a:t>Yuxiao</a:t>
                      </a:r>
                      <a:r>
                        <a:rPr lang="en-US" sz="1400" b="0" i="0" u="none" strike="noStrike" kern="1200" dirty="0">
                          <a:solidFill>
                            <a:schemeClr val="dk1"/>
                          </a:solidFill>
                          <a:effectLst/>
                          <a:latin typeface="+mn-lt"/>
                          <a:ea typeface="+mn-ea"/>
                          <a:cs typeface="+mn-cs"/>
                          <a:hlinkClick r:id="rId2"/>
                        </a:rPr>
                        <a:t> Wu</a:t>
                      </a:r>
                      <a:endParaRPr lang="en-US" sz="1400" b="0" i="0" kern="1200" dirty="0">
                        <a:solidFill>
                          <a:schemeClr val="dk1"/>
                        </a:solidFill>
                        <a:effectLst/>
                        <a:latin typeface="+mn-lt"/>
                        <a:ea typeface="+mn-ea"/>
                        <a:cs typeface="+mn-cs"/>
                      </a:endParaRPr>
                    </a:p>
                    <a:p>
                      <a:r>
                        <a:rPr lang="en-US" sz="1400" b="0" i="0" kern="1200" dirty="0">
                          <a:solidFill>
                            <a:schemeClr val="dk1"/>
                          </a:solidFill>
                          <a:effectLst/>
                          <a:latin typeface="+mn-lt"/>
                          <a:ea typeface="+mn-ea"/>
                          <a:cs typeface="+mn-cs"/>
                        </a:rPr>
                        <a:t>High-Tech Development Zone, Shandong Province Science and Technology Exchange Center, No. 1768 </a:t>
                      </a:r>
                      <a:r>
                        <a:rPr lang="en-US" sz="1400" b="0" i="0" kern="1200" dirty="0" err="1">
                          <a:solidFill>
                            <a:schemeClr val="dk1"/>
                          </a:solidFill>
                          <a:effectLst/>
                          <a:latin typeface="+mn-lt"/>
                          <a:ea typeface="+mn-ea"/>
                          <a:cs typeface="+mn-cs"/>
                        </a:rPr>
                        <a:t>Xinluo</a:t>
                      </a:r>
                      <a:r>
                        <a:rPr lang="en-US" sz="1400" b="0" i="0" kern="1200" dirty="0">
                          <a:solidFill>
                            <a:schemeClr val="dk1"/>
                          </a:solidFill>
                          <a:effectLst/>
                          <a:latin typeface="+mn-lt"/>
                          <a:ea typeface="+mn-ea"/>
                          <a:cs typeface="+mn-cs"/>
                        </a:rPr>
                        <a:t> Rd, Jinan, P.R. China</a:t>
                      </a:r>
                      <a:endParaRPr lang="en-US" sz="1400" b="0" i="0" kern="1200" dirty="0">
                        <a:solidFill>
                          <a:schemeClr val="dk1"/>
                        </a:solidFill>
                        <a:effectLst/>
                        <a:latin typeface="+mn-lt"/>
                        <a:ea typeface="+mn-ea"/>
                        <a:cs typeface="+mn-cs"/>
                      </a:endParaRPr>
                    </a:p>
                    <a:p>
                      <a:endParaRPr lang="en-US" sz="1400" b="0" i="0" kern="1200" dirty="0">
                        <a:solidFill>
                          <a:schemeClr val="dk1"/>
                        </a:solidFill>
                        <a:effectLst/>
                        <a:latin typeface="+mn-lt"/>
                        <a:ea typeface="+mn-ea"/>
                        <a:cs typeface="+mn-cs"/>
                      </a:endParaRPr>
                    </a:p>
                  </a:txBody>
                  <a:tcPr/>
                </a:tc>
                <a:tc>
                  <a:txBody>
                    <a:bodyPr/>
                    <a:lstStyle/>
                    <a:p>
                      <a:r>
                        <a:rPr lang="en-US" sz="1400" b="0" i="0" kern="1200" dirty="0">
                          <a:solidFill>
                            <a:schemeClr val="dk1"/>
                          </a:solidFill>
                          <a:effectLst/>
                          <a:latin typeface="+mn-lt"/>
                          <a:ea typeface="+mn-ea"/>
                          <a:cs typeface="+mn-cs"/>
                        </a:rPr>
                        <a:t>Game is an early research topic in the field of AI, and it is also a very active and representative research direction.</a:t>
                      </a:r>
                      <a:endParaRPr lang="en-US" sz="1400" dirty="0"/>
                    </a:p>
                  </a:txBody>
                  <a:tcPr/>
                </a:tc>
                <a:tc>
                  <a:txBody>
                    <a:bodyPr/>
                    <a:lstStyle/>
                    <a:p>
                      <a:endParaRPr lang="en-US" dirty="0"/>
                    </a:p>
                  </a:txBody>
                  <a:tcPr/>
                </a:tc>
              </a:tr>
              <a:tr h="1923017">
                <a:tc>
                  <a:txBody>
                    <a:bodyPr/>
                    <a:lstStyle/>
                    <a:p>
                      <a:r>
                        <a:rPr lang="en-US" sz="1400" b="0" dirty="0"/>
                        <a:t>2</a:t>
                      </a:r>
                      <a:endParaRPr lang="en-US"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b="0" i="0" kern="1200" dirty="0">
                          <a:solidFill>
                            <a:schemeClr val="dk1"/>
                          </a:solidFill>
                          <a:effectLst/>
                          <a:latin typeface="+mn-lt"/>
                          <a:ea typeface="+mn-ea"/>
                          <a:cs typeface="+mn-cs"/>
                        </a:rPr>
                        <a:t>Application of Neurological Networks in an AI for Chess Game</a:t>
                      </a:r>
                      <a:endParaRPr lang="en-US" sz="1400" b="0" i="0" kern="1200" dirty="0">
                        <a:solidFill>
                          <a:schemeClr val="dk1"/>
                        </a:solidFill>
                        <a:effectLst/>
                        <a:latin typeface="+mn-lt"/>
                        <a:ea typeface="+mn-ea"/>
                        <a:cs typeface="+mn-cs"/>
                      </a:endParaRPr>
                    </a:p>
                    <a:p>
                      <a:endParaRPr lang="en-US" sz="1400" b="0" dirty="0"/>
                    </a:p>
                  </a:txBody>
                  <a:tcPr/>
                </a:tc>
                <a:tc>
                  <a:txBody>
                    <a:bodyPr/>
                    <a:lstStyle/>
                    <a:p>
                      <a:r>
                        <a:rPr lang="en-US" sz="1400" b="0" dirty="0"/>
                        <a:t>2020</a:t>
                      </a:r>
                      <a:endParaRPr lang="en-US" sz="1400" b="0" dirty="0"/>
                    </a:p>
                  </a:txBody>
                  <a:tcPr/>
                </a:tc>
                <a:tc>
                  <a:txBody>
                    <a:bodyPr/>
                    <a:lstStyle/>
                    <a:p>
                      <a:r>
                        <a:rPr lang="en-US" sz="1400" b="0" i="0" u="none" strike="noStrike" kern="1200" dirty="0">
                          <a:solidFill>
                            <a:schemeClr val="dk1"/>
                          </a:solidFill>
                          <a:effectLst/>
                          <a:latin typeface="+mn-lt"/>
                          <a:ea typeface="+mn-ea"/>
                          <a:cs typeface="+mn-cs"/>
                          <a:hlinkClick r:id="rId3"/>
                        </a:rPr>
                        <a:t>Vinay Kumar</a:t>
                      </a:r>
                      <a:endParaRPr lang="en-US" sz="1400" b="0" i="0" kern="1200" dirty="0">
                        <a:solidFill>
                          <a:schemeClr val="dk1"/>
                        </a:solidFill>
                        <a:effectLst/>
                        <a:latin typeface="+mn-lt"/>
                        <a:ea typeface="+mn-ea"/>
                        <a:cs typeface="+mn-cs"/>
                      </a:endParaRPr>
                    </a:p>
                    <a:p>
                      <a:r>
                        <a:rPr lang="en-US" sz="1400" b="0" i="0" kern="1200" dirty="0">
                          <a:solidFill>
                            <a:schemeClr val="dk1"/>
                          </a:solidFill>
                          <a:effectLst/>
                          <a:latin typeface="+mn-lt"/>
                          <a:ea typeface="+mn-ea"/>
                          <a:cs typeface="+mn-cs"/>
                        </a:rPr>
                        <a:t>Amity University Greater Noida Campus</a:t>
                      </a:r>
                      <a:r>
                        <a:rPr lang="en-IN" sz="1400" b="0" i="0" kern="1200" dirty="0">
                          <a:solidFill>
                            <a:schemeClr val="dk1"/>
                          </a:solidFill>
                          <a:effectLst/>
                          <a:latin typeface="+mn-lt"/>
                          <a:ea typeface="+mn-ea"/>
                          <a:cs typeface="+mn-cs"/>
                        </a:rPr>
                        <a:t>.</a:t>
                      </a:r>
                      <a:endParaRPr lang="en-IN" sz="1400" b="0" i="0" kern="1200" dirty="0">
                        <a:solidFill>
                          <a:schemeClr val="dk1"/>
                        </a:solidFill>
                        <a:effectLst/>
                        <a:latin typeface="+mn-lt"/>
                        <a:ea typeface="+mn-ea"/>
                        <a:cs typeface="+mn-cs"/>
                      </a:endParaRPr>
                    </a:p>
                    <a:p>
                      <a:r>
                        <a:rPr lang="en-US" sz="1400" b="0" i="0" u="none" strike="noStrike" kern="1200" dirty="0" err="1">
                          <a:solidFill>
                            <a:schemeClr val="dk1"/>
                          </a:solidFill>
                          <a:effectLst/>
                          <a:latin typeface="+mn-lt"/>
                          <a:ea typeface="+mn-ea"/>
                          <a:cs typeface="+mn-cs"/>
                          <a:hlinkClick r:id="rId4"/>
                        </a:rPr>
                        <a:t>Divya</a:t>
                      </a:r>
                      <a:r>
                        <a:rPr lang="en-US" sz="1400" b="0" i="0" u="none" strike="noStrike" kern="1200" dirty="0">
                          <a:solidFill>
                            <a:schemeClr val="dk1"/>
                          </a:solidFill>
                          <a:effectLst/>
                          <a:latin typeface="+mn-lt"/>
                          <a:ea typeface="+mn-ea"/>
                          <a:cs typeface="+mn-cs"/>
                          <a:hlinkClick r:id="rId4"/>
                        </a:rPr>
                        <a:t> Singh</a:t>
                      </a:r>
                      <a:endParaRPr lang="en-US" sz="1400" b="0" i="0" kern="1200" dirty="0">
                        <a:solidFill>
                          <a:schemeClr val="dk1"/>
                        </a:solidFill>
                        <a:effectLst/>
                        <a:latin typeface="+mn-lt"/>
                        <a:ea typeface="+mn-ea"/>
                        <a:cs typeface="+mn-cs"/>
                      </a:endParaRPr>
                    </a:p>
                    <a:p>
                      <a:r>
                        <a:rPr lang="en-US" sz="1400" b="0" i="0" kern="1200" dirty="0">
                          <a:solidFill>
                            <a:schemeClr val="dk1"/>
                          </a:solidFill>
                          <a:effectLst/>
                          <a:latin typeface="+mn-lt"/>
                          <a:ea typeface="+mn-ea"/>
                          <a:cs typeface="+mn-cs"/>
                        </a:rPr>
                        <a:t>Amity University Greater Noida Campus</a:t>
                      </a:r>
                      <a:endParaRPr lang="en-US" sz="1400" b="0" i="0" kern="1200" dirty="0">
                        <a:solidFill>
                          <a:schemeClr val="dk1"/>
                        </a:solidFill>
                        <a:effectLst/>
                        <a:latin typeface="+mn-lt"/>
                        <a:ea typeface="+mn-ea"/>
                        <a:cs typeface="+mn-cs"/>
                      </a:endParaRPr>
                    </a:p>
                    <a:p>
                      <a:r>
                        <a:rPr lang="en-IN" sz="1400" b="0" i="0" u="none" strike="noStrike" kern="1200" dirty="0">
                          <a:solidFill>
                            <a:schemeClr val="dk1"/>
                          </a:solidFill>
                          <a:effectLst/>
                          <a:latin typeface="+mn-lt"/>
                          <a:ea typeface="+mn-ea"/>
                          <a:cs typeface="+mn-cs"/>
                          <a:hlinkClick r:id="rId5"/>
                        </a:rPr>
                        <a:t>Garima Bhardwaj</a:t>
                      </a:r>
                      <a:endParaRPr lang="en-IN" sz="1400" b="0" i="0" kern="1200" dirty="0">
                        <a:solidFill>
                          <a:schemeClr val="dk1"/>
                        </a:solidFill>
                        <a:effectLst/>
                        <a:latin typeface="+mn-lt"/>
                        <a:ea typeface="+mn-ea"/>
                        <a:cs typeface="+mn-cs"/>
                      </a:endParaRPr>
                    </a:p>
                    <a:p>
                      <a:r>
                        <a:rPr lang="en-IN" sz="1400" b="0" i="0" kern="1200" dirty="0">
                          <a:solidFill>
                            <a:schemeClr val="dk1"/>
                          </a:solidFill>
                          <a:effectLst/>
                          <a:latin typeface="+mn-lt"/>
                          <a:ea typeface="+mn-ea"/>
                          <a:cs typeface="+mn-cs"/>
                        </a:rPr>
                        <a:t>Amity University Greater Noida Campus</a:t>
                      </a:r>
                      <a:endParaRPr lang="en-IN" sz="1400" b="0" i="0" kern="1200" dirty="0">
                        <a:solidFill>
                          <a:schemeClr val="dk1"/>
                        </a:solidFill>
                        <a:effectLst/>
                        <a:latin typeface="+mn-lt"/>
                        <a:ea typeface="+mn-ea"/>
                        <a:cs typeface="+mn-cs"/>
                      </a:endParaRPr>
                    </a:p>
                    <a:p>
                      <a:r>
                        <a:rPr lang="en-IN" sz="1400" b="0" i="0" u="none" strike="noStrike" kern="1200" dirty="0" err="1">
                          <a:solidFill>
                            <a:schemeClr val="dk1"/>
                          </a:solidFill>
                          <a:effectLst/>
                          <a:latin typeface="+mn-lt"/>
                          <a:ea typeface="+mn-ea"/>
                          <a:cs typeface="+mn-cs"/>
                          <a:hlinkClick r:id="rId6"/>
                        </a:rPr>
                        <a:t>Ayush</a:t>
                      </a:r>
                      <a:r>
                        <a:rPr lang="en-IN" sz="1400" b="0" i="0" u="none" strike="noStrike" kern="1200" dirty="0">
                          <a:solidFill>
                            <a:schemeClr val="dk1"/>
                          </a:solidFill>
                          <a:effectLst/>
                          <a:latin typeface="+mn-lt"/>
                          <a:ea typeface="+mn-ea"/>
                          <a:cs typeface="+mn-cs"/>
                          <a:hlinkClick r:id="rId6"/>
                        </a:rPr>
                        <a:t> Bhatia</a:t>
                      </a:r>
                      <a:endParaRPr lang="en-IN" sz="1400" b="0" i="0" kern="1200" dirty="0">
                        <a:solidFill>
                          <a:schemeClr val="dk1"/>
                        </a:solidFill>
                        <a:effectLst/>
                        <a:latin typeface="+mn-lt"/>
                        <a:ea typeface="+mn-ea"/>
                        <a:cs typeface="+mn-cs"/>
                      </a:endParaRPr>
                    </a:p>
                    <a:p>
                      <a:r>
                        <a:rPr lang="en-IN" sz="1400" b="0" i="0" kern="1200" dirty="0" err="1">
                          <a:solidFill>
                            <a:schemeClr val="dk1"/>
                          </a:solidFill>
                          <a:effectLst/>
                          <a:latin typeface="+mn-lt"/>
                          <a:ea typeface="+mn-ea"/>
                          <a:cs typeface="+mn-cs"/>
                        </a:rPr>
                        <a:t>B.Tech</a:t>
                      </a:r>
                      <a:r>
                        <a:rPr lang="en-IN" sz="1400" b="0" i="0" kern="1200" dirty="0">
                          <a:solidFill>
                            <a:schemeClr val="dk1"/>
                          </a:solidFill>
                          <a:effectLst/>
                          <a:latin typeface="+mn-lt"/>
                          <a:ea typeface="+mn-ea"/>
                          <a:cs typeface="+mn-cs"/>
                        </a:rPr>
                        <a:t> CSE-3C, Amity University Greater Noida Campus</a:t>
                      </a:r>
                      <a:endParaRPr lang="en-IN" sz="1400" b="0" i="0" kern="1200" dirty="0">
                        <a:solidFill>
                          <a:schemeClr val="dk1"/>
                        </a:solidFill>
                        <a:effectLst/>
                        <a:latin typeface="+mn-lt"/>
                        <a:ea typeface="+mn-ea"/>
                        <a:cs typeface="+mn-cs"/>
                      </a:endParaRPr>
                    </a:p>
                  </a:txBody>
                  <a:tcPr/>
                </a:tc>
                <a:tc>
                  <a:txBody>
                    <a:bodyPr/>
                    <a:lstStyle/>
                    <a:p>
                      <a:r>
                        <a:rPr lang="en-US" sz="1400" b="0" i="0" kern="1200" dirty="0">
                          <a:solidFill>
                            <a:schemeClr val="dk1"/>
                          </a:solidFill>
                          <a:effectLst/>
                          <a:latin typeface="+mn-lt"/>
                          <a:ea typeface="+mn-ea"/>
                          <a:cs typeface="+mn-cs"/>
                        </a:rPr>
                        <a:t>To create chess game that can learn using image modulation techniques and play against a real human.</a:t>
                      </a:r>
                      <a:endParaRPr lang="en-US" sz="1400" dirty="0"/>
                    </a:p>
                  </a:txBody>
                  <a:tcPr/>
                </a:tc>
                <a:tc>
                  <a:txBody>
                    <a:bodyPr/>
                    <a:lstStyle/>
                    <a:p>
                      <a:endParaRPr 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Motivations</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
        <p:nvSpPr>
          <p:cNvPr id="10" name="TextBox 9"/>
          <p:cNvSpPr txBox="1"/>
          <p:nvPr/>
        </p:nvSpPr>
        <p:spPr>
          <a:xfrm>
            <a:off x="700935" y="1355000"/>
            <a:ext cx="10790129" cy="44579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The use of Computers is increasing rapidly in the field of Chess to scan the most difficult problems using sophisticated algorithms.</a:t>
            </a:r>
            <a:endParaRPr lang="en-US" sz="2400" b="0" i="0" dirty="0">
              <a:effectLst/>
            </a:endParaRPr>
          </a:p>
          <a:p>
            <a:pPr marL="342900" indent="-342900">
              <a:lnSpc>
                <a:spcPct val="150000"/>
              </a:lnSpc>
              <a:buFont typeface="Arial" panose="020B0604020202020204" pitchFamily="34" charset="0"/>
              <a:buChar char="•"/>
            </a:pPr>
            <a:r>
              <a:rPr lang="en-US" sz="2400" b="0" i="0" dirty="0">
                <a:effectLst/>
              </a:rPr>
              <a:t>Computers have played </a:t>
            </a:r>
            <a:r>
              <a:rPr lang="en-US" sz="2400" dirty="0"/>
              <a:t>an important and vital role in increasing the strength of a chess player.</a:t>
            </a:r>
            <a:endParaRPr lang="en-US" sz="2400" dirty="0"/>
          </a:p>
          <a:p>
            <a:pPr marL="342900" indent="-342900">
              <a:lnSpc>
                <a:spcPct val="150000"/>
              </a:lnSpc>
              <a:buFont typeface="Arial" panose="020B0604020202020204" pitchFamily="34" charset="0"/>
              <a:buChar char="•"/>
            </a:pPr>
            <a:r>
              <a:rPr lang="en-US" sz="2400" b="0" i="0" dirty="0">
                <a:effectLst/>
              </a:rPr>
              <a:t>Advanced Technology improvements in chess will completely change the way we look into the game of Chess.</a:t>
            </a:r>
            <a:endParaRPr lang="en-US" sz="2400" b="0" i="0" dirty="0">
              <a:effectLst/>
            </a:endParaRPr>
          </a:p>
          <a:p>
            <a:pPr marL="342900" indent="-342900">
              <a:lnSpc>
                <a:spcPct val="150000"/>
              </a:lnSpc>
              <a:buFont typeface="Arial" panose="020B0604020202020204" pitchFamily="34" charset="0"/>
              <a:buChar char="•"/>
            </a:pPr>
            <a:r>
              <a:rPr lang="en-US" sz="2400" dirty="0"/>
              <a:t>With more than </a:t>
            </a:r>
            <a:r>
              <a:rPr lang="en-IN" sz="2400" dirty="0">
                <a:solidFill>
                  <a:srgbClr val="202124"/>
                </a:solidFill>
                <a:latin typeface="+mj-lt"/>
              </a:rPr>
              <a:t>10</a:t>
            </a:r>
            <a:r>
              <a:rPr lang="en-IN" sz="2400" i="0" baseline="30000" dirty="0">
                <a:solidFill>
                  <a:srgbClr val="202124"/>
                </a:solidFill>
                <a:effectLst/>
                <a:latin typeface="+mj-lt"/>
              </a:rPr>
              <a:t>80</a:t>
            </a:r>
            <a:r>
              <a:rPr lang="en-US" sz="2400" dirty="0"/>
              <a:t> moves possible in chess, only one is the best move. The job of the AI is to find that move.</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Objectives</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
        <p:nvSpPr>
          <p:cNvPr id="8" name="TextBox 7"/>
          <p:cNvSpPr txBox="1"/>
          <p:nvPr/>
        </p:nvSpPr>
        <p:spPr>
          <a:xfrm>
            <a:off x="749280" y="1754022"/>
            <a:ext cx="10693439" cy="33499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To create an AI to scan millions of positions to find the best move.</a:t>
            </a:r>
            <a:endParaRPr lang="en-US" sz="2400" dirty="0"/>
          </a:p>
          <a:p>
            <a:pPr marL="342900" indent="-342900">
              <a:lnSpc>
                <a:spcPct val="150000"/>
              </a:lnSpc>
              <a:buFont typeface="Arial" panose="020B0604020202020204" pitchFamily="34" charset="0"/>
              <a:buChar char="•"/>
            </a:pPr>
            <a:r>
              <a:rPr lang="en-US" sz="2400" dirty="0"/>
              <a:t>To create an AI that can self-adjust according to Human Thinking. The more games we feed, the better AI adjusts itself to Human Thinking.</a:t>
            </a:r>
            <a:endParaRPr lang="en-US" sz="2400" dirty="0"/>
          </a:p>
          <a:p>
            <a:pPr marL="342900" indent="-342900">
              <a:lnSpc>
                <a:spcPct val="150000"/>
              </a:lnSpc>
              <a:buFont typeface="Arial" panose="020B0604020202020204" pitchFamily="34" charset="0"/>
              <a:buChar char="•"/>
            </a:pPr>
            <a:r>
              <a:rPr lang="en-US" sz="2400" dirty="0"/>
              <a:t>To help a player to increase his mental strength or IQ level.</a:t>
            </a:r>
            <a:endParaRPr lang="en-US" sz="2400" dirty="0"/>
          </a:p>
          <a:p>
            <a:pPr marL="342900" indent="-342900">
              <a:lnSpc>
                <a:spcPct val="150000"/>
              </a:lnSpc>
              <a:buFont typeface="Arial" panose="020B0604020202020204" pitchFamily="34" charset="0"/>
              <a:buChar char="•"/>
            </a:pPr>
            <a:r>
              <a:rPr lang="en-US" sz="2400" dirty="0"/>
              <a:t>Professionals can improve their game by analyzing mistakes and blunders.</a:t>
            </a:r>
            <a:endParaRPr lang="en-US" sz="2400" dirty="0"/>
          </a:p>
          <a:p>
            <a:pPr marL="342900" indent="-342900">
              <a:lnSpc>
                <a:spcPct val="150000"/>
              </a:lnSpc>
              <a:buFont typeface="Arial" panose="020B0604020202020204" pitchFamily="34" charset="0"/>
              <a:buChar char="•"/>
            </a:pPr>
            <a:r>
              <a:rPr lang="en-US" sz="2400" dirty="0"/>
              <a:t>To change the game of chess of how it was observed a few years back.</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pPr algn="l"/>
            <a:r>
              <a:rPr lang="en-IN" b="1" dirty="0">
                <a:solidFill>
                  <a:schemeClr val="tx1"/>
                </a:solidFill>
                <a:latin typeface="Times New Roman" panose="02020603050405020304" pitchFamily="18" charset="0"/>
                <a:cs typeface="Times New Roman" panose="02020603050405020304" pitchFamily="18" charset="0"/>
              </a:rPr>
              <a:t>Algorithms</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21" name="Date Placeholder 3"/>
          <p:cNvSpPr>
            <a:spLocks noGrp="1"/>
          </p:cNvSpPr>
          <p:nvPr>
            <p:ph type="dt" sz="half" idx="10"/>
          </p:nvPr>
        </p:nvSpPr>
        <p:spPr>
          <a:xfrm>
            <a:off x="838200" y="6453846"/>
            <a:ext cx="2743200" cy="365125"/>
          </a:xfrm>
        </p:spPr>
        <p:txBody>
          <a:bodyPr/>
          <a:lstStyle/>
          <a:p>
            <a:fld id="{17D8DC8D-F771-4392-B118-C220E83B2BDC}" type="datetime1">
              <a:rPr lang="en-US" smtClean="0"/>
            </a:fld>
            <a:endParaRPr lang="en-US" dirty="0"/>
          </a:p>
        </p:txBody>
      </p:sp>
      <p:sp>
        <p:nvSpPr>
          <p:cNvPr id="22" name="Footer Placeholder 4"/>
          <p:cNvSpPr>
            <a:spLocks noGrp="1"/>
          </p:cNvSpPr>
          <p:nvPr>
            <p:ph type="ftr" sz="quarter" idx="11"/>
          </p:nvPr>
        </p:nvSpPr>
        <p:spPr>
          <a:xfrm>
            <a:off x="4038600" y="6453846"/>
            <a:ext cx="4114800" cy="365125"/>
          </a:xfrm>
        </p:spPr>
        <p:txBody>
          <a:bodyPr/>
          <a:lstStyle/>
          <a:p>
            <a:r>
              <a:rPr lang="en-US"/>
              <a:t>Indira College of Engineering Management, Parandwadi</a:t>
            </a:r>
            <a:endParaRPr lang="en-US"/>
          </a:p>
        </p:txBody>
      </p:sp>
      <p:sp>
        <p:nvSpPr>
          <p:cNvPr id="23" name="Slide Number Placeholder 5"/>
          <p:cNvSpPr>
            <a:spLocks noGrp="1"/>
          </p:cNvSpPr>
          <p:nvPr>
            <p:ph type="sldNum" sz="quarter" idx="12"/>
          </p:nvPr>
        </p:nvSpPr>
        <p:spPr>
          <a:xfrm>
            <a:off x="8610600" y="6453846"/>
            <a:ext cx="2743200" cy="365125"/>
          </a:xfrm>
        </p:spPr>
        <p:txBody>
          <a:bodyPr/>
          <a:lstStyle/>
          <a:p>
            <a:fld id="{ACB160E8-E870-46BA-8C3F-B490E99DB9E1}" type="slidenum">
              <a:rPr lang="en-US" smtClean="0"/>
            </a:fld>
            <a:endParaRPr lang="en-US"/>
          </a:p>
        </p:txBody>
      </p:sp>
      <p:sp>
        <p:nvSpPr>
          <p:cNvPr id="33" name="Content Placeholder 2"/>
          <p:cNvSpPr>
            <a:spLocks noGrp="1"/>
          </p:cNvSpPr>
          <p:nvPr>
            <p:ph idx="1"/>
          </p:nvPr>
        </p:nvSpPr>
        <p:spPr>
          <a:xfrm>
            <a:off x="838200" y="1825625"/>
            <a:ext cx="10515600" cy="4279753"/>
          </a:xfrm>
        </p:spPr>
        <p:txBody>
          <a:bodyPr>
            <a:normAutofit/>
          </a:bodyPr>
          <a:lstStyle/>
          <a:p>
            <a:r>
              <a:rPr lang="en-IN" sz="2600" dirty="0"/>
              <a:t>Pure Minimax Search</a:t>
            </a:r>
            <a:endParaRPr lang="en-IN" sz="2600" dirty="0"/>
          </a:p>
          <a:p>
            <a:r>
              <a:rPr lang="en-IN" sz="2600" dirty="0"/>
              <a:t>+ Alpha-beta Pruning</a:t>
            </a:r>
            <a:endParaRPr lang="en-IN" sz="2600" dirty="0"/>
          </a:p>
          <a:p>
            <a:r>
              <a:rPr lang="en-IN" sz="2600" dirty="0"/>
              <a:t>Move Ordering</a:t>
            </a:r>
            <a:endParaRPr lang="en-IN" sz="2600" dirty="0"/>
          </a:p>
          <a:p>
            <a:r>
              <a:rPr lang="en-IN" sz="2600" dirty="0"/>
              <a:t>Naïve Pattern Searching</a:t>
            </a:r>
            <a:endParaRPr lang="en-IN" sz="2600" dirty="0"/>
          </a:p>
          <a:p>
            <a:r>
              <a:rPr lang="en-IN" sz="2600" dirty="0"/>
              <a:t>Greedy Algorithm</a:t>
            </a:r>
            <a:endParaRPr lang="en-IN" sz="2600" dirty="0"/>
          </a:p>
          <a:p>
            <a:r>
              <a:rPr lang="en-IN" sz="2600" dirty="0"/>
              <a:t>Zobrist Hashing</a:t>
            </a:r>
            <a:endParaRPr lang="en-IN" sz="2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pPr algn="l"/>
            <a:r>
              <a:rPr lang="en-IN" b="1" dirty="0">
                <a:solidFill>
                  <a:schemeClr val="tx1"/>
                </a:solidFill>
                <a:latin typeface="Times New Roman" panose="02020603050405020304" pitchFamily="18" charset="0"/>
                <a:cs typeface="Times New Roman" panose="02020603050405020304" pitchFamily="18" charset="0"/>
              </a:rPr>
              <a:t>Algorithms</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21" name="Date Placeholder 3"/>
          <p:cNvSpPr>
            <a:spLocks noGrp="1"/>
          </p:cNvSpPr>
          <p:nvPr>
            <p:ph type="dt" sz="half" idx="10"/>
          </p:nvPr>
        </p:nvSpPr>
        <p:spPr>
          <a:xfrm>
            <a:off x="838200" y="6453846"/>
            <a:ext cx="2743200" cy="365125"/>
          </a:xfrm>
        </p:spPr>
        <p:txBody>
          <a:bodyPr/>
          <a:lstStyle/>
          <a:p>
            <a:fld id="{17D8DC8D-F771-4392-B118-C220E83B2BDC}" type="datetime1">
              <a:rPr lang="en-US" smtClean="0"/>
            </a:fld>
            <a:endParaRPr lang="en-US" dirty="0"/>
          </a:p>
        </p:txBody>
      </p:sp>
      <p:sp>
        <p:nvSpPr>
          <p:cNvPr id="22" name="Footer Placeholder 4"/>
          <p:cNvSpPr>
            <a:spLocks noGrp="1"/>
          </p:cNvSpPr>
          <p:nvPr>
            <p:ph type="ftr" sz="quarter" idx="11"/>
          </p:nvPr>
        </p:nvSpPr>
        <p:spPr>
          <a:xfrm>
            <a:off x="4038600" y="6453846"/>
            <a:ext cx="4114800" cy="365125"/>
          </a:xfrm>
        </p:spPr>
        <p:txBody>
          <a:bodyPr/>
          <a:lstStyle/>
          <a:p>
            <a:r>
              <a:rPr lang="en-US"/>
              <a:t>Indira College of Engineering Management, Parandwadi</a:t>
            </a:r>
            <a:endParaRPr lang="en-US"/>
          </a:p>
        </p:txBody>
      </p:sp>
      <p:sp>
        <p:nvSpPr>
          <p:cNvPr id="23" name="Slide Number Placeholder 5"/>
          <p:cNvSpPr>
            <a:spLocks noGrp="1"/>
          </p:cNvSpPr>
          <p:nvPr>
            <p:ph type="sldNum" sz="quarter" idx="12"/>
          </p:nvPr>
        </p:nvSpPr>
        <p:spPr>
          <a:xfrm>
            <a:off x="8610600" y="6453846"/>
            <a:ext cx="2743200" cy="365125"/>
          </a:xfrm>
        </p:spPr>
        <p:txBody>
          <a:bodyPr/>
          <a:lstStyle/>
          <a:p>
            <a:fld id="{ACB160E8-E870-46BA-8C3F-B490E99DB9E1}" type="slidenum">
              <a:rPr lang="en-US" smtClean="0"/>
            </a:fld>
            <a:endParaRPr lang="en-US"/>
          </a:p>
        </p:txBody>
      </p:sp>
      <p:sp>
        <p:nvSpPr>
          <p:cNvPr id="33" name="Content Placeholder 2"/>
          <p:cNvSpPr>
            <a:spLocks noGrp="1"/>
          </p:cNvSpPr>
          <p:nvPr>
            <p:ph idx="1"/>
          </p:nvPr>
        </p:nvSpPr>
        <p:spPr>
          <a:xfrm>
            <a:off x="838200" y="1492021"/>
            <a:ext cx="10515600" cy="4180991"/>
          </a:xfrm>
        </p:spPr>
        <p:txBody>
          <a:bodyPr>
            <a:noAutofit/>
          </a:bodyPr>
          <a:lstStyle/>
          <a:p>
            <a:pPr marL="0" indent="0">
              <a:lnSpc>
                <a:spcPct val="130000"/>
              </a:lnSpc>
              <a:buNone/>
            </a:pPr>
            <a:r>
              <a:rPr lang="en-IN" sz="2000" b="1" dirty="0"/>
              <a:t>Pure Minimax Search </a:t>
            </a:r>
            <a:r>
              <a:rPr lang="en-US" sz="2000" dirty="0"/>
              <a:t>is based on a recursive algorithm for choosing the next move.</a:t>
            </a:r>
            <a:endParaRPr lang="en-US" sz="2000" dirty="0"/>
          </a:p>
          <a:p>
            <a:pPr>
              <a:lnSpc>
                <a:spcPct val="130000"/>
              </a:lnSpc>
            </a:pPr>
            <a:r>
              <a:rPr lang="en-US" sz="2000" dirty="0"/>
              <a:t>A value is associated with each position of the game is calculated by the Evaluation Function.</a:t>
            </a:r>
            <a:endParaRPr lang="en-US" sz="2000" dirty="0"/>
          </a:p>
          <a:p>
            <a:pPr>
              <a:lnSpc>
                <a:spcPct val="130000"/>
              </a:lnSpc>
            </a:pPr>
            <a:r>
              <a:rPr lang="en-US" sz="2000" dirty="0"/>
              <a:t>According to the minimax algorithm, a tree of all possible moves is generated until the depth is defined.</a:t>
            </a:r>
            <a:endParaRPr lang="en-US" sz="2000" dirty="0"/>
          </a:p>
          <a:p>
            <a:pPr>
              <a:lnSpc>
                <a:spcPct val="130000"/>
              </a:lnSpc>
            </a:pPr>
            <a:r>
              <a:rPr lang="en-US" sz="2000" dirty="0"/>
              <a:t>At the depth, millions of positions are scanned and each position is given an evaluation.</a:t>
            </a:r>
            <a:endParaRPr lang="en-US" sz="2000" dirty="0"/>
          </a:p>
          <a:p>
            <a:pPr>
              <a:lnSpc>
                <a:spcPct val="130000"/>
              </a:lnSpc>
            </a:pPr>
            <a:r>
              <a:rPr lang="en-US" sz="2000" dirty="0"/>
              <a:t>Based on the final evaluation, the evaluation of the upper node is defined.</a:t>
            </a:r>
            <a:endParaRPr lang="en-US" sz="2000" dirty="0"/>
          </a:p>
          <a:p>
            <a:pPr>
              <a:lnSpc>
                <a:spcPct val="130000"/>
              </a:lnSpc>
            </a:pPr>
            <a:r>
              <a:rPr lang="en-US" sz="2000" dirty="0"/>
              <a:t>The Upper node is given a number based on the best possible reply of the opponent and the best possible choice.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pPr algn="l"/>
            <a:r>
              <a:rPr lang="en-IN" b="1" dirty="0">
                <a:solidFill>
                  <a:schemeClr val="tx1"/>
                </a:solidFill>
                <a:latin typeface="Times New Roman" panose="02020603050405020304" pitchFamily="18" charset="0"/>
                <a:cs typeface="Times New Roman" panose="02020603050405020304" pitchFamily="18" charset="0"/>
              </a:rPr>
              <a:t>Algorithms</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21" name="Date Placeholder 3"/>
          <p:cNvSpPr>
            <a:spLocks noGrp="1"/>
          </p:cNvSpPr>
          <p:nvPr>
            <p:ph type="dt" sz="half" idx="10"/>
          </p:nvPr>
        </p:nvSpPr>
        <p:spPr>
          <a:xfrm>
            <a:off x="838200" y="6453846"/>
            <a:ext cx="2743200" cy="365125"/>
          </a:xfrm>
        </p:spPr>
        <p:txBody>
          <a:bodyPr/>
          <a:lstStyle/>
          <a:p>
            <a:fld id="{17D8DC8D-F771-4392-B118-C220E83B2BDC}" type="datetime1">
              <a:rPr lang="en-US" smtClean="0"/>
            </a:fld>
            <a:endParaRPr lang="en-US" dirty="0"/>
          </a:p>
        </p:txBody>
      </p:sp>
      <p:sp>
        <p:nvSpPr>
          <p:cNvPr id="22" name="Footer Placeholder 4"/>
          <p:cNvSpPr>
            <a:spLocks noGrp="1"/>
          </p:cNvSpPr>
          <p:nvPr>
            <p:ph type="ftr" sz="quarter" idx="11"/>
          </p:nvPr>
        </p:nvSpPr>
        <p:spPr>
          <a:xfrm>
            <a:off x="4038600" y="6453846"/>
            <a:ext cx="4114800" cy="365125"/>
          </a:xfrm>
        </p:spPr>
        <p:txBody>
          <a:bodyPr/>
          <a:lstStyle/>
          <a:p>
            <a:r>
              <a:rPr lang="en-US"/>
              <a:t>Indira College of Engineering Management, Parandwadi</a:t>
            </a:r>
            <a:endParaRPr lang="en-US"/>
          </a:p>
        </p:txBody>
      </p:sp>
      <p:sp>
        <p:nvSpPr>
          <p:cNvPr id="23" name="Slide Number Placeholder 5"/>
          <p:cNvSpPr>
            <a:spLocks noGrp="1"/>
          </p:cNvSpPr>
          <p:nvPr>
            <p:ph type="sldNum" sz="quarter" idx="12"/>
          </p:nvPr>
        </p:nvSpPr>
        <p:spPr>
          <a:xfrm>
            <a:off x="8610600" y="6453846"/>
            <a:ext cx="2743200" cy="365125"/>
          </a:xfrm>
        </p:spPr>
        <p:txBody>
          <a:bodyPr/>
          <a:lstStyle/>
          <a:p>
            <a:fld id="{ACB160E8-E870-46BA-8C3F-B490E99DB9E1}" type="slidenum">
              <a:rPr lang="en-US" smtClean="0"/>
            </a:fld>
            <a:endParaRPr lang="en-US"/>
          </a:p>
        </p:txBody>
      </p:sp>
      <p:grpSp>
        <p:nvGrpSpPr>
          <p:cNvPr id="63" name="Group 62"/>
          <p:cNvGrpSpPr/>
          <p:nvPr/>
        </p:nvGrpSpPr>
        <p:grpSpPr>
          <a:xfrm>
            <a:off x="1359857" y="2032806"/>
            <a:ext cx="9472286" cy="4144059"/>
            <a:chOff x="1365061" y="1237743"/>
            <a:chExt cx="9831674" cy="4369955"/>
          </a:xfrm>
        </p:grpSpPr>
        <p:sp>
          <p:nvSpPr>
            <p:cNvPr id="62" name="Rectangle 61"/>
            <p:cNvSpPr/>
            <p:nvPr/>
          </p:nvSpPr>
          <p:spPr>
            <a:xfrm>
              <a:off x="1365061" y="1237743"/>
              <a:ext cx="9831674" cy="43699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1" name="Group 60"/>
            <p:cNvGrpSpPr/>
            <p:nvPr/>
          </p:nvGrpSpPr>
          <p:grpSpPr>
            <a:xfrm>
              <a:off x="1669863" y="1599348"/>
              <a:ext cx="8852273" cy="3528065"/>
              <a:chOff x="1165697" y="1235454"/>
              <a:chExt cx="8852273" cy="3528065"/>
            </a:xfrm>
          </p:grpSpPr>
          <p:sp>
            <p:nvSpPr>
              <p:cNvPr id="6" name="Rectangle 5"/>
              <p:cNvSpPr/>
              <p:nvPr/>
            </p:nvSpPr>
            <p:spPr>
              <a:xfrm>
                <a:off x="5531794" y="1235454"/>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1927697" y="3073192"/>
                <a:ext cx="492671" cy="492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6</a:t>
                </a:r>
                <a:endParaRPr lang="en-IN" b="1"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5531793" y="3073192"/>
                <a:ext cx="492671" cy="492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9</a:t>
                </a:r>
                <a:endParaRPr lang="en-IN" b="1"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8763296" y="3073192"/>
                <a:ext cx="492671" cy="492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-2</a:t>
                </a:r>
                <a:endParaRPr lang="en-IN" b="1" dirty="0">
                  <a:solidFill>
                    <a:schemeClr val="tx1"/>
                  </a:solidFill>
                  <a:latin typeface="Arial" panose="020B0604020202020204" pitchFamily="34" charset="0"/>
                  <a:cs typeface="Arial" panose="020B0604020202020204" pitchFamily="34" charset="0"/>
                </a:endParaRPr>
              </a:p>
            </p:txBody>
          </p:sp>
          <p:sp>
            <p:nvSpPr>
              <p:cNvPr id="14" name="Rectangle 13"/>
              <p:cNvSpPr/>
              <p:nvPr/>
            </p:nvSpPr>
            <p:spPr>
              <a:xfrm>
                <a:off x="1165697" y="4270848"/>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4</a:t>
                </a:r>
                <a:endParaRPr lang="en-IN" b="1" dirty="0">
                  <a:latin typeface="Arial" panose="020B0604020202020204" pitchFamily="34" charset="0"/>
                  <a:cs typeface="Arial" panose="020B0604020202020204" pitchFamily="34" charset="0"/>
                </a:endParaRPr>
              </a:p>
            </p:txBody>
          </p:sp>
          <p:sp>
            <p:nvSpPr>
              <p:cNvPr id="15" name="Rectangle 14"/>
              <p:cNvSpPr/>
              <p:nvPr/>
            </p:nvSpPr>
            <p:spPr>
              <a:xfrm>
                <a:off x="1927696" y="4270847"/>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-6</a:t>
                </a:r>
                <a:endParaRPr lang="en-IN" b="1" dirty="0">
                  <a:latin typeface="Arial" panose="020B0604020202020204" pitchFamily="34" charset="0"/>
                  <a:cs typeface="Arial" panose="020B0604020202020204" pitchFamily="34" charset="0"/>
                </a:endParaRPr>
              </a:p>
            </p:txBody>
          </p:sp>
          <p:sp>
            <p:nvSpPr>
              <p:cNvPr id="16" name="Rectangle 15"/>
              <p:cNvSpPr/>
              <p:nvPr/>
            </p:nvSpPr>
            <p:spPr>
              <a:xfrm>
                <a:off x="2689695" y="4270846"/>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0</a:t>
                </a:r>
                <a:endParaRPr lang="en-IN" b="1" dirty="0">
                  <a:latin typeface="Arial" panose="020B0604020202020204" pitchFamily="34" charset="0"/>
                  <a:cs typeface="Arial" panose="020B0604020202020204" pitchFamily="34" charset="0"/>
                </a:endParaRPr>
              </a:p>
            </p:txBody>
          </p:sp>
          <p:sp>
            <p:nvSpPr>
              <p:cNvPr id="17" name="Rectangle 16"/>
              <p:cNvSpPr/>
              <p:nvPr/>
            </p:nvSpPr>
            <p:spPr>
              <a:xfrm>
                <a:off x="4769794" y="4270848"/>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-8</a:t>
                </a:r>
                <a:endParaRPr lang="en-IN" b="1" dirty="0">
                  <a:latin typeface="Arial" panose="020B0604020202020204" pitchFamily="34" charset="0"/>
                  <a:cs typeface="Arial" panose="020B0604020202020204" pitchFamily="34" charset="0"/>
                </a:endParaRPr>
              </a:p>
            </p:txBody>
          </p:sp>
          <p:sp>
            <p:nvSpPr>
              <p:cNvPr id="18" name="Rectangle 17"/>
              <p:cNvSpPr/>
              <p:nvPr/>
            </p:nvSpPr>
            <p:spPr>
              <a:xfrm>
                <a:off x="5531793" y="4270847"/>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7</a:t>
                </a:r>
                <a:endParaRPr lang="en-IN" b="1" dirty="0">
                  <a:latin typeface="Arial" panose="020B0604020202020204" pitchFamily="34" charset="0"/>
                  <a:cs typeface="Arial" panose="020B0604020202020204" pitchFamily="34" charset="0"/>
                </a:endParaRPr>
              </a:p>
            </p:txBody>
          </p:sp>
          <p:sp>
            <p:nvSpPr>
              <p:cNvPr id="19" name="Rectangle 18"/>
              <p:cNvSpPr/>
              <p:nvPr/>
            </p:nvSpPr>
            <p:spPr>
              <a:xfrm>
                <a:off x="6293792" y="4270846"/>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-9</a:t>
                </a:r>
                <a:endParaRPr lang="en-IN" b="1" dirty="0">
                  <a:latin typeface="Arial" panose="020B0604020202020204" pitchFamily="34" charset="0"/>
                  <a:cs typeface="Arial" panose="020B0604020202020204" pitchFamily="34" charset="0"/>
                </a:endParaRPr>
              </a:p>
            </p:txBody>
          </p:sp>
          <p:sp>
            <p:nvSpPr>
              <p:cNvPr id="20" name="Rectangle 19"/>
              <p:cNvSpPr/>
              <p:nvPr/>
            </p:nvSpPr>
            <p:spPr>
              <a:xfrm>
                <a:off x="8001301" y="4270846"/>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4</a:t>
                </a:r>
                <a:endParaRPr lang="en-IN" b="1" dirty="0">
                  <a:latin typeface="Arial" panose="020B0604020202020204" pitchFamily="34" charset="0"/>
                  <a:cs typeface="Arial" panose="020B0604020202020204" pitchFamily="34" charset="0"/>
                </a:endParaRPr>
              </a:p>
            </p:txBody>
          </p:sp>
          <p:sp>
            <p:nvSpPr>
              <p:cNvPr id="24" name="Rectangle 23"/>
              <p:cNvSpPr/>
              <p:nvPr/>
            </p:nvSpPr>
            <p:spPr>
              <a:xfrm>
                <a:off x="8763300" y="4270845"/>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2</a:t>
                </a:r>
                <a:endParaRPr lang="en-IN" b="1" dirty="0">
                  <a:latin typeface="Arial" panose="020B0604020202020204" pitchFamily="34" charset="0"/>
                  <a:cs typeface="Arial" panose="020B0604020202020204" pitchFamily="34" charset="0"/>
                </a:endParaRPr>
              </a:p>
            </p:txBody>
          </p:sp>
          <p:sp>
            <p:nvSpPr>
              <p:cNvPr id="25" name="Rectangle 24"/>
              <p:cNvSpPr/>
              <p:nvPr/>
            </p:nvSpPr>
            <p:spPr>
              <a:xfrm>
                <a:off x="9525299" y="4270844"/>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6</a:t>
                </a:r>
                <a:endParaRPr lang="en-IN" b="1" dirty="0">
                  <a:latin typeface="Arial" panose="020B0604020202020204" pitchFamily="34" charset="0"/>
                  <a:cs typeface="Arial" panose="020B0604020202020204" pitchFamily="34" charset="0"/>
                </a:endParaRPr>
              </a:p>
            </p:txBody>
          </p:sp>
          <p:cxnSp>
            <p:nvCxnSpPr>
              <p:cNvPr id="8" name="Straight Arrow Connector 7"/>
              <p:cNvCxnSpPr>
                <a:stCxn id="6" idx="1"/>
                <a:endCxn id="11" idx="0"/>
              </p:cNvCxnSpPr>
              <p:nvPr/>
            </p:nvCxnSpPr>
            <p:spPr>
              <a:xfrm flipH="1">
                <a:off x="2174033" y="1481790"/>
                <a:ext cx="3357761" cy="1591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6" idx="2"/>
                <a:endCxn id="12" idx="0"/>
              </p:cNvCxnSpPr>
              <p:nvPr/>
            </p:nvCxnSpPr>
            <p:spPr>
              <a:xfrm flipH="1">
                <a:off x="5778129" y="1728125"/>
                <a:ext cx="1" cy="13450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6" idx="3"/>
                <a:endCxn id="13" idx="0"/>
              </p:cNvCxnSpPr>
              <p:nvPr/>
            </p:nvCxnSpPr>
            <p:spPr>
              <a:xfrm>
                <a:off x="6024465" y="1481790"/>
                <a:ext cx="2985167" cy="1591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1" idx="2"/>
                <a:endCxn id="14" idx="0"/>
              </p:cNvCxnSpPr>
              <p:nvPr/>
            </p:nvCxnSpPr>
            <p:spPr>
              <a:xfrm flipH="1">
                <a:off x="1412033" y="3565863"/>
                <a:ext cx="762000" cy="70498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1" idx="2"/>
                <a:endCxn id="15" idx="0"/>
              </p:cNvCxnSpPr>
              <p:nvPr/>
            </p:nvCxnSpPr>
            <p:spPr>
              <a:xfrm flipH="1">
                <a:off x="2174032" y="3565863"/>
                <a:ext cx="1" cy="70498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a:stCxn id="11" idx="2"/>
                <a:endCxn id="16" idx="0"/>
              </p:cNvCxnSpPr>
              <p:nvPr/>
            </p:nvCxnSpPr>
            <p:spPr>
              <a:xfrm>
                <a:off x="2174033" y="3565863"/>
                <a:ext cx="761998" cy="70498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12" idx="2"/>
                <a:endCxn id="19" idx="0"/>
              </p:cNvCxnSpPr>
              <p:nvPr/>
            </p:nvCxnSpPr>
            <p:spPr>
              <a:xfrm>
                <a:off x="5778129" y="3565863"/>
                <a:ext cx="761999" cy="7049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13" idx="2"/>
                <a:endCxn id="25" idx="0"/>
              </p:cNvCxnSpPr>
              <p:nvPr/>
            </p:nvCxnSpPr>
            <p:spPr>
              <a:xfrm>
                <a:off x="9009632" y="3565863"/>
                <a:ext cx="762003" cy="704981"/>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12" idx="2"/>
                <a:endCxn id="17" idx="0"/>
              </p:cNvCxnSpPr>
              <p:nvPr/>
            </p:nvCxnSpPr>
            <p:spPr>
              <a:xfrm flipH="1">
                <a:off x="5016130" y="3565863"/>
                <a:ext cx="761999" cy="70498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12" idx="2"/>
                <a:endCxn id="18" idx="0"/>
              </p:cNvCxnSpPr>
              <p:nvPr/>
            </p:nvCxnSpPr>
            <p:spPr>
              <a:xfrm>
                <a:off x="5778129" y="3565863"/>
                <a:ext cx="0" cy="704984"/>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13" idx="2"/>
                <a:endCxn id="20" idx="0"/>
              </p:cNvCxnSpPr>
              <p:nvPr/>
            </p:nvCxnSpPr>
            <p:spPr>
              <a:xfrm flipH="1">
                <a:off x="8247637" y="3565863"/>
                <a:ext cx="761995" cy="70498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13" idx="2"/>
                <a:endCxn id="24" idx="0"/>
              </p:cNvCxnSpPr>
              <p:nvPr/>
            </p:nvCxnSpPr>
            <p:spPr>
              <a:xfrm>
                <a:off x="9009632" y="3565863"/>
                <a:ext cx="4" cy="70498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grpSp>
      <p:sp>
        <p:nvSpPr>
          <p:cNvPr id="64" name="Content Placeholder 2"/>
          <p:cNvSpPr>
            <a:spLocks noGrp="1"/>
          </p:cNvSpPr>
          <p:nvPr>
            <p:ph idx="1"/>
          </p:nvPr>
        </p:nvSpPr>
        <p:spPr>
          <a:xfrm>
            <a:off x="838200" y="1289911"/>
            <a:ext cx="3052665" cy="551383"/>
          </a:xfrm>
        </p:spPr>
        <p:txBody>
          <a:bodyPr>
            <a:noAutofit/>
          </a:bodyPr>
          <a:lstStyle/>
          <a:p>
            <a:pPr marL="0" indent="0">
              <a:lnSpc>
                <a:spcPct val="130000"/>
              </a:lnSpc>
              <a:buNone/>
            </a:pPr>
            <a:r>
              <a:rPr lang="en-IN" sz="2000" b="1" dirty="0"/>
              <a:t>Pure Minimax Search</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5847</Words>
  <Application>WPS Presentation</Application>
  <PresentationFormat>Widescreen</PresentationFormat>
  <Paragraphs>485</Paragraphs>
  <Slides>15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Times New Roman</vt:lpstr>
      <vt:lpstr>Microsoft YaHei</vt:lpstr>
      <vt:lpstr>Arial Unicode MS</vt:lpstr>
      <vt:lpstr>Calibri</vt:lpstr>
      <vt:lpstr>Office Theme</vt:lpstr>
      <vt:lpstr>Chess Neural Network Using AI</vt:lpstr>
      <vt:lpstr>Agenda</vt:lpstr>
      <vt:lpstr>Aim</vt:lpstr>
      <vt:lpstr>Literature Survey</vt:lpstr>
      <vt:lpstr>Motivations</vt:lpstr>
      <vt:lpstr>Objectives</vt:lpstr>
      <vt:lpstr>Algorithms</vt:lpstr>
      <vt:lpstr>Algorithms</vt:lpstr>
      <vt:lpstr>Algorithms</vt:lpstr>
      <vt:lpstr>Algorithms</vt:lpstr>
      <vt:lpstr>Algorithms</vt:lpstr>
      <vt:lpstr>Proposed System</vt:lpstr>
      <vt:lpstr>H/W and S/W to be used:</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Rohan</cp:lastModifiedBy>
  <cp:revision>272</cp:revision>
  <cp:lastPrinted>2017-09-01T05:20:00Z</cp:lastPrinted>
  <dcterms:created xsi:type="dcterms:W3CDTF">2016-08-04T06:06:00Z</dcterms:created>
  <dcterms:modified xsi:type="dcterms:W3CDTF">2021-09-09T18:02:51Z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0x0101001336ED0A6AABD1418D96B475C1E041AA</vt:lpwstr>
  </property>
  <property fmtid="{D5CDD505-2E9C-101B-9397-08002B2CF9AE}" pid="3" name="KSOProductBuildVer">
    <vt:lpwstr>1033-10.2.0.7636</vt:lpwstr>
  </property>
</Properties>
</file>