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
  </p:handoutMasterIdLst>
  <p:sldIdLst>
    <p:sldId id="256" r:id="rId3"/>
    <p:sldId id="350" r:id="rId5"/>
    <p:sldId id="351" r:id="rId6"/>
    <p:sldId id="385" r:id="rId7"/>
    <p:sldId id="353" r:id="rId8"/>
    <p:sldId id="365" r:id="rId9"/>
    <p:sldId id="355" r:id="rId10"/>
    <p:sldId id="366" r:id="rId11"/>
    <p:sldId id="402" r:id="rId12"/>
    <p:sldId id="360" r:id="rId13"/>
    <p:sldId id="367" r:id="rId14"/>
    <p:sldId id="368" r:id="rId15"/>
    <p:sldId id="370" r:id="rId16"/>
    <p:sldId id="371" r:id="rId17"/>
    <p:sldId id="357" r:id="rId18"/>
    <p:sldId id="374" r:id="rId19"/>
    <p:sldId id="379" r:id="rId20"/>
    <p:sldId id="375" r:id="rId21"/>
    <p:sldId id="358" r:id="rId22"/>
    <p:sldId id="373" r:id="rId23"/>
  </p:sldIdLst>
  <p:sldSz cx="12192000" cy="6858000"/>
  <p:notesSz cx="695452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58" y="682"/>
      </p:cViewPr>
      <p:guideLst>
        <p:guide orient="horz" pos="2230"/>
        <p:guide pos="3839"/>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3027"/>
        <p:guide pos="219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60C33BFF-B6BB-4AF2-B32C-98D334C5136F}" type="datetime1">
              <a:rPr lang="en-US" smtClean="0"/>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endParaRPr lang="en-US" sz="3600" dirty="0"/>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E0DD4AD-667F-40E4-9808-7F64AA55750A}"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1AC4DC-B657-4EA9-911E-8E90666D7D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A6F76C9-48E8-4E71-ADA2-31E967BE86D6}" type="datetime1">
              <a:rPr lang="en-US" smtClean="0"/>
            </a:fld>
            <a:endParaRPr lang="en-US"/>
          </a:p>
        </p:txBody>
      </p:sp>
      <p:sp>
        <p:nvSpPr>
          <p:cNvPr id="5" name="Footer Placeholder 4"/>
          <p:cNvSpPr>
            <a:spLocks noGrp="1"/>
          </p:cNvSpPr>
          <p:nvPr>
            <p:ph type="ftr" sz="quarter" idx="11"/>
          </p:nvPr>
        </p:nvSpPr>
        <p:spPr/>
        <p:txBody>
          <a:bodyPr/>
          <a:lstStyle/>
          <a:p>
            <a:r>
              <a:rPr lang="en-US" dirty="0"/>
              <a:t>Indira College of Engineering&amp;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AB2D7C-4C0D-495E-A2AA-D741D00659F9}"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EB1146F-6F4D-4C02-9716-3A7F512C039E}" type="datetime1">
              <a:rPr lang="en-US" smtClean="0"/>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endParaRPr lang="en-US"/>
          </a:p>
        </p:txBody>
      </p:sp>
      <p:sp>
        <p:nvSpPr>
          <p:cNvPr id="9" name="Slide Number Placeholder 8"/>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FAD2669-1DBB-47D6-82C5-AF9F56DE18BC}" type="datetime1">
              <a:rPr lang="en-US" smtClean="0"/>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endParaRPr lang="en-US"/>
          </a:p>
        </p:txBody>
      </p:sp>
      <p:sp>
        <p:nvSpPr>
          <p:cNvPr id="5" name="Slide Number Placeholder 4"/>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endParaRPr lang="en-US"/>
          </a:p>
        </p:txBody>
      </p:sp>
      <p:sp>
        <p:nvSpPr>
          <p:cNvPr id="4" name="Slide Number Placeholder 3"/>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D0F31FC-283C-4F79-9153-72AD0D3C26A7}"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AD9AE9-4EC3-443A-AC43-79710BE738EF}" type="datetime1">
              <a:rPr lang="en-US" smtClean="0"/>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ieeexplore.ieee.org/author/37085468337" TargetMode="External"/><Relationship Id="rId4" Type="http://schemas.openxmlformats.org/officeDocument/2006/relationships/hyperlink" Target="https://ieeexplore.ieee.org/author/37088460498" TargetMode="External"/><Relationship Id="rId3" Type="http://schemas.openxmlformats.org/officeDocument/2006/relationships/hyperlink" Target="https://ieeexplore.ieee.org/author/37086921004" TargetMode="External"/><Relationship Id="rId2" Type="http://schemas.openxmlformats.org/officeDocument/2006/relationships/hyperlink" Target="https://ieeexplore.ieee.org/author/37086919799" TargetMode="External"/><Relationship Id="rId1" Type="http://schemas.openxmlformats.org/officeDocument/2006/relationships/hyperlink" Target="https://ieeexplore.ieee.org/author/3708691804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6040"/>
            <a:ext cx="9144000" cy="1342960"/>
          </a:xfrm>
        </p:spPr>
        <p:txBody>
          <a:bodyPr>
            <a:normAutofit/>
          </a:bodyPr>
          <a:lstStyle/>
          <a:p>
            <a:r>
              <a:rPr lang="en-IN" sz="4800" b="1" dirty="0"/>
              <a:t>Chess Neural Network Using AI</a:t>
            </a:r>
            <a:endParaRPr lang="en-US" sz="4800" b="1" dirty="0"/>
          </a:p>
        </p:txBody>
      </p:sp>
      <p:sp>
        <p:nvSpPr>
          <p:cNvPr id="3" name="Subtitle 2"/>
          <p:cNvSpPr>
            <a:spLocks noGrp="1"/>
          </p:cNvSpPr>
          <p:nvPr>
            <p:ph type="subTitle" idx="1"/>
          </p:nvPr>
        </p:nvSpPr>
        <p:spPr>
          <a:xfrm>
            <a:off x="646893" y="3679793"/>
            <a:ext cx="3369501" cy="2356974"/>
          </a:xfrm>
        </p:spPr>
        <p:txBody>
          <a:bodyPr>
            <a:normAutofit/>
          </a:bodyPr>
          <a:lstStyle/>
          <a:p>
            <a:r>
              <a:rPr lang="en-US" sz="2000" dirty="0"/>
              <a:t>Team Members: </a:t>
            </a:r>
            <a:endParaRPr lang="en-US" sz="2000" dirty="0"/>
          </a:p>
          <a:p>
            <a:pPr algn="l"/>
            <a:r>
              <a:rPr lang="en-US" sz="2000" dirty="0"/>
              <a:t>1. Nikhil </a:t>
            </a:r>
            <a:r>
              <a:rPr lang="en-US" sz="2000" dirty="0" err="1"/>
              <a:t>Thapa</a:t>
            </a:r>
            <a:endParaRPr lang="en-US" sz="2000" dirty="0"/>
          </a:p>
          <a:p>
            <a:pPr algn="l"/>
            <a:r>
              <a:rPr lang="en-US" sz="2000" dirty="0"/>
              <a:t>2. </a:t>
            </a:r>
            <a:r>
              <a:rPr lang="en-US" sz="2000" dirty="0" err="1"/>
              <a:t>Bandu</a:t>
            </a:r>
            <a:r>
              <a:rPr lang="en-US" sz="2000" dirty="0"/>
              <a:t> </a:t>
            </a:r>
            <a:r>
              <a:rPr lang="en-US" sz="2000" dirty="0" err="1"/>
              <a:t>Sakhare</a:t>
            </a:r>
            <a:endParaRPr lang="en-US" sz="2000" dirty="0"/>
          </a:p>
          <a:p>
            <a:pPr algn="l"/>
            <a:r>
              <a:rPr lang="en-US" sz="2000" dirty="0"/>
              <a:t>3. </a:t>
            </a:r>
            <a:r>
              <a:rPr lang="en-US" sz="2000" dirty="0" err="1"/>
              <a:t>Prajwal</a:t>
            </a:r>
            <a:r>
              <a:rPr lang="en-US" sz="2000" dirty="0"/>
              <a:t> </a:t>
            </a:r>
            <a:r>
              <a:rPr lang="en-US" sz="2000" dirty="0" err="1"/>
              <a:t>Jadhav</a:t>
            </a:r>
            <a:endParaRPr lang="en-US" sz="2000" dirty="0"/>
          </a:p>
          <a:p>
            <a:pPr algn="l"/>
            <a:r>
              <a:rPr lang="en-US" sz="2000" dirty="0"/>
              <a:t>4. </a:t>
            </a:r>
            <a:r>
              <a:rPr lang="en-US" sz="2000" dirty="0" err="1"/>
              <a:t>Rohan</a:t>
            </a:r>
            <a:r>
              <a:rPr lang="en-US" sz="2000" dirty="0"/>
              <a:t> </a:t>
            </a:r>
            <a:r>
              <a:rPr lang="en-US" sz="2000" dirty="0" err="1"/>
              <a:t>Mandhare</a:t>
            </a:r>
            <a:endParaRPr lang="en-US" sz="2000" dirty="0"/>
          </a:p>
          <a:p>
            <a:pPr algn="l"/>
            <a:endParaRPr lang="en-US" sz="2000" dirty="0"/>
          </a:p>
          <a:p>
            <a:endParaRPr lang="en-US" sz="2000" dirty="0"/>
          </a:p>
        </p:txBody>
      </p:sp>
      <p:sp>
        <p:nvSpPr>
          <p:cNvPr id="4" name="Subtitle 2"/>
          <p:cNvSpPr txBox="1"/>
          <p:nvPr/>
        </p:nvSpPr>
        <p:spPr>
          <a:xfrm>
            <a:off x="8082185" y="3911283"/>
            <a:ext cx="336950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 </a:t>
            </a:r>
            <a:endParaRPr lang="en-US" sz="2000" dirty="0"/>
          </a:p>
          <a:p>
            <a:r>
              <a:rPr lang="en-US" sz="2000" dirty="0"/>
              <a:t>Guided by: </a:t>
            </a:r>
            <a:endParaRPr lang="en-US" sz="2000" dirty="0"/>
          </a:p>
          <a:p>
            <a:r>
              <a:rPr lang="en-US" sz="2000" dirty="0"/>
              <a:t>Prof. </a:t>
            </a:r>
            <a:r>
              <a:rPr lang="en-IN" altLang="en-US" sz="2000" dirty="0"/>
              <a:t>Shwetkranti Taware</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33" name="Content Placeholder 2"/>
          <p:cNvSpPr>
            <a:spLocks noGrp="1"/>
          </p:cNvSpPr>
          <p:nvPr>
            <p:ph idx="1"/>
          </p:nvPr>
        </p:nvSpPr>
        <p:spPr>
          <a:xfrm>
            <a:off x="838200" y="1825625"/>
            <a:ext cx="10515600" cy="4279753"/>
          </a:xfrm>
        </p:spPr>
        <p:txBody>
          <a:bodyPr>
            <a:normAutofit/>
          </a:bodyPr>
          <a:lstStyle/>
          <a:p>
            <a:r>
              <a:rPr lang="en-IN" sz="2400" b="1" dirty="0"/>
              <a:t>Pure Minimax Search</a:t>
            </a:r>
            <a:endParaRPr lang="en-IN" sz="2400" b="1" dirty="0"/>
          </a:p>
          <a:p>
            <a:r>
              <a:rPr lang="en-IN" sz="2400" b="1" dirty="0"/>
              <a:t>+ Alpha-beta Pruning</a:t>
            </a:r>
            <a:endParaRPr lang="en-IN" sz="2400" b="1" dirty="0"/>
          </a:p>
          <a:p>
            <a:r>
              <a:rPr lang="en-IN" sz="2400" b="1" dirty="0"/>
              <a:t>Move Ordering</a:t>
            </a:r>
            <a:endParaRPr lang="en-IN" sz="2400" b="1" dirty="0"/>
          </a:p>
          <a:p>
            <a:r>
              <a:rPr lang="en-IN" sz="2400" b="1" dirty="0"/>
              <a:t>Naïve Pattern Searching</a:t>
            </a:r>
            <a:endParaRPr lang="en-IN" sz="2400" b="1" dirty="0"/>
          </a:p>
          <a:p>
            <a:r>
              <a:rPr lang="en-IN" sz="2400" b="1" dirty="0"/>
              <a:t>Greedy Algorithm</a:t>
            </a:r>
            <a:endParaRPr lang="en-IN" sz="2400" b="1" dirty="0"/>
          </a:p>
          <a:p>
            <a:r>
              <a:rPr lang="en-IN" sz="2400" b="1" dirty="0"/>
              <a:t>Zobrist Hashing</a:t>
            </a: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Algorithms</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33" name="Content Placeholder 2"/>
          <p:cNvSpPr>
            <a:spLocks noGrp="1"/>
          </p:cNvSpPr>
          <p:nvPr>
            <p:ph idx="1"/>
          </p:nvPr>
        </p:nvSpPr>
        <p:spPr>
          <a:xfrm>
            <a:off x="838200" y="1338351"/>
            <a:ext cx="10515600" cy="4180991"/>
          </a:xfrm>
        </p:spPr>
        <p:txBody>
          <a:bodyPr>
            <a:noAutofit/>
          </a:bodyPr>
          <a:lstStyle/>
          <a:p>
            <a:pPr marL="0" indent="0">
              <a:lnSpc>
                <a:spcPct val="130000"/>
              </a:lnSpc>
              <a:buNone/>
            </a:pPr>
            <a:r>
              <a:rPr lang="en-IN" sz="2200" b="1" dirty="0"/>
              <a:t>Pure Minimax Search </a:t>
            </a:r>
            <a:r>
              <a:rPr lang="en-US" sz="2200" dirty="0"/>
              <a:t>is based on a recursive algorithm for choosing the next move.</a:t>
            </a:r>
            <a:endParaRPr lang="en-US" sz="2200" dirty="0"/>
          </a:p>
          <a:p>
            <a:pPr>
              <a:lnSpc>
                <a:spcPct val="130000"/>
              </a:lnSpc>
            </a:pPr>
            <a:r>
              <a:rPr lang="en-US" sz="2200" dirty="0"/>
              <a:t>A value is associated with each position of the game is calculated by the Evaluation Function.</a:t>
            </a:r>
            <a:endParaRPr lang="en-US" sz="2200" dirty="0"/>
          </a:p>
          <a:p>
            <a:pPr>
              <a:lnSpc>
                <a:spcPct val="130000"/>
              </a:lnSpc>
            </a:pPr>
            <a:r>
              <a:rPr lang="en-US" sz="2200" dirty="0"/>
              <a:t>According to the minimax algorithm, a tree of all possible moves is generated until the depth is defined.</a:t>
            </a:r>
            <a:endParaRPr lang="en-US" sz="2200" dirty="0"/>
          </a:p>
          <a:p>
            <a:pPr>
              <a:lnSpc>
                <a:spcPct val="130000"/>
              </a:lnSpc>
            </a:pPr>
            <a:r>
              <a:rPr lang="en-US" sz="2200" dirty="0"/>
              <a:t>At the depth, millions of positions are scanned and each position is given an evaluation.</a:t>
            </a:r>
            <a:endParaRPr lang="en-US" sz="2200" dirty="0"/>
          </a:p>
          <a:p>
            <a:pPr>
              <a:lnSpc>
                <a:spcPct val="130000"/>
              </a:lnSpc>
            </a:pPr>
            <a:r>
              <a:rPr lang="en-US" sz="2200" dirty="0"/>
              <a:t>Based on the final evaluation, the evaluation of the upper node is defined.</a:t>
            </a:r>
            <a:endParaRPr lang="en-US" sz="2200" dirty="0"/>
          </a:p>
          <a:p>
            <a:pPr>
              <a:lnSpc>
                <a:spcPct val="130000"/>
              </a:lnSpc>
            </a:pPr>
            <a:r>
              <a:rPr lang="en-US" sz="2200" dirty="0"/>
              <a:t>The Upper node is given a number based on the best possible reply of the opponent and the best possible choice.</a:t>
            </a: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grpSp>
        <p:nvGrpSpPr>
          <p:cNvPr id="63" name="Group 62"/>
          <p:cNvGrpSpPr/>
          <p:nvPr/>
        </p:nvGrpSpPr>
        <p:grpSpPr>
          <a:xfrm>
            <a:off x="1359857" y="2032806"/>
            <a:ext cx="9472286" cy="4144059"/>
            <a:chOff x="1365061" y="1237743"/>
            <a:chExt cx="9831674" cy="4369955"/>
          </a:xfrm>
        </p:grpSpPr>
        <p:sp>
          <p:nvSpPr>
            <p:cNvPr id="62" name="Rectangle 61"/>
            <p:cNvSpPr/>
            <p:nvPr/>
          </p:nvSpPr>
          <p:spPr>
            <a:xfrm>
              <a:off x="1365061" y="1237743"/>
              <a:ext cx="9831674" cy="4369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p:cNvGrpSpPr/>
            <p:nvPr/>
          </p:nvGrpSpPr>
          <p:grpSpPr>
            <a:xfrm>
              <a:off x="1669863" y="1599348"/>
              <a:ext cx="8852273" cy="3528065"/>
              <a:chOff x="1165697" y="1235454"/>
              <a:chExt cx="8852273" cy="3528065"/>
            </a:xfrm>
          </p:grpSpPr>
          <p:sp>
            <p:nvSpPr>
              <p:cNvPr id="6" name="Rectangle 5"/>
              <p:cNvSpPr/>
              <p:nvPr/>
            </p:nvSpPr>
            <p:spPr>
              <a:xfrm>
                <a:off x="5531794" y="123545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927697"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6</a:t>
                </a:r>
                <a:endParaRPr lang="en-IN"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5531793"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9</a:t>
                </a:r>
                <a:endParaRPr lang="en-IN"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763296"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-2</a:t>
                </a:r>
                <a:endParaRPr lang="en-IN"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1165697"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1927696"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sp>
            <p:nvSpPr>
              <p:cNvPr id="16" name="Rectangle 15"/>
              <p:cNvSpPr/>
              <p:nvPr/>
            </p:nvSpPr>
            <p:spPr>
              <a:xfrm>
                <a:off x="2689695"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0</a:t>
                </a:r>
                <a:endParaRPr lang="en-IN" b="1" dirty="0">
                  <a:latin typeface="Arial" panose="020B0604020202020204" pitchFamily="34" charset="0"/>
                  <a:cs typeface="Arial" panose="020B0604020202020204" pitchFamily="34" charset="0"/>
                </a:endParaRPr>
              </a:p>
            </p:txBody>
          </p:sp>
          <p:sp>
            <p:nvSpPr>
              <p:cNvPr id="17" name="Rectangle 16"/>
              <p:cNvSpPr/>
              <p:nvPr/>
            </p:nvSpPr>
            <p:spPr>
              <a:xfrm>
                <a:off x="4769794"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-8</a:t>
                </a:r>
                <a:endParaRPr lang="en-IN" b="1" dirty="0">
                  <a:latin typeface="Arial" panose="020B0604020202020204" pitchFamily="34" charset="0"/>
                  <a:cs typeface="Arial" panose="020B0604020202020204" pitchFamily="34" charset="0"/>
                </a:endParaRPr>
              </a:p>
            </p:txBody>
          </p:sp>
          <p:sp>
            <p:nvSpPr>
              <p:cNvPr id="18" name="Rectangle 17"/>
              <p:cNvSpPr/>
              <p:nvPr/>
            </p:nvSpPr>
            <p:spPr>
              <a:xfrm>
                <a:off x="5531793"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7</a:t>
                </a:r>
                <a:endParaRPr lang="en-IN" b="1" dirty="0">
                  <a:latin typeface="Arial" panose="020B0604020202020204" pitchFamily="34" charset="0"/>
                  <a:cs typeface="Arial" panose="020B0604020202020204" pitchFamily="34" charset="0"/>
                </a:endParaRPr>
              </a:p>
            </p:txBody>
          </p:sp>
          <p:sp>
            <p:nvSpPr>
              <p:cNvPr id="19" name="Rectangle 18"/>
              <p:cNvSpPr/>
              <p:nvPr/>
            </p:nvSpPr>
            <p:spPr>
              <a:xfrm>
                <a:off x="6293792"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-9</a:t>
                </a:r>
                <a:endParaRPr lang="en-IN" b="1" dirty="0">
                  <a:latin typeface="Arial" panose="020B0604020202020204" pitchFamily="34" charset="0"/>
                  <a:cs typeface="Arial" panose="020B0604020202020204" pitchFamily="34" charset="0"/>
                </a:endParaRPr>
              </a:p>
            </p:txBody>
          </p:sp>
          <p:sp>
            <p:nvSpPr>
              <p:cNvPr id="20" name="Rectangle 19"/>
              <p:cNvSpPr/>
              <p:nvPr/>
            </p:nvSpPr>
            <p:spPr>
              <a:xfrm>
                <a:off x="8001301"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24" name="Rectangle 23"/>
              <p:cNvSpPr/>
              <p:nvPr/>
            </p:nvSpPr>
            <p:spPr>
              <a:xfrm>
                <a:off x="8763300" y="4270845"/>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25" name="Rectangle 24"/>
              <p:cNvSpPr/>
              <p:nvPr/>
            </p:nvSpPr>
            <p:spPr>
              <a:xfrm>
                <a:off x="9525299" y="427084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cxnSp>
            <p:nvCxnSpPr>
              <p:cNvPr id="8" name="Straight Arrow Connector 7"/>
              <p:cNvCxnSpPr>
                <a:stCxn id="6" idx="1"/>
                <a:endCxn id="11" idx="0"/>
              </p:cNvCxnSpPr>
              <p:nvPr/>
            </p:nvCxnSpPr>
            <p:spPr>
              <a:xfrm flipH="1">
                <a:off x="2174033" y="1481790"/>
                <a:ext cx="3357761"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6" idx="2"/>
                <a:endCxn id="12" idx="0"/>
              </p:cNvCxnSpPr>
              <p:nvPr/>
            </p:nvCxnSpPr>
            <p:spPr>
              <a:xfrm flipH="1">
                <a:off x="5778129" y="1728125"/>
                <a:ext cx="1" cy="1345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6" idx="3"/>
                <a:endCxn id="13" idx="0"/>
              </p:cNvCxnSpPr>
              <p:nvPr/>
            </p:nvCxnSpPr>
            <p:spPr>
              <a:xfrm>
                <a:off x="6024465" y="1481790"/>
                <a:ext cx="2985167"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1" idx="2"/>
                <a:endCxn id="14" idx="0"/>
              </p:cNvCxnSpPr>
              <p:nvPr/>
            </p:nvCxnSpPr>
            <p:spPr>
              <a:xfrm flipH="1">
                <a:off x="1412033" y="3565863"/>
                <a:ext cx="762000"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1" idx="2"/>
                <a:endCxn id="15" idx="0"/>
              </p:cNvCxnSpPr>
              <p:nvPr/>
            </p:nvCxnSpPr>
            <p:spPr>
              <a:xfrm flipH="1">
                <a:off x="2174032" y="3565863"/>
                <a:ext cx="1" cy="70498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11" idx="2"/>
                <a:endCxn id="16" idx="0"/>
              </p:cNvCxnSpPr>
              <p:nvPr/>
            </p:nvCxnSpPr>
            <p:spPr>
              <a:xfrm>
                <a:off x="2174033" y="3565863"/>
                <a:ext cx="761998"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2" idx="2"/>
                <a:endCxn id="19" idx="0"/>
              </p:cNvCxnSpPr>
              <p:nvPr/>
            </p:nvCxnSpPr>
            <p:spPr>
              <a:xfrm>
                <a:off x="5778129" y="3565863"/>
                <a:ext cx="761999" cy="70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3" idx="2"/>
                <a:endCxn id="25" idx="0"/>
              </p:cNvCxnSpPr>
              <p:nvPr/>
            </p:nvCxnSpPr>
            <p:spPr>
              <a:xfrm>
                <a:off x="9009632" y="3565863"/>
                <a:ext cx="762003" cy="7049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2" idx="2"/>
                <a:endCxn id="17" idx="0"/>
              </p:cNvCxnSpPr>
              <p:nvPr/>
            </p:nvCxnSpPr>
            <p:spPr>
              <a:xfrm flipH="1">
                <a:off x="5016130" y="3565863"/>
                <a:ext cx="761999"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2" idx="2"/>
                <a:endCxn id="18" idx="0"/>
              </p:cNvCxnSpPr>
              <p:nvPr/>
            </p:nvCxnSpPr>
            <p:spPr>
              <a:xfrm>
                <a:off x="5778129" y="3565863"/>
                <a:ext cx="0" cy="70498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3" idx="2"/>
                <a:endCxn id="20" idx="0"/>
              </p:cNvCxnSpPr>
              <p:nvPr/>
            </p:nvCxnSpPr>
            <p:spPr>
              <a:xfrm flipH="1">
                <a:off x="8247637" y="3565863"/>
                <a:ext cx="761995"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13" idx="2"/>
                <a:endCxn id="24" idx="0"/>
              </p:cNvCxnSpPr>
              <p:nvPr/>
            </p:nvCxnSpPr>
            <p:spPr>
              <a:xfrm>
                <a:off x="9009632" y="3565863"/>
                <a:ext cx="4" cy="7049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sp>
        <p:nvSpPr>
          <p:cNvPr id="64" name="Content Placeholder 2"/>
          <p:cNvSpPr>
            <a:spLocks noGrp="1"/>
          </p:cNvSpPr>
          <p:nvPr>
            <p:ph idx="1"/>
          </p:nvPr>
        </p:nvSpPr>
        <p:spPr>
          <a:xfrm>
            <a:off x="838200" y="1289911"/>
            <a:ext cx="3052665" cy="551383"/>
          </a:xfrm>
        </p:spPr>
        <p:txBody>
          <a:bodyPr>
            <a:noAutofit/>
          </a:bodyPr>
          <a:lstStyle/>
          <a:p>
            <a:pPr marL="0" indent="0">
              <a:lnSpc>
                <a:spcPct val="130000"/>
              </a:lnSpc>
              <a:buNone/>
            </a:pPr>
            <a:r>
              <a:rPr lang="en-IN" sz="2200" b="1" dirty="0"/>
              <a:t>Pure Minimax Search</a:t>
            </a:r>
            <a:endParaRPr lang="en-IN" sz="2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grpSp>
        <p:nvGrpSpPr>
          <p:cNvPr id="63" name="Group 62"/>
          <p:cNvGrpSpPr/>
          <p:nvPr/>
        </p:nvGrpSpPr>
        <p:grpSpPr>
          <a:xfrm>
            <a:off x="1359857" y="2032806"/>
            <a:ext cx="9472286" cy="4144059"/>
            <a:chOff x="1365061" y="1237743"/>
            <a:chExt cx="9831674" cy="4369955"/>
          </a:xfrm>
        </p:grpSpPr>
        <p:sp>
          <p:nvSpPr>
            <p:cNvPr id="62" name="Rectangle 61"/>
            <p:cNvSpPr/>
            <p:nvPr/>
          </p:nvSpPr>
          <p:spPr>
            <a:xfrm>
              <a:off x="1365061" y="1237743"/>
              <a:ext cx="9831674" cy="4369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p:cNvGrpSpPr/>
            <p:nvPr/>
          </p:nvGrpSpPr>
          <p:grpSpPr>
            <a:xfrm>
              <a:off x="1669863" y="1599348"/>
              <a:ext cx="8852273" cy="3528065"/>
              <a:chOff x="1165697" y="1235454"/>
              <a:chExt cx="8852273" cy="3528065"/>
            </a:xfrm>
          </p:grpSpPr>
          <p:sp>
            <p:nvSpPr>
              <p:cNvPr id="6" name="Rectangle 5"/>
              <p:cNvSpPr/>
              <p:nvPr/>
            </p:nvSpPr>
            <p:spPr>
              <a:xfrm>
                <a:off x="5531794" y="123545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927697"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6</a:t>
                </a:r>
                <a:endParaRPr lang="en-IN"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5531793"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763296" y="3073192"/>
                <a:ext cx="492671" cy="49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-2</a:t>
                </a:r>
                <a:endParaRPr lang="en-IN"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1165697"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1927696"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sp>
            <p:nvSpPr>
              <p:cNvPr id="16" name="Rectangle 15"/>
              <p:cNvSpPr/>
              <p:nvPr/>
            </p:nvSpPr>
            <p:spPr>
              <a:xfrm>
                <a:off x="2689695"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0</a:t>
                </a:r>
                <a:endParaRPr lang="en-IN" b="1" dirty="0">
                  <a:latin typeface="Arial" panose="020B0604020202020204" pitchFamily="34" charset="0"/>
                  <a:cs typeface="Arial" panose="020B0604020202020204" pitchFamily="34" charset="0"/>
                </a:endParaRPr>
              </a:p>
            </p:txBody>
          </p:sp>
          <p:sp>
            <p:nvSpPr>
              <p:cNvPr id="17" name="Rectangle 16"/>
              <p:cNvSpPr/>
              <p:nvPr/>
            </p:nvSpPr>
            <p:spPr>
              <a:xfrm>
                <a:off x="4769794" y="4270848"/>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-8</a:t>
                </a:r>
                <a:endParaRPr lang="en-IN" b="1" dirty="0">
                  <a:latin typeface="Arial" panose="020B0604020202020204" pitchFamily="34" charset="0"/>
                  <a:cs typeface="Arial" panose="020B0604020202020204" pitchFamily="34" charset="0"/>
                </a:endParaRPr>
              </a:p>
            </p:txBody>
          </p:sp>
          <p:sp>
            <p:nvSpPr>
              <p:cNvPr id="18" name="Rectangle 17"/>
              <p:cNvSpPr/>
              <p:nvPr/>
            </p:nvSpPr>
            <p:spPr>
              <a:xfrm>
                <a:off x="5531793" y="4270847"/>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Arial" panose="020B0604020202020204" pitchFamily="34" charset="0"/>
                  <a:cs typeface="Arial" panose="020B0604020202020204" pitchFamily="34" charset="0"/>
                </a:endParaRPr>
              </a:p>
            </p:txBody>
          </p:sp>
          <p:sp>
            <p:nvSpPr>
              <p:cNvPr id="19" name="Rectangle 18"/>
              <p:cNvSpPr/>
              <p:nvPr/>
            </p:nvSpPr>
            <p:spPr>
              <a:xfrm>
                <a:off x="6293792"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Arial" panose="020B0604020202020204" pitchFamily="34" charset="0"/>
                  <a:cs typeface="Arial" panose="020B0604020202020204" pitchFamily="34" charset="0"/>
                </a:endParaRPr>
              </a:p>
            </p:txBody>
          </p:sp>
          <p:sp>
            <p:nvSpPr>
              <p:cNvPr id="20" name="Rectangle 19"/>
              <p:cNvSpPr/>
              <p:nvPr/>
            </p:nvSpPr>
            <p:spPr>
              <a:xfrm>
                <a:off x="8001301" y="4270846"/>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24" name="Rectangle 23"/>
              <p:cNvSpPr/>
              <p:nvPr/>
            </p:nvSpPr>
            <p:spPr>
              <a:xfrm>
                <a:off x="8763300" y="4270845"/>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25" name="Rectangle 24"/>
              <p:cNvSpPr/>
              <p:nvPr/>
            </p:nvSpPr>
            <p:spPr>
              <a:xfrm>
                <a:off x="9525299" y="4270844"/>
                <a:ext cx="492671" cy="4926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cxnSp>
            <p:nvCxnSpPr>
              <p:cNvPr id="8" name="Straight Arrow Connector 7"/>
              <p:cNvCxnSpPr>
                <a:stCxn id="6" idx="1"/>
                <a:endCxn id="11" idx="0"/>
              </p:cNvCxnSpPr>
              <p:nvPr/>
            </p:nvCxnSpPr>
            <p:spPr>
              <a:xfrm flipH="1">
                <a:off x="2174033" y="1481790"/>
                <a:ext cx="3357761"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6" idx="2"/>
                <a:endCxn id="12" idx="0"/>
              </p:cNvCxnSpPr>
              <p:nvPr/>
            </p:nvCxnSpPr>
            <p:spPr>
              <a:xfrm flipH="1">
                <a:off x="5778129" y="1728125"/>
                <a:ext cx="1" cy="1345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6" idx="3"/>
                <a:endCxn id="13" idx="0"/>
              </p:cNvCxnSpPr>
              <p:nvPr/>
            </p:nvCxnSpPr>
            <p:spPr>
              <a:xfrm>
                <a:off x="6024465" y="1481790"/>
                <a:ext cx="2985167" cy="15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1" idx="2"/>
                <a:endCxn id="14" idx="0"/>
              </p:cNvCxnSpPr>
              <p:nvPr/>
            </p:nvCxnSpPr>
            <p:spPr>
              <a:xfrm flipH="1">
                <a:off x="1412033" y="3565863"/>
                <a:ext cx="762000"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1" idx="2"/>
                <a:endCxn id="15" idx="0"/>
              </p:cNvCxnSpPr>
              <p:nvPr/>
            </p:nvCxnSpPr>
            <p:spPr>
              <a:xfrm flipH="1">
                <a:off x="2174032" y="3565863"/>
                <a:ext cx="1" cy="70498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11" idx="2"/>
                <a:endCxn id="16" idx="0"/>
              </p:cNvCxnSpPr>
              <p:nvPr/>
            </p:nvCxnSpPr>
            <p:spPr>
              <a:xfrm>
                <a:off x="2174033" y="3565863"/>
                <a:ext cx="761998"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2" idx="2"/>
                <a:endCxn id="19" idx="0"/>
              </p:cNvCxnSpPr>
              <p:nvPr/>
            </p:nvCxnSpPr>
            <p:spPr>
              <a:xfrm>
                <a:off x="5778129" y="3565863"/>
                <a:ext cx="761999" cy="70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3" idx="2"/>
                <a:endCxn id="25" idx="0"/>
              </p:cNvCxnSpPr>
              <p:nvPr/>
            </p:nvCxnSpPr>
            <p:spPr>
              <a:xfrm>
                <a:off x="9009632" y="3565863"/>
                <a:ext cx="762003" cy="7049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2" idx="2"/>
                <a:endCxn id="17" idx="0"/>
              </p:cNvCxnSpPr>
              <p:nvPr/>
            </p:nvCxnSpPr>
            <p:spPr>
              <a:xfrm flipH="1">
                <a:off x="5016130" y="3565863"/>
                <a:ext cx="761999" cy="70498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2" idx="2"/>
                <a:endCxn id="18" idx="0"/>
              </p:cNvCxnSpPr>
              <p:nvPr/>
            </p:nvCxnSpPr>
            <p:spPr>
              <a:xfrm>
                <a:off x="5778129" y="3565863"/>
                <a:ext cx="0" cy="70498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3" idx="2"/>
                <a:endCxn id="20" idx="0"/>
              </p:cNvCxnSpPr>
              <p:nvPr/>
            </p:nvCxnSpPr>
            <p:spPr>
              <a:xfrm flipH="1">
                <a:off x="8247637" y="3565863"/>
                <a:ext cx="761995" cy="70498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13" idx="2"/>
                <a:endCxn id="24" idx="0"/>
              </p:cNvCxnSpPr>
              <p:nvPr/>
            </p:nvCxnSpPr>
            <p:spPr>
              <a:xfrm>
                <a:off x="9009632" y="3565863"/>
                <a:ext cx="4" cy="7049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sp>
        <p:nvSpPr>
          <p:cNvPr id="64" name="Content Placeholder 2"/>
          <p:cNvSpPr>
            <a:spLocks noGrp="1"/>
          </p:cNvSpPr>
          <p:nvPr>
            <p:ph idx="1"/>
          </p:nvPr>
        </p:nvSpPr>
        <p:spPr>
          <a:xfrm>
            <a:off x="838200" y="1345459"/>
            <a:ext cx="10377196" cy="551383"/>
          </a:xfrm>
        </p:spPr>
        <p:txBody>
          <a:bodyPr>
            <a:noAutofit/>
          </a:bodyPr>
          <a:lstStyle/>
          <a:p>
            <a:pPr marL="0" indent="0">
              <a:lnSpc>
                <a:spcPct val="130000"/>
              </a:lnSpc>
              <a:buNone/>
            </a:pPr>
            <a:r>
              <a:rPr lang="en-IN" sz="2200" b="1" dirty="0"/>
              <a:t>+Alpha-beta Pruning</a:t>
            </a:r>
            <a:r>
              <a:rPr lang="en-US" sz="2200" dirty="0"/>
              <a:t> is an optimization that reduces the search and the scan time.</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64" name="Content Placeholder 2"/>
          <p:cNvSpPr>
            <a:spLocks noGrp="1"/>
          </p:cNvSpPr>
          <p:nvPr>
            <p:ph idx="1"/>
          </p:nvPr>
        </p:nvSpPr>
        <p:spPr>
          <a:xfrm>
            <a:off x="838199" y="1345459"/>
            <a:ext cx="10601131" cy="4439521"/>
          </a:xfrm>
        </p:spPr>
        <p:txBody>
          <a:bodyPr>
            <a:noAutofit/>
          </a:bodyPr>
          <a:lstStyle/>
          <a:p>
            <a:pPr marL="0" indent="0">
              <a:lnSpc>
                <a:spcPct val="130000"/>
              </a:lnSpc>
              <a:buNone/>
            </a:pPr>
            <a:r>
              <a:rPr lang="en-US" sz="2000" b="1" dirty="0"/>
              <a:t>Naïve Pattern Searching </a:t>
            </a:r>
            <a:r>
              <a:rPr lang="en-US" sz="2000" dirty="0"/>
              <a:t>is used for searching the position of pieces from the Forsyth-Edwards Notation (FEN) string</a:t>
            </a:r>
            <a:endParaRPr lang="en-US" sz="2000" dirty="0"/>
          </a:p>
          <a:p>
            <a:pPr marL="0" indent="0">
              <a:lnSpc>
                <a:spcPct val="130000"/>
              </a:lnSpc>
              <a:buNone/>
            </a:pPr>
            <a:r>
              <a:rPr lang="en-US" sz="2000" b="1" dirty="0"/>
              <a:t>Zobrist Hashing</a:t>
            </a:r>
            <a:r>
              <a:rPr lang="en-US" sz="2000" dirty="0"/>
              <a:t> is used to generate the FEN String and it is stored in the transposition table. If the same position is encountered again, we simply retrieve the stored value from the transposition table.</a:t>
            </a:r>
            <a:endParaRPr lang="en-US" sz="2000" dirty="0"/>
          </a:p>
          <a:p>
            <a:pPr marL="0" indent="0">
              <a:lnSpc>
                <a:spcPct val="130000"/>
              </a:lnSpc>
              <a:buNone/>
            </a:pPr>
            <a:r>
              <a:rPr lang="en-IN" sz="2000" b="1" dirty="0"/>
              <a:t>Move Ordering</a:t>
            </a:r>
            <a:r>
              <a:rPr lang="en-US" sz="2000" dirty="0"/>
              <a:t> is an optimization to eliminate the searching of moves with the same positions that occur through transpositions.</a:t>
            </a:r>
            <a:endParaRPr lang="en-US" sz="2000" dirty="0"/>
          </a:p>
          <a:p>
            <a:pPr marL="0" indent="0">
              <a:lnSpc>
                <a:spcPct val="130000"/>
              </a:lnSpc>
              <a:buNone/>
            </a:pPr>
            <a:r>
              <a:rPr lang="en-US" sz="2000" b="1" dirty="0"/>
              <a:t>Greedy Algorithm</a:t>
            </a:r>
            <a:r>
              <a:rPr lang="en-US" sz="2000" dirty="0"/>
              <a:t> is used to compare the evaluation of all the next possible moves and it gives the upper node a number based on the best possible choice or best possible reply.</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fontScale="90000"/>
          </a:bodyPr>
          <a:lstStyle/>
          <a:p>
            <a:r>
              <a:rPr lang="en-US" b="1" dirty="0">
                <a:solidFill>
                  <a:schemeClr val="tx1">
                    <a:lumMod val="95000"/>
                    <a:lumOff val="5000"/>
                  </a:schemeClr>
                </a:solidFill>
              </a:rPr>
              <a:t>H/W and S/W to be used </a:t>
            </a:r>
            <a:r>
              <a:rPr lang="en-IN" altLang="en-US" b="1" dirty="0">
                <a:solidFill>
                  <a:schemeClr val="tx1">
                    <a:lumMod val="95000"/>
                    <a:lumOff val="5000"/>
                  </a:schemeClr>
                </a:solidFill>
              </a:rPr>
              <a:t>&amp; Cost Requirement</a:t>
            </a:r>
            <a:r>
              <a:rPr lang="en-US" b="1" dirty="0">
                <a:solidFill>
                  <a:schemeClr val="tx1">
                    <a:lumMod val="95000"/>
                    <a:lumOff val="5000"/>
                  </a:schemeClr>
                </a:solidFill>
              </a:rPr>
              <a:t>:</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dirty="0"/>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graphicFrame>
        <p:nvGraphicFramePr>
          <p:cNvPr id="3" name="Table 6"/>
          <p:cNvGraphicFramePr>
            <a:graphicFrameLocks noGrp="1"/>
          </p:cNvGraphicFramePr>
          <p:nvPr/>
        </p:nvGraphicFramePr>
        <p:xfrm>
          <a:off x="838200" y="1237615"/>
          <a:ext cx="10372090" cy="4064000"/>
        </p:xfrm>
        <a:graphic>
          <a:graphicData uri="http://schemas.openxmlformats.org/drawingml/2006/table">
            <a:tbl>
              <a:tblPr firstRow="1" bandRow="1">
                <a:tableStyleId>{073A0DAA-6AF3-43AB-8588-CEC1D06C72B9}</a:tableStyleId>
              </a:tblPr>
              <a:tblGrid>
                <a:gridCol w="5186045"/>
                <a:gridCol w="5186045"/>
              </a:tblGrid>
              <a:tr h="812800">
                <a:tc>
                  <a:txBody>
                    <a:bodyPr/>
                    <a:lstStyle/>
                    <a:p>
                      <a:pPr marL="0" algn="ctr" defTabSz="914400" rtl="0" eaLnBrk="1" latinLnBrk="0" hangingPunct="1"/>
                      <a:r>
                        <a:rPr lang="en-US" sz="3600" b="1" kern="1200" dirty="0">
                          <a:solidFill>
                            <a:schemeClr val="lt1"/>
                          </a:solidFill>
                          <a:latin typeface="+mn-lt"/>
                          <a:ea typeface="+mn-ea"/>
                          <a:cs typeface="+mn-cs"/>
                        </a:rPr>
                        <a:t>Software</a:t>
                      </a:r>
                      <a:endParaRPr lang="en-IN" sz="3600" b="1" kern="1200" dirty="0">
                        <a:solidFill>
                          <a:schemeClr val="lt1"/>
                        </a:solidFill>
                        <a:latin typeface="+mn-lt"/>
                        <a:ea typeface="+mn-ea"/>
                        <a:cs typeface="+mn-cs"/>
                      </a:endParaRPr>
                    </a:p>
                  </a:txBody>
                  <a:tcPr/>
                </a:tc>
                <a:tc>
                  <a:txBody>
                    <a:bodyPr/>
                    <a:lstStyle/>
                    <a:p>
                      <a:pPr marL="0" algn="ctr" defTabSz="914400" rtl="0" eaLnBrk="1" latinLnBrk="0" hangingPunct="1"/>
                      <a:r>
                        <a:rPr lang="en-US" sz="3600" b="1" kern="1200" dirty="0">
                          <a:solidFill>
                            <a:schemeClr val="lt1"/>
                          </a:solidFill>
                          <a:latin typeface="+mn-lt"/>
                          <a:ea typeface="+mn-ea"/>
                          <a:cs typeface="+mn-cs"/>
                        </a:rPr>
                        <a:t>Hardware</a:t>
                      </a:r>
                      <a:endParaRPr lang="en-IN" sz="3600" b="1" kern="1200" dirty="0">
                        <a:solidFill>
                          <a:schemeClr val="lt1"/>
                        </a:solidFill>
                        <a:latin typeface="+mn-lt"/>
                        <a:ea typeface="+mn-ea"/>
                        <a:cs typeface="+mn-cs"/>
                      </a:endParaRPr>
                    </a:p>
                  </a:txBody>
                  <a:tcPr/>
                </a:tc>
              </a:tr>
              <a:tr h="812800">
                <a:tc>
                  <a:txBody>
                    <a:bodyPr/>
                    <a:lstStyle/>
                    <a:p>
                      <a:r>
                        <a:rPr lang="en-IN" dirty="0"/>
                        <a:t>Unity</a:t>
                      </a:r>
                      <a:endParaRPr lang="en-IN" dirty="0"/>
                    </a:p>
                  </a:txBody>
                  <a:tcPr/>
                </a:tc>
                <a:tc>
                  <a:txBody>
                    <a:bodyPr/>
                    <a:lstStyle/>
                    <a:p>
                      <a:r>
                        <a:rPr lang="en-US" dirty="0"/>
                        <a:t>Intel i3 Processor / Ryzen 3</a:t>
                      </a:r>
                      <a:endParaRPr lang="en-IN" dirty="0"/>
                    </a:p>
                  </a:txBody>
                  <a:tcPr/>
                </a:tc>
              </a:tr>
              <a:tr h="812800">
                <a:tc>
                  <a:txBody>
                    <a:bodyPr/>
                    <a:lstStyle/>
                    <a:p>
                      <a:r>
                        <a:rPr lang="en-IN" dirty="0"/>
                        <a:t>C#</a:t>
                      </a:r>
                      <a:endParaRPr lang="en-IN" dirty="0"/>
                    </a:p>
                  </a:txBody>
                  <a:tcPr/>
                </a:tc>
                <a:tc>
                  <a:txBody>
                    <a:bodyPr/>
                    <a:lstStyle/>
                    <a:p>
                      <a:r>
                        <a:rPr lang="en-US" dirty="0"/>
                        <a:t>4GB Ram</a:t>
                      </a:r>
                      <a:endParaRPr lang="en-IN" dirty="0"/>
                    </a:p>
                  </a:txBody>
                  <a:tcPr/>
                </a:tc>
              </a:tr>
              <a:tr h="812800">
                <a:tc>
                  <a:txBody>
                    <a:bodyPr/>
                    <a:lstStyle/>
                    <a:p>
                      <a:r>
                        <a:rPr lang="en-IN" dirty="0"/>
                        <a:t>Python</a:t>
                      </a:r>
                      <a:endParaRPr lang="en-IN" dirty="0"/>
                    </a:p>
                  </a:txBody>
                  <a:tcPr/>
                </a:tc>
                <a:tc>
                  <a:txBody>
                    <a:bodyPr/>
                    <a:lstStyle/>
                    <a:p>
                      <a:r>
                        <a:rPr lang="en-US" dirty="0"/>
                        <a:t>Laptop / PC</a:t>
                      </a:r>
                      <a:endParaRPr lang="en-IN" dirty="0"/>
                    </a:p>
                  </a:txBody>
                  <a:tcPr/>
                </a:tc>
              </a:tr>
              <a:tr h="812800">
                <a:tc>
                  <a:txBody>
                    <a:bodyPr/>
                    <a:lstStyle/>
                    <a:p>
                      <a:r>
                        <a:rPr lang="en-IN" dirty="0"/>
                        <a:t>PGN Viewer</a:t>
                      </a:r>
                      <a:endParaRPr lang="en-IN" dirty="0"/>
                    </a:p>
                  </a:txBody>
                  <a:tcPr/>
                </a:tc>
                <a:tc>
                  <a:txBody>
                    <a:bodyPr/>
                    <a:lstStyle/>
                    <a:p>
                      <a:r>
                        <a:rPr lang="en-IN" dirty="0"/>
                        <a:t>Mouse</a:t>
                      </a:r>
                      <a:endParaRPr lang="en-IN" dirty="0"/>
                    </a:p>
                  </a:txBody>
                  <a:tcPr/>
                </a:tc>
              </a:tr>
            </a:tbl>
          </a:graphicData>
        </a:graphic>
      </p:graphicFrame>
      <p:sp>
        <p:nvSpPr>
          <p:cNvPr id="7" name="Text Box 6"/>
          <p:cNvSpPr txBox="1"/>
          <p:nvPr/>
        </p:nvSpPr>
        <p:spPr>
          <a:xfrm>
            <a:off x="838200" y="5522595"/>
            <a:ext cx="9789795" cy="645160"/>
          </a:xfrm>
          <a:prstGeom prst="rect">
            <a:avLst/>
          </a:prstGeom>
          <a:noFill/>
        </p:spPr>
        <p:txBody>
          <a:bodyPr wrap="square" rtlCol="0">
            <a:spAutoFit/>
          </a:bodyPr>
          <a:p>
            <a:r>
              <a:rPr lang="en-IN" altLang="en-US" sz="3600" b="1" u="sng"/>
              <a:t>Cost Required</a:t>
            </a:r>
            <a:r>
              <a:rPr lang="en-IN" altLang="en-US" sz="3600" b="1"/>
              <a:t> : </a:t>
            </a:r>
            <a:r>
              <a:rPr lang="en-IN" altLang="en-US" sz="2000"/>
              <a:t>Open Source Project</a:t>
            </a:r>
            <a:r>
              <a:rPr lang="en-IN" altLang="en-US" sz="3600" b="1"/>
              <a:t> </a:t>
            </a:r>
            <a:endParaRPr lang="en-IN" altLang="en-US" sz="36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5437505" cy="1325880"/>
          </a:xfrm>
        </p:spPr>
        <p:txBody>
          <a:bodyPr/>
          <a:lstStyle/>
          <a:p>
            <a:r>
              <a:rPr lang="en-IN" b="1" dirty="0">
                <a:cs typeface="+mj-lt"/>
              </a:rPr>
              <a:t>Schedule Of Project :</a:t>
            </a:r>
            <a:endParaRPr lang="en-IN" b="1" dirty="0">
              <a:cs typeface="+mj-lt"/>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pic>
        <p:nvPicPr>
          <p:cNvPr id="10" name="Content Placeholder 9" descr="Screenshot (13)"/>
          <p:cNvPicPr>
            <a:picLocks noChangeAspect="1"/>
          </p:cNvPicPr>
          <p:nvPr>
            <p:ph idx="1"/>
          </p:nvPr>
        </p:nvPicPr>
        <p:blipFill>
          <a:blip r:embed="rId1"/>
          <a:stretch>
            <a:fillRect/>
          </a:stretch>
        </p:blipFill>
        <p:spPr>
          <a:xfrm>
            <a:off x="838200" y="1240155"/>
            <a:ext cx="10514965" cy="4944110"/>
          </a:xfrm>
          <a:prstGeom prst="rect">
            <a:avLst/>
          </a:prstGeom>
          <a:effectLst>
            <a:glow rad="63500">
              <a:schemeClr val="accent3">
                <a:satMod val="175000"/>
                <a:alpha val="40000"/>
              </a:schemeClr>
            </a:glow>
            <a:outerShdw blurRad="50800" dist="38100" dir="5400000" algn="t" rotWithShape="0">
              <a:prstClr val="black">
                <a:alpha val="40000"/>
              </a:prst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mj-lt"/>
              </a:rPr>
              <a:t>Risk Involved</a:t>
            </a:r>
            <a:endParaRPr lang="en-IN" b="1" dirty="0">
              <a:cs typeface="+mj-lt"/>
            </a:endParaRPr>
          </a:p>
        </p:txBody>
      </p:sp>
      <p:sp>
        <p:nvSpPr>
          <p:cNvPr id="3" name="Content Placeholder 2"/>
          <p:cNvSpPr>
            <a:spLocks noGrp="1"/>
          </p:cNvSpPr>
          <p:nvPr>
            <p:ph idx="1"/>
          </p:nvPr>
        </p:nvSpPr>
        <p:spPr>
          <a:xfrm>
            <a:off x="838200" y="1550670"/>
            <a:ext cx="10515600" cy="4279753"/>
          </a:xfrm>
        </p:spPr>
        <p:txBody>
          <a:bodyPr/>
          <a:lstStyle/>
          <a:p>
            <a:pPr>
              <a:lnSpc>
                <a:spcPct val="150000"/>
              </a:lnSpc>
            </a:pPr>
            <a:r>
              <a:rPr lang="en-US" sz="2200" dirty="0"/>
              <a:t>Chess is a board game. Playing, analyzing, and spending too much time in front of a computer screen (Chess AI) can cause eye problems and mental health.</a:t>
            </a:r>
            <a:endParaRPr lang="en-US" sz="2200" dirty="0"/>
          </a:p>
          <a:p>
            <a:pPr>
              <a:lnSpc>
                <a:spcPct val="150000"/>
              </a:lnSpc>
            </a:pPr>
            <a:r>
              <a:rPr lang="en-US" sz="2200" dirty="0"/>
              <a:t>Playing and losing against a Chess AI frequently can affect the player both emotionally &amp; psychologically.</a:t>
            </a:r>
            <a:endParaRPr lang="en-US" sz="2200" dirty="0"/>
          </a:p>
          <a:p>
            <a:pPr>
              <a:lnSpc>
                <a:spcPct val="150000"/>
              </a:lnSpc>
            </a:pPr>
            <a:r>
              <a:rPr lang="en-US" sz="2200" dirty="0"/>
              <a:t>Simulation of the opponent using a Chess AI doesn’t guarantee a 100% chance of winning against the opponent in a real game. You may even lose a game if the opponent’s recent data is not fed correctly.</a:t>
            </a:r>
            <a:endParaRPr lang="en-IN" sz="2200" dirty="0"/>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Social Aspect</a:t>
            </a:r>
            <a:endParaRPr lang="en-IN" b="1" dirty="0"/>
          </a:p>
        </p:txBody>
      </p:sp>
      <p:sp>
        <p:nvSpPr>
          <p:cNvPr id="3" name="Content Placeholder 2"/>
          <p:cNvSpPr>
            <a:spLocks noGrp="1"/>
          </p:cNvSpPr>
          <p:nvPr>
            <p:ph idx="1"/>
          </p:nvPr>
        </p:nvSpPr>
        <p:spPr>
          <a:xfrm>
            <a:off x="838200" y="1691005"/>
            <a:ext cx="10515600" cy="4279753"/>
          </a:xfrm>
        </p:spPr>
        <p:txBody>
          <a:bodyPr/>
          <a:lstStyle/>
          <a:p>
            <a:pPr>
              <a:lnSpc>
                <a:spcPct val="150000"/>
              </a:lnSpc>
            </a:pPr>
            <a:r>
              <a:rPr lang="en-US" sz="2200" dirty="0"/>
              <a:t>Chess AI is beneficial as people will be able to increase their mental IQ when they play and practice against the AI.</a:t>
            </a:r>
            <a:endParaRPr lang="en-US" sz="2200" dirty="0"/>
          </a:p>
          <a:p>
            <a:pPr>
              <a:lnSpc>
                <a:spcPct val="150000"/>
              </a:lnSpc>
            </a:pPr>
            <a:r>
              <a:rPr lang="en-US" sz="2200" dirty="0"/>
              <a:t>Top players around the world can use Chess AI to understand the game of their opponents much better.</a:t>
            </a:r>
            <a:endParaRPr lang="en-US" sz="2200" dirty="0"/>
          </a:p>
          <a:p>
            <a:pPr>
              <a:lnSpc>
                <a:spcPct val="150000"/>
              </a:lnSpc>
            </a:pPr>
            <a:r>
              <a:rPr lang="en-US" sz="2200" dirty="0"/>
              <a:t>Anyone can play virtually against their favorite chess players by feeding their games into the Chess AI. Chess AI will simulate according to their playing style.</a:t>
            </a:r>
            <a:endParaRPr lang="en-IN" sz="2200" dirty="0"/>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10" name="TextBox 9"/>
          <p:cNvSpPr txBox="1"/>
          <p:nvPr/>
        </p:nvSpPr>
        <p:spPr>
          <a:xfrm>
            <a:off x="1009025" y="1590212"/>
            <a:ext cx="10173949" cy="2799715"/>
          </a:xfrm>
          <a:prstGeom prst="rect">
            <a:avLst/>
          </a:prstGeom>
          <a:noFill/>
        </p:spPr>
        <p:txBody>
          <a:bodyPr wrap="square" rtlCol="0">
            <a:spAutoFit/>
          </a:bodyPr>
          <a:lstStyle/>
          <a:p>
            <a:pPr indent="0" algn="l">
              <a:buNone/>
            </a:pPr>
            <a:r>
              <a:rPr lang="en-US" sz="2200" b="0" i="0" dirty="0">
                <a:solidFill>
                  <a:srgbClr val="000000"/>
                </a:solidFill>
                <a:effectLst/>
              </a:rPr>
              <a:t>Chess is a game with infinite possibilities. And in some positions, it becomes almost impossible for Humans to calculate what’s the current scenario.</a:t>
            </a:r>
            <a:endParaRPr lang="en-US" sz="2200" b="0" i="0" dirty="0">
              <a:solidFill>
                <a:srgbClr val="000000"/>
              </a:solidFill>
              <a:effectLst/>
            </a:endParaRPr>
          </a:p>
          <a:p>
            <a:pPr indent="0" algn="l">
              <a:buNone/>
            </a:pPr>
            <a:endParaRPr lang="en-US" sz="2200" dirty="0">
              <a:solidFill>
                <a:srgbClr val="000000"/>
              </a:solidFill>
            </a:endParaRPr>
          </a:p>
          <a:p>
            <a:pPr indent="0" algn="l">
              <a:buNone/>
            </a:pPr>
            <a:r>
              <a:rPr lang="en-US" sz="2200" b="0" i="0" dirty="0">
                <a:solidFill>
                  <a:srgbClr val="000000"/>
                </a:solidFill>
                <a:effectLst/>
              </a:rPr>
              <a:t>With the growth of technology &amp; Artificial Intelligence, computers and AI can do extremely difficult calculations that can unlock the ultimate beauty of this Game.</a:t>
            </a:r>
            <a:endParaRPr lang="en-US" sz="2200" b="0" i="0" dirty="0">
              <a:solidFill>
                <a:srgbClr val="000000"/>
              </a:solidFill>
              <a:effectLst/>
            </a:endParaRPr>
          </a:p>
          <a:p>
            <a:pPr indent="0" algn="l">
              <a:buNone/>
            </a:pPr>
            <a:endParaRPr lang="en-US" sz="2200" dirty="0">
              <a:solidFill>
                <a:srgbClr val="000000"/>
              </a:solidFill>
            </a:endParaRPr>
          </a:p>
          <a:p>
            <a:pPr indent="0" algn="l">
              <a:buNone/>
            </a:pPr>
            <a:r>
              <a:rPr lang="en-US" sz="2200" b="0" i="0" dirty="0">
                <a:solidFill>
                  <a:srgbClr val="000000"/>
                </a:solidFill>
                <a:effectLst/>
              </a:rPr>
              <a:t>Chess Neural Network AI can scan millions of positions to generate the best variation out of millions of possibilities. It can calculate beyond the abilities of a human.</a:t>
            </a:r>
            <a:endParaRPr lang="en-IN" sz="2200" b="0" i="0" dirty="0">
              <a:solidFill>
                <a:srgbClr val="000000"/>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Agenda</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3" name="TextBox 2"/>
          <p:cNvSpPr txBox="1"/>
          <p:nvPr/>
        </p:nvSpPr>
        <p:spPr>
          <a:xfrm>
            <a:off x="837994" y="1067478"/>
            <a:ext cx="10747331" cy="5477510"/>
          </a:xfrm>
          <a:prstGeom prst="rect">
            <a:avLst/>
          </a:prstGeom>
          <a:noFill/>
        </p:spPr>
        <p:txBody>
          <a:bodyPr wrap="square" rtlCol="0">
            <a:spAutoFit/>
          </a:bodyPr>
          <a:lstStyle/>
          <a:p>
            <a:pPr marL="457200" indent="-457200">
              <a:lnSpc>
                <a:spcPct val="150000"/>
              </a:lnSpc>
              <a:buFont typeface="+mj-lt"/>
              <a:buAutoNum type="arabicPeriod"/>
            </a:pPr>
            <a:r>
              <a:rPr lang="en-US" sz="2000" dirty="0"/>
              <a:t>Aim</a:t>
            </a:r>
            <a:endParaRPr lang="en-US" sz="2000" dirty="0"/>
          </a:p>
          <a:p>
            <a:pPr marL="457200" indent="-457200">
              <a:lnSpc>
                <a:spcPct val="150000"/>
              </a:lnSpc>
              <a:buFont typeface="+mj-lt"/>
              <a:buAutoNum type="arabicPeriod"/>
            </a:pPr>
            <a:r>
              <a:rPr lang="en-US" sz="2000" dirty="0"/>
              <a:t>Literature Survey</a:t>
            </a:r>
            <a:endParaRPr lang="en-US" sz="2000" dirty="0"/>
          </a:p>
          <a:p>
            <a:pPr marL="457200" indent="-457200">
              <a:lnSpc>
                <a:spcPct val="150000"/>
              </a:lnSpc>
              <a:buFont typeface="+mj-lt"/>
              <a:buAutoNum type="arabicPeriod"/>
            </a:pPr>
            <a:r>
              <a:rPr lang="en-US" sz="2000" dirty="0"/>
              <a:t>Motivation</a:t>
            </a:r>
            <a:endParaRPr lang="en-US" sz="2000" dirty="0"/>
          </a:p>
          <a:p>
            <a:pPr marL="457200" indent="-457200">
              <a:lnSpc>
                <a:spcPct val="150000"/>
              </a:lnSpc>
              <a:buFont typeface="+mj-lt"/>
              <a:buAutoNum type="arabicPeriod"/>
            </a:pPr>
            <a:r>
              <a:rPr lang="en-US" sz="2000" dirty="0"/>
              <a:t>Objectives</a:t>
            </a:r>
            <a:endParaRPr lang="en-IN" altLang="en-US" sz="2000" dirty="0"/>
          </a:p>
          <a:p>
            <a:pPr marL="457200" indent="-457200">
              <a:lnSpc>
                <a:spcPct val="150000"/>
              </a:lnSpc>
              <a:buFont typeface="+mj-lt"/>
              <a:buAutoNum type="arabicPeriod"/>
            </a:pPr>
            <a:r>
              <a:rPr lang="en-IN" altLang="en-US" sz="2000" dirty="0"/>
              <a:t>Proposed System</a:t>
            </a:r>
            <a:endParaRPr lang="en-US" sz="2000" dirty="0"/>
          </a:p>
          <a:p>
            <a:pPr marL="457200" indent="-457200">
              <a:lnSpc>
                <a:spcPct val="150000"/>
              </a:lnSpc>
              <a:buFont typeface="+mj-lt"/>
              <a:buAutoNum type="arabicPeriod"/>
            </a:pPr>
            <a:r>
              <a:rPr lang="en-US" sz="2000" dirty="0"/>
              <a:t>H/W and S/W to be used </a:t>
            </a:r>
            <a:r>
              <a:rPr lang="en-IN" altLang="en-US" sz="2000" dirty="0"/>
              <a:t>and Overall Cost requirement</a:t>
            </a:r>
            <a:endParaRPr lang="en-IN" altLang="en-US" sz="2000" dirty="0"/>
          </a:p>
          <a:p>
            <a:pPr marL="457200" indent="-457200">
              <a:lnSpc>
                <a:spcPct val="150000"/>
              </a:lnSpc>
              <a:buFont typeface="+mj-lt"/>
              <a:buAutoNum type="arabicPeriod"/>
            </a:pPr>
            <a:r>
              <a:rPr lang="en-IN" altLang="en-US" sz="2000" dirty="0"/>
              <a:t>Planning and Schedulling of Project(Gantt Chart)</a:t>
            </a:r>
            <a:endParaRPr lang="en-IN" altLang="en-US" sz="2000" dirty="0"/>
          </a:p>
          <a:p>
            <a:pPr marL="457200" indent="-457200">
              <a:lnSpc>
                <a:spcPct val="150000"/>
              </a:lnSpc>
              <a:buFont typeface="+mj-lt"/>
              <a:buAutoNum type="arabicPeriod"/>
            </a:pPr>
            <a:r>
              <a:rPr lang="en-IN" altLang="en-US" sz="2000" dirty="0"/>
              <a:t>Risk Involved</a:t>
            </a:r>
            <a:endParaRPr lang="en-IN" altLang="en-US" sz="2000" dirty="0"/>
          </a:p>
          <a:p>
            <a:pPr marL="457200" indent="-457200">
              <a:lnSpc>
                <a:spcPct val="150000"/>
              </a:lnSpc>
              <a:buFont typeface="+mj-lt"/>
              <a:buAutoNum type="arabicPeriod"/>
            </a:pPr>
            <a:r>
              <a:rPr lang="en-IN" altLang="en-US" sz="2000" dirty="0"/>
              <a:t>Social Aspects</a:t>
            </a:r>
            <a:endParaRPr lang="en-US" sz="2000" dirty="0"/>
          </a:p>
          <a:p>
            <a:pPr marL="457200" indent="-457200">
              <a:lnSpc>
                <a:spcPct val="150000"/>
              </a:lnSpc>
              <a:buFont typeface="+mj-lt"/>
              <a:buAutoNum type="arabicPeriod"/>
            </a:pPr>
            <a:r>
              <a:rPr lang="en-US" sz="2000" dirty="0"/>
              <a:t>Conclusion</a:t>
            </a:r>
            <a:endParaRPr lang="en-US" sz="2000" dirty="0"/>
          </a:p>
          <a:p>
            <a:pPr marL="457200" indent="-457200">
              <a:lnSpc>
                <a:spcPct val="150000"/>
              </a:lnSpc>
              <a:buFont typeface="+mj-lt"/>
              <a:buAutoNum type="arabicPeriod"/>
            </a:pPr>
            <a:r>
              <a:rPr lang="en-US" sz="2000" dirty="0"/>
              <a:t>References</a:t>
            </a:r>
            <a:endParaRPr lang="en-IN" sz="2000" dirty="0"/>
          </a:p>
          <a:p>
            <a:pPr marL="457200" indent="-457200">
              <a:buFont typeface="Wingdings" panose="05000000000000000000" charset="0"/>
              <a:buChar char="q"/>
            </a:pP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8" name="Content Placeholder 2"/>
          <p:cNvSpPr>
            <a:spLocks noGrp="1"/>
          </p:cNvSpPr>
          <p:nvPr>
            <p:ph sz="quarter" idx="1"/>
          </p:nvPr>
        </p:nvSpPr>
        <p:spPr>
          <a:xfrm>
            <a:off x="944671" y="1408922"/>
            <a:ext cx="9570929" cy="3937519"/>
          </a:xfrm>
        </p:spPr>
        <p:txBody>
          <a:bodyPr>
            <a:noAutofit/>
          </a:bodyPr>
          <a:lstStyle/>
          <a:p>
            <a:pPr marL="0" indent="0" algn="l">
              <a:lnSpc>
                <a:spcPct val="100000"/>
              </a:lnSpc>
              <a:buFont typeface="+mj-lt"/>
              <a:buNone/>
            </a:pPr>
            <a:r>
              <a:rPr lang="en-IN" sz="2200" b="1" i="0" dirty="0">
                <a:solidFill>
                  <a:srgbClr val="000000"/>
                </a:solidFill>
                <a:effectLst/>
                <a:latin typeface="+mj-lt"/>
              </a:rPr>
              <a:t>[1]</a:t>
            </a:r>
            <a:r>
              <a:rPr lang="en-IN" sz="2200" b="0" i="0" dirty="0">
                <a:solidFill>
                  <a:srgbClr val="000000"/>
                </a:solidFill>
                <a:effectLst/>
                <a:latin typeface="+mj-lt"/>
              </a:rPr>
              <a:t>  Murray Campbell, A. Joseph </a:t>
            </a:r>
            <a:r>
              <a:rPr lang="en-IN" sz="2200" b="0" i="0" dirty="0" err="1">
                <a:solidFill>
                  <a:srgbClr val="000000"/>
                </a:solidFill>
                <a:effectLst/>
                <a:latin typeface="+mj-lt"/>
              </a:rPr>
              <a:t>Hoane</a:t>
            </a:r>
            <a:r>
              <a:rPr lang="en-IN" sz="2200" b="0" i="0" dirty="0">
                <a:solidFill>
                  <a:srgbClr val="000000"/>
                </a:solidFill>
                <a:effectLst/>
                <a:latin typeface="+mj-lt"/>
              </a:rPr>
              <a:t> Jr., Feng-</a:t>
            </a:r>
            <a:r>
              <a:rPr lang="en-IN" sz="2200" b="0" i="0" dirty="0" err="1">
                <a:solidFill>
                  <a:srgbClr val="000000"/>
                </a:solidFill>
                <a:effectLst/>
                <a:latin typeface="+mj-lt"/>
              </a:rPr>
              <a:t>hsiung</a:t>
            </a:r>
            <a:r>
              <a:rPr lang="en-IN" sz="2200" b="0" i="0" dirty="0">
                <a:solidFill>
                  <a:srgbClr val="000000"/>
                </a:solidFill>
                <a:effectLst/>
                <a:latin typeface="+mj-lt"/>
              </a:rPr>
              <a:t> Hsu, </a:t>
            </a:r>
            <a:r>
              <a:rPr lang="en-IN" sz="2200" b="1" i="0" u="sng" dirty="0">
                <a:solidFill>
                  <a:schemeClr val="accent1"/>
                </a:solidFill>
                <a:effectLst/>
                <a:latin typeface="+mj-lt"/>
              </a:rPr>
              <a:t>“Deep Blue”</a:t>
            </a:r>
            <a:r>
              <a:rPr lang="en-IN" sz="2200" b="0" i="0" dirty="0">
                <a:solidFill>
                  <a:srgbClr val="000000"/>
                </a:solidFill>
                <a:effectLst/>
                <a:latin typeface="+mj-lt"/>
              </a:rPr>
              <a:t>, IBM,      August 1, 2001.</a:t>
            </a:r>
            <a:endParaRPr lang="en-IN" sz="2200" b="0" i="0" dirty="0">
              <a:solidFill>
                <a:srgbClr val="000000"/>
              </a:solidFill>
              <a:effectLst/>
              <a:latin typeface="+mj-lt"/>
            </a:endParaRPr>
          </a:p>
          <a:p>
            <a:pPr marL="0" indent="0" algn="l">
              <a:lnSpc>
                <a:spcPct val="100000"/>
              </a:lnSpc>
              <a:buFont typeface="+mj-lt"/>
              <a:buNone/>
            </a:pPr>
            <a:r>
              <a:rPr lang="en-IN" altLang="en-US" sz="2200" b="1" i="0" dirty="0">
                <a:solidFill>
                  <a:srgbClr val="000000"/>
                </a:solidFill>
                <a:effectLst/>
                <a:latin typeface="+mj-lt"/>
              </a:rPr>
              <a:t>[2]</a:t>
            </a:r>
            <a:r>
              <a:rPr lang="en-IN" altLang="en-US" sz="2200" b="0" i="0" dirty="0">
                <a:solidFill>
                  <a:srgbClr val="000000"/>
                </a:solidFill>
                <a:effectLst/>
                <a:latin typeface="+mj-lt"/>
              </a:rPr>
              <a:t>  </a:t>
            </a:r>
            <a:r>
              <a:rPr lang="en-US" sz="2200" b="0" i="0" dirty="0">
                <a:solidFill>
                  <a:srgbClr val="000000"/>
                </a:solidFill>
                <a:effectLst/>
                <a:latin typeface="+mj-lt"/>
              </a:rPr>
              <a:t>Laurence </a:t>
            </a:r>
            <a:r>
              <a:rPr lang="en-US" sz="2200" b="0" i="0" dirty="0" err="1">
                <a:solidFill>
                  <a:srgbClr val="000000"/>
                </a:solidFill>
                <a:effectLst/>
                <a:latin typeface="+mj-lt"/>
              </a:rPr>
              <a:t>Fausett</a:t>
            </a:r>
            <a:r>
              <a:rPr lang="en-US" sz="2200" b="0" i="0" dirty="0">
                <a:solidFill>
                  <a:srgbClr val="000000"/>
                </a:solidFill>
                <a:effectLst/>
                <a:latin typeface="+mj-lt"/>
              </a:rPr>
              <a:t>, </a:t>
            </a:r>
            <a:r>
              <a:rPr lang="en-US" sz="2200" b="1" i="0" u="sng" dirty="0">
                <a:solidFill>
                  <a:schemeClr val="accent1"/>
                </a:solidFill>
                <a:effectLst/>
                <a:latin typeface="+mj-lt"/>
              </a:rPr>
              <a:t>“Fundamentals of Neural Networks Architectures, Algorithms, and Applications”</a:t>
            </a:r>
            <a:r>
              <a:rPr lang="en-US" sz="2200" b="0" i="0" dirty="0">
                <a:solidFill>
                  <a:srgbClr val="000000"/>
                </a:solidFill>
                <a:effectLst/>
                <a:latin typeface="+mj-lt"/>
              </a:rPr>
              <a:t>, Dorling Kindersley Pvt. Ltd., South Asia, 2008</a:t>
            </a:r>
            <a:endParaRPr lang="en-US" sz="2200" dirty="0">
              <a:solidFill>
                <a:srgbClr val="000000"/>
              </a:solidFill>
              <a:latin typeface="+mj-lt"/>
            </a:endParaRPr>
          </a:p>
          <a:p>
            <a:pPr marL="0" indent="0" algn="l">
              <a:lnSpc>
                <a:spcPct val="100000"/>
              </a:lnSpc>
              <a:buFont typeface="+mj-lt"/>
              <a:buNone/>
            </a:pPr>
            <a:r>
              <a:rPr lang="en-IN" altLang="en-US" sz="2200" b="1" i="0" dirty="0" err="1">
                <a:solidFill>
                  <a:srgbClr val="000000"/>
                </a:solidFill>
                <a:effectLst/>
                <a:latin typeface="+mj-lt"/>
              </a:rPr>
              <a:t>[3]</a:t>
            </a:r>
            <a:r>
              <a:rPr lang="en-IN" altLang="en-US" sz="2200" b="0" i="0" dirty="0" err="1">
                <a:solidFill>
                  <a:srgbClr val="000000"/>
                </a:solidFill>
                <a:effectLst/>
                <a:latin typeface="+mj-lt"/>
              </a:rPr>
              <a:t>  </a:t>
            </a:r>
            <a:r>
              <a:rPr lang="en-US" sz="2200" b="0" i="0" dirty="0" err="1">
                <a:solidFill>
                  <a:srgbClr val="000000"/>
                </a:solidFill>
                <a:effectLst/>
                <a:latin typeface="+mj-lt"/>
              </a:rPr>
              <a:t>Alexandru</a:t>
            </a:r>
            <a:r>
              <a:rPr lang="en-US" sz="2200" b="0" i="0" dirty="0">
                <a:solidFill>
                  <a:srgbClr val="000000"/>
                </a:solidFill>
                <a:effectLst/>
                <a:latin typeface="+mj-lt"/>
              </a:rPr>
              <a:t> </a:t>
            </a:r>
            <a:r>
              <a:rPr lang="en-US" sz="2200" b="0" i="0" dirty="0" err="1">
                <a:solidFill>
                  <a:srgbClr val="000000"/>
                </a:solidFill>
                <a:effectLst/>
                <a:latin typeface="+mj-lt"/>
              </a:rPr>
              <a:t>Godescu</a:t>
            </a:r>
            <a:r>
              <a:rPr lang="en-US" sz="2200" b="0" i="0" dirty="0">
                <a:solidFill>
                  <a:srgbClr val="000000"/>
                </a:solidFill>
                <a:effectLst/>
                <a:latin typeface="+mj-lt"/>
              </a:rPr>
              <a:t>, </a:t>
            </a:r>
            <a:r>
              <a:rPr lang="en-US" sz="2200" b="1" i="0" u="sng" dirty="0">
                <a:solidFill>
                  <a:schemeClr val="accent1"/>
                </a:solidFill>
                <a:effectLst/>
                <a:latin typeface="+mj-lt"/>
              </a:rPr>
              <a:t>“An information theoretic analysis of decision in computer chess”</a:t>
            </a:r>
            <a:r>
              <a:rPr lang="en-US" sz="2200" b="0" i="0" dirty="0">
                <a:solidFill>
                  <a:srgbClr val="000000"/>
                </a:solidFill>
                <a:effectLst/>
                <a:latin typeface="+mj-lt"/>
              </a:rPr>
              <a:t> ETH Zurich December 13, 2011</a:t>
            </a:r>
            <a:endParaRPr lang="en-US" sz="2200" b="0" i="0" dirty="0">
              <a:solidFill>
                <a:srgbClr val="000000"/>
              </a:solidFill>
              <a:effectLst/>
              <a:latin typeface="+mj-lt"/>
            </a:endParaRPr>
          </a:p>
          <a:p>
            <a:pPr marL="0" indent="0" algn="l">
              <a:lnSpc>
                <a:spcPct val="100000"/>
              </a:lnSpc>
              <a:buFont typeface="+mj-lt"/>
              <a:buNone/>
            </a:pPr>
            <a:r>
              <a:rPr lang="en-IN" altLang="en-US" sz="2200" b="1" i="0" dirty="0" err="1">
                <a:solidFill>
                  <a:srgbClr val="000000"/>
                </a:solidFill>
                <a:effectLst/>
                <a:latin typeface="+mj-lt"/>
              </a:rPr>
              <a:t>[4]</a:t>
            </a:r>
            <a:r>
              <a:rPr lang="en-IN" altLang="en-US" sz="2200" b="0" i="0" dirty="0" err="1">
                <a:solidFill>
                  <a:srgbClr val="000000"/>
                </a:solidFill>
                <a:effectLst/>
                <a:latin typeface="+mj-lt"/>
              </a:rPr>
              <a:t>  </a:t>
            </a:r>
            <a:r>
              <a:rPr lang="en-US" sz="2200" b="0" i="0" dirty="0" err="1">
                <a:solidFill>
                  <a:srgbClr val="000000"/>
                </a:solidFill>
                <a:effectLst/>
                <a:latin typeface="+mj-lt"/>
              </a:rPr>
              <a:t>Diwas</a:t>
            </a:r>
            <a:r>
              <a:rPr lang="en-US" sz="2200" b="0" i="0" dirty="0">
                <a:solidFill>
                  <a:srgbClr val="000000"/>
                </a:solidFill>
                <a:effectLst/>
                <a:latin typeface="+mj-lt"/>
              </a:rPr>
              <a:t> Sharma, Udit Kr. Chakraborty, Artificial Neural Network based adaptive chess playing machine. International Journal of Advance Research in Computer Science, Vol 4 no. 4, March-April 2013. </a:t>
            </a:r>
            <a:endParaRPr lang="en-US" sz="2200" b="0" i="0" dirty="0">
              <a:solidFill>
                <a:srgbClr val="000000"/>
              </a:solidFill>
              <a:effectLst/>
              <a:latin typeface="+mj-lt"/>
            </a:endParaRPr>
          </a:p>
          <a:p>
            <a:pPr marL="0" indent="0" algn="l">
              <a:lnSpc>
                <a:spcPct val="100000"/>
              </a:lnSpc>
              <a:buFont typeface="+mj-lt"/>
              <a:buNone/>
            </a:pPr>
            <a:endParaRPr lang="en-US" sz="2200" b="0" i="0" dirty="0">
              <a:solidFill>
                <a:srgbClr val="000000"/>
              </a:solidFill>
              <a:effectLst/>
              <a:latin typeface="+mj-lt"/>
            </a:endParaRPr>
          </a:p>
          <a:p>
            <a:pPr marL="0" indent="0" algn="l">
              <a:lnSpc>
                <a:spcPct val="100000"/>
              </a:lnSpc>
              <a:buFont typeface="+mj-lt"/>
              <a:buNone/>
            </a:pPr>
            <a:endParaRPr lang="en-US" sz="2200" b="0" i="0" dirty="0">
              <a:solidFill>
                <a:srgbClr val="000000"/>
              </a:solidFill>
              <a:effectLst/>
              <a:latin typeface="+mj-lt"/>
            </a:endParaRPr>
          </a:p>
          <a:p>
            <a:pPr marL="0" indent="0" algn="just">
              <a:buNone/>
            </a:pPr>
            <a:endParaRPr lang="en-IN" altLang="en-US" sz="2200" dirty="0">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l="49006"/>
          <a:stretch>
            <a:fillRect/>
          </a:stretch>
        </p:blipFill>
        <p:spPr>
          <a:xfrm>
            <a:off x="7661328" y="0"/>
            <a:ext cx="4530672" cy="6279502"/>
          </a:xfrm>
          <a:prstGeom prst="rect">
            <a:avLst/>
          </a:prstGeom>
        </p:spPr>
      </p:pic>
      <p:sp>
        <p:nvSpPr>
          <p:cNvPr id="2" name="Title 1"/>
          <p:cNvSpPr>
            <a:spLocks noGrp="1"/>
          </p:cNvSpPr>
          <p:nvPr>
            <p:ph type="title"/>
          </p:nvPr>
        </p:nvSpPr>
        <p:spPr>
          <a:xfrm>
            <a:off x="838200" y="297909"/>
            <a:ext cx="10515600" cy="950108"/>
          </a:xfrm>
          <a:noFill/>
          <a:ln>
            <a:noFill/>
          </a:ln>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Aim</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7" name="TextBox 6"/>
          <p:cNvSpPr txBox="1"/>
          <p:nvPr/>
        </p:nvSpPr>
        <p:spPr>
          <a:xfrm>
            <a:off x="838200" y="1534783"/>
            <a:ext cx="7638940" cy="4154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The aim is to create a Chess Neural Network Artificial Intelligence.</a:t>
            </a:r>
            <a:endParaRPr lang="en-US" sz="2200" dirty="0"/>
          </a:p>
          <a:p>
            <a:pPr marL="342900" indent="-342900">
              <a:lnSpc>
                <a:spcPct val="150000"/>
              </a:lnSpc>
              <a:buFont typeface="Arial" panose="020B0604020202020204" pitchFamily="34" charset="0"/>
              <a:buChar char="•"/>
            </a:pPr>
            <a:r>
              <a:rPr lang="en-US" sz="2200" dirty="0"/>
              <a:t>To develop a program/software that can train Human Mind to increase his/her IQ Level</a:t>
            </a:r>
            <a:endParaRPr lang="en-US" sz="2200" dirty="0"/>
          </a:p>
          <a:p>
            <a:pPr marL="342900" indent="-342900">
              <a:lnSpc>
                <a:spcPct val="150000"/>
              </a:lnSpc>
              <a:buFont typeface="Arial" panose="020B0604020202020204" pitchFamily="34" charset="0"/>
              <a:buChar char="•"/>
            </a:pPr>
            <a:r>
              <a:rPr lang="en-US" sz="2200" dirty="0"/>
              <a:t>To search the position deeply enough beyond the abilities of humans.</a:t>
            </a:r>
            <a:endParaRPr lang="en-US" sz="2200" dirty="0"/>
          </a:p>
          <a:p>
            <a:pPr marL="342900" indent="-342900">
              <a:lnSpc>
                <a:spcPct val="150000"/>
              </a:lnSpc>
              <a:buFont typeface="Arial" panose="020B0604020202020204" pitchFamily="34" charset="0"/>
              <a:buChar char="•"/>
            </a:pPr>
            <a:r>
              <a:rPr lang="en-US" sz="2200" dirty="0"/>
              <a:t>To be able to help Professional Players to improve their game even further.</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895" y="1270"/>
            <a:ext cx="5046345" cy="949960"/>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Literature Survey</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graphicFrame>
        <p:nvGraphicFramePr>
          <p:cNvPr id="8" name="Table 7"/>
          <p:cNvGraphicFramePr/>
          <p:nvPr/>
        </p:nvGraphicFramePr>
        <p:xfrm>
          <a:off x="838200" y="769620"/>
          <a:ext cx="10515600" cy="5542915"/>
        </p:xfrm>
        <a:graphic>
          <a:graphicData uri="http://schemas.openxmlformats.org/drawingml/2006/table">
            <a:tbl>
              <a:tblPr firstRow="1" bandRow="1">
                <a:tableStyleId>{5C22544A-7EE6-4342-B048-85BDC9FD1C3A}</a:tableStyleId>
              </a:tblPr>
              <a:tblGrid>
                <a:gridCol w="499745"/>
                <a:gridCol w="1899285"/>
                <a:gridCol w="723900"/>
                <a:gridCol w="3888105"/>
                <a:gridCol w="1751965"/>
                <a:gridCol w="1752600"/>
              </a:tblGrid>
              <a:tr h="640080">
                <a:tc>
                  <a:txBody>
                    <a:bodyPr/>
                    <a:p>
                      <a:r>
                        <a:rPr lang="en-US" dirty="0" err="1"/>
                        <a:t>Sr.</a:t>
                      </a:r>
                      <a:endParaRPr lang="en-US" dirty="0" err="1"/>
                    </a:p>
                    <a:p>
                      <a:r>
                        <a:rPr lang="en-US" dirty="0" err="1"/>
                        <a:t>No</a:t>
                      </a:r>
                      <a:r>
                        <a:rPr lang="en-US" dirty="0"/>
                        <a:t>.</a:t>
                      </a:r>
                      <a:endParaRPr lang="en-US" dirty="0"/>
                    </a:p>
                  </a:txBody>
                  <a:tcPr/>
                </a:tc>
                <a:tc>
                  <a:txBody>
                    <a:bodyPr/>
                    <a:p>
                      <a:r>
                        <a:rPr lang="en-US" dirty="0"/>
                        <a:t>Title</a:t>
                      </a:r>
                      <a:r>
                        <a:rPr lang="en-US" baseline="0" dirty="0"/>
                        <a:t> of Paper </a:t>
                      </a:r>
                      <a:endParaRPr lang="en-US" dirty="0"/>
                    </a:p>
                  </a:txBody>
                  <a:tcPr/>
                </a:tc>
                <a:tc>
                  <a:txBody>
                    <a:bodyPr/>
                    <a:p>
                      <a:r>
                        <a:rPr lang="en-US" dirty="0"/>
                        <a:t>Year</a:t>
                      </a:r>
                      <a:endParaRPr lang="en-US" dirty="0"/>
                    </a:p>
                  </a:txBody>
                  <a:tcPr/>
                </a:tc>
                <a:tc>
                  <a:txBody>
                    <a:bodyPr/>
                    <a:p>
                      <a:r>
                        <a:rPr lang="en-US" dirty="0"/>
                        <a:t>Author</a:t>
                      </a:r>
                      <a:endParaRPr lang="en-US" dirty="0"/>
                    </a:p>
                  </a:txBody>
                  <a:tcPr/>
                </a:tc>
                <a:tc>
                  <a:txBody>
                    <a:bodyPr/>
                    <a:p>
                      <a:r>
                        <a:rPr lang="en-US" dirty="0"/>
                        <a:t>Key</a:t>
                      </a:r>
                      <a:r>
                        <a:rPr lang="en-US" baseline="0" dirty="0"/>
                        <a:t> Points</a:t>
                      </a:r>
                      <a:endParaRPr lang="en-US" dirty="0"/>
                    </a:p>
                  </a:txBody>
                  <a:tcPr/>
                </a:tc>
                <a:tc>
                  <a:txBody>
                    <a:bodyPr/>
                    <a:p>
                      <a:r>
                        <a:rPr lang="en-US" dirty="0"/>
                        <a:t>Gap identified</a:t>
                      </a:r>
                      <a:endParaRPr lang="en-US" dirty="0"/>
                    </a:p>
                  </a:txBody>
                  <a:tcPr/>
                </a:tc>
              </a:tr>
              <a:tr h="1874520">
                <a:tc>
                  <a:txBody>
                    <a:bodyPr/>
                    <a:p>
                      <a:pPr>
                        <a:buNone/>
                      </a:pPr>
                      <a:r>
                        <a:rPr lang="en-IN" altLang="en-US"/>
                        <a:t>1</a:t>
                      </a:r>
                      <a:endParaRPr lang="en-IN" altLang="en-US"/>
                    </a:p>
                  </a:txBody>
                  <a:tcPr/>
                </a:tc>
                <a:tc>
                  <a:txBody>
                    <a:bodyPr/>
                    <a:p>
                      <a:pPr>
                        <a:lnSpc>
                          <a:spcPct val="120000"/>
                        </a:lnSpc>
                        <a:buNone/>
                      </a:pPr>
                      <a:r>
                        <a:rPr lang="en-US" sz="1200" b="0"/>
                        <a:t>An Evolutionary Game Tree Search Algorithm of Military Chess Game Based on Neural Value Network</a:t>
                      </a:r>
                      <a:endParaRPr lang="en-US" sz="1200" b="0"/>
                    </a:p>
                  </a:txBody>
                  <a:tcPr/>
                </a:tc>
                <a:tc>
                  <a:txBody>
                    <a:bodyPr/>
                    <a:p>
                      <a:pPr>
                        <a:buNone/>
                      </a:pPr>
                      <a:r>
                        <a:rPr lang="en-IN" altLang="en-US" sz="1400"/>
                        <a:t>2020</a:t>
                      </a:r>
                      <a:endParaRPr lang="en-IN" altLang="en-US" sz="1400"/>
                    </a:p>
                  </a:txBody>
                  <a:tcPr/>
                </a:tc>
                <a:tc>
                  <a:txBody>
                    <a:bodyPr/>
                    <a:p>
                      <a:pPr>
                        <a:buNone/>
                      </a:pPr>
                      <a:r>
                        <a:rPr lang="en-US" sz="1200" b="1" u="sng">
                          <a:solidFill>
                            <a:schemeClr val="accent1"/>
                          </a:solidFill>
                        </a:rPr>
                        <a:t>Tingzhen Liu</a:t>
                      </a:r>
                      <a:endParaRPr lang="en-US" sz="1200"/>
                    </a:p>
                    <a:p>
                      <a:pPr>
                        <a:buNone/>
                      </a:pPr>
                      <a:r>
                        <a:rPr lang="en-US" sz="1200"/>
                        <a:t>College of Information Science and Engineering, Shenyang University of Technology, Shenyang</a:t>
                      </a:r>
                      <a:endParaRPr lang="en-US" sz="1200"/>
                    </a:p>
                    <a:p>
                      <a:pPr>
                        <a:buNone/>
                      </a:pPr>
                      <a:r>
                        <a:rPr lang="en-US" sz="1200" b="1" u="sng">
                          <a:solidFill>
                            <a:schemeClr val="accent1"/>
                          </a:solidFill>
                          <a:effectLst/>
                        </a:rPr>
                        <a:t>Derun Ai</a:t>
                      </a:r>
                      <a:endParaRPr lang="en-US" sz="1200"/>
                    </a:p>
                    <a:p>
                      <a:pPr>
                        <a:buNone/>
                      </a:pPr>
                      <a:r>
                        <a:rPr lang="en-US" sz="1200"/>
                        <a:t>College of Information Science and Engineering, Shenyang University of Technology, Shenyang</a:t>
                      </a:r>
                      <a:endParaRPr lang="en-US" sz="1200"/>
                    </a:p>
                    <a:p>
                      <a:pPr>
                        <a:buNone/>
                      </a:pPr>
                      <a:r>
                        <a:rPr lang="en-US" sz="1200" b="1" u="sng">
                          <a:solidFill>
                            <a:schemeClr val="accent1"/>
                          </a:solidFill>
                        </a:rPr>
                        <a:t>Yimin Ma</a:t>
                      </a:r>
                      <a:endParaRPr lang="en-US" sz="1200"/>
                    </a:p>
                    <a:p>
                      <a:pPr>
                        <a:buNone/>
                      </a:pPr>
                      <a:r>
                        <a:rPr lang="en-US" sz="1200"/>
                        <a:t>College of Information Science and Engineering, Shenyang University of Technology, Shenyang</a:t>
                      </a:r>
                      <a:endParaRPr lang="en-US" sz="900"/>
                    </a:p>
                    <a:p>
                      <a:pPr>
                        <a:buNone/>
                      </a:pPr>
                      <a:endParaRPr lang="en-US" sz="900"/>
                    </a:p>
                  </a:txBody>
                  <a:tcPr/>
                </a:tc>
                <a:tc>
                  <a:txBody>
                    <a:bodyPr/>
                    <a:p>
                      <a:pPr>
                        <a:lnSpc>
                          <a:spcPct val="110000"/>
                        </a:lnSpc>
                        <a:buNone/>
                      </a:pPr>
                      <a:r>
                        <a:rPr lang="en-IN" altLang="en-US" sz="1200"/>
                        <a:t>military chess has high requirements for the design of the situation evaluation algorithm and the search algorithm.</a:t>
                      </a:r>
                      <a:endParaRPr lang="en-IN" altLang="en-US" sz="1200"/>
                    </a:p>
                  </a:txBody>
                  <a:tcPr/>
                </a:tc>
                <a:tc>
                  <a:txBody>
                    <a:bodyPr/>
                    <a:p>
                      <a:pPr>
                        <a:lnSpc>
                          <a:spcPct val="110000"/>
                        </a:lnSpc>
                        <a:buNone/>
                      </a:pPr>
                      <a:r>
                        <a:rPr lang="en-US" sz="1200" dirty="0">
                          <a:sym typeface="+mn-ea"/>
                        </a:rPr>
                        <a:t>To create a simulation of opponent using </a:t>
                      </a:r>
                      <a:r>
                        <a:rPr lang="en-US" sz="1200" dirty="0" err="1">
                          <a:sym typeface="+mn-ea"/>
                        </a:rPr>
                        <a:t>maching</a:t>
                      </a:r>
                      <a:r>
                        <a:rPr lang="en-US" sz="1200" dirty="0">
                          <a:sym typeface="+mn-ea"/>
                        </a:rPr>
                        <a:t> learning to help professionals to study better</a:t>
                      </a:r>
                      <a:endParaRPr lang="en-US" sz="1200" dirty="0">
                        <a:sym typeface="+mn-ea"/>
                      </a:endParaRPr>
                    </a:p>
                  </a:txBody>
                  <a:tcPr/>
                </a:tc>
              </a:tr>
              <a:tr h="1737360">
                <a:tc>
                  <a:txBody>
                    <a:bodyPr/>
                    <a:p>
                      <a:pPr>
                        <a:buNone/>
                      </a:pPr>
                      <a:r>
                        <a:rPr lang="en-IN" altLang="en-US"/>
                        <a:t>2</a:t>
                      </a:r>
                      <a:endParaRPr lang="en-IN" altLang="en-US"/>
                    </a:p>
                  </a:txBody>
                  <a:tcPr/>
                </a:tc>
                <a:tc>
                  <a:txBody>
                    <a:bodyPr/>
                    <a:p>
                      <a:pPr>
                        <a:lnSpc>
                          <a:spcPct val="120000"/>
                        </a:lnSpc>
                        <a:buNone/>
                      </a:pPr>
                      <a:r>
                        <a:rPr lang="en-US" sz="1200"/>
                        <a:t>A Middle Game Search Algorithm Applicable to Low-Cost Personal Computer for Go</a:t>
                      </a:r>
                      <a:endParaRPr lang="en-US" sz="1200"/>
                    </a:p>
                  </a:txBody>
                  <a:tcPr/>
                </a:tc>
                <a:tc>
                  <a:txBody>
                    <a:bodyPr/>
                    <a:p>
                      <a:pPr>
                        <a:buNone/>
                      </a:pPr>
                      <a:r>
                        <a:rPr lang="en-IN" altLang="en-US" sz="1400"/>
                        <a:t>2019</a:t>
                      </a:r>
                      <a:endParaRPr lang="en-IN" altLang="en-US" sz="1400"/>
                    </a:p>
                  </a:txBody>
                  <a:tcPr/>
                </a:tc>
                <a:tc>
                  <a:txBody>
                    <a:bodyPr/>
                    <a:p>
                      <a:pPr>
                        <a:buNone/>
                      </a:pPr>
                      <a:r>
                        <a:rPr lang="en-US" sz="1200" b="1" u="sng">
                          <a:solidFill>
                            <a:schemeClr val="accent1"/>
                          </a:solidFill>
                        </a:rPr>
                        <a:t>Xiali Li</a:t>
                      </a:r>
                      <a:endParaRPr lang="en-US" sz="1200"/>
                    </a:p>
                    <a:p>
                      <a:pPr>
                        <a:buNone/>
                      </a:pPr>
                      <a:r>
                        <a:rPr lang="en-US" sz="1200"/>
                        <a:t>School of Information Engineering, Minzu University of China, Beijing, China</a:t>
                      </a:r>
                      <a:endParaRPr lang="en-US" sz="1200"/>
                    </a:p>
                    <a:p>
                      <a:pPr>
                        <a:buNone/>
                      </a:pPr>
                      <a:r>
                        <a:rPr lang="en-US" sz="1200" b="1" u="sng">
                          <a:solidFill>
                            <a:schemeClr val="accent1"/>
                          </a:solidFill>
                        </a:rPr>
                        <a:t>Zhengyu Lv</a:t>
                      </a:r>
                      <a:endParaRPr lang="en-US" sz="1200"/>
                    </a:p>
                    <a:p>
                      <a:pPr>
                        <a:buNone/>
                      </a:pPr>
                      <a:r>
                        <a:rPr lang="en-US" sz="1200"/>
                        <a:t>School of Information Engineering, Minzu University of China, Beijing, China</a:t>
                      </a:r>
                      <a:endParaRPr lang="en-US" sz="1200"/>
                    </a:p>
                    <a:p>
                      <a:pPr>
                        <a:buNone/>
                      </a:pPr>
                      <a:r>
                        <a:rPr lang="en-US" sz="1200" b="1" u="sng">
                          <a:solidFill>
                            <a:schemeClr val="accent1"/>
                          </a:solidFill>
                        </a:rPr>
                        <a:t>Xiaochuan Zhang</a:t>
                      </a:r>
                      <a:endParaRPr lang="en-US" sz="1200"/>
                    </a:p>
                    <a:p>
                      <a:pPr>
                        <a:buNone/>
                      </a:pPr>
                      <a:r>
                        <a:rPr lang="en-US" sz="1200"/>
                        <a:t>School of Artificial Intelligence, Chongqing University of Technology, Chongqing, China</a:t>
                      </a:r>
                      <a:endParaRPr lang="en-US" sz="1200"/>
                    </a:p>
                  </a:txBody>
                  <a:tcPr/>
                </a:tc>
                <a:tc>
                  <a:txBody>
                    <a:bodyPr/>
                    <a:p>
                      <a:pPr>
                        <a:lnSpc>
                          <a:spcPct val="110000"/>
                        </a:lnSpc>
                        <a:buNone/>
                      </a:pPr>
                      <a:r>
                        <a:rPr lang="en-US" sz="1200"/>
                        <a:t>Go game is generally divided into layout, mid-game and final stage, and the mid- game has a great influence on the outcome. </a:t>
                      </a:r>
                      <a:endParaRPr lang="en-US" sz="1200"/>
                    </a:p>
                  </a:txBody>
                  <a:tcPr/>
                </a:tc>
                <a:tc>
                  <a:txBody>
                    <a:bodyPr/>
                    <a:p>
                      <a:pPr>
                        <a:lnSpc>
                          <a:spcPct val="110000"/>
                        </a:lnSpc>
                        <a:buNone/>
                      </a:pPr>
                      <a:r>
                        <a:rPr lang="en-US" sz="1200"/>
                        <a:t>considerably shortens training time and requires almost no human knowledge should be conducted </a:t>
                      </a:r>
                      <a:r>
                        <a:rPr lang="en-IN" altLang="en-US" sz="1200"/>
                        <a:t>which are helpful to to better understand.</a:t>
                      </a:r>
                      <a:endParaRPr lang="en-IN" altLang="en-US" sz="1200"/>
                    </a:p>
                  </a:txBody>
                  <a:tcPr/>
                </a:tc>
              </a:tr>
              <a:tr h="1290955">
                <a:tc>
                  <a:txBody>
                    <a:bodyPr/>
                    <a:p>
                      <a:pPr>
                        <a:buNone/>
                      </a:pPr>
                      <a:r>
                        <a:rPr lang="en-IN" altLang="en-US"/>
                        <a:t>3</a:t>
                      </a:r>
                      <a:endParaRPr lang="en-IN" altLang="en-US"/>
                    </a:p>
                  </a:txBody>
                  <a:tcPr/>
                </a:tc>
                <a:tc>
                  <a:txBody>
                    <a:bodyPr/>
                    <a:p>
                      <a:pPr>
                        <a:lnSpc>
                          <a:spcPct val="110000"/>
                        </a:lnSpc>
                        <a:buNone/>
                      </a:pPr>
                      <a:r>
                        <a:rPr lang="en-US" sz="1200"/>
                        <a:t>Deep learning advancements: closing the gap</a:t>
                      </a:r>
                      <a:endParaRPr lang="en-US" sz="1200"/>
                    </a:p>
                  </a:txBody>
                  <a:tcPr/>
                </a:tc>
                <a:tc>
                  <a:txBody>
                    <a:bodyPr/>
                    <a:p>
                      <a:pPr>
                        <a:buNone/>
                      </a:pPr>
                      <a:r>
                        <a:rPr lang="en-IN" altLang="en-US" sz="1400"/>
                        <a:t>2019</a:t>
                      </a:r>
                      <a:endParaRPr lang="en-IN" altLang="en-US" sz="1400"/>
                    </a:p>
                  </a:txBody>
                  <a:tcPr/>
                </a:tc>
                <a:tc>
                  <a:txBody>
                    <a:bodyPr/>
                    <a:p>
                      <a:pPr>
                        <a:buNone/>
                      </a:pPr>
                      <a:r>
                        <a:rPr lang="en-US" sz="1200" b="1" u="sng">
                          <a:solidFill>
                            <a:schemeClr val="accent1"/>
                          </a:solidFill>
                        </a:rPr>
                        <a:t>A. Stipić</a:t>
                      </a:r>
                      <a:endParaRPr lang="en-US" sz="1200" b="1" u="sng">
                        <a:solidFill>
                          <a:schemeClr val="accent1"/>
                        </a:solidFill>
                      </a:endParaRPr>
                    </a:p>
                    <a:p>
                      <a:pPr>
                        <a:buNone/>
                      </a:pPr>
                      <a:r>
                        <a:rPr lang="en-US" sz="1200" b="0">
                          <a:solidFill>
                            <a:schemeClr val="tx1"/>
                          </a:solidFill>
                        </a:rPr>
                        <a:t>CITUS, Zagreb, Croatia</a:t>
                      </a:r>
                      <a:endParaRPr lang="en-US" sz="1200" b="1" u="sng">
                        <a:solidFill>
                          <a:schemeClr val="accent1"/>
                        </a:solidFill>
                      </a:endParaRPr>
                    </a:p>
                    <a:p>
                      <a:pPr>
                        <a:buNone/>
                      </a:pPr>
                      <a:r>
                        <a:rPr lang="en-US" sz="1200" b="1" u="sng">
                          <a:solidFill>
                            <a:schemeClr val="accent1"/>
                          </a:solidFill>
                        </a:rPr>
                        <a:t>T. Bronzin</a:t>
                      </a:r>
                      <a:endParaRPr lang="en-US" sz="1200" b="1" u="sng">
                        <a:solidFill>
                          <a:schemeClr val="accent1"/>
                        </a:solidFill>
                      </a:endParaRPr>
                    </a:p>
                    <a:p>
                      <a:pPr>
                        <a:buNone/>
                      </a:pPr>
                      <a:r>
                        <a:rPr lang="en-US" sz="1200"/>
                        <a:t>CITUS, Zagreb, Croatia</a:t>
                      </a:r>
                      <a:endParaRPr lang="en-US" sz="1200"/>
                    </a:p>
                    <a:p>
                      <a:pPr>
                        <a:buNone/>
                      </a:pPr>
                      <a:r>
                        <a:rPr lang="en-US" sz="1200" b="1" u="sng">
                          <a:solidFill>
                            <a:schemeClr val="accent1"/>
                          </a:solidFill>
                        </a:rPr>
                        <a:t>B. Prole</a:t>
                      </a:r>
                      <a:endParaRPr lang="en-US" sz="1200"/>
                    </a:p>
                    <a:p>
                      <a:pPr>
                        <a:buNone/>
                      </a:pPr>
                      <a:r>
                        <a:rPr lang="en-US" sz="1200"/>
                        <a:t>CITUS, Zagreb, Croatia</a:t>
                      </a:r>
                      <a:endParaRPr lang="en-US" sz="1200"/>
                    </a:p>
                  </a:txBody>
                  <a:tcPr/>
                </a:tc>
                <a:tc>
                  <a:txBody>
                    <a:bodyPr/>
                    <a:p>
                      <a:pPr>
                        <a:lnSpc>
                          <a:spcPct val="110000"/>
                        </a:lnSpc>
                        <a:buNone/>
                      </a:pPr>
                      <a:r>
                        <a:rPr lang="en-US" sz="1200"/>
                        <a:t> AI systems have been tested in chess and the same has been done to demonstrate the power of AlphaZero.</a:t>
                      </a:r>
                      <a:endParaRPr lang="en-US" sz="1200"/>
                    </a:p>
                  </a:txBody>
                  <a:tcPr/>
                </a:tc>
                <a:tc>
                  <a:txBody>
                    <a:bodyPr/>
                    <a:p>
                      <a:pPr>
                        <a:lnSpc>
                          <a:spcPct val="110000"/>
                        </a:lnSpc>
                        <a:buNone/>
                      </a:pPr>
                      <a:r>
                        <a:rPr lang="en-US" sz="1200" dirty="0">
                          <a:sym typeface="+mn-ea"/>
                        </a:rPr>
                        <a:t>To create a simulation of opponent using </a:t>
                      </a:r>
                      <a:r>
                        <a:rPr lang="en-US" sz="1200" dirty="0" err="1">
                          <a:sym typeface="+mn-ea"/>
                        </a:rPr>
                        <a:t>maching</a:t>
                      </a:r>
                      <a:r>
                        <a:rPr lang="en-US" sz="1200" dirty="0">
                          <a:sym typeface="+mn-ea"/>
                        </a:rPr>
                        <a:t> learning to help professionals to study better</a:t>
                      </a:r>
                      <a:endParaRPr lang="en-US" sz="1200" dirty="0">
                        <a:sym typeface="+mn-ea"/>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graphicFrame>
        <p:nvGraphicFramePr>
          <p:cNvPr id="7" name="Table 6"/>
          <p:cNvGraphicFramePr>
            <a:graphicFrameLocks noGrp="1"/>
          </p:cNvGraphicFramePr>
          <p:nvPr/>
        </p:nvGraphicFramePr>
        <p:xfrm>
          <a:off x="697102" y="1439030"/>
          <a:ext cx="10798175" cy="4365625"/>
        </p:xfrm>
        <a:graphic>
          <a:graphicData uri="http://schemas.openxmlformats.org/drawingml/2006/table">
            <a:tbl>
              <a:tblPr firstRow="1" bandRow="1">
                <a:tableStyleId>{5C22544A-7EE6-4342-B048-85BDC9FD1C3A}</a:tableStyleId>
              </a:tblPr>
              <a:tblGrid>
                <a:gridCol w="483870"/>
                <a:gridCol w="2207895"/>
                <a:gridCol w="688271"/>
                <a:gridCol w="3842535"/>
                <a:gridCol w="2359543"/>
                <a:gridCol w="1215864"/>
              </a:tblGrid>
              <a:tr h="596900">
                <a:tc>
                  <a:txBody>
                    <a:bodyPr/>
                    <a:lstStyle/>
                    <a:p>
                      <a:r>
                        <a:rPr lang="en-US" dirty="0" err="1"/>
                        <a:t>Sr.No</a:t>
                      </a:r>
                      <a:r>
                        <a:rPr lang="en-US" dirty="0"/>
                        <a:t>.</a:t>
                      </a:r>
                      <a:endParaRPr lang="en-US" dirty="0"/>
                    </a:p>
                  </a:txBody>
                  <a:tcPr/>
                </a:tc>
                <a:tc>
                  <a:txBody>
                    <a:bodyPr/>
                    <a:lstStyle/>
                    <a:p>
                      <a:r>
                        <a:rPr lang="en-US" dirty="0"/>
                        <a:t>Title</a:t>
                      </a:r>
                      <a:r>
                        <a:rPr lang="en-US" baseline="0" dirty="0"/>
                        <a:t> of Paper </a:t>
                      </a:r>
                      <a:endParaRPr lang="en-US" dirty="0"/>
                    </a:p>
                  </a:txBody>
                  <a:tcPr/>
                </a:tc>
                <a:tc>
                  <a:txBody>
                    <a:bodyPr/>
                    <a:lstStyle/>
                    <a:p>
                      <a:r>
                        <a:rPr lang="en-US" dirty="0"/>
                        <a:t>Year</a:t>
                      </a:r>
                      <a:endParaRPr lang="en-US" dirty="0"/>
                    </a:p>
                  </a:txBody>
                  <a:tcPr/>
                </a:tc>
                <a:tc>
                  <a:txBody>
                    <a:bodyPr/>
                    <a:lstStyle/>
                    <a:p>
                      <a:r>
                        <a:rPr lang="en-US" dirty="0"/>
                        <a:t>Author</a:t>
                      </a:r>
                      <a:endParaRPr lang="en-US" dirty="0"/>
                    </a:p>
                  </a:txBody>
                  <a:tcPr/>
                </a:tc>
                <a:tc>
                  <a:txBody>
                    <a:bodyPr/>
                    <a:lstStyle/>
                    <a:p>
                      <a:r>
                        <a:rPr lang="en-US" dirty="0"/>
                        <a:t>Key</a:t>
                      </a:r>
                      <a:r>
                        <a:rPr lang="en-US" baseline="0" dirty="0"/>
                        <a:t> Points</a:t>
                      </a:r>
                      <a:endParaRPr lang="en-US" dirty="0"/>
                    </a:p>
                  </a:txBody>
                  <a:tcPr/>
                </a:tc>
                <a:tc>
                  <a:txBody>
                    <a:bodyPr/>
                    <a:lstStyle/>
                    <a:p>
                      <a:r>
                        <a:rPr lang="en-US" dirty="0"/>
                        <a:t>Gap identified</a:t>
                      </a:r>
                      <a:endParaRPr lang="en-US" dirty="0"/>
                    </a:p>
                  </a:txBody>
                  <a:tcPr/>
                </a:tc>
              </a:tr>
              <a:tr h="1802765">
                <a:tc>
                  <a:txBody>
                    <a:bodyPr/>
                    <a:lstStyle/>
                    <a:p>
                      <a:r>
                        <a:rPr lang="en-IN" altLang="en-US" sz="1400" b="0" dirty="0"/>
                        <a:t>4</a:t>
                      </a:r>
                      <a:endParaRPr lang="en-IN" altLang="en-US" sz="1400" b="0" dirty="0"/>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sz="1200" b="0" i="0" kern="1200" dirty="0">
                          <a:solidFill>
                            <a:schemeClr val="dk1"/>
                          </a:solidFill>
                          <a:effectLst/>
                          <a:latin typeface="+mn-lt"/>
                          <a:ea typeface="+mn-ea"/>
                          <a:cs typeface="+mn-cs"/>
                        </a:rPr>
                        <a:t>A New AI Open Problem: WUGU Chess</a:t>
                      </a:r>
                      <a:endParaRPr lang="en-US" sz="1200" b="0" i="0" kern="1200" dirty="0">
                        <a:solidFill>
                          <a:schemeClr val="dk1"/>
                        </a:solidFill>
                        <a:effectLst/>
                        <a:latin typeface="+mn-lt"/>
                        <a:ea typeface="+mn-ea"/>
                        <a:cs typeface="+mn-cs"/>
                      </a:endParaRPr>
                    </a:p>
                  </a:txBody>
                  <a:tcPr/>
                </a:tc>
                <a:tc>
                  <a:txBody>
                    <a:bodyPr/>
                    <a:lstStyle/>
                    <a:p>
                      <a:r>
                        <a:rPr lang="en-US" sz="1400" b="0" dirty="0"/>
                        <a:t>2019</a:t>
                      </a:r>
                      <a:endParaRPr lang="en-US" sz="1400" b="0" dirty="0"/>
                    </a:p>
                  </a:txBody>
                  <a:tcPr/>
                </a:tc>
                <a:tc>
                  <a:txBody>
                    <a:bodyPr/>
                    <a:lstStyle/>
                    <a:p>
                      <a:pPr>
                        <a:lnSpc>
                          <a:spcPct val="110000"/>
                        </a:lnSpc>
                      </a:pPr>
                      <a:r>
                        <a:rPr lang="en-US" sz="1200" b="0" i="0" u="none" strike="noStrike" kern="1200" dirty="0" err="1">
                          <a:solidFill>
                            <a:schemeClr val="dk1"/>
                          </a:solidFill>
                          <a:effectLst/>
                          <a:latin typeface="+mn-lt"/>
                          <a:ea typeface="+mn-ea"/>
                          <a:cs typeface="+mn-cs"/>
                          <a:hlinkClick r:id="rId1"/>
                        </a:rPr>
                        <a:t>Chunxiao</a:t>
                      </a:r>
                      <a:r>
                        <a:rPr lang="en-US" sz="1200" b="0" i="0" u="none" strike="noStrike" kern="1200" dirty="0">
                          <a:solidFill>
                            <a:schemeClr val="dk1"/>
                          </a:solidFill>
                          <a:effectLst/>
                          <a:latin typeface="+mn-lt"/>
                          <a:ea typeface="+mn-ea"/>
                          <a:cs typeface="+mn-cs"/>
                          <a:hlinkClick r:id="rId1"/>
                        </a:rPr>
                        <a:t> Ren</a:t>
                      </a:r>
                      <a:endParaRPr lang="en-US"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a:solidFill>
                            <a:schemeClr val="dk1"/>
                          </a:solidFill>
                          <a:effectLst/>
                          <a:latin typeface="+mn-lt"/>
                          <a:ea typeface="+mn-ea"/>
                          <a:cs typeface="+mn-cs"/>
                        </a:rPr>
                        <a:t>High-Tech Development Zone, Shandong Province Science and Technology Exchange Center, No. 607 </a:t>
                      </a:r>
                      <a:r>
                        <a:rPr lang="en-US" sz="1200" b="0" i="0" u="none" strike="noStrike" kern="1200" dirty="0" err="1">
                          <a:solidFill>
                            <a:schemeClr val="dk1"/>
                          </a:solidFill>
                          <a:effectLst/>
                          <a:latin typeface="+mn-lt"/>
                          <a:ea typeface="+mn-ea"/>
                          <a:cs typeface="+mn-cs"/>
                        </a:rPr>
                        <a:t>Shunshua</a:t>
                      </a:r>
                      <a:r>
                        <a:rPr lang="en-US" sz="1200" b="0" i="0" u="none" strike="noStrike" kern="1200" dirty="0">
                          <a:solidFill>
                            <a:schemeClr val="dk1"/>
                          </a:solidFill>
                          <a:effectLst/>
                          <a:latin typeface="+mn-lt"/>
                          <a:ea typeface="+mn-ea"/>
                          <a:cs typeface="+mn-cs"/>
                        </a:rPr>
                        <a:t> Rd, Jinan, P.R. China.</a:t>
                      </a:r>
                      <a:endParaRPr lang="en-US"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err="1">
                          <a:solidFill>
                            <a:schemeClr val="dk1"/>
                          </a:solidFill>
                          <a:effectLst/>
                          <a:latin typeface="+mn-lt"/>
                          <a:ea typeface="+mn-ea"/>
                          <a:cs typeface="+mn-cs"/>
                          <a:hlinkClick r:id="rId2"/>
                        </a:rPr>
                        <a:t>Yuxiao</a:t>
                      </a:r>
                      <a:r>
                        <a:rPr lang="en-US" sz="1200" b="0" i="0" u="none" strike="noStrike" kern="1200" dirty="0">
                          <a:solidFill>
                            <a:schemeClr val="dk1"/>
                          </a:solidFill>
                          <a:effectLst/>
                          <a:latin typeface="+mn-lt"/>
                          <a:ea typeface="+mn-ea"/>
                          <a:cs typeface="+mn-cs"/>
                          <a:hlinkClick r:id="rId2"/>
                        </a:rPr>
                        <a:t> Wu</a:t>
                      </a:r>
                      <a:endParaRPr lang="en-US"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a:solidFill>
                            <a:schemeClr val="dk1"/>
                          </a:solidFill>
                          <a:effectLst/>
                          <a:latin typeface="+mn-lt"/>
                          <a:ea typeface="+mn-ea"/>
                          <a:cs typeface="+mn-cs"/>
                        </a:rPr>
                        <a:t>High-Tech Development Zone, Shandong Province Science and Technology Exchange Center, No. 1768 </a:t>
                      </a:r>
                      <a:r>
                        <a:rPr lang="en-US" sz="1200" b="0" i="0" u="none" strike="noStrike" kern="1200" dirty="0" err="1">
                          <a:solidFill>
                            <a:schemeClr val="dk1"/>
                          </a:solidFill>
                          <a:effectLst/>
                          <a:latin typeface="+mn-lt"/>
                          <a:ea typeface="+mn-ea"/>
                          <a:cs typeface="+mn-cs"/>
                        </a:rPr>
                        <a:t>Xinluo</a:t>
                      </a:r>
                      <a:r>
                        <a:rPr lang="en-US" sz="1200" b="0" i="0" u="none" strike="noStrike" kern="1200" dirty="0">
                          <a:solidFill>
                            <a:schemeClr val="dk1"/>
                          </a:solidFill>
                          <a:effectLst/>
                          <a:latin typeface="+mn-lt"/>
                          <a:ea typeface="+mn-ea"/>
                          <a:cs typeface="+mn-cs"/>
                        </a:rPr>
                        <a:t> Rd, Jinan, P.R. China</a:t>
                      </a:r>
                      <a:endParaRPr lang="en-US" sz="1200" b="0" i="0" u="none" strike="noStrike" kern="1200" dirty="0">
                        <a:solidFill>
                          <a:schemeClr val="dk1"/>
                        </a:solidFill>
                        <a:effectLst/>
                        <a:latin typeface="+mn-lt"/>
                        <a:ea typeface="+mn-ea"/>
                        <a:cs typeface="+mn-cs"/>
                      </a:endParaRPr>
                    </a:p>
                  </a:txBody>
                  <a:tcPr/>
                </a:tc>
                <a:tc>
                  <a:txBody>
                    <a:bodyPr/>
                    <a:lstStyle/>
                    <a:p>
                      <a:pPr>
                        <a:lnSpc>
                          <a:spcPct val="110000"/>
                        </a:lnSpc>
                      </a:pPr>
                      <a:r>
                        <a:rPr lang="en-US" sz="1200" b="0" i="0" kern="1200" dirty="0">
                          <a:solidFill>
                            <a:schemeClr val="dk1"/>
                          </a:solidFill>
                          <a:effectLst/>
                          <a:latin typeface="+mn-lt"/>
                          <a:ea typeface="+mn-ea"/>
                          <a:cs typeface="+mn-cs"/>
                        </a:rPr>
                        <a:t>Game is an early research topic in the field of AI, and it is also a very active and representative research direction.</a:t>
                      </a:r>
                      <a:endParaRPr lang="en-US" sz="1200" b="0" i="0" kern="1200" dirty="0">
                        <a:solidFill>
                          <a:schemeClr val="dk1"/>
                        </a:solidFill>
                        <a:effectLst/>
                        <a:latin typeface="+mn-lt"/>
                        <a:ea typeface="+mn-ea"/>
                        <a:cs typeface="+mn-cs"/>
                      </a:endParaRPr>
                    </a:p>
                  </a:txBody>
                  <a:tcPr/>
                </a:tc>
                <a:tc>
                  <a:txBody>
                    <a:bodyPr/>
                    <a:lstStyle/>
                    <a:p>
                      <a:pPr>
                        <a:lnSpc>
                          <a:spcPct val="110000"/>
                        </a:lnSpc>
                      </a:pPr>
                      <a:r>
                        <a:rPr lang="en-US" sz="1200" dirty="0"/>
                        <a:t>To create a simulation of opponent using </a:t>
                      </a:r>
                      <a:r>
                        <a:rPr lang="en-US" sz="1200" dirty="0" err="1"/>
                        <a:t>maching</a:t>
                      </a:r>
                      <a:r>
                        <a:rPr lang="en-US" sz="1200" dirty="0"/>
                        <a:t> learning to help professionals to study better</a:t>
                      </a:r>
                      <a:r>
                        <a:rPr lang="en-US" sz="1400" dirty="0"/>
                        <a:t>.</a:t>
                      </a:r>
                      <a:endParaRPr lang="en-US" sz="1400" dirty="0"/>
                    </a:p>
                  </a:txBody>
                  <a:tcPr/>
                </a:tc>
              </a:tr>
              <a:tr h="1923017">
                <a:tc>
                  <a:txBody>
                    <a:bodyPr/>
                    <a:lstStyle/>
                    <a:p>
                      <a:r>
                        <a:rPr lang="en-IN" altLang="en-US" sz="1400" b="0" dirty="0"/>
                        <a:t>5</a:t>
                      </a:r>
                      <a:endParaRPr lang="en-IN" altLang="en-US" sz="1400" b="0" dirty="0"/>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lang="en-IN" sz="1200" b="0" i="0" kern="1200" dirty="0">
                          <a:solidFill>
                            <a:schemeClr val="dk1"/>
                          </a:solidFill>
                          <a:effectLst/>
                          <a:latin typeface="+mn-lt"/>
                          <a:ea typeface="+mn-ea"/>
                          <a:cs typeface="+mn-cs"/>
                        </a:rPr>
                        <a:t>Application of Neurological Networks in an AI for Chess Game</a:t>
                      </a:r>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txBody>
                  <a:tcPr/>
                </a:tc>
                <a:tc>
                  <a:txBody>
                    <a:bodyPr/>
                    <a:lstStyle/>
                    <a:p>
                      <a:r>
                        <a:rPr lang="en-US" sz="1400" b="0" dirty="0"/>
                        <a:t>2020</a:t>
                      </a:r>
                      <a:endParaRPr lang="en-US" sz="1400" b="0" dirty="0"/>
                    </a:p>
                  </a:txBody>
                  <a:tcPr/>
                </a:tc>
                <a:tc>
                  <a:txBody>
                    <a:bodyPr/>
                    <a:lstStyle/>
                    <a:p>
                      <a:pPr>
                        <a:lnSpc>
                          <a:spcPct val="110000"/>
                        </a:lnSpc>
                      </a:pPr>
                      <a:r>
                        <a:rPr lang="en-US" sz="1200" b="0" i="0" u="none" strike="noStrike" kern="1200" dirty="0">
                          <a:solidFill>
                            <a:schemeClr val="dk1"/>
                          </a:solidFill>
                          <a:effectLst/>
                          <a:latin typeface="+mn-lt"/>
                          <a:ea typeface="+mn-ea"/>
                          <a:cs typeface="+mn-cs"/>
                          <a:hlinkClick r:id="rId3"/>
                        </a:rPr>
                        <a:t>Vinay Kumar</a:t>
                      </a:r>
                      <a:endParaRPr lang="en-US"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a:solidFill>
                            <a:schemeClr val="dk1"/>
                          </a:solidFill>
                          <a:effectLst/>
                          <a:latin typeface="+mn-lt"/>
                          <a:ea typeface="+mn-ea"/>
                          <a:cs typeface="+mn-cs"/>
                        </a:rPr>
                        <a:t>Amity University Greater Noida Campus</a:t>
                      </a:r>
                      <a:r>
                        <a:rPr lang="en-IN" sz="1200" b="0" i="0" u="none" strike="noStrike" kern="1200" dirty="0">
                          <a:solidFill>
                            <a:schemeClr val="dk1"/>
                          </a:solidFill>
                          <a:effectLst/>
                          <a:latin typeface="+mn-lt"/>
                          <a:ea typeface="+mn-ea"/>
                          <a:cs typeface="+mn-cs"/>
                        </a:rPr>
                        <a:t>.</a:t>
                      </a:r>
                      <a:endParaRPr lang="en-IN"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err="1">
                          <a:solidFill>
                            <a:schemeClr val="dk1"/>
                          </a:solidFill>
                          <a:effectLst/>
                          <a:latin typeface="+mn-lt"/>
                          <a:ea typeface="+mn-ea"/>
                          <a:cs typeface="+mn-cs"/>
                          <a:hlinkClick r:id="rId4"/>
                        </a:rPr>
                        <a:t>Divya</a:t>
                      </a:r>
                      <a:r>
                        <a:rPr lang="en-US" sz="1200" b="0" i="0" u="none" strike="noStrike" kern="1200" dirty="0">
                          <a:solidFill>
                            <a:schemeClr val="dk1"/>
                          </a:solidFill>
                          <a:effectLst/>
                          <a:latin typeface="+mn-lt"/>
                          <a:ea typeface="+mn-ea"/>
                          <a:cs typeface="+mn-cs"/>
                          <a:hlinkClick r:id="rId4"/>
                        </a:rPr>
                        <a:t> Singh</a:t>
                      </a:r>
                      <a:endParaRPr lang="en-US" sz="1200" b="0" i="0" u="none" strike="noStrike" kern="1200" dirty="0">
                        <a:solidFill>
                          <a:schemeClr val="dk1"/>
                        </a:solidFill>
                        <a:effectLst/>
                        <a:latin typeface="+mn-lt"/>
                        <a:ea typeface="+mn-ea"/>
                        <a:cs typeface="+mn-cs"/>
                      </a:endParaRPr>
                    </a:p>
                    <a:p>
                      <a:pPr>
                        <a:lnSpc>
                          <a:spcPct val="110000"/>
                        </a:lnSpc>
                      </a:pPr>
                      <a:r>
                        <a:rPr lang="en-US" sz="1200" b="0" i="0" u="none" strike="noStrike" kern="1200" dirty="0">
                          <a:solidFill>
                            <a:schemeClr val="dk1"/>
                          </a:solidFill>
                          <a:effectLst/>
                          <a:latin typeface="+mn-lt"/>
                          <a:ea typeface="+mn-ea"/>
                          <a:cs typeface="+mn-cs"/>
                        </a:rPr>
                        <a:t>Amity University Greater Noida Campus</a:t>
                      </a:r>
                      <a:endParaRPr lang="en-US" sz="1200" b="0" i="0" u="none" strike="noStrike" kern="1200" dirty="0">
                        <a:solidFill>
                          <a:schemeClr val="dk1"/>
                        </a:solidFill>
                        <a:effectLst/>
                        <a:latin typeface="+mn-lt"/>
                        <a:ea typeface="+mn-ea"/>
                        <a:cs typeface="+mn-cs"/>
                      </a:endParaRPr>
                    </a:p>
                    <a:p>
                      <a:pPr>
                        <a:lnSpc>
                          <a:spcPct val="110000"/>
                        </a:lnSpc>
                      </a:pPr>
                      <a:r>
                        <a:rPr lang="en-IN" sz="1200" b="0" i="0" u="none" strike="noStrike" kern="1200" dirty="0">
                          <a:solidFill>
                            <a:schemeClr val="dk1"/>
                          </a:solidFill>
                          <a:effectLst/>
                          <a:latin typeface="+mn-lt"/>
                          <a:ea typeface="+mn-ea"/>
                          <a:cs typeface="+mn-cs"/>
                          <a:hlinkClick r:id="rId5"/>
                        </a:rPr>
                        <a:t>Garima Bhardwaj</a:t>
                      </a:r>
                      <a:endParaRPr lang="en-IN" sz="1200" b="0" i="0" u="none" strike="noStrike" kern="1200" dirty="0">
                        <a:solidFill>
                          <a:schemeClr val="dk1"/>
                        </a:solidFill>
                        <a:effectLst/>
                        <a:latin typeface="+mn-lt"/>
                        <a:ea typeface="+mn-ea"/>
                        <a:cs typeface="+mn-cs"/>
                      </a:endParaRPr>
                    </a:p>
                    <a:p>
                      <a:pPr>
                        <a:lnSpc>
                          <a:spcPct val="110000"/>
                        </a:lnSpc>
                      </a:pPr>
                      <a:r>
                        <a:rPr lang="en-IN" sz="1200" b="0" i="0" u="none" strike="noStrike" kern="1200" dirty="0">
                          <a:solidFill>
                            <a:schemeClr val="dk1"/>
                          </a:solidFill>
                          <a:effectLst/>
                          <a:latin typeface="+mn-lt"/>
                          <a:ea typeface="+mn-ea"/>
                          <a:cs typeface="+mn-cs"/>
                        </a:rPr>
                        <a:t>Amity University Greater Noida Campus</a:t>
                      </a:r>
                      <a:endParaRPr lang="en-IN" sz="1200" b="0" i="0" u="none" strike="noStrike" kern="1200" dirty="0">
                        <a:solidFill>
                          <a:schemeClr val="dk1"/>
                        </a:solidFill>
                        <a:effectLst/>
                        <a:latin typeface="+mn-lt"/>
                        <a:ea typeface="+mn-ea"/>
                        <a:cs typeface="+mn-cs"/>
                      </a:endParaRPr>
                    </a:p>
                  </a:txBody>
                  <a:tcPr/>
                </a:tc>
                <a:tc>
                  <a:txBody>
                    <a:bodyPr/>
                    <a:lstStyle/>
                    <a:p>
                      <a:pPr>
                        <a:lnSpc>
                          <a:spcPct val="110000"/>
                        </a:lnSpc>
                      </a:pPr>
                      <a:r>
                        <a:rPr lang="en-US" sz="1200" b="0" i="0" kern="1200" dirty="0">
                          <a:solidFill>
                            <a:schemeClr val="dk1"/>
                          </a:solidFill>
                          <a:effectLst/>
                          <a:latin typeface="+mn-lt"/>
                          <a:ea typeface="+mn-ea"/>
                          <a:cs typeface="+mn-cs"/>
                        </a:rPr>
                        <a:t>To create chess game that can learn using image modulation techniques and play against a real human.</a:t>
                      </a:r>
                      <a:endParaRPr lang="en-US" sz="12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sz="1200" dirty="0"/>
                        <a:t>To create a simulation of opponent using </a:t>
                      </a:r>
                      <a:r>
                        <a:rPr lang="en-US" sz="1200" dirty="0" err="1"/>
                        <a:t>maching</a:t>
                      </a:r>
                      <a:r>
                        <a:rPr lang="en-US" sz="1200" dirty="0"/>
                        <a:t> learning to help professionals to study better.</a:t>
                      </a:r>
                      <a:endParaRPr lang="en-US" sz="12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Motivations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10" name="TextBox 9"/>
          <p:cNvSpPr txBox="1"/>
          <p:nvPr/>
        </p:nvSpPr>
        <p:spPr>
          <a:xfrm>
            <a:off x="700935" y="1355000"/>
            <a:ext cx="10790129" cy="415417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sz="2200" dirty="0"/>
              <a:t>The use of Computers is increasing rapidly in the field of Chess to scan the most difficult problems using sophisticated algorithms.</a:t>
            </a:r>
            <a:endParaRPr lang="en-US" sz="2200" b="0" i="0" dirty="0">
              <a:effectLst/>
            </a:endParaRPr>
          </a:p>
          <a:p>
            <a:pPr marL="342900" indent="-342900">
              <a:lnSpc>
                <a:spcPct val="150000"/>
              </a:lnSpc>
              <a:buFont typeface="Wingdings" panose="05000000000000000000" charset="0"/>
              <a:buChar char="Ø"/>
            </a:pPr>
            <a:r>
              <a:rPr lang="en-US" sz="2200" b="0" i="0" dirty="0">
                <a:effectLst/>
              </a:rPr>
              <a:t>Computers have played </a:t>
            </a:r>
            <a:r>
              <a:rPr lang="en-US" sz="2200" dirty="0"/>
              <a:t>an important and vital role in increasing the strength of a chess player.</a:t>
            </a:r>
            <a:endParaRPr lang="en-US" sz="2200" dirty="0"/>
          </a:p>
          <a:p>
            <a:pPr marL="342900" indent="-342900">
              <a:lnSpc>
                <a:spcPct val="150000"/>
              </a:lnSpc>
              <a:buFont typeface="Wingdings" panose="05000000000000000000" charset="0"/>
              <a:buChar char="Ø"/>
            </a:pPr>
            <a:r>
              <a:rPr lang="en-US" sz="2200" b="0" i="0" dirty="0">
                <a:effectLst/>
              </a:rPr>
              <a:t>Advanced Technology improvements in chess will completely change the way we look into the game of Chess.</a:t>
            </a:r>
            <a:endParaRPr lang="en-US" sz="2200" b="0" i="0" dirty="0">
              <a:effectLst/>
            </a:endParaRPr>
          </a:p>
          <a:p>
            <a:pPr marL="342900" indent="-342900">
              <a:lnSpc>
                <a:spcPct val="150000"/>
              </a:lnSpc>
              <a:buFont typeface="Wingdings" panose="05000000000000000000" charset="0"/>
              <a:buChar char="Ø"/>
            </a:pPr>
            <a:r>
              <a:rPr lang="en-US" sz="2200" dirty="0"/>
              <a:t>With more than </a:t>
            </a:r>
            <a:r>
              <a:rPr lang="en-IN" sz="2200" dirty="0">
                <a:solidFill>
                  <a:srgbClr val="202124"/>
                </a:solidFill>
                <a:latin typeface="+mj-lt"/>
              </a:rPr>
              <a:t>10</a:t>
            </a:r>
            <a:r>
              <a:rPr lang="en-IN" sz="2200" i="0" baseline="30000" dirty="0">
                <a:solidFill>
                  <a:srgbClr val="202124"/>
                </a:solidFill>
                <a:effectLst/>
                <a:latin typeface="+mj-lt"/>
              </a:rPr>
              <a:t>80</a:t>
            </a:r>
            <a:r>
              <a:rPr lang="en-US" sz="2200" dirty="0"/>
              <a:t> moves possible in chess, only one is the best move. The job of the AI is to find that move.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lstStyle/>
          <a:p>
            <a:r>
              <a:rPr lang="en-US" b="1" dirty="0">
                <a:solidFill>
                  <a:schemeClr val="tx1">
                    <a:lumMod val="95000"/>
                    <a:lumOff val="5000"/>
                  </a:schemeClr>
                </a:solidFill>
              </a:rPr>
              <a:t>Objectives</a:t>
            </a:r>
            <a:endParaRPr lang="en-US" b="1"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sp>
        <p:nvSpPr>
          <p:cNvPr id="8" name="TextBox 7"/>
          <p:cNvSpPr txBox="1"/>
          <p:nvPr/>
        </p:nvSpPr>
        <p:spPr>
          <a:xfrm>
            <a:off x="838180" y="1583842"/>
            <a:ext cx="10693439" cy="3138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To create an AI to scan millions of positions to find the best move.</a:t>
            </a:r>
            <a:endParaRPr lang="en-US" sz="2200" dirty="0"/>
          </a:p>
          <a:p>
            <a:pPr marL="342900" indent="-342900">
              <a:lnSpc>
                <a:spcPct val="150000"/>
              </a:lnSpc>
              <a:buFont typeface="Arial" panose="020B0604020202020204" pitchFamily="34" charset="0"/>
              <a:buChar char="•"/>
            </a:pPr>
            <a:r>
              <a:rPr lang="en-US" sz="2200" dirty="0"/>
              <a:t>To create an AI that can self-adjust according to Human Thinking. The more games we feed, the better AI adjusts itself to Human Thinking.</a:t>
            </a:r>
            <a:endParaRPr lang="en-US" sz="2200" dirty="0"/>
          </a:p>
          <a:p>
            <a:pPr marL="342900" indent="-342900">
              <a:lnSpc>
                <a:spcPct val="150000"/>
              </a:lnSpc>
              <a:buFont typeface="Arial" panose="020B0604020202020204" pitchFamily="34" charset="0"/>
              <a:buChar char="•"/>
            </a:pPr>
            <a:r>
              <a:rPr lang="en-US" sz="2200" dirty="0"/>
              <a:t>To help a player to increase his mental strength or IQ level.</a:t>
            </a:r>
            <a:endParaRPr lang="en-US" sz="2200" dirty="0"/>
          </a:p>
          <a:p>
            <a:pPr marL="342900" indent="-342900">
              <a:lnSpc>
                <a:spcPct val="150000"/>
              </a:lnSpc>
              <a:buFont typeface="Arial" panose="020B0604020202020204" pitchFamily="34" charset="0"/>
              <a:buChar char="•"/>
            </a:pPr>
            <a:r>
              <a:rPr lang="en-US" sz="2200" dirty="0"/>
              <a:t>Professionals can improve their game by analyzing mistakes and blunders.</a:t>
            </a:r>
            <a:endParaRPr lang="en-US" sz="2200" dirty="0"/>
          </a:p>
          <a:p>
            <a:pPr marL="342900" indent="-342900">
              <a:lnSpc>
                <a:spcPct val="150000"/>
              </a:lnSpc>
              <a:buFont typeface="Arial" panose="020B0604020202020204" pitchFamily="34" charset="0"/>
              <a:buChar char="•"/>
            </a:pPr>
            <a:r>
              <a:rPr lang="en-US" sz="2200" dirty="0"/>
              <a:t>To change the game of chess of how it was observed a few years back.</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40"/>
            <a:ext cx="10515600" cy="950108"/>
          </a:xfrm>
          <a:noFill/>
        </p:spPr>
        <p:style>
          <a:lnRef idx="3">
            <a:schemeClr val="lt1"/>
          </a:lnRef>
          <a:fillRef idx="1">
            <a:schemeClr val="accent4"/>
          </a:fillRef>
          <a:effectRef idx="1">
            <a:schemeClr val="accent4"/>
          </a:effectRef>
          <a:fontRef idx="minor">
            <a:schemeClr val="lt1"/>
          </a:fontRef>
        </p:style>
        <p:txBody>
          <a:bodyPr/>
          <a:lstStyle/>
          <a:p>
            <a:pPr algn="l"/>
            <a:r>
              <a:rPr lang="en-IN" b="1" dirty="0">
                <a:solidFill>
                  <a:schemeClr val="tx1"/>
                </a:solidFill>
                <a:latin typeface="Times New Roman" panose="02020603050405020304" pitchFamily="18" charset="0"/>
                <a:cs typeface="Times New Roman" panose="02020603050405020304" pitchFamily="18" charset="0"/>
              </a:rPr>
              <a:t>Proposed System</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21" name="Date Placeholder 3"/>
          <p:cNvSpPr>
            <a:spLocks noGrp="1"/>
          </p:cNvSpPr>
          <p:nvPr>
            <p:ph type="dt" sz="half" idx="10"/>
          </p:nvPr>
        </p:nvSpPr>
        <p:spPr>
          <a:xfrm>
            <a:off x="838200" y="6453846"/>
            <a:ext cx="2743200" cy="365125"/>
          </a:xfrm>
        </p:spPr>
        <p:txBody>
          <a:bodyPr/>
          <a:lstStyle/>
          <a:p>
            <a:fld id="{17D8DC8D-F771-4392-B118-C220E83B2BDC}" type="datetime1">
              <a:rPr lang="en-US" smtClean="0"/>
            </a:fld>
            <a:endParaRPr lang="en-US" dirty="0"/>
          </a:p>
        </p:txBody>
      </p:sp>
      <p:sp>
        <p:nvSpPr>
          <p:cNvPr id="22" name="Footer Placeholder 4"/>
          <p:cNvSpPr>
            <a:spLocks noGrp="1"/>
          </p:cNvSpPr>
          <p:nvPr>
            <p:ph type="ftr" sz="quarter" idx="11"/>
          </p:nvPr>
        </p:nvSpPr>
        <p:spPr>
          <a:xfrm>
            <a:off x="4038600" y="6453846"/>
            <a:ext cx="4114800" cy="365125"/>
          </a:xfrm>
        </p:spPr>
        <p:txBody>
          <a:bodyPr/>
          <a:lstStyle/>
          <a:p>
            <a:r>
              <a:rPr lang="en-US"/>
              <a:t>Indira College of Engineering Management, Parandwadi</a:t>
            </a:r>
            <a:endParaRPr lang="en-US"/>
          </a:p>
        </p:txBody>
      </p:sp>
      <p:sp>
        <p:nvSpPr>
          <p:cNvPr id="23" name="Slide Number Placeholder 5"/>
          <p:cNvSpPr>
            <a:spLocks noGrp="1"/>
          </p:cNvSpPr>
          <p:nvPr>
            <p:ph type="sldNum" sz="quarter" idx="12"/>
          </p:nvPr>
        </p:nvSpPr>
        <p:spPr>
          <a:xfrm>
            <a:off x="8610600" y="6453846"/>
            <a:ext cx="2743200" cy="365125"/>
          </a:xfrm>
        </p:spPr>
        <p:txBody>
          <a:bodyPr/>
          <a:lstStyle/>
          <a:p>
            <a:fld id="{ACB160E8-E870-46BA-8C3F-B490E99DB9E1}" type="slidenum">
              <a:rPr lang="en-US" smtClean="0"/>
            </a:fld>
            <a:endParaRPr lang="en-US"/>
          </a:p>
        </p:txBody>
      </p:sp>
      <p:sp>
        <p:nvSpPr>
          <p:cNvPr id="54" name="Content Placeholder 2"/>
          <p:cNvSpPr txBox="1"/>
          <p:nvPr/>
        </p:nvSpPr>
        <p:spPr>
          <a:xfrm>
            <a:off x="949325" y="1557655"/>
            <a:ext cx="7934960" cy="3429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sz="2200" b="1" dirty="0"/>
              <a:t>Evaluation Function</a:t>
            </a:r>
            <a:endParaRPr lang="en-US" sz="2200" b="1" dirty="0"/>
          </a:p>
          <a:p>
            <a:pPr>
              <a:lnSpc>
                <a:spcPct val="130000"/>
              </a:lnSpc>
            </a:pPr>
            <a:r>
              <a:rPr lang="en-US" sz="2200" dirty="0"/>
              <a:t>Evaluation Function calculates the material value and piece placement score (max scope).</a:t>
            </a:r>
            <a:endParaRPr lang="en-US" sz="2200" dirty="0"/>
          </a:p>
          <a:p>
            <a:pPr>
              <a:lnSpc>
                <a:spcPct val="130000"/>
              </a:lnSpc>
            </a:pPr>
            <a:r>
              <a:rPr lang="en-US" sz="2200" dirty="0"/>
              <a:t>It then returns the value to the evaluated position.</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D8DC8D-F771-4392-B118-C220E83B2BDC}" type="datetime1">
              <a:rPr lang="en-US" smtClean="0"/>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fld>
            <a:endParaRPr lang="en-US"/>
          </a:p>
        </p:txBody>
      </p:sp>
      <p:pic>
        <p:nvPicPr>
          <p:cNvPr id="10" name="Content Placeholder 9" descr="Screenshot (61)"/>
          <p:cNvPicPr>
            <a:picLocks noGrp="1" noChangeAspect="1"/>
          </p:cNvPicPr>
          <p:nvPr>
            <p:ph idx="1"/>
          </p:nvPr>
        </p:nvPicPr>
        <p:blipFill>
          <a:blip r:embed="rId1"/>
          <a:stretch>
            <a:fillRect/>
          </a:stretch>
        </p:blipFill>
        <p:spPr>
          <a:xfrm>
            <a:off x="838835" y="581025"/>
            <a:ext cx="10726420" cy="5696585"/>
          </a:xfrm>
          <a:prstGeom prst="rect">
            <a:avLst/>
          </a:prstGeom>
        </p:spPr>
      </p:pic>
      <p:sp>
        <p:nvSpPr>
          <p:cNvPr id="12" name="Text Box 11"/>
          <p:cNvSpPr txBox="1"/>
          <p:nvPr/>
        </p:nvSpPr>
        <p:spPr>
          <a:xfrm>
            <a:off x="831850" y="784860"/>
            <a:ext cx="2749550" cy="368300"/>
          </a:xfrm>
          <a:prstGeom prst="rect">
            <a:avLst/>
          </a:prstGeom>
          <a:noFill/>
        </p:spPr>
        <p:txBody>
          <a:bodyPr wrap="square" rtlCol="0">
            <a:spAutoFit/>
          </a:bodyPr>
          <a:lstStyle/>
          <a:p>
            <a:r>
              <a:rPr lang="en-IN" altLang="en-US" b="1" u="sng"/>
              <a:t>UML DIAGRAM :</a:t>
            </a:r>
            <a:endParaRPr lang="en-IN" altLang="en-US" b="1"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8910</Words>
  <Application>WPS Presentation</Application>
  <PresentationFormat>Widescreen</PresentationFormat>
  <Paragraphs>596</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Wingdings</vt:lpstr>
      <vt:lpstr>Times New Roman</vt:lpstr>
      <vt:lpstr>Microsoft YaHei</vt:lpstr>
      <vt:lpstr>Arial Unicode MS</vt:lpstr>
      <vt:lpstr>Calibri</vt:lpstr>
      <vt:lpstr>Office Theme</vt:lpstr>
      <vt:lpstr>Chess Neural Network Using AI</vt:lpstr>
      <vt:lpstr>Agenda</vt:lpstr>
      <vt:lpstr>Aim</vt:lpstr>
      <vt:lpstr>Literature Survey</vt:lpstr>
      <vt:lpstr>PowerPoint 演示文稿</vt:lpstr>
      <vt:lpstr>Motivations</vt:lpstr>
      <vt:lpstr>Objectives</vt:lpstr>
      <vt:lpstr>Proposed System</vt:lpstr>
      <vt:lpstr>PowerPoint 演示文稿</vt:lpstr>
      <vt:lpstr>Algorithms</vt:lpstr>
      <vt:lpstr>Algorithms</vt:lpstr>
      <vt:lpstr>PowerPoint 演示文稿</vt:lpstr>
      <vt:lpstr>PowerPoint 演示文稿</vt:lpstr>
      <vt:lpstr>PowerPoint 演示文稿</vt:lpstr>
      <vt:lpstr>H/W and S/W to be used &amp; Cost Requirement:</vt:lpstr>
      <vt:lpstr>Schedule Of Project :</vt:lpstr>
      <vt:lpstr>Risk Involved</vt:lpstr>
      <vt:lpstr>Social Aspect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Rohan</cp:lastModifiedBy>
  <cp:revision>289</cp:revision>
  <cp:lastPrinted>2017-09-01T05:20:00Z</cp:lastPrinted>
  <dcterms:created xsi:type="dcterms:W3CDTF">2016-08-04T06:06:00Z</dcterms:created>
  <dcterms:modified xsi:type="dcterms:W3CDTF">2021-11-19T05:35:56Z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y fmtid="{D5CDD505-2E9C-101B-9397-08002B2CF9AE}" pid="3" name="KSOProductBuildVer">
    <vt:lpwstr>1033-10.2.0.7636</vt:lpwstr>
  </property>
</Properties>
</file>