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8" r:id="rId5"/>
    <p:sldId id="259" r:id="rId6"/>
    <p:sldId id="260" r:id="rId7"/>
    <p:sldId id="261" r:id="rId8"/>
    <p:sldId id="262" r:id="rId9"/>
    <p:sldId id="264" r:id="rId10"/>
    <p:sldId id="265" r:id="rId11"/>
    <p:sldId id="266"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shik 💛" initials="A" lastIdx="2" clrIdx="0">
    <p:extLst>
      <p:ext uri="{19B8F6BF-5375-455C-9EA6-DF929625EA0E}">
        <p15:presenceInfo xmlns:p15="http://schemas.microsoft.com/office/powerpoint/2012/main" userId="a881ee45f6278b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7" d="100"/>
          <a:sy n="57" d="100"/>
        </p:scale>
        <p:origin x="10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85EB7-E79C-CC45-8E53-9E00B67B6509}"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7069E-97C4-1547-B80A-8DAB779E3818}" type="slidenum">
              <a:rPr lang="en-US" smtClean="0"/>
              <a:t>‹#›</a:t>
            </a:fld>
            <a:endParaRPr lang="en-US"/>
          </a:p>
        </p:txBody>
      </p:sp>
    </p:spTree>
    <p:extLst>
      <p:ext uri="{BB962C8B-B14F-4D97-AF65-F5344CB8AC3E}">
        <p14:creationId xmlns:p14="http://schemas.microsoft.com/office/powerpoint/2010/main" val="867467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27069E-97C4-1547-B80A-8DAB779E3818}" type="slidenum">
              <a:rPr lang="en-US" smtClean="0"/>
              <a:t>9</a:t>
            </a:fld>
            <a:endParaRPr lang="en-US"/>
          </a:p>
        </p:txBody>
      </p:sp>
    </p:spTree>
    <p:extLst>
      <p:ext uri="{BB962C8B-B14F-4D97-AF65-F5344CB8AC3E}">
        <p14:creationId xmlns:p14="http://schemas.microsoft.com/office/powerpoint/2010/main" val="297968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4CC074-676E-43F2-A317-4FABEB9E30F3}"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162630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4CC074-676E-43F2-A317-4FABEB9E30F3}"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140402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4CC074-676E-43F2-A317-4FABEB9E30F3}"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3613538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4CC074-676E-43F2-A317-4FABEB9E30F3}"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E1922-2737-415E-9A71-38E165B078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3516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4CC074-676E-43F2-A317-4FABEB9E30F3}"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1381582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4CC074-676E-43F2-A317-4FABEB9E30F3}"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1380969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4CC074-676E-43F2-A317-4FABEB9E30F3}"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2078364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CC074-676E-43F2-A317-4FABEB9E30F3}"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2149234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CC074-676E-43F2-A317-4FABEB9E30F3}"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156491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CC074-676E-43F2-A317-4FABEB9E30F3}"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36241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4CC074-676E-43F2-A317-4FABEB9E30F3}"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312066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4CC074-676E-43F2-A317-4FABEB9E30F3}"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119210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4CC074-676E-43F2-A317-4FABEB9E30F3}"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126983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4CC074-676E-43F2-A317-4FABEB9E30F3}"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347917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CC074-676E-43F2-A317-4FABEB9E30F3}"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198355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4CC074-676E-43F2-A317-4FABEB9E30F3}"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311765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4CC074-676E-43F2-A317-4FABEB9E30F3}"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E1922-2737-415E-9A71-38E165B07828}" type="slidenum">
              <a:rPr lang="en-IN" smtClean="0"/>
              <a:t>‹#›</a:t>
            </a:fld>
            <a:endParaRPr lang="en-IN"/>
          </a:p>
        </p:txBody>
      </p:sp>
    </p:spTree>
    <p:extLst>
      <p:ext uri="{BB962C8B-B14F-4D97-AF65-F5344CB8AC3E}">
        <p14:creationId xmlns:p14="http://schemas.microsoft.com/office/powerpoint/2010/main" val="266703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84CC074-676E-43F2-A317-4FABEB9E30F3}" type="datetimeFigureOut">
              <a:rPr lang="en-IN" smtClean="0"/>
              <a:t>17-04-2024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0E1922-2737-415E-9A71-38E165B07828}" type="slidenum">
              <a:rPr lang="en-IN" smtClean="0"/>
              <a:t>‹#›</a:t>
            </a:fld>
            <a:endParaRPr lang="en-IN"/>
          </a:p>
        </p:txBody>
      </p:sp>
    </p:spTree>
    <p:extLst>
      <p:ext uri="{BB962C8B-B14F-4D97-AF65-F5344CB8AC3E}">
        <p14:creationId xmlns:p14="http://schemas.microsoft.com/office/powerpoint/2010/main" val="25838790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1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48D8-6956-1941-09D4-1BE1BCA60C1E}"/>
              </a:ext>
            </a:extLst>
          </p:cNvPr>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CNN-Driven Brain Tumor Identification Using Medical Resonance Imaging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954C49D-812F-8B5C-43A3-0D24590B90B4}"/>
              </a:ext>
            </a:extLst>
          </p:cNvPr>
          <p:cNvSpPr>
            <a:spLocks noGrp="1"/>
          </p:cNvSpPr>
          <p:nvPr>
            <p:ph type="subTitle" idx="1"/>
          </p:nvPr>
        </p:nvSpPr>
        <p:spPr>
          <a:xfrm>
            <a:off x="1524000" y="3602037"/>
            <a:ext cx="9144000" cy="2274655"/>
          </a:xfrm>
        </p:spPr>
        <p:txBody>
          <a:bodyPr>
            <a:normAutofit fontScale="625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a:t>
            </a:r>
          </a:p>
          <a:p>
            <a:pPr algn="r"/>
            <a:r>
              <a:rPr lang="en-US" dirty="0">
                <a:latin typeface="Times New Roman" panose="02020603050405020304" pitchFamily="18" charset="0"/>
                <a:cs typeface="Times New Roman" panose="02020603050405020304" pitchFamily="18" charset="0"/>
              </a:rPr>
              <a:t>Marri Rohan(700741375)</a:t>
            </a:r>
          </a:p>
          <a:p>
            <a:pPr algn="r"/>
            <a:r>
              <a:rPr lang="en-US" dirty="0" err="1">
                <a:latin typeface="Times New Roman" panose="02020603050405020304" pitchFamily="18" charset="0"/>
                <a:cs typeface="Times New Roman" panose="02020603050405020304" pitchFamily="18" charset="0"/>
              </a:rPr>
              <a:t>Shanmukha</a:t>
            </a:r>
            <a:r>
              <a:rPr lang="en-US" dirty="0">
                <a:latin typeface="Times New Roman" panose="02020603050405020304" pitchFamily="18" charset="0"/>
                <a:cs typeface="Times New Roman" panose="02020603050405020304" pitchFamily="18" charset="0"/>
              </a:rPr>
              <a:t> Sai </a:t>
            </a:r>
            <a:r>
              <a:rPr lang="en-US" dirty="0" err="1">
                <a:latin typeface="Times New Roman" panose="02020603050405020304" pitchFamily="18" charset="0"/>
                <a:cs typeface="Times New Roman" panose="02020603050405020304" pitchFamily="18" charset="0"/>
              </a:rPr>
              <a:t>Nayudu</a:t>
            </a:r>
            <a:r>
              <a:rPr lang="en-US" dirty="0">
                <a:latin typeface="Times New Roman" panose="02020603050405020304" pitchFamily="18" charset="0"/>
                <a:cs typeface="Times New Roman" panose="02020603050405020304" pitchFamily="18" charset="0"/>
              </a:rPr>
              <a:t>(700757673)</a:t>
            </a:r>
          </a:p>
          <a:p>
            <a:pPr algn="r"/>
            <a:r>
              <a:rPr lang="en-US" dirty="0">
                <a:latin typeface="Times New Roman" panose="02020603050405020304" pitchFamily="18" charset="0"/>
                <a:cs typeface="Times New Roman" panose="02020603050405020304" pitchFamily="18" charset="0"/>
              </a:rPr>
              <a:t>Ram Gopal </a:t>
            </a:r>
            <a:r>
              <a:rPr lang="en-US" dirty="0" err="1">
                <a:latin typeface="Times New Roman" panose="02020603050405020304" pitchFamily="18" charset="0"/>
                <a:cs typeface="Times New Roman" panose="02020603050405020304" pitchFamily="18" charset="0"/>
              </a:rPr>
              <a:t>Lokam</a:t>
            </a:r>
            <a:r>
              <a:rPr lang="en-US" dirty="0">
                <a:latin typeface="Times New Roman" panose="02020603050405020304" pitchFamily="18" charset="0"/>
                <a:cs typeface="Times New Roman" panose="02020603050405020304" pitchFamily="18" charset="0"/>
              </a:rPr>
              <a:t>(700746228)</a:t>
            </a:r>
          </a:p>
          <a:p>
            <a:pPr algn="r"/>
            <a:r>
              <a:rPr lang="en-US" dirty="0">
                <a:latin typeface="Times New Roman" panose="02020603050405020304" pitchFamily="18" charset="0"/>
                <a:cs typeface="Times New Roman" panose="02020603050405020304" pitchFamily="18" charset="0"/>
              </a:rPr>
              <a:t>Mohammad Aslam </a:t>
            </a:r>
            <a:r>
              <a:rPr lang="en-US" dirty="0" err="1">
                <a:latin typeface="Times New Roman" panose="02020603050405020304" pitchFamily="18" charset="0"/>
                <a:cs typeface="Times New Roman" panose="02020603050405020304" pitchFamily="18" charset="0"/>
              </a:rPr>
              <a:t>Parvaz</a:t>
            </a:r>
            <a:r>
              <a:rPr lang="en-US" dirty="0">
                <a:latin typeface="Times New Roman" panose="02020603050405020304" pitchFamily="18" charset="0"/>
                <a:cs typeface="Times New Roman" panose="02020603050405020304" pitchFamily="18" charset="0"/>
              </a:rPr>
              <a:t>(700747364)</a:t>
            </a:r>
          </a:p>
          <a:p>
            <a:pPr algn="r"/>
            <a:endParaRPr lang="en-US" dirty="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882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F998-B158-A470-4780-8087EEC885C0}"/>
              </a:ext>
            </a:extLst>
          </p:cNvPr>
          <p:cNvSpPr>
            <a:spLocks noGrp="1"/>
          </p:cNvSpPr>
          <p:nvPr>
            <p:ph type="title"/>
          </p:nvPr>
        </p:nvSpPr>
        <p:spPr/>
        <p:txBody>
          <a:bodyPr/>
          <a:lstStyle/>
          <a:p>
            <a:r>
              <a:rPr lang="en-US" dirty="0"/>
              <a:t>R</a:t>
            </a:r>
            <a:r>
              <a:rPr lang="en-IN" dirty="0" err="1"/>
              <a:t>esults</a:t>
            </a:r>
            <a:endParaRPr lang="en-IN" dirty="0"/>
          </a:p>
        </p:txBody>
      </p:sp>
      <p:sp>
        <p:nvSpPr>
          <p:cNvPr id="3" name="Content Placeholder 2">
            <a:extLst>
              <a:ext uri="{FF2B5EF4-FFF2-40B4-BE49-F238E27FC236}">
                <a16:creationId xmlns:a16="http://schemas.microsoft.com/office/drawing/2014/main" id="{712EB577-4861-63B2-9951-BB4542991B2B}"/>
              </a:ext>
            </a:extLst>
          </p:cNvPr>
          <p:cNvSpPr>
            <a:spLocks noGrp="1"/>
          </p:cNvSpPr>
          <p:nvPr>
            <p:ph idx="1"/>
          </p:nvPr>
        </p:nvSpPr>
        <p:spPr/>
        <p:txBody>
          <a:bodyPr>
            <a:normAutofit/>
          </a:bodyPr>
          <a:lstStyle/>
          <a:p>
            <a:pPr algn="just">
              <a:lnSpc>
                <a:spcPct val="160000"/>
              </a:lnSpc>
            </a:pPr>
            <a:r>
              <a:rPr lang="en-US" dirty="0"/>
              <a:t>Input Images:                                                         Output Images</a:t>
            </a:r>
            <a:endParaRPr lang="en-IN" dirty="0"/>
          </a:p>
        </p:txBody>
      </p:sp>
      <p:pic>
        <p:nvPicPr>
          <p:cNvPr id="4" name="Picture 3">
            <a:extLst>
              <a:ext uri="{FF2B5EF4-FFF2-40B4-BE49-F238E27FC236}">
                <a16:creationId xmlns:a16="http://schemas.microsoft.com/office/drawing/2014/main" id="{F57AA2A0-3540-B704-0116-0C7FBBC92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076" y="2780796"/>
            <a:ext cx="2818765" cy="1920875"/>
          </a:xfrm>
          <a:prstGeom prst="rect">
            <a:avLst/>
          </a:prstGeom>
          <a:ln>
            <a:noFill/>
          </a:ln>
          <a:effectLst>
            <a:softEdge rad="112500"/>
          </a:effectLst>
        </p:spPr>
      </p:pic>
      <p:pic>
        <p:nvPicPr>
          <p:cNvPr id="7" name="Picture 6">
            <a:extLst>
              <a:ext uri="{FF2B5EF4-FFF2-40B4-BE49-F238E27FC236}">
                <a16:creationId xmlns:a16="http://schemas.microsoft.com/office/drawing/2014/main" id="{86E08DDA-DC25-8724-653F-C68C82DB3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760" y="2934726"/>
            <a:ext cx="1494264" cy="1614972"/>
          </a:xfrm>
          <a:prstGeom prst="rect">
            <a:avLst/>
          </a:prstGeom>
        </p:spPr>
      </p:pic>
      <p:pic>
        <p:nvPicPr>
          <p:cNvPr id="9" name="Picture 8">
            <a:extLst>
              <a:ext uri="{FF2B5EF4-FFF2-40B4-BE49-F238E27FC236}">
                <a16:creationId xmlns:a16="http://schemas.microsoft.com/office/drawing/2014/main" id="{5C1D1F01-B0AE-EF53-A461-5DC197DC32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9668" y="2956720"/>
            <a:ext cx="1996069" cy="1614972"/>
          </a:xfrm>
          <a:prstGeom prst="rect">
            <a:avLst/>
          </a:prstGeom>
        </p:spPr>
      </p:pic>
    </p:spTree>
    <p:extLst>
      <p:ext uri="{BB962C8B-B14F-4D97-AF65-F5344CB8AC3E}">
        <p14:creationId xmlns:p14="http://schemas.microsoft.com/office/powerpoint/2010/main" val="201510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35C5-51B7-F930-C4EF-CF3F0D3E5E87}"/>
              </a:ext>
            </a:extLst>
          </p:cNvPr>
          <p:cNvSpPr>
            <a:spLocks noGrp="1"/>
          </p:cNvSpPr>
          <p:nvPr>
            <p:ph type="title"/>
          </p:nvPr>
        </p:nvSpPr>
        <p:spPr/>
        <p:txBody>
          <a:bodyPr>
            <a:normAutofit/>
          </a:bodyPr>
          <a:lstStyle/>
          <a:p>
            <a:r>
              <a:rPr lang="en-IN" sz="1600" dirty="0">
                <a:latin typeface="Times New Roman" panose="02020603050405020304" pitchFamily="18" charset="0"/>
                <a:cs typeface="Times New Roman" panose="02020603050405020304" pitchFamily="18" charset="0"/>
              </a:rPr>
              <a:t>IMPLEMENTATION</a:t>
            </a:r>
          </a:p>
        </p:txBody>
      </p:sp>
      <p:pic>
        <p:nvPicPr>
          <p:cNvPr id="9" name="Content Placeholder 8">
            <a:extLst>
              <a:ext uri="{FF2B5EF4-FFF2-40B4-BE49-F238E27FC236}">
                <a16:creationId xmlns:a16="http://schemas.microsoft.com/office/drawing/2014/main" id="{8F825A7E-1C9F-359F-2607-B34B43C825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888" y="2177621"/>
            <a:ext cx="5605345" cy="2502758"/>
          </a:xfrm>
        </p:spPr>
      </p:pic>
      <p:pic>
        <p:nvPicPr>
          <p:cNvPr id="11" name="Picture 10">
            <a:extLst>
              <a:ext uri="{FF2B5EF4-FFF2-40B4-BE49-F238E27FC236}">
                <a16:creationId xmlns:a16="http://schemas.microsoft.com/office/drawing/2014/main" id="{3A5D3678-FA90-D796-66D7-21EF4FB44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732" y="2177621"/>
            <a:ext cx="4877380" cy="2642723"/>
          </a:xfrm>
          <a:prstGeom prst="rect">
            <a:avLst/>
          </a:prstGeom>
        </p:spPr>
      </p:pic>
    </p:spTree>
    <p:extLst>
      <p:ext uri="{BB962C8B-B14F-4D97-AF65-F5344CB8AC3E}">
        <p14:creationId xmlns:p14="http://schemas.microsoft.com/office/powerpoint/2010/main" val="12597231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46C33-3DF7-E746-F46F-3AB173D2877C}"/>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Conclusion</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D87921-5B4B-06C5-C37C-4418D4121878}"/>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he study presents two deep-learning models for detecting anomalies in the brain and grading several tumor types, including meningioma, glioma, and pituitary tumors. The "proposed 23-layer CNN" architecture is built to handle a relatively high quantity of image data, in contrast to the "Fine-tuned CNN with VGG16" architecture, which is built to handle a smaller amount of image data. The performance of the "Fine-tuned CNN with VGG16" model is also improved using a thorough data augmentation technique. Our experimental findings showed that both models improve the accuracy of brain tumor diagnosis prediction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713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746B-EA1E-81FF-4690-DF568BE99ED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181684-15BC-22D0-5191-7B0E011661F5}"/>
              </a:ext>
            </a:extLst>
          </p:cNvPr>
          <p:cNvSpPr>
            <a:spLocks noGrp="1"/>
          </p:cNvSpPr>
          <p:nvPr>
            <p:ph idx="1"/>
          </p:nvPr>
        </p:nvSpPr>
        <p:spPr/>
        <p:txBody>
          <a:bodyPr>
            <a:normAutofit fontScale="55000" lnSpcReduction="20000"/>
          </a:bodyPr>
          <a:lstStyle/>
          <a:p>
            <a:pPr marL="0" indent="0">
              <a:buNone/>
            </a:pPr>
            <a:r>
              <a:rPr lang="en-IN" dirty="0">
                <a:latin typeface="Times New Roman" panose="02020603050405020304" pitchFamily="18" charset="0"/>
                <a:cs typeface="Times New Roman" panose="02020603050405020304" pitchFamily="18" charset="0"/>
              </a:rPr>
              <a:t>1. Lee D.Y. Roles of </a:t>
            </a:r>
            <a:r>
              <a:rPr lang="en-IN" dirty="0" err="1">
                <a:latin typeface="Times New Roman" panose="02020603050405020304" pitchFamily="18" charset="0"/>
                <a:cs typeface="Times New Roman" panose="02020603050405020304" pitchFamily="18" charset="0"/>
              </a:rPr>
              <a:t>TORsignaling</a:t>
            </a:r>
            <a:r>
              <a:rPr lang="en-IN" dirty="0">
                <a:latin typeface="Times New Roman" panose="02020603050405020304" pitchFamily="18" charset="0"/>
                <a:cs typeface="Times New Roman" panose="02020603050405020304" pitchFamily="18" charset="0"/>
              </a:rPr>
              <a:t> in brain development. Exp. </a:t>
            </a:r>
            <a:r>
              <a:rPr lang="en-IN" dirty="0" err="1">
                <a:latin typeface="Times New Roman" panose="02020603050405020304" pitchFamily="18" charset="0"/>
                <a:cs typeface="Times New Roman" panose="02020603050405020304" pitchFamily="18" charset="0"/>
              </a:rPr>
              <a:t>Neurobiol</a:t>
            </a:r>
            <a:r>
              <a:rPr lang="en-IN" dirty="0">
                <a:latin typeface="Times New Roman" panose="02020603050405020304" pitchFamily="18" charset="0"/>
                <a:cs typeface="Times New Roman" panose="02020603050405020304" pitchFamily="18" charset="0"/>
              </a:rPr>
              <a:t>. 2015;24:177–185.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10.5607/en.2015.24.3.177. [PMC free article] [PubMed] [</a:t>
            </a:r>
            <a:r>
              <a:rPr lang="en-IN" dirty="0" err="1">
                <a:latin typeface="Times New Roman" panose="02020603050405020304" pitchFamily="18" charset="0"/>
                <a:cs typeface="Times New Roman" panose="02020603050405020304" pitchFamily="18" charset="0"/>
              </a:rPr>
              <a:t>CrossRef</a:t>
            </a:r>
            <a:r>
              <a:rPr lang="en-IN" dirty="0">
                <a:latin typeface="Times New Roman" panose="02020603050405020304" pitchFamily="18" charset="0"/>
                <a:cs typeface="Times New Roman" panose="02020603050405020304" pitchFamily="18" charset="0"/>
              </a:rPr>
              <a:t>] [Google Scholar]</a:t>
            </a:r>
          </a:p>
          <a:p>
            <a:pPr marL="0" indent="0">
              <a:buNone/>
            </a:pPr>
            <a:r>
              <a:rPr lang="en-IN" dirty="0">
                <a:latin typeface="Times New Roman" panose="02020603050405020304" pitchFamily="18" charset="0"/>
                <a:cs typeface="Times New Roman" panose="02020603050405020304" pitchFamily="18" charset="0"/>
              </a:rPr>
              <a:t>2. Zahoor M.M., Qureshi S.A., Bibi S., Khan S.H., Khan A., Ghafoor U., </a:t>
            </a:r>
            <a:r>
              <a:rPr lang="en-IN" dirty="0" err="1">
                <a:latin typeface="Times New Roman" panose="02020603050405020304" pitchFamily="18" charset="0"/>
                <a:cs typeface="Times New Roman" panose="02020603050405020304" pitchFamily="18" charset="0"/>
              </a:rPr>
              <a:t>Bhutta</a:t>
            </a:r>
            <a:r>
              <a:rPr lang="en-IN" dirty="0">
                <a:latin typeface="Times New Roman" panose="02020603050405020304" pitchFamily="18" charset="0"/>
                <a:cs typeface="Times New Roman" panose="02020603050405020304" pitchFamily="18" charset="0"/>
              </a:rPr>
              <a:t> M.R. A New Deep Hybrid Boosted and Ensemble Learning-Based Brain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Analysis Using MRI. Sensors. 2022;22:2726.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10.3390/s22072726. [PMC free article] [PubMed] [</a:t>
            </a:r>
            <a:r>
              <a:rPr lang="en-IN" dirty="0" err="1">
                <a:latin typeface="Times New Roman" panose="02020603050405020304" pitchFamily="18" charset="0"/>
                <a:cs typeface="Times New Roman" panose="02020603050405020304" pitchFamily="18" charset="0"/>
              </a:rPr>
              <a:t>CrossRef</a:t>
            </a:r>
            <a:r>
              <a:rPr lang="en-IN" dirty="0">
                <a:latin typeface="Times New Roman" panose="02020603050405020304" pitchFamily="18" charset="0"/>
                <a:cs typeface="Times New Roman" panose="02020603050405020304" pitchFamily="18" charset="0"/>
              </a:rPr>
              <a:t>] [Google Scholar]</a:t>
            </a:r>
          </a:p>
          <a:p>
            <a:pPr marL="0" indent="0">
              <a:buNone/>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Arabahmadi</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Farahbakhsh</a:t>
            </a:r>
            <a:r>
              <a:rPr lang="en-IN" dirty="0">
                <a:latin typeface="Times New Roman" panose="02020603050405020304" pitchFamily="18" charset="0"/>
                <a:cs typeface="Times New Roman" panose="02020603050405020304" pitchFamily="18" charset="0"/>
              </a:rPr>
              <a:t> R., Rezazadeh J. Deep Learning for Smart healthcare—A Survey on Brain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Detection from Medical Imaging. Sensors. 2022;22:1960.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10.3390/s22051960. [PMC free article] [PubMed] [</a:t>
            </a:r>
            <a:r>
              <a:rPr lang="en-IN" dirty="0" err="1">
                <a:latin typeface="Times New Roman" panose="02020603050405020304" pitchFamily="18" charset="0"/>
                <a:cs typeface="Times New Roman" panose="02020603050405020304" pitchFamily="18" charset="0"/>
              </a:rPr>
              <a:t>CrossRef</a:t>
            </a:r>
            <a:r>
              <a:rPr lang="en-IN" dirty="0">
                <a:latin typeface="Times New Roman" panose="02020603050405020304" pitchFamily="18" charset="0"/>
                <a:cs typeface="Times New Roman" panose="02020603050405020304" pitchFamily="18" charset="0"/>
              </a:rPr>
              <a:t>] [Google Scholar]</a:t>
            </a:r>
          </a:p>
          <a:p>
            <a:pPr marL="0" indent="0">
              <a:buNone/>
            </a:pPr>
            <a:r>
              <a:rPr lang="en-IN" dirty="0">
                <a:latin typeface="Times New Roman" panose="02020603050405020304" pitchFamily="18" charset="0"/>
                <a:cs typeface="Times New Roman" panose="02020603050405020304" pitchFamily="18" charset="0"/>
              </a:rPr>
              <a:t>4. Gore D.V., Deshpande V. Comparative study of various techniques using deep Learning for brain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detection; Proceedings of the 2020 IEEE International Conference for Emerging Technology (INCET); Belgaum, India. 5–7 June 2020; pp. 1–4. [Google Scholar]</a:t>
            </a:r>
          </a:p>
          <a:p>
            <a:pPr marL="0" indent="0">
              <a:buNone/>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Sapra</a:t>
            </a:r>
            <a:r>
              <a:rPr lang="en-IN" dirty="0">
                <a:latin typeface="Times New Roman" panose="02020603050405020304" pitchFamily="18" charset="0"/>
                <a:cs typeface="Times New Roman" panose="02020603050405020304" pitchFamily="18" charset="0"/>
              </a:rPr>
              <a:t> P., Singh R., Khurana S. Brain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detection using neural network. Int. J. Sci. Mod. Eng. 2013;1:2319–6386. [Google Scholar]</a:t>
            </a:r>
          </a:p>
          <a:p>
            <a:pPr marL="0" indent="0">
              <a:buNone/>
            </a:pPr>
            <a:r>
              <a:rPr lang="en-IN" dirty="0">
                <a:latin typeface="Times New Roman" panose="02020603050405020304" pitchFamily="18" charset="0"/>
                <a:cs typeface="Times New Roman" panose="02020603050405020304" pitchFamily="18" charset="0"/>
              </a:rPr>
              <a:t>6. Soomro T.A., Zheng L., Afifi A.J., Ali A., Soomro S., Yin M., Gao J. Image Segmentation for MR Brain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Detection Using Machine Learning: A Review. IEEE Rev. Biomed. Eng. 2022;16:70–90.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10.1109/RBME.2022.3185292. [PubMed] [</a:t>
            </a:r>
            <a:r>
              <a:rPr lang="en-IN" dirty="0" err="1">
                <a:latin typeface="Times New Roman" panose="02020603050405020304" pitchFamily="18" charset="0"/>
                <a:cs typeface="Times New Roman" panose="02020603050405020304" pitchFamily="18" charset="0"/>
              </a:rPr>
              <a:t>CrossRef</a:t>
            </a:r>
            <a:r>
              <a:rPr lang="en-IN" dirty="0">
                <a:latin typeface="Times New Roman" panose="02020603050405020304" pitchFamily="18" charset="0"/>
                <a:cs typeface="Times New Roman" panose="02020603050405020304" pitchFamily="18" charset="0"/>
              </a:rPr>
              <a:t>] [Google Scholar]</a:t>
            </a:r>
          </a:p>
          <a:p>
            <a:pPr marL="0" indent="0">
              <a:buNone/>
            </a:pPr>
            <a:r>
              <a:rPr lang="en-IN" dirty="0">
                <a:latin typeface="Times New Roman" panose="02020603050405020304" pitchFamily="18" charset="0"/>
                <a:cs typeface="Times New Roman" panose="02020603050405020304" pitchFamily="18" charset="0"/>
              </a:rPr>
              <a:t>7. Yavuz B.B., </a:t>
            </a:r>
            <a:r>
              <a:rPr lang="en-IN" dirty="0" err="1">
                <a:latin typeface="Times New Roman" panose="02020603050405020304" pitchFamily="18" charset="0"/>
                <a:cs typeface="Times New Roman" panose="02020603050405020304" pitchFamily="18" charset="0"/>
              </a:rPr>
              <a:t>Kanyilmaz</a:t>
            </a:r>
            <a:r>
              <a:rPr lang="en-IN" dirty="0">
                <a:latin typeface="Times New Roman" panose="02020603050405020304" pitchFamily="18" charset="0"/>
                <a:cs typeface="Times New Roman" panose="02020603050405020304" pitchFamily="18" charset="0"/>
              </a:rPr>
              <a:t> G., </a:t>
            </a:r>
            <a:r>
              <a:rPr lang="en-IN" dirty="0" err="1">
                <a:latin typeface="Times New Roman" panose="02020603050405020304" pitchFamily="18" charset="0"/>
                <a:cs typeface="Times New Roman" panose="02020603050405020304" pitchFamily="18" charset="0"/>
              </a:rPr>
              <a:t>Aktan</a:t>
            </a:r>
            <a:r>
              <a:rPr lang="en-IN" dirty="0">
                <a:latin typeface="Times New Roman" panose="02020603050405020304" pitchFamily="18" charset="0"/>
                <a:cs typeface="Times New Roman" panose="02020603050405020304" pitchFamily="18" charset="0"/>
              </a:rPr>
              <a:t> M. Factors affecting survival in glioblastoma patients below and above 65 years of age: A retrospective observational study. Indian J. Cancer. 2021;58:210. [PubMed] [Google Scholar]</a:t>
            </a:r>
          </a:p>
          <a:p>
            <a:pPr marL="0" indent="0">
              <a:buNone/>
            </a:pPr>
            <a:r>
              <a:rPr lang="en-IN" dirty="0">
                <a:latin typeface="Times New Roman" panose="02020603050405020304" pitchFamily="18" charset="0"/>
                <a:cs typeface="Times New Roman" panose="02020603050405020304" pitchFamily="18" charset="0"/>
              </a:rPr>
              <a:t>8. </a:t>
            </a:r>
            <a:r>
              <a:rPr lang="en-IN" dirty="0" err="1">
                <a:latin typeface="Times New Roman" panose="02020603050405020304" pitchFamily="18" charset="0"/>
                <a:cs typeface="Times New Roman" panose="02020603050405020304" pitchFamily="18" charset="0"/>
              </a:rPr>
              <a:t>Fahmideh</a:t>
            </a:r>
            <a:r>
              <a:rPr lang="en-IN" dirty="0">
                <a:latin typeface="Times New Roman" panose="02020603050405020304" pitchFamily="18" charset="0"/>
                <a:cs typeface="Times New Roman" panose="02020603050405020304" pitchFamily="18" charset="0"/>
              </a:rPr>
              <a:t> M.A., </a:t>
            </a:r>
            <a:r>
              <a:rPr lang="en-IN" dirty="0" err="1">
                <a:latin typeface="Times New Roman" panose="02020603050405020304" pitchFamily="18" charset="0"/>
                <a:cs typeface="Times New Roman" panose="02020603050405020304" pitchFamily="18" charset="0"/>
              </a:rPr>
              <a:t>Scheurer</a:t>
            </a:r>
            <a:r>
              <a:rPr lang="en-IN" dirty="0">
                <a:latin typeface="Times New Roman" panose="02020603050405020304" pitchFamily="18" charset="0"/>
                <a:cs typeface="Times New Roman" panose="02020603050405020304" pitchFamily="18" charset="0"/>
              </a:rPr>
              <a:t> M.E. </a:t>
            </a:r>
            <a:r>
              <a:rPr lang="en-IN" dirty="0" err="1">
                <a:latin typeface="Times New Roman" panose="02020603050405020304" pitchFamily="18" charset="0"/>
                <a:cs typeface="Times New Roman" panose="02020603050405020304" pitchFamily="18" charset="0"/>
              </a:rPr>
              <a:t>Pediatric</a:t>
            </a:r>
            <a:r>
              <a:rPr lang="en-IN" dirty="0">
                <a:latin typeface="Times New Roman" panose="02020603050405020304" pitchFamily="18" charset="0"/>
                <a:cs typeface="Times New Roman" panose="02020603050405020304" pitchFamily="18" charset="0"/>
              </a:rPr>
              <a:t> brain </a:t>
            </a:r>
            <a:r>
              <a:rPr lang="en-IN" dirty="0" err="1">
                <a:latin typeface="Times New Roman" panose="02020603050405020304" pitchFamily="18" charset="0"/>
                <a:cs typeface="Times New Roman" panose="02020603050405020304" pitchFamily="18" charset="0"/>
              </a:rPr>
              <a:t>tumors</a:t>
            </a:r>
            <a:r>
              <a:rPr lang="en-IN" dirty="0">
                <a:latin typeface="Times New Roman" panose="02020603050405020304" pitchFamily="18" charset="0"/>
                <a:cs typeface="Times New Roman" panose="02020603050405020304" pitchFamily="18" charset="0"/>
              </a:rPr>
              <a:t>: Descriptive epidemiology, risk factors, and future directions. Cancer </a:t>
            </a:r>
            <a:r>
              <a:rPr lang="en-IN" dirty="0" err="1">
                <a:latin typeface="Times New Roman" panose="02020603050405020304" pitchFamily="18" charset="0"/>
                <a:cs typeface="Times New Roman" panose="02020603050405020304" pitchFamily="18" charset="0"/>
              </a:rPr>
              <a:t>Epidemiol</a:t>
            </a:r>
            <a:r>
              <a:rPr lang="en-IN" dirty="0">
                <a:latin typeface="Times New Roman" panose="02020603050405020304" pitchFamily="18" charset="0"/>
                <a:cs typeface="Times New Roman" panose="02020603050405020304" pitchFamily="18" charset="0"/>
              </a:rPr>
              <a:t>. Prev. </a:t>
            </a:r>
            <a:r>
              <a:rPr lang="en-IN" dirty="0" err="1">
                <a:latin typeface="Times New Roman" panose="02020603050405020304" pitchFamily="18" charset="0"/>
                <a:cs typeface="Times New Roman" panose="02020603050405020304" pitchFamily="18" charset="0"/>
              </a:rPr>
              <a:t>Biomark</a:t>
            </a:r>
            <a:r>
              <a:rPr lang="en-IN" dirty="0">
                <a:latin typeface="Times New Roman" panose="02020603050405020304" pitchFamily="18" charset="0"/>
                <a:cs typeface="Times New Roman" panose="02020603050405020304" pitchFamily="18" charset="0"/>
              </a:rPr>
              <a:t>. 2021;30:813–821.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10.1158/1055-9965.EPI-20-1443. [PubMed] [</a:t>
            </a:r>
            <a:r>
              <a:rPr lang="en-IN" dirty="0" err="1">
                <a:latin typeface="Times New Roman" panose="02020603050405020304" pitchFamily="18" charset="0"/>
                <a:cs typeface="Times New Roman" panose="02020603050405020304" pitchFamily="18" charset="0"/>
              </a:rPr>
              <a:t>CrossRef</a:t>
            </a:r>
            <a:r>
              <a:rPr lang="en-IN" dirty="0">
                <a:latin typeface="Times New Roman" panose="02020603050405020304" pitchFamily="18" charset="0"/>
                <a:cs typeface="Times New Roman" panose="02020603050405020304" pitchFamily="18" charset="0"/>
              </a:rPr>
              <a:t>] [Google Scholar]</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77776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4563-2A9A-4ED9-8815-D2FCC16107DD}"/>
              </a:ext>
            </a:extLst>
          </p:cNvPr>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Roles and Responsibilities</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048EC4-2974-29BF-FB81-117FA58BD99E}"/>
              </a:ext>
            </a:extLst>
          </p:cNvPr>
          <p:cNvSpPr>
            <a:spLocks noGrp="1"/>
          </p:cNvSpPr>
          <p:nvPr>
            <p:ph idx="1"/>
          </p:nvPr>
        </p:nvSpPr>
        <p:spPr>
          <a:xfrm>
            <a:off x="702527" y="1460810"/>
            <a:ext cx="10651273" cy="5218770"/>
          </a:xfrm>
        </p:spPr>
        <p:txBody>
          <a:bodyPr>
            <a:normAutofit fontScale="85000" lnSpcReduction="20000"/>
          </a:bodyPr>
          <a:lstStyle/>
          <a:p>
            <a:pPr marL="0" indent="0">
              <a:buNone/>
            </a:pPr>
            <a:r>
              <a:rPr lang="en-US" sz="1900" dirty="0">
                <a:latin typeface="Times New Roman" panose="02020603050405020304" pitchFamily="18" charset="0"/>
                <a:cs typeface="Times New Roman" panose="02020603050405020304" pitchFamily="18" charset="0"/>
              </a:rPr>
              <a:t>Marri Rohan: Data collection and preprocessing</a:t>
            </a:r>
          </a:p>
          <a:p>
            <a:r>
              <a:rPr lang="en-US" sz="1900" dirty="0">
                <a:latin typeface="Times New Roman" panose="02020603050405020304" pitchFamily="18" charset="0"/>
                <a:cs typeface="Times New Roman" panose="02020603050405020304" pitchFamily="18" charset="0"/>
              </a:rPr>
              <a:t>Collected Datasets from Kaggle</a:t>
            </a:r>
          </a:p>
          <a:p>
            <a:r>
              <a:rPr lang="en-US" sz="1900" dirty="0">
                <a:latin typeface="Times New Roman" panose="02020603050405020304" pitchFamily="18" charset="0"/>
                <a:cs typeface="Times New Roman" panose="02020603050405020304" pitchFamily="18" charset="0"/>
              </a:rPr>
              <a:t>Preprocess the dataset for </a:t>
            </a:r>
            <a:r>
              <a:rPr lang="en-US" sz="1900" dirty="0" err="1">
                <a:latin typeface="Times New Roman" panose="02020603050405020304" pitchFamily="18" charset="0"/>
                <a:cs typeface="Times New Roman" panose="02020603050405020304" pitchFamily="18" charset="0"/>
              </a:rPr>
              <a:t>consistencyand</a:t>
            </a:r>
            <a:r>
              <a:rPr lang="en-US" sz="1900" dirty="0">
                <a:latin typeface="Times New Roman" panose="02020603050405020304" pitchFamily="18" charset="0"/>
                <a:cs typeface="Times New Roman" panose="02020603050405020304" pitchFamily="18" charset="0"/>
              </a:rPr>
              <a:t> resize the images </a:t>
            </a:r>
            <a:r>
              <a:rPr lang="en-US" sz="1900" dirty="0" err="1">
                <a:latin typeface="Times New Roman" panose="02020603050405020304" pitchFamily="18" charset="0"/>
                <a:cs typeface="Times New Roman" panose="02020603050405020304" pitchFamily="18" charset="0"/>
              </a:rPr>
              <a:t>forbetter</a:t>
            </a:r>
            <a:r>
              <a:rPr lang="en-US" sz="1900" dirty="0">
                <a:latin typeface="Times New Roman" panose="02020603050405020304" pitchFamily="18" charset="0"/>
                <a:cs typeface="Times New Roman" panose="02020603050405020304" pitchFamily="18" charset="0"/>
              </a:rPr>
              <a:t> results.</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err="1">
                <a:latin typeface="Times New Roman" panose="02020603050405020304" pitchFamily="18" charset="0"/>
                <a:cs typeface="Times New Roman" panose="02020603050405020304" pitchFamily="18" charset="0"/>
              </a:rPr>
              <a:t>Shanmukha</a:t>
            </a:r>
            <a:r>
              <a:rPr lang="en-US" sz="1900" dirty="0">
                <a:latin typeface="Times New Roman" panose="02020603050405020304" pitchFamily="18" charset="0"/>
                <a:cs typeface="Times New Roman" panose="02020603050405020304" pitchFamily="18" charset="0"/>
              </a:rPr>
              <a:t> Sai </a:t>
            </a:r>
            <a:r>
              <a:rPr lang="en-US" sz="1900" dirty="0" err="1">
                <a:latin typeface="Times New Roman" panose="02020603050405020304" pitchFamily="18" charset="0"/>
                <a:cs typeface="Times New Roman" panose="02020603050405020304" pitchFamily="18" charset="0"/>
              </a:rPr>
              <a:t>Nayudu</a:t>
            </a:r>
            <a:r>
              <a:rPr lang="en-US" sz="1900" dirty="0">
                <a:latin typeface="Times New Roman" panose="02020603050405020304" pitchFamily="18" charset="0"/>
                <a:cs typeface="Times New Roman" panose="02020603050405020304" pitchFamily="18" charset="0"/>
              </a:rPr>
              <a:t>: Data Analysis and dataset splitting</a:t>
            </a:r>
          </a:p>
          <a:p>
            <a:r>
              <a:rPr lang="en-US" sz="1900" dirty="0">
                <a:latin typeface="Times New Roman" panose="02020603050405020304" pitchFamily="18" charset="0"/>
                <a:cs typeface="Times New Roman" panose="02020603050405020304" pitchFamily="18" charset="0"/>
              </a:rPr>
              <a:t>Analyze the data and get the insights for dataset </a:t>
            </a:r>
            <a:r>
              <a:rPr lang="en-US" sz="1900" dirty="0" err="1">
                <a:latin typeface="Times New Roman" panose="02020603050405020304" pitchFamily="18" charset="0"/>
                <a:cs typeface="Times New Roman" panose="02020603050405020304" pitchFamily="18" charset="0"/>
              </a:rPr>
              <a:t>characterstics</a:t>
            </a:r>
            <a:r>
              <a:rPr lang="en-US" sz="1900" dirty="0">
                <a:latin typeface="Times New Roman" panose="02020603050405020304" pitchFamily="18" charset="0"/>
                <a:cs typeface="Times New Roman" panose="02020603050405020304" pitchFamily="18" charset="0"/>
              </a:rPr>
              <a:t>.</a:t>
            </a:r>
          </a:p>
          <a:p>
            <a:r>
              <a:rPr lang="en-US" sz="1900" dirty="0">
                <a:latin typeface="Times New Roman" panose="02020603050405020304" pitchFamily="18" charset="0"/>
                <a:cs typeface="Times New Roman" panose="02020603050405020304" pitchFamily="18" charset="0"/>
              </a:rPr>
              <a:t>Trained and Tested the dataset models </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Ram Gopal </a:t>
            </a:r>
            <a:r>
              <a:rPr lang="en-US" sz="1900" dirty="0" err="1">
                <a:latin typeface="Times New Roman" panose="02020603050405020304" pitchFamily="18" charset="0"/>
                <a:cs typeface="Times New Roman" panose="02020603050405020304" pitchFamily="18" charset="0"/>
              </a:rPr>
              <a:t>Lokam</a:t>
            </a:r>
            <a:r>
              <a:rPr lang="en-US" sz="1900" dirty="0">
                <a:latin typeface="Times New Roman" panose="02020603050405020304" pitchFamily="18" charset="0"/>
                <a:cs typeface="Times New Roman" panose="02020603050405020304" pitchFamily="18" charset="0"/>
              </a:rPr>
              <a:t> : Design and implementation of model</a:t>
            </a:r>
          </a:p>
          <a:p>
            <a:r>
              <a:rPr lang="en-US" sz="1900" dirty="0">
                <a:latin typeface="Times New Roman" panose="02020603050405020304" pitchFamily="18" charset="0"/>
                <a:cs typeface="Times New Roman" panose="02020603050405020304" pitchFamily="18" charset="0"/>
              </a:rPr>
              <a:t>Design the model architectures and implementing the model using deep learning frameworks.</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Mohammad Aslam </a:t>
            </a:r>
            <a:r>
              <a:rPr lang="en-US" sz="1900" dirty="0" err="1">
                <a:latin typeface="Times New Roman" panose="02020603050405020304" pitchFamily="18" charset="0"/>
                <a:cs typeface="Times New Roman" panose="02020603050405020304" pitchFamily="18" charset="0"/>
              </a:rPr>
              <a:t>Parvaz</a:t>
            </a:r>
            <a:r>
              <a:rPr lang="en-US" sz="1900" dirty="0">
                <a:latin typeface="Times New Roman" panose="02020603050405020304" pitchFamily="18" charset="0"/>
                <a:cs typeface="Times New Roman" panose="02020603050405020304" pitchFamily="18" charset="0"/>
              </a:rPr>
              <a:t> : Model evaluation and Conclusion</a:t>
            </a:r>
          </a:p>
          <a:p>
            <a:r>
              <a:rPr lang="en-US" sz="1900" dirty="0">
                <a:latin typeface="Times New Roman" panose="02020603050405020304" pitchFamily="18" charset="0"/>
                <a:cs typeface="Times New Roman" panose="02020603050405020304" pitchFamily="18" charset="0"/>
              </a:rPr>
              <a:t>Evaluate the trained models using testing dataset and calculate performance metrics and provided perfect conclusion and future research</a:t>
            </a:r>
          </a:p>
          <a:p>
            <a:pPr marL="0" indent="0" algn="r">
              <a:buNone/>
            </a:pPr>
            <a:endParaRPr lang="en-IN" dirty="0"/>
          </a:p>
        </p:txBody>
      </p:sp>
    </p:spTree>
    <p:extLst>
      <p:ext uri="{BB962C8B-B14F-4D97-AF65-F5344CB8AC3E}">
        <p14:creationId xmlns:p14="http://schemas.microsoft.com/office/powerpoint/2010/main" val="1108738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DC5E-13D9-D284-3A47-0FA15EC67739}"/>
              </a:ext>
            </a:extLst>
          </p:cNvPr>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Motivation</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B5D728-1318-59D8-EA69-E62F18B2D1B1}"/>
              </a:ext>
            </a:extLst>
          </p:cNvPr>
          <p:cNvSpPr>
            <a:spLocks noGrp="1"/>
          </p:cNvSpPr>
          <p:nvPr>
            <p:ph idx="1"/>
          </p:nvPr>
        </p:nvSpPr>
        <p:spPr>
          <a:xfrm>
            <a:off x="713678" y="1538868"/>
            <a:ext cx="10640122" cy="4638095"/>
          </a:xfrm>
        </p:spPr>
        <p:txBody>
          <a:bodyPr>
            <a:normAutofit/>
          </a:bodyPr>
          <a:lstStyle/>
          <a:p>
            <a:pPr algn="just"/>
            <a:r>
              <a:rPr lang="en-US" sz="1600" dirty="0">
                <a:latin typeface="Times New Roman" panose="02020603050405020304" pitchFamily="18" charset="0"/>
                <a:cs typeface="Times New Roman" panose="02020603050405020304" pitchFamily="18" charset="0"/>
              </a:rPr>
              <a:t>The main motivation behind Brain tumor detection is to not only detect tumor but it can also classify types of tumor. </a:t>
            </a:r>
          </a:p>
          <a:p>
            <a:pPr algn="just"/>
            <a:r>
              <a:rPr lang="en-US" sz="1600" dirty="0">
                <a:latin typeface="Times New Roman" panose="02020603050405020304" pitchFamily="18" charset="0"/>
                <a:cs typeface="Times New Roman" panose="02020603050405020304" pitchFamily="18" charset="0"/>
              </a:rPr>
              <a:t>So it can be useful in cases such as we have to sure the tumor is positive or negative, it can detect tumor from image and return the result tumor is positive or not.</a:t>
            </a:r>
          </a:p>
          <a:p>
            <a:pPr algn="just"/>
            <a:r>
              <a:rPr lang="en-US" sz="1600" dirty="0">
                <a:latin typeface="Times New Roman" panose="02020603050405020304" pitchFamily="18" charset="0"/>
                <a:cs typeface="Times New Roman" panose="02020603050405020304" pitchFamily="18" charset="0"/>
              </a:rPr>
              <a:t> This project deals with such a system, which uses computer, based procedures to detect tumor blocks and classify the type of tumor using Convolution Neural Network Algorithm for MRI images of different patients.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814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9000-7DEB-8719-0534-1DED5C16D069}"/>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EBE3AF2-3D43-5C6D-5BDE-9EE7F1A78BE9}"/>
              </a:ext>
            </a:extLst>
          </p:cNvPr>
          <p:cNvSpPr>
            <a:spLocks noGrp="1"/>
          </p:cNvSpPr>
          <p:nvPr>
            <p:ph idx="1"/>
          </p:nvPr>
        </p:nvSpPr>
        <p:spPr/>
        <p:txBody>
          <a:bodyPr>
            <a:normAutofit/>
          </a:bodyPr>
          <a:lstStyle/>
          <a:p>
            <a:pPr marL="0" indent="0" algn="just">
              <a:lnSpc>
                <a:spcPct val="160000"/>
              </a:lnSpc>
              <a:buNone/>
            </a:pPr>
            <a:r>
              <a:rPr lang="en-US" sz="1600" dirty="0">
                <a:latin typeface="Times New Roman" panose="02020603050405020304" pitchFamily="18" charset="0"/>
                <a:cs typeface="Times New Roman" panose="02020603050405020304" pitchFamily="18" charset="0"/>
              </a:rPr>
              <a:t>Developing an AI-assisted diagnostic tool for early detection and classification of brain tumors, aiming to enhance medical outcomes and streamline treatment protocols."</a:t>
            </a:r>
          </a:p>
          <a:p>
            <a:pPr mar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indent="0" algn="just">
              <a:lnSpc>
                <a:spcPct val="160000"/>
              </a:lnSpc>
              <a:buNone/>
            </a:pPr>
            <a:endParaRPr lang="en-IN" dirty="0">
              <a:latin typeface="Times New Roman" panose="02020603050405020304" pitchFamily="18" charset="0"/>
              <a:cs typeface="Times New Roman" panose="02020603050405020304" pitchFamily="18" charset="0"/>
            </a:endParaRPr>
          </a:p>
        </p:txBody>
      </p:sp>
      <p:sp>
        <p:nvSpPr>
          <p:cNvPr id="13" name="Rectangle 10">
            <a:extLst>
              <a:ext uri="{FF2B5EF4-FFF2-40B4-BE49-F238E27FC236}">
                <a16:creationId xmlns:a16="http://schemas.microsoft.com/office/drawing/2014/main" id="{964B8855-5775-0376-CEF2-4FDBDE3FE053}"/>
              </a:ext>
            </a:extLst>
          </p:cNvPr>
          <p:cNvSpPr>
            <a:spLocks noChangeArrowheads="1"/>
          </p:cNvSpPr>
          <p:nvPr/>
        </p:nvSpPr>
        <p:spPr bwMode="auto">
          <a:xfrm>
            <a:off x="0" y="0"/>
            <a:ext cx="4241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3447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FE52-0FE3-E46F-6E39-E6B732F2938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C646BCAB-F8F7-EE7E-9DDB-1FCBB2BE1415}"/>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Developing an algorithm that will yield a tumor picture extraction, enabling the medical team to determine the best course of action for treatment.</a:t>
            </a:r>
          </a:p>
          <a:p>
            <a:pPr algn="just"/>
            <a:r>
              <a:rPr lang="en-US" dirty="0">
                <a:latin typeface="Times New Roman" panose="02020603050405020304" pitchFamily="18" charset="0"/>
                <a:cs typeface="Times New Roman" panose="02020603050405020304" pitchFamily="18" charset="0"/>
              </a:rPr>
              <a:t>To provide doctors good software to identify tumor and their causes.</a:t>
            </a:r>
          </a:p>
          <a:p>
            <a:pPr algn="just"/>
            <a:r>
              <a:rPr lang="en-US" dirty="0">
                <a:latin typeface="Times New Roman" panose="02020603050405020304" pitchFamily="18" charset="0"/>
                <a:cs typeface="Times New Roman" panose="02020603050405020304" pitchFamily="18" charset="0"/>
              </a:rPr>
              <a:t>Provide a solution appropriately at early stages.</a:t>
            </a:r>
          </a:p>
          <a:p>
            <a:pPr algn="just"/>
            <a:r>
              <a:rPr lang="en-US" dirty="0">
                <a:latin typeface="Times New Roman" panose="02020603050405020304" pitchFamily="18" charset="0"/>
                <a:cs typeface="Times New Roman" panose="02020603050405020304" pitchFamily="18" charset="0"/>
              </a:rPr>
              <a:t>Early brain tumor detection using magnetic resonance imaging (MRI) may increase patient survival.</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827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6D25-CC4A-2CB1-ABBE-F3BBE05707F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RELATED WORKS</a:t>
            </a:r>
          </a:p>
        </p:txBody>
      </p:sp>
      <p:sp>
        <p:nvSpPr>
          <p:cNvPr id="3" name="Content Placeholder 2">
            <a:extLst>
              <a:ext uri="{FF2B5EF4-FFF2-40B4-BE49-F238E27FC236}">
                <a16:creationId xmlns:a16="http://schemas.microsoft.com/office/drawing/2014/main" id="{ABA61B38-DAA5-A670-7B1D-042CEABA4523}"/>
              </a:ext>
            </a:extLst>
          </p:cNvPr>
          <p:cNvSpPr>
            <a:spLocks noGrp="1"/>
          </p:cNvSpPr>
          <p:nvPr>
            <p:ph idx="1"/>
          </p:nvPr>
        </p:nvSpPr>
        <p:spPr/>
        <p:txBody>
          <a:bodyPr/>
          <a:lstStyle/>
          <a:p>
            <a:pPr algn="just">
              <a:lnSpc>
                <a:spcPct val="150000"/>
              </a:lnSpc>
            </a:pPr>
            <a:r>
              <a:rPr lang="en-IN" dirty="0">
                <a:latin typeface="Times New Roman" panose="02020603050405020304" pitchFamily="18" charset="0"/>
                <a:cs typeface="Times New Roman" panose="02020603050405020304" pitchFamily="18" charset="0"/>
              </a:rPr>
              <a:t>Deep Learning-Based Techniques</a:t>
            </a:r>
          </a:p>
          <a:p>
            <a:pPr algn="just">
              <a:lnSpc>
                <a:spcPct val="150000"/>
              </a:lnSpc>
            </a:pPr>
            <a:r>
              <a:rPr lang="en-IN" dirty="0">
                <a:latin typeface="Times New Roman" panose="02020603050405020304" pitchFamily="18" charset="0"/>
                <a:cs typeface="Times New Roman" panose="02020603050405020304" pitchFamily="18" charset="0"/>
              </a:rPr>
              <a:t>Machine Learning-Based Techniques</a:t>
            </a:r>
          </a:p>
          <a:p>
            <a:pPr algn="just">
              <a:lnSpc>
                <a:spcPct val="150000"/>
              </a:lnSpc>
            </a:pPr>
            <a:r>
              <a:rPr lang="en-IN" dirty="0">
                <a:latin typeface="Times New Roman" panose="02020603050405020304" pitchFamily="18" charset="0"/>
                <a:cs typeface="Times New Roman" panose="02020603050405020304" pitchFamily="18" charset="0"/>
              </a:rPr>
              <a:t>Hybrid-Based Techniques</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709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A67B5-5DC2-1A45-4F94-AB0D2B99F4A7}"/>
              </a:ext>
            </a:extLst>
          </p:cNvPr>
          <p:cNvSpPr>
            <a:spLocks noGrp="1"/>
          </p:cNvSpPr>
          <p:nvPr>
            <p:ph idx="1"/>
          </p:nvPr>
        </p:nvSpPr>
        <p:spPr/>
        <p:txBody>
          <a:bodyPr>
            <a:normAutofit fontScale="92500" lnSpcReduction="10000"/>
          </a:bodyPr>
          <a:lstStyle/>
          <a:p>
            <a:r>
              <a:rPr lang="en-US" sz="1600" dirty="0">
                <a:latin typeface="Times New Roman" panose="02020603050405020304" pitchFamily="18" charset="0"/>
                <a:cs typeface="Times New Roman" panose="02020603050405020304" pitchFamily="18" charset="0"/>
              </a:rPr>
              <a:t>Image Analysis for MRI Based Brain Tumor Detection and Feature Extraction Using Biologically (</a:t>
            </a:r>
            <a:r>
              <a:rPr lang="en-IN" sz="1600" dirty="0">
                <a:latin typeface="Times New Roman" panose="02020603050405020304" pitchFamily="18" charset="0"/>
                <a:cs typeface="Times New Roman" panose="02020603050405020304" pitchFamily="18" charset="0"/>
              </a:rPr>
              <a:t>6 March 2017):</a:t>
            </a:r>
            <a:r>
              <a:rPr lang="en-US" sz="1600" dirty="0">
                <a:latin typeface="Times New Roman" panose="02020603050405020304" pitchFamily="18" charset="0"/>
                <a:cs typeface="Times New Roman" panose="02020603050405020304" pitchFamily="18" charset="0"/>
              </a:rPr>
              <a:t>In this paper using MR images of the brain, we segmented brain tissues into normal tissues such as white matter, gray matter, cerebrospinal fluid (background), and tumor-infected tissues. We used pre-processing to improve the signal-to-noise ratio and to eliminate the effect of unwanted noise. We can used the skull stripping algorithm its based on threshold technique for improve the skull stripping performance</a:t>
            </a:r>
            <a:r>
              <a:rPr lang="en-US" sz="900" dirty="0">
                <a:latin typeface="Times New Roman" panose="02020603050405020304" pitchFamily="18" charset="0"/>
                <a:cs typeface="Times New Roman" panose="02020603050405020304" pitchFamily="18" charset="0"/>
              </a:rPr>
              <a:t>.</a:t>
            </a:r>
            <a:r>
              <a:rPr lang="en-IN" sz="11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 Survey on Brain Tumor Detection Using Image Processing Techniques</a:t>
            </a:r>
            <a:r>
              <a:rPr lang="en-IN" sz="1600" dirty="0">
                <a:latin typeface="Times New Roman" panose="02020603050405020304" pitchFamily="18" charset="0"/>
                <a:cs typeface="Times New Roman" panose="02020603050405020304" pitchFamily="18" charset="0"/>
              </a:rPr>
              <a:t>(2017):</a:t>
            </a:r>
            <a:r>
              <a:rPr lang="en-US" sz="1600" dirty="0">
                <a:latin typeface="Times New Roman" panose="02020603050405020304" pitchFamily="18" charset="0"/>
                <a:cs typeface="Times New Roman" panose="02020603050405020304" pitchFamily="18" charset="0"/>
              </a:rPr>
              <a:t>This paper surveys the various techniques that are part of Medical Image Processing and are prominently used in discovering brain tumors from MRI Images. Based on that research this Paper was written listing the various techniques in use. A brief description of each technique is also provided. Also of All the various steps involved in the process of detecting Tumors, Segmentation is the most significant</a:t>
            </a:r>
            <a:r>
              <a:rPr lang="en-US" sz="11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Review of Brain Tumor Detection from MRI Images(2016):In this paper, some of the recent research work done on the Brain tumor detection and segmentation is reviewed. Different Techniques used by various researchers to detect the brain Tumor from the MRI images are described. By this review we found that automation of brain tumor detection and Segmentation from the MRI images is one of the most active Research areas</a:t>
            </a:r>
            <a:r>
              <a:rPr lang="en-US" sz="11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451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B8D037-F8EA-92DB-4BB3-F0B3703985D0}"/>
              </a:ext>
            </a:extLst>
          </p:cNvPr>
          <p:cNvSpPr>
            <a:spLocks noGrp="1"/>
          </p:cNvSpPr>
          <p:nvPr>
            <p:ph idx="1"/>
          </p:nvPr>
        </p:nvSpPr>
        <p:spPr/>
        <p:txBody>
          <a:bodyPr>
            <a:normAutofit/>
          </a:bodyPr>
          <a:lstStyle/>
          <a:p>
            <a:pPr algn="just">
              <a:lnSpc>
                <a:spcPct val="160000"/>
              </a:lnSpc>
            </a:pPr>
            <a:r>
              <a:rPr lang="en-US" sz="1600" dirty="0">
                <a:latin typeface="Times New Roman" panose="02020603050405020304" pitchFamily="18" charset="0"/>
                <a:cs typeface="Times New Roman" panose="02020603050405020304" pitchFamily="18" charset="0"/>
              </a:rPr>
              <a:t>An efficient Brain Tumor Detection from MRI Images using Entropy Measures(2016) :: In this paper, we have investigated the different Entropy functions for tumor segmentation and its detection from various MRI images. The different threshold values are obtained depend on the particular definition of the entropy. The threshold values are dependent on the different entropy function which in turn affects the segmented results.</a:t>
            </a:r>
          </a:p>
          <a:p>
            <a:pPr algn="just">
              <a:lnSpc>
                <a:spcPct val="160000"/>
              </a:lnSpc>
            </a:pPr>
            <a:r>
              <a:rPr lang="en-US" sz="1600" dirty="0">
                <a:latin typeface="Times New Roman" panose="02020603050405020304" pitchFamily="18" charset="0"/>
                <a:cs typeface="Times New Roman" panose="02020603050405020304" pitchFamily="18" charset="0"/>
              </a:rPr>
              <a:t>Identification of Brain Tumor using Image Processing Techniques(2019) :This paper survey of Identifying brain tumors through MRI images can be categorized into four different sections; pre-processing, image segmentation, Feature extraction and image classification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702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138B-447C-7546-C234-D1DBFD88D1D8}"/>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PROPOSED FRAMEWORK</a:t>
            </a:r>
          </a:p>
        </p:txBody>
      </p:sp>
      <p:sp>
        <p:nvSpPr>
          <p:cNvPr id="3" name="Content Placeholder 2">
            <a:extLst>
              <a:ext uri="{FF2B5EF4-FFF2-40B4-BE49-F238E27FC236}">
                <a16:creationId xmlns:a16="http://schemas.microsoft.com/office/drawing/2014/main" id="{4E2C92BE-2512-5568-7F55-1A49DDC7289A}"/>
              </a:ext>
            </a:extLst>
          </p:cNvPr>
          <p:cNvSpPr>
            <a:spLocks noGrp="1"/>
          </p:cNvSpPr>
          <p:nvPr>
            <p:ph idx="1"/>
          </p:nvPr>
        </p:nvSpPr>
        <p:spPr/>
        <p:txBody>
          <a:bodyPr/>
          <a:lstStyle/>
          <a:p>
            <a:r>
              <a:rPr lang="en-US" dirty="0"/>
              <a:t>Data Acquisition</a:t>
            </a:r>
          </a:p>
          <a:p>
            <a:r>
              <a:rPr lang="en-US" dirty="0"/>
              <a:t>Data Processing</a:t>
            </a:r>
          </a:p>
          <a:p>
            <a:r>
              <a:rPr lang="en-US" dirty="0"/>
              <a:t>Future Extraction</a:t>
            </a:r>
          </a:p>
          <a:p>
            <a:r>
              <a:rPr lang="en-US" dirty="0"/>
              <a:t>Model Development</a:t>
            </a:r>
          </a:p>
          <a:p>
            <a:r>
              <a:rPr lang="en-US" dirty="0"/>
              <a:t>Training and Validation</a:t>
            </a:r>
          </a:p>
          <a:p>
            <a:r>
              <a:rPr lang="en-US" dirty="0"/>
              <a:t>Integration and Development</a:t>
            </a:r>
          </a:p>
          <a:p>
            <a:endParaRPr lang="en-US" dirty="0">
              <a:solidFill>
                <a:srgbClr val="FF0000"/>
              </a:solidFill>
              <a:highlight>
                <a:srgbClr val="FFFFFF"/>
              </a:highligh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764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159</TotalTime>
  <Words>1231</Words>
  <Application>Microsoft Office PowerPoint</Application>
  <PresentationFormat>Widescreen</PresentationFormat>
  <Paragraphs>68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Damask</vt:lpstr>
      <vt:lpstr>CNN-Driven Brain Tumor Identification Using Medical Resonance Imaging</vt:lpstr>
      <vt:lpstr>Roles and Responsibilities</vt:lpstr>
      <vt:lpstr>Motivation</vt:lpstr>
      <vt:lpstr>Problem Statement</vt:lpstr>
      <vt:lpstr>Objectives</vt:lpstr>
      <vt:lpstr>RELATED WORKS</vt:lpstr>
      <vt:lpstr>PowerPoint Presentation</vt:lpstr>
      <vt:lpstr>PowerPoint Presentation</vt:lpstr>
      <vt:lpstr>PROPOSED FRAMEWORK</vt:lpstr>
      <vt:lpstr>Results</vt:lpstr>
      <vt:lpstr>IMPLEMENTATION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CNN-Driven Brain Tumor Identification Using Medical Resonance Imaging</dc:title>
  <dc:creator>Nagepalli Narmada</dc:creator>
  <cp:lastModifiedBy>Aashik 💛</cp:lastModifiedBy>
  <cp:revision>3</cp:revision>
  <dcterms:created xsi:type="dcterms:W3CDTF">2024-04-18T00:23:18Z</dcterms:created>
  <dcterms:modified xsi:type="dcterms:W3CDTF">2024-04-18T03:14:51Z</dcterms:modified>
</cp:coreProperties>
</file>