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2E6B44-3C84-4B31-B25D-053D18BA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4" y="825201"/>
            <a:ext cx="4072371" cy="4226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8D5AB-B3C5-4A79-BEEB-007E421C1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39" y="1423094"/>
            <a:ext cx="3013123" cy="2610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7BDD2F-5C28-41B1-996C-A0D5C232F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549" y="885825"/>
            <a:ext cx="4224451" cy="576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1C665-C3F5-45DD-A7DB-FC3B2DD5703C}"/>
              </a:ext>
            </a:extLst>
          </p:cNvPr>
          <p:cNvSpPr txBox="1"/>
          <p:nvPr/>
        </p:nvSpPr>
        <p:spPr>
          <a:xfrm>
            <a:off x="339595" y="4618256"/>
            <a:ext cx="349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7030A0"/>
                </a:solidFill>
              </a:rPr>
              <a:t>Fried-</a:t>
            </a:r>
            <a:r>
              <a:rPr lang="en-GB" sz="1200" b="1" dirty="0" err="1">
                <a:solidFill>
                  <a:srgbClr val="7030A0"/>
                </a:solidFill>
              </a:rPr>
              <a:t>Kreuz</a:t>
            </a:r>
            <a:r>
              <a:rPr lang="en-GB" sz="1200" dirty="0"/>
              <a:t> Store received maximum orders in last three days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99715-7AA3-4935-B684-8981050ACAA3}"/>
              </a:ext>
            </a:extLst>
          </p:cNvPr>
          <p:cNvSpPr txBox="1"/>
          <p:nvPr/>
        </p:nvSpPr>
        <p:spPr>
          <a:xfrm>
            <a:off x="4456761" y="3699631"/>
            <a:ext cx="314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7030A0"/>
                </a:solidFill>
              </a:rPr>
              <a:t>Lichtenburg</a:t>
            </a:r>
            <a:r>
              <a:rPr lang="en-GB" sz="1200" dirty="0"/>
              <a:t> Store received </a:t>
            </a:r>
            <a:r>
              <a:rPr lang="en-GB" sz="1200" b="1" dirty="0">
                <a:solidFill>
                  <a:srgbClr val="7030A0"/>
                </a:solidFill>
              </a:rPr>
              <a:t>4.9/5</a:t>
            </a:r>
            <a:r>
              <a:rPr lang="en-GB" sz="1200" dirty="0"/>
              <a:t> ratings in last three days, best among the three stores.</a:t>
            </a:r>
            <a:endParaRPr lang="en-D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E17BD-517B-4545-95BF-CB9C4FB58AB1}"/>
              </a:ext>
            </a:extLst>
          </p:cNvPr>
          <p:cNvSpPr txBox="1"/>
          <p:nvPr/>
        </p:nvSpPr>
        <p:spPr>
          <a:xfrm>
            <a:off x="4456761" y="5157084"/>
            <a:ext cx="3492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 the previous three days, </a:t>
            </a:r>
            <a:r>
              <a:rPr lang="en-GB" sz="1200" b="1" dirty="0">
                <a:solidFill>
                  <a:srgbClr val="7030A0"/>
                </a:solidFill>
              </a:rPr>
              <a:t>Lichtenburg</a:t>
            </a:r>
            <a:r>
              <a:rPr lang="en-GB" sz="1200" dirty="0"/>
              <a:t> Store has the best average full trip duration of </a:t>
            </a:r>
            <a:r>
              <a:rPr lang="en-GB" sz="1200" b="1" dirty="0">
                <a:solidFill>
                  <a:srgbClr val="7030A0"/>
                </a:solidFill>
              </a:rPr>
              <a:t>13.166 minutes</a:t>
            </a:r>
            <a:r>
              <a:rPr lang="en-GB" sz="1200" dirty="0"/>
              <a:t> out of the three stores.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A7A17-33BD-4EAA-B0DF-8CBD4075E3FA}"/>
              </a:ext>
            </a:extLst>
          </p:cNvPr>
          <p:cNvSpPr txBox="1"/>
          <p:nvPr/>
        </p:nvSpPr>
        <p:spPr>
          <a:xfrm>
            <a:off x="633277" y="1111333"/>
            <a:ext cx="349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5"/>
                </a:solidFill>
              </a:rPr>
              <a:t>Orders</a:t>
            </a:r>
            <a:endParaRPr lang="en-DE" sz="1200" b="1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A10AB-6896-4F9C-898F-2A701062586B}"/>
              </a:ext>
            </a:extLst>
          </p:cNvPr>
          <p:cNvSpPr txBox="1"/>
          <p:nvPr/>
        </p:nvSpPr>
        <p:spPr>
          <a:xfrm>
            <a:off x="4109883" y="1064046"/>
            <a:ext cx="349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5"/>
                </a:solidFill>
              </a:rPr>
              <a:t>Ratings</a:t>
            </a:r>
            <a:endParaRPr lang="en-DE" sz="1200" b="1" dirty="0">
              <a:solidFill>
                <a:schemeClr val="accent5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170B0-506F-41DD-AED0-845BCF42B18F}"/>
              </a:ext>
            </a:extLst>
          </p:cNvPr>
          <p:cNvGrpSpPr/>
          <p:nvPr/>
        </p:nvGrpSpPr>
        <p:grpSpPr>
          <a:xfrm>
            <a:off x="3782116" y="141862"/>
            <a:ext cx="4473260" cy="666005"/>
            <a:chOff x="3782116" y="141862"/>
            <a:chExt cx="4473260" cy="66600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D843025-D86E-4DEA-9D80-5E57C92011E7}"/>
                </a:ext>
              </a:extLst>
            </p:cNvPr>
            <p:cNvSpPr/>
            <p:nvPr/>
          </p:nvSpPr>
          <p:spPr>
            <a:xfrm>
              <a:off x="3782116" y="141862"/>
              <a:ext cx="4473260" cy="66600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B68AC8-4F17-40B3-A7B4-5C42FBD5CE47}"/>
                </a:ext>
              </a:extLst>
            </p:cNvPr>
            <p:cNvSpPr/>
            <p:nvPr/>
          </p:nvSpPr>
          <p:spPr>
            <a:xfrm>
              <a:off x="4069944" y="191144"/>
              <a:ext cx="40579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200" dirty="0" err="1">
                  <a:solidFill>
                    <a:srgbClr val="7030A0"/>
                  </a:solidFill>
                </a:rPr>
                <a:t>Getir</a:t>
              </a:r>
              <a:r>
                <a:rPr lang="en-GB" sz="3200" dirty="0">
                  <a:solidFill>
                    <a:srgbClr val="7030A0"/>
                  </a:solidFill>
                </a:rPr>
                <a:t> Stores Dashboard</a:t>
              </a:r>
              <a:endParaRPr lang="en-DE" sz="32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82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DCB7DE-4B89-4106-9CFC-1A60EC78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0" y="968262"/>
            <a:ext cx="2717930" cy="4388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64017-141D-4249-9C00-EE1549E8ECA1}"/>
              </a:ext>
            </a:extLst>
          </p:cNvPr>
          <p:cNvSpPr txBox="1"/>
          <p:nvPr/>
        </p:nvSpPr>
        <p:spPr>
          <a:xfrm>
            <a:off x="406270" y="5446931"/>
            <a:ext cx="3146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7030A0"/>
                </a:solidFill>
              </a:rPr>
              <a:t>Lichtenburg</a:t>
            </a:r>
            <a:r>
              <a:rPr lang="en-GB" sz="1200" dirty="0"/>
              <a:t> and </a:t>
            </a:r>
            <a:r>
              <a:rPr lang="en-GB" sz="1200" b="1" dirty="0">
                <a:solidFill>
                  <a:srgbClr val="7030A0"/>
                </a:solidFill>
              </a:rPr>
              <a:t>Fried-</a:t>
            </a:r>
            <a:r>
              <a:rPr lang="en-GB" sz="1200" b="1" dirty="0" err="1">
                <a:solidFill>
                  <a:srgbClr val="7030A0"/>
                </a:solidFill>
              </a:rPr>
              <a:t>Kreuz</a:t>
            </a:r>
            <a:r>
              <a:rPr lang="en-GB" sz="1200" dirty="0"/>
              <a:t> Store has the best average assistant duration in last three days</a:t>
            </a:r>
            <a:endParaRPr lang="en-DE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4705B-B385-451B-ADB4-5BF1CFA1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35" y="968262"/>
            <a:ext cx="3851405" cy="4400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A8BB4C-66B4-40D3-8C48-83F87B66157E}"/>
              </a:ext>
            </a:extLst>
          </p:cNvPr>
          <p:cNvSpPr txBox="1"/>
          <p:nvPr/>
        </p:nvSpPr>
        <p:spPr>
          <a:xfrm>
            <a:off x="3629923" y="5369038"/>
            <a:ext cx="342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Store Assistant </a:t>
            </a:r>
            <a:r>
              <a:rPr lang="en-GB" sz="1200" b="1" dirty="0">
                <a:solidFill>
                  <a:srgbClr val="7030A0"/>
                </a:solidFill>
              </a:rPr>
              <a:t>617a6b95b6</a:t>
            </a:r>
            <a:r>
              <a:rPr lang="en-GB" sz="1200" dirty="0"/>
              <a:t> form </a:t>
            </a:r>
            <a:r>
              <a:rPr lang="en-GB" sz="1200" b="1" dirty="0">
                <a:solidFill>
                  <a:srgbClr val="7030A0"/>
                </a:solidFill>
              </a:rPr>
              <a:t>Fried-</a:t>
            </a:r>
            <a:r>
              <a:rPr lang="en-GB" sz="1200" b="1" dirty="0" err="1">
                <a:solidFill>
                  <a:srgbClr val="7030A0"/>
                </a:solidFill>
              </a:rPr>
              <a:t>Kreuz</a:t>
            </a:r>
            <a:r>
              <a:rPr lang="en-GB" sz="1200" dirty="0"/>
              <a:t> store packed most number of orders in the last three days followed by </a:t>
            </a:r>
            <a:r>
              <a:rPr lang="en-GB" sz="1200" b="1" dirty="0">
                <a:solidFill>
                  <a:srgbClr val="7030A0"/>
                </a:solidFill>
              </a:rPr>
              <a:t>6185d64048</a:t>
            </a:r>
            <a:r>
              <a:rPr lang="en-GB" sz="1200" dirty="0"/>
              <a:t> with 94 orders at the same store.</a:t>
            </a:r>
          </a:p>
          <a:p>
            <a:r>
              <a:rPr lang="en-GB" sz="1200" dirty="0"/>
              <a:t> </a:t>
            </a:r>
          </a:p>
          <a:p>
            <a:endParaRPr lang="en-DE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698E68-3FAF-4638-9946-C25BBDE81223}"/>
              </a:ext>
            </a:extLst>
          </p:cNvPr>
          <p:cNvGrpSpPr/>
          <p:nvPr/>
        </p:nvGrpSpPr>
        <p:grpSpPr>
          <a:xfrm>
            <a:off x="3337240" y="84712"/>
            <a:ext cx="4473260" cy="666005"/>
            <a:chOff x="3782116" y="141862"/>
            <a:chExt cx="4473260" cy="6660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2604A6B-F294-4CE1-8962-4C94C7699B95}"/>
                </a:ext>
              </a:extLst>
            </p:cNvPr>
            <p:cNvSpPr/>
            <p:nvPr/>
          </p:nvSpPr>
          <p:spPr>
            <a:xfrm>
              <a:off x="3782116" y="141862"/>
              <a:ext cx="4473260" cy="66600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ED1E14-ED24-4547-9E5D-67B24C0BE531}"/>
                </a:ext>
              </a:extLst>
            </p:cNvPr>
            <p:cNvSpPr/>
            <p:nvPr/>
          </p:nvSpPr>
          <p:spPr>
            <a:xfrm>
              <a:off x="4069944" y="191144"/>
              <a:ext cx="40579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200" dirty="0" err="1">
                  <a:solidFill>
                    <a:srgbClr val="7030A0"/>
                  </a:solidFill>
                </a:rPr>
                <a:t>Getir</a:t>
              </a:r>
              <a:r>
                <a:rPr lang="en-GB" sz="3200" dirty="0">
                  <a:solidFill>
                    <a:srgbClr val="7030A0"/>
                  </a:solidFill>
                </a:rPr>
                <a:t> Stores Dashboard</a:t>
              </a:r>
              <a:endParaRPr lang="en-DE" sz="3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DE70B7E-A4A1-46F1-9756-B3E1C28CA4AF}"/>
              </a:ext>
            </a:extLst>
          </p:cNvPr>
          <p:cNvSpPr txBox="1"/>
          <p:nvPr/>
        </p:nvSpPr>
        <p:spPr>
          <a:xfrm>
            <a:off x="7810500" y="1571446"/>
            <a:ext cx="4116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7030A0"/>
                </a:solidFill>
              </a:rPr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 the previous three days, </a:t>
            </a:r>
            <a:r>
              <a:rPr lang="en-GB" sz="1400" b="1" dirty="0">
                <a:solidFill>
                  <a:srgbClr val="7030A0"/>
                </a:solidFill>
              </a:rPr>
              <a:t>All the three</a:t>
            </a:r>
            <a:r>
              <a:rPr lang="en-GB" sz="1400" dirty="0"/>
              <a:t> Stores has the best average full trip duration more than </a:t>
            </a:r>
            <a:r>
              <a:rPr lang="en-GB" sz="1400" b="1" dirty="0">
                <a:solidFill>
                  <a:srgbClr val="7030A0"/>
                </a:solidFill>
              </a:rPr>
              <a:t>10 minutes</a:t>
            </a:r>
            <a:r>
              <a:rPr lang="en-GB" sz="1400" dirty="0"/>
              <a:t> which is more than the company’s minimum order delivery criteria of </a:t>
            </a:r>
            <a:r>
              <a:rPr lang="en-GB" sz="1400" b="1" dirty="0">
                <a:solidFill>
                  <a:srgbClr val="7030A0"/>
                </a:solidFill>
              </a:rPr>
              <a:t>10 minutes</a:t>
            </a:r>
            <a:r>
              <a:rPr lang="en-GB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rgbClr val="7030A0"/>
              </a:solidFill>
            </a:endParaRPr>
          </a:p>
          <a:p>
            <a:r>
              <a:rPr lang="en-GB" sz="1400" b="1" dirty="0">
                <a:solidFill>
                  <a:srgbClr val="00B050"/>
                </a:solidFill>
              </a:rPr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B050"/>
                </a:solidFill>
              </a:rPr>
              <a:t>All the three stores must improve the KPI of delivery of orders within 10 minutes. </a:t>
            </a:r>
            <a:endParaRPr lang="en-DE" sz="14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32395-6933-4048-8F78-FC045EF6081B}"/>
              </a:ext>
            </a:extLst>
          </p:cNvPr>
          <p:cNvSpPr txBox="1"/>
          <p:nvPr/>
        </p:nvSpPr>
        <p:spPr>
          <a:xfrm>
            <a:off x="7810500" y="3937877"/>
            <a:ext cx="41524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7030A0"/>
                </a:solidFill>
              </a:rPr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 the previous three days, </a:t>
            </a:r>
            <a:r>
              <a:rPr lang="en-GB" sz="1400" b="1" dirty="0">
                <a:solidFill>
                  <a:srgbClr val="7030A0"/>
                </a:solidFill>
              </a:rPr>
              <a:t>All the three</a:t>
            </a:r>
            <a:r>
              <a:rPr lang="en-GB" sz="1400" dirty="0"/>
              <a:t> Stores has the best average store assistant duration more than </a:t>
            </a:r>
            <a:r>
              <a:rPr lang="en-GB" sz="1400" b="1" dirty="0">
                <a:solidFill>
                  <a:srgbClr val="7030A0"/>
                </a:solidFill>
              </a:rPr>
              <a:t>2 minutes.</a:t>
            </a:r>
            <a:r>
              <a:rPr lang="en-GB" sz="1400" dirty="0"/>
              <a:t> </a:t>
            </a:r>
            <a:endParaRPr lang="en-GB" sz="14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rgbClr val="00B050"/>
              </a:solidFill>
            </a:endParaRPr>
          </a:p>
          <a:p>
            <a:r>
              <a:rPr lang="en-GB" sz="1400" b="1" dirty="0">
                <a:solidFill>
                  <a:srgbClr val="00B050"/>
                </a:solidFill>
              </a:rPr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B050"/>
                </a:solidFill>
              </a:rPr>
              <a:t>The Store assistant duration should be minimum so that the overall delivery time can be improved.</a:t>
            </a:r>
            <a:endParaRPr lang="en-DE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2" descr="Dashboard 1">
            <a:extLst>
              <a:ext uri="{FF2B5EF4-FFF2-40B4-BE49-F238E27FC236}">
                <a16:creationId xmlns:a16="http://schemas.microsoft.com/office/drawing/2014/main" id="{8930E228-3F81-488B-910C-90A1C8974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18" y="445796"/>
            <a:ext cx="8950195" cy="6421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235F02-AB60-4EB1-BAB1-9F11923FDA0A}"/>
              </a:ext>
            </a:extLst>
          </p:cNvPr>
          <p:cNvSpPr txBox="1"/>
          <p:nvPr/>
        </p:nvSpPr>
        <p:spPr>
          <a:xfrm>
            <a:off x="5860390" y="4297953"/>
            <a:ext cx="3536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7030A0"/>
                </a:solidFill>
              </a:rPr>
              <a:t>Findings:</a:t>
            </a:r>
          </a:p>
          <a:p>
            <a:r>
              <a:rPr lang="en-GB" sz="1200" dirty="0"/>
              <a:t>The categories </a:t>
            </a:r>
            <a:r>
              <a:rPr lang="en-GB" sz="1200" b="1" dirty="0">
                <a:solidFill>
                  <a:srgbClr val="7030A0"/>
                </a:solidFill>
              </a:rPr>
              <a:t>[Beer, Meats] </a:t>
            </a:r>
            <a:r>
              <a:rPr lang="en-GB" sz="1200" dirty="0"/>
              <a:t>are the most purchase together by customers followed by </a:t>
            </a:r>
            <a:r>
              <a:rPr lang="en-GB" sz="1200" b="1" dirty="0">
                <a:solidFill>
                  <a:srgbClr val="7030A0"/>
                </a:solidFill>
              </a:rPr>
              <a:t>[basics, fruits &amp; Vegetables]</a:t>
            </a:r>
            <a:r>
              <a:rPr lang="en-GB" sz="1200" dirty="0"/>
              <a:t> category in the last three days</a:t>
            </a:r>
            <a:endParaRPr lang="en-D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3C7DE-EBB7-495B-9E33-7A5ECC72A1A5}"/>
              </a:ext>
            </a:extLst>
          </p:cNvPr>
          <p:cNvSpPr txBox="1"/>
          <p:nvPr/>
        </p:nvSpPr>
        <p:spPr>
          <a:xfrm>
            <a:off x="8922577" y="1280961"/>
            <a:ext cx="313703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7030A0"/>
                </a:solidFill>
              </a:rPr>
              <a:t>Findings:</a:t>
            </a:r>
          </a:p>
          <a:p>
            <a:endParaRPr lang="en-GB" sz="1200" b="1" dirty="0">
              <a:solidFill>
                <a:srgbClr val="7030A0"/>
              </a:solidFill>
            </a:endParaRPr>
          </a:p>
          <a:p>
            <a:r>
              <a:rPr lang="en-GB" sz="1200" b="1" dirty="0">
                <a:solidFill>
                  <a:srgbClr val="7030A0"/>
                </a:solidFill>
              </a:rPr>
              <a:t>Beer</a:t>
            </a:r>
            <a:r>
              <a:rPr lang="en-GB" sz="1200" dirty="0"/>
              <a:t> is the most sold </a:t>
            </a:r>
            <a:r>
              <a:rPr lang="en-GB" sz="1200" b="1" dirty="0">
                <a:solidFill>
                  <a:srgbClr val="7030A0"/>
                </a:solidFill>
              </a:rPr>
              <a:t>product</a:t>
            </a:r>
            <a:r>
              <a:rPr lang="en-GB" sz="1200" dirty="0"/>
              <a:t> </a:t>
            </a:r>
            <a:r>
              <a:rPr lang="en-GB" sz="1200" b="1" dirty="0">
                <a:solidFill>
                  <a:srgbClr val="7030A0"/>
                </a:solidFill>
              </a:rPr>
              <a:t>category</a:t>
            </a:r>
            <a:r>
              <a:rPr lang="en-GB" sz="1200" dirty="0"/>
              <a:t> followed by </a:t>
            </a:r>
            <a:r>
              <a:rPr lang="en-GB" sz="1200" b="1" dirty="0">
                <a:solidFill>
                  <a:srgbClr val="7030A0"/>
                </a:solidFill>
              </a:rPr>
              <a:t>Meats</a:t>
            </a:r>
            <a:r>
              <a:rPr lang="en-GB" sz="1200" dirty="0"/>
              <a:t> and </a:t>
            </a:r>
            <a:r>
              <a:rPr lang="en-GB" sz="1200" b="1" dirty="0">
                <a:solidFill>
                  <a:srgbClr val="7030A0"/>
                </a:solidFill>
              </a:rPr>
              <a:t>Soft drinks</a:t>
            </a:r>
            <a:r>
              <a:rPr lang="en-GB" sz="1200" dirty="0"/>
              <a:t> in the last three days</a:t>
            </a:r>
            <a:endParaRPr lang="en-DE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C8906F-A3BC-42EA-A9E5-F463F1FDA554}"/>
              </a:ext>
            </a:extLst>
          </p:cNvPr>
          <p:cNvGrpSpPr/>
          <p:nvPr/>
        </p:nvGrpSpPr>
        <p:grpSpPr>
          <a:xfrm>
            <a:off x="3105150" y="0"/>
            <a:ext cx="4648200" cy="666750"/>
            <a:chOff x="3782116" y="141862"/>
            <a:chExt cx="4473260" cy="80530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F4369ED-9D65-4177-AD20-C447E6AD4492}"/>
                </a:ext>
              </a:extLst>
            </p:cNvPr>
            <p:cNvSpPr/>
            <p:nvPr/>
          </p:nvSpPr>
          <p:spPr>
            <a:xfrm>
              <a:off x="3782116" y="141862"/>
              <a:ext cx="4473260" cy="66600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8427F-F3AB-4514-B880-D6BB963B8338}"/>
                </a:ext>
              </a:extLst>
            </p:cNvPr>
            <p:cNvSpPr/>
            <p:nvPr/>
          </p:nvSpPr>
          <p:spPr>
            <a:xfrm>
              <a:off x="4069944" y="191144"/>
              <a:ext cx="3628329" cy="7560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rgbClr val="7030A0"/>
                  </a:solidFill>
                </a:rPr>
                <a:t>        </a:t>
              </a:r>
              <a:r>
                <a:rPr lang="en-GB" sz="2400" dirty="0" err="1">
                  <a:solidFill>
                    <a:srgbClr val="7030A0"/>
                  </a:solidFill>
                </a:rPr>
                <a:t>Getir</a:t>
              </a:r>
              <a:r>
                <a:rPr lang="en-GB" sz="2400" dirty="0">
                  <a:solidFill>
                    <a:srgbClr val="7030A0"/>
                  </a:solidFill>
                </a:rPr>
                <a:t> Orders Dashboard</a:t>
              </a:r>
              <a:endParaRPr lang="en-DE" sz="2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B401D5-5D32-4F49-9A20-6F6AA03DE366}"/>
              </a:ext>
            </a:extLst>
          </p:cNvPr>
          <p:cNvSpPr txBox="1"/>
          <p:nvPr/>
        </p:nvSpPr>
        <p:spPr>
          <a:xfrm>
            <a:off x="9127843" y="2666737"/>
            <a:ext cx="27264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50"/>
                </a:solidFill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B050"/>
                </a:solidFill>
              </a:rPr>
              <a:t>At the store, all these categories products should be kept in the vicinity of each other to have order preparation time minimum.</a:t>
            </a:r>
          </a:p>
          <a:p>
            <a:endParaRPr lang="en-GB" sz="14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B050"/>
                </a:solidFill>
              </a:rPr>
              <a:t>Also, the company can promote these categories products for more sales through discounts, offers etc.</a:t>
            </a:r>
            <a:endParaRPr lang="en-DE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4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296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Getir Performance Analytics Case</dc:title>
  <dc:creator>Rohan</dc:creator>
  <cp:lastModifiedBy>Rohan Mengade</cp:lastModifiedBy>
  <cp:revision>10</cp:revision>
  <dcterms:created xsi:type="dcterms:W3CDTF">2022-02-07T21:17:09Z</dcterms:created>
  <dcterms:modified xsi:type="dcterms:W3CDTF">2022-02-08T12:09:58Z</dcterms:modified>
</cp:coreProperties>
</file>