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8" r:id="rId2"/>
  </p:sldMasterIdLst>
  <p:notesMasterIdLst>
    <p:notesMasterId r:id="rId14"/>
  </p:notesMasterIdLst>
  <p:handoutMasterIdLst>
    <p:handoutMasterId r:id="rId15"/>
  </p:handoutMasterIdLst>
  <p:sldIdLst>
    <p:sldId id="256" r:id="rId3"/>
    <p:sldId id="265" r:id="rId4"/>
    <p:sldId id="276" r:id="rId5"/>
    <p:sldId id="283" r:id="rId6"/>
    <p:sldId id="284" r:id="rId7"/>
    <p:sldId id="278" r:id="rId8"/>
    <p:sldId id="279" r:id="rId9"/>
    <p:sldId id="280" r:id="rId10"/>
    <p:sldId id="281" r:id="rId11"/>
    <p:sldId id="277"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p>
        </p:txBody>
      </p:sp>
      <p:sp>
        <p:nvSpPr>
          <p:cNvPr id="4" name="Date Placeholder 3"/>
          <p:cNvSpPr>
            <a:spLocks noGrp="1"/>
          </p:cNvSpPr>
          <p:nvPr>
            <p:ph type="dt" sz="half" idx="10"/>
          </p:nvPr>
        </p:nvSpPr>
        <p:spPr/>
        <p:txBody>
          <a:bodyPr/>
          <a:lstStyle/>
          <a:p>
            <a:fld id="{5534336E-64EE-4DF0-A85B-903A96A709F9}" type="datetime1">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p>
        </p:txBody>
      </p:sp>
      <p:sp>
        <p:nvSpPr>
          <p:cNvPr id="4" name="Date Placeholder 3"/>
          <p:cNvSpPr>
            <a:spLocks noGrp="1"/>
          </p:cNvSpPr>
          <p:nvPr>
            <p:ph type="dt" sz="half" idx="10"/>
          </p:nvPr>
        </p:nvSpPr>
        <p:spPr/>
        <p:txBody>
          <a:bodyPr/>
          <a:lstStyle/>
          <a:p>
            <a:fld id="{85435C83-A895-4A71-8423-9579A4C1F8BC}" type="datetime1">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E14D276-B90D-42E8-99A9-A5B0B47EAEC3}" type="datetime1">
              <a:rPr lang="en-US" smtClean="0"/>
              <a:t>9/7/2022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MY TINKERCAD PROJECT AND SOURCE CODE: https://www.tinkercad.com/things/iWm0b2iLtKQ</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9980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74876-E09B-4C62-B3DC-1862EB67CFD3}"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1633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0CF2-5929-4675-B956-7520707FD6C3}"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44326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1B6B4-932E-4DFF-84F5-8041403521E4}" type="datetime1">
              <a:rPr lang="en-US" smtClean="0"/>
              <a:t>9/7/2022</a:t>
            </a:fld>
            <a:endParaRPr lang="en-US"/>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28549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80F7C-8399-4289-B4BE-EFD409607910}" type="datetime1">
              <a:rPr lang="en-US" smtClean="0"/>
              <a:t>9/7/2022</a:t>
            </a:fld>
            <a:endParaRPr lang="en-US"/>
          </a:p>
        </p:txBody>
      </p:sp>
      <p:sp>
        <p:nvSpPr>
          <p:cNvPr id="8" name="Footer Placeholder 7"/>
          <p:cNvSpPr>
            <a:spLocks noGrp="1"/>
          </p:cNvSpPr>
          <p:nvPr>
            <p:ph type="ftr" sz="quarter" idx="11"/>
          </p:nvPr>
        </p:nvSpPr>
        <p:spPr/>
        <p:txBody>
          <a:bodyPr/>
          <a:lstStyle/>
          <a:p>
            <a:r>
              <a:rPr lang="en-US"/>
              <a:t>MY TINKERCAD PROJECT AND SOURCE CODE: https://www.tinkercad.com/things/iWm0b2iLtKQ</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80763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48042-8DC2-4805-9FBD-339D6E4F9320}" type="datetime1">
              <a:rPr lang="en-US" smtClean="0"/>
              <a:t>9/7/2022</a:t>
            </a:fld>
            <a:endParaRPr lang="en-US"/>
          </a:p>
        </p:txBody>
      </p:sp>
      <p:sp>
        <p:nvSpPr>
          <p:cNvPr id="4" name="Footer Placeholder 3"/>
          <p:cNvSpPr>
            <a:spLocks noGrp="1"/>
          </p:cNvSpPr>
          <p:nvPr>
            <p:ph type="ftr" sz="quarter" idx="11"/>
          </p:nvPr>
        </p:nvSpPr>
        <p:spPr/>
        <p:txBody>
          <a:bodyPr/>
          <a:lstStyle/>
          <a:p>
            <a:r>
              <a:rPr lang="en-US"/>
              <a:t>MY TINKERCAD PROJECT AND SOURCE CODE: https://www.tinkercad.com/things/iWm0b2iLtKQ</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56826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B0A38-1B94-431A-8F4F-FBE4AB886C58}" type="datetime1">
              <a:rPr lang="en-US" smtClean="0"/>
              <a:t>9/7/2022</a:t>
            </a:fld>
            <a:endParaRPr lang="en-US"/>
          </a:p>
        </p:txBody>
      </p:sp>
      <p:sp>
        <p:nvSpPr>
          <p:cNvPr id="3" name="Footer Placeholder 2"/>
          <p:cNvSpPr>
            <a:spLocks noGrp="1"/>
          </p:cNvSpPr>
          <p:nvPr>
            <p:ph type="ftr" sz="quarter" idx="11"/>
          </p:nvPr>
        </p:nvSpPr>
        <p:spPr/>
        <p:txBody>
          <a:bodyPr/>
          <a:lstStyle/>
          <a:p>
            <a:r>
              <a:rPr lang="en-US"/>
              <a:t>MY TINKERCAD PROJECT AND SOURCE CODE: https://www.tinkercad.com/things/iWm0b2iLtKQ</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1163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4133C-7CA7-4761-8C80-43F911DED467}" type="datetime1">
              <a:rPr lang="en-US" smtClean="0"/>
              <a:t>9/7/2022</a:t>
            </a:fld>
            <a:endParaRPr lang="en-US"/>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483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4" name="Date Placeholder 3"/>
          <p:cNvSpPr>
            <a:spLocks noGrp="1"/>
          </p:cNvSpPr>
          <p:nvPr>
            <p:ph type="dt" sz="half" idx="10"/>
          </p:nvPr>
        </p:nvSpPr>
        <p:spPr/>
        <p:txBody>
          <a:bodyPr/>
          <a:lstStyle/>
          <a:p>
            <a:fld id="{7410BB68-AA92-4328-A8C8-6AF8D2F4DC92}" type="datetime1">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3AD8D-B8CC-4ECF-BD5B-C7CB26C10FDE}" type="datetime1">
              <a:rPr lang="en-US" smtClean="0"/>
              <a:t>9/7/2022</a:t>
            </a:fld>
            <a:endParaRPr lang="en-US"/>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91857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252FA-99CF-49FE-A31B-9281CEAB9CBE}" type="datetime1">
              <a:rPr lang="en-US" smtClean="0"/>
              <a:t>9/7/2022</a:t>
            </a:fld>
            <a:endParaRPr lang="en-US"/>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06304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0153B5-CEE7-44FB-BA8B-EAC077F8DC41}"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613450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6A085-6672-43BB-A39A-BBCB7345EBE6}"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1537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EDF3-1D4F-4041-A208-55BB927D23AD}"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363802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5793F9-716F-4A79-BAE0-CA7197C75201}" type="datetime1">
              <a:rPr lang="en-US" smtClean="0"/>
              <a:t>9/7/2022</a:t>
            </a:fld>
            <a:endParaRPr lang="en-US"/>
          </a:p>
        </p:txBody>
      </p:sp>
      <p:sp>
        <p:nvSpPr>
          <p:cNvPr id="8" name="Footer Placeholder 7"/>
          <p:cNvSpPr>
            <a:spLocks noGrp="1"/>
          </p:cNvSpPr>
          <p:nvPr>
            <p:ph type="ftr" sz="quarter" idx="11"/>
          </p:nvPr>
        </p:nvSpPr>
        <p:spPr/>
        <p:txBody>
          <a:bodyPr/>
          <a:lstStyle/>
          <a:p>
            <a:r>
              <a:rPr lang="en-US"/>
              <a:t>MY TINKERCAD PROJECT AND SOURCE CODE: https://www.tinkercad.com/things/iWm0b2iLtKQ</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9680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D0D3C6-70DB-4506-A894-F92768C0F598}" type="datetime1">
              <a:rPr lang="en-US" smtClean="0"/>
              <a:t>9/7/2022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MY TINKERCAD PROJECT AND SOURCE CODE: https://www.tinkercad.com/things/iWm0b2iLtKQ</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93325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498E484-7C54-499F-90B6-F74895DE50C0}"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384978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066BB6-8A30-4C54-BEBD-732193539E39}" type="datetime1">
              <a:rPr lang="en-US" smtClean="0"/>
              <a:t>9/7/2022</a:t>
            </a:fld>
            <a:endParaRPr lang="en-US"/>
          </a:p>
        </p:txBody>
      </p:sp>
      <p:sp>
        <p:nvSpPr>
          <p:cNvPr id="5" name="Footer Placeholder 4"/>
          <p:cNvSpPr>
            <a:spLocks noGrp="1"/>
          </p:cNvSpPr>
          <p:nvPr>
            <p:ph type="ftr" sz="quarter" idx="11"/>
          </p:nvPr>
        </p:nvSpPr>
        <p:spPr/>
        <p:txBody>
          <a:bodyPr/>
          <a:lstStyle/>
          <a:p>
            <a:r>
              <a:rPr lang="en-US"/>
              <a:t>MY TINKERCAD PROJECT AND SOURCE CODE: https://www.tinkercad.com/things/iWm0b2iLtKQ</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6058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5" name="Date Placeholder 4"/>
          <p:cNvSpPr>
            <a:spLocks noGrp="1"/>
          </p:cNvSpPr>
          <p:nvPr>
            <p:ph type="dt" sz="half" idx="10"/>
          </p:nvPr>
        </p:nvSpPr>
        <p:spPr/>
        <p:txBody>
          <a:bodyPr/>
          <a:lstStyle/>
          <a:p>
            <a:fld id="{03E0B3B8-622A-4B9F-A9EB-8E442302FAC5}" type="datetime1">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MY TINKERCAD PROJECT AND SOURCE CODE: https://www.tinkercad.com/things/iWm0b2iLtKQ</a:t>
            </a:r>
          </a:p>
        </p:txBody>
      </p:sp>
      <p:sp>
        <p:nvSpPr>
          <p:cNvPr id="7" name="Date Placeholder 6"/>
          <p:cNvSpPr>
            <a:spLocks noGrp="1"/>
          </p:cNvSpPr>
          <p:nvPr>
            <p:ph type="dt" sz="half" idx="10"/>
          </p:nvPr>
        </p:nvSpPr>
        <p:spPr/>
        <p:txBody>
          <a:bodyPr/>
          <a:lstStyle/>
          <a:p>
            <a:fld id="{6022C5CE-82C7-4C46-A904-951221587F9D}" type="datetime1">
              <a:rPr lang="en-US" smtClean="0"/>
              <a:t>9/7/2022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MY TINKERCAD PROJECT AND SOURCE CODE: https://www.tinkercad.com/things/iWm0b2iLtKQ</a:t>
            </a:r>
          </a:p>
        </p:txBody>
      </p:sp>
      <p:sp>
        <p:nvSpPr>
          <p:cNvPr id="3" name="Date Placeholder 2"/>
          <p:cNvSpPr>
            <a:spLocks noGrp="1"/>
          </p:cNvSpPr>
          <p:nvPr>
            <p:ph type="dt" sz="half" idx="10"/>
          </p:nvPr>
        </p:nvSpPr>
        <p:spPr/>
        <p:txBody>
          <a:bodyPr/>
          <a:lstStyle/>
          <a:p>
            <a:fld id="{90AC0FFC-A364-4704-8CAB-29A577D2F952}" type="datetime1">
              <a:rPr lang="en-US" smtClean="0"/>
              <a:t>9/7/2022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MY TINKERCAD PROJECT AND SOURCE CODE: https://www.tinkercad.com/things/iWm0b2iLtKQ</a:t>
            </a:r>
          </a:p>
        </p:txBody>
      </p:sp>
      <p:sp>
        <p:nvSpPr>
          <p:cNvPr id="2" name="Date Placeholder 1"/>
          <p:cNvSpPr>
            <a:spLocks noGrp="1"/>
          </p:cNvSpPr>
          <p:nvPr>
            <p:ph type="dt" sz="half" idx="10"/>
          </p:nvPr>
        </p:nvSpPr>
        <p:spPr/>
        <p:txBody>
          <a:bodyPr/>
          <a:lstStyle/>
          <a:p>
            <a:fld id="{66394F6F-73A0-4692-A467-13BF5BA95D95}" type="datetime1">
              <a:rPr lang="en-US" smtClean="0"/>
              <a:t>9/7/2022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5" name="Date Placeholder 4"/>
          <p:cNvSpPr>
            <a:spLocks noGrp="1"/>
          </p:cNvSpPr>
          <p:nvPr>
            <p:ph type="dt" sz="half" idx="10"/>
          </p:nvPr>
        </p:nvSpPr>
        <p:spPr/>
        <p:txBody>
          <a:bodyPr/>
          <a:lstStyle/>
          <a:p>
            <a:fld id="{0FE92B7D-494E-46E4-A107-5FE8E8703AF7}" type="datetime1">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r>
              <a:rPr lang="en-US"/>
              <a:t>MY TINKERCAD PROJECT AND SOURCE CODE: https://www.tinkercad.com/things/iWm0b2iLtKQ</a:t>
            </a:r>
          </a:p>
        </p:txBody>
      </p:sp>
      <p:sp>
        <p:nvSpPr>
          <p:cNvPr id="5" name="Date Placeholder 4"/>
          <p:cNvSpPr>
            <a:spLocks noGrp="1"/>
          </p:cNvSpPr>
          <p:nvPr>
            <p:ph type="dt" sz="half" idx="10"/>
          </p:nvPr>
        </p:nvSpPr>
        <p:spPr/>
        <p:txBody>
          <a:bodyPr/>
          <a:lstStyle/>
          <a:p>
            <a:fld id="{85DAA574-5399-4AE6-B4CB-5C667856A97B}" type="datetime1">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r>
              <a:rPr lang="en-US"/>
              <a:t>MY TINKERCAD PROJECT AND SOURCE CODE: https://www.tinkercad.com/things/iWm0b2iLtKQ</a:t>
            </a:r>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511F4DAE-A6D7-4AEF-859C-94747D377478}" type="datetime1">
              <a:rPr lang="en-US" smtClean="0"/>
              <a:t>9/7/2022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FBFEB37-9F2F-4CB3-99C4-49D418D388A1}" type="datetime1">
              <a:rPr lang="en-US" smtClean="0"/>
              <a:t>9/7/2022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MY TINKERCAD PROJECT AND SOURCE CODE: https://www.tinkercad.com/things/iWm0b2iLtKQ</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2497073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68960"/>
            <a:ext cx="10058400" cy="1711037"/>
          </a:xfrm>
        </p:spPr>
        <p:txBody>
          <a:bodyPr/>
          <a:lstStyle/>
          <a:p>
            <a:pPr algn="ctr"/>
            <a:r>
              <a:rPr lang="en-IN" b="0" i="0" dirty="0">
                <a:solidFill>
                  <a:schemeClr val="tx1">
                    <a:lumMod val="85000"/>
                  </a:schemeClr>
                </a:solidFill>
                <a:effectLst/>
                <a:latin typeface="artifakt-element"/>
              </a:rPr>
              <a:t>Gas detecting </a:t>
            </a:r>
            <a:r>
              <a:rPr lang="en-IN" b="0" i="0" dirty="0">
                <a:solidFill>
                  <a:schemeClr val="tx1">
                    <a:lumMod val="85000"/>
                  </a:schemeClr>
                </a:solidFill>
                <a:effectLst/>
              </a:rPr>
              <a:t>Alarm</a:t>
            </a:r>
            <a:r>
              <a:rPr lang="en-IN" b="0" i="0" dirty="0">
                <a:solidFill>
                  <a:schemeClr val="tx1">
                    <a:lumMod val="85000"/>
                  </a:schemeClr>
                </a:solidFill>
                <a:effectLst/>
                <a:latin typeface="artifakt-element"/>
              </a:rPr>
              <a:t> system</a:t>
            </a:r>
            <a:r>
              <a:rPr lang="en-IN" dirty="0">
                <a:solidFill>
                  <a:schemeClr val="tx1">
                    <a:lumMod val="85000"/>
                  </a:schemeClr>
                </a:solidFill>
              </a:rPr>
              <a:t> using Arduino</a:t>
            </a:r>
            <a:endParaRPr dirty="0">
              <a:solidFill>
                <a:schemeClr val="tx1">
                  <a:lumMod val="85000"/>
                </a:schemeClr>
              </a:solidFill>
            </a:endParaRPr>
          </a:p>
        </p:txBody>
      </p:sp>
      <p:sp>
        <p:nvSpPr>
          <p:cNvPr id="3" name="Subtitle 2"/>
          <p:cNvSpPr>
            <a:spLocks noGrp="1"/>
          </p:cNvSpPr>
          <p:nvPr>
            <p:ph type="subTitle" idx="1"/>
          </p:nvPr>
        </p:nvSpPr>
        <p:spPr>
          <a:xfrm>
            <a:off x="274713" y="5130968"/>
            <a:ext cx="4381128" cy="504056"/>
          </a:xfrm>
        </p:spPr>
        <p:txBody>
          <a:bodyPr>
            <a:normAutofit/>
          </a:bodyPr>
          <a:lstStyle/>
          <a:p>
            <a:r>
              <a:rPr lang="en-IN" dirty="0"/>
              <a:t>An Internet Of Things Project</a:t>
            </a:r>
          </a:p>
          <a:p>
            <a:endParaRPr dirty="0"/>
          </a:p>
        </p:txBody>
      </p:sp>
      <p:sp>
        <p:nvSpPr>
          <p:cNvPr id="4" name="TextBox 3">
            <a:extLst>
              <a:ext uri="{FF2B5EF4-FFF2-40B4-BE49-F238E27FC236}">
                <a16:creationId xmlns:a16="http://schemas.microsoft.com/office/drawing/2014/main" id="{09C0ECA1-8010-8FA3-001C-08FDF747FF17}"/>
              </a:ext>
            </a:extLst>
          </p:cNvPr>
          <p:cNvSpPr txBox="1"/>
          <p:nvPr/>
        </p:nvSpPr>
        <p:spPr>
          <a:xfrm>
            <a:off x="8388895" y="5050249"/>
            <a:ext cx="3528392" cy="584775"/>
          </a:xfrm>
          <a:prstGeom prst="rect">
            <a:avLst/>
          </a:prstGeom>
          <a:noFill/>
        </p:spPr>
        <p:txBody>
          <a:bodyPr wrap="square" rtlCol="0">
            <a:spAutoFit/>
          </a:bodyPr>
          <a:lstStyle/>
          <a:p>
            <a:pPr algn="r"/>
            <a:r>
              <a:rPr lang="en-IN" sz="1600" i="1" dirty="0">
                <a:solidFill>
                  <a:schemeClr val="accent2">
                    <a:lumMod val="75000"/>
                  </a:schemeClr>
                </a:solidFill>
              </a:rPr>
              <a:t>This Project is done in </a:t>
            </a:r>
            <a:r>
              <a:rPr lang="en-IN" sz="1600" i="1" dirty="0" err="1">
                <a:solidFill>
                  <a:schemeClr val="accent2">
                    <a:lumMod val="75000"/>
                  </a:schemeClr>
                </a:solidFill>
              </a:rPr>
              <a:t>TinkerCad</a:t>
            </a:r>
            <a:endParaRPr lang="en-IN" sz="1600" i="1" dirty="0">
              <a:solidFill>
                <a:schemeClr val="accent2">
                  <a:lumMod val="75000"/>
                </a:schemeClr>
              </a:solidFill>
            </a:endParaRPr>
          </a:p>
          <a:p>
            <a:pPr algn="r"/>
            <a:r>
              <a:rPr lang="en-IN" sz="1600" i="1" dirty="0">
                <a:solidFill>
                  <a:schemeClr val="accent2">
                    <a:lumMod val="75000"/>
                  </a:schemeClr>
                </a:solidFill>
              </a:rPr>
              <a:t>https://www.tinkercad.com/dashboard</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D6A3E4-656D-E8DF-B353-D3C6D836FAAA}"/>
              </a:ext>
            </a:extLst>
          </p:cNvPr>
          <p:cNvPicPr>
            <a:picLocks noChangeAspect="1"/>
          </p:cNvPicPr>
          <p:nvPr/>
        </p:nvPicPr>
        <p:blipFill rotWithShape="1">
          <a:blip r:embed="rId2"/>
          <a:srcRect l="1905" b="48434"/>
          <a:stretch/>
        </p:blipFill>
        <p:spPr>
          <a:xfrm>
            <a:off x="621786" y="2852936"/>
            <a:ext cx="3625814" cy="2952328"/>
          </a:xfrm>
          <a:prstGeom prst="rect">
            <a:avLst/>
          </a:prstGeom>
        </p:spPr>
      </p:pic>
      <p:pic>
        <p:nvPicPr>
          <p:cNvPr id="11" name="Picture 10">
            <a:extLst>
              <a:ext uri="{FF2B5EF4-FFF2-40B4-BE49-F238E27FC236}">
                <a16:creationId xmlns:a16="http://schemas.microsoft.com/office/drawing/2014/main" id="{41F76D37-3CE8-6517-039B-E3303B7E6447}"/>
              </a:ext>
            </a:extLst>
          </p:cNvPr>
          <p:cNvPicPr>
            <a:picLocks noChangeAspect="1"/>
          </p:cNvPicPr>
          <p:nvPr/>
        </p:nvPicPr>
        <p:blipFill rotWithShape="1">
          <a:blip r:embed="rId3"/>
          <a:srcRect l="4412"/>
          <a:stretch/>
        </p:blipFill>
        <p:spPr>
          <a:xfrm>
            <a:off x="8065630" y="2887956"/>
            <a:ext cx="3504584" cy="2882287"/>
          </a:xfrm>
          <a:prstGeom prst="rect">
            <a:avLst/>
          </a:prstGeom>
        </p:spPr>
      </p:pic>
      <p:sp>
        <p:nvSpPr>
          <p:cNvPr id="12" name="TextBox 11">
            <a:extLst>
              <a:ext uri="{FF2B5EF4-FFF2-40B4-BE49-F238E27FC236}">
                <a16:creationId xmlns:a16="http://schemas.microsoft.com/office/drawing/2014/main" id="{67392EC9-2B09-9F08-CCCF-810A72F0BCED}"/>
              </a:ext>
            </a:extLst>
          </p:cNvPr>
          <p:cNvSpPr txBox="1"/>
          <p:nvPr/>
        </p:nvSpPr>
        <p:spPr>
          <a:xfrm>
            <a:off x="3037883" y="1120480"/>
            <a:ext cx="6116234" cy="477054"/>
          </a:xfrm>
          <a:prstGeom prst="rect">
            <a:avLst/>
          </a:prstGeom>
          <a:noFill/>
        </p:spPr>
        <p:txBody>
          <a:bodyPr wrap="square" rtlCol="0">
            <a:spAutoFit/>
          </a:bodyPr>
          <a:lstStyle/>
          <a:p>
            <a:r>
              <a:rPr lang="en-IN" sz="2500" dirty="0">
                <a:solidFill>
                  <a:srgbClr val="92D050"/>
                </a:solidFill>
                <a:latin typeface="Times New Roman" panose="02020603050405020304" pitchFamily="18" charset="0"/>
                <a:cs typeface="Times New Roman" panose="02020603050405020304" pitchFamily="18" charset="0"/>
              </a:rPr>
              <a:t>Program Code for the Gas Detection System :</a:t>
            </a:r>
          </a:p>
        </p:txBody>
      </p:sp>
      <p:pic>
        <p:nvPicPr>
          <p:cNvPr id="3" name="Picture 2">
            <a:extLst>
              <a:ext uri="{FF2B5EF4-FFF2-40B4-BE49-F238E27FC236}">
                <a16:creationId xmlns:a16="http://schemas.microsoft.com/office/drawing/2014/main" id="{DFCCAE5F-9B95-55CE-9FB2-4F17EEF1C784}"/>
              </a:ext>
            </a:extLst>
          </p:cNvPr>
          <p:cNvPicPr>
            <a:picLocks noChangeAspect="1"/>
          </p:cNvPicPr>
          <p:nvPr/>
        </p:nvPicPr>
        <p:blipFill rotWithShape="1">
          <a:blip r:embed="rId2"/>
          <a:srcRect l="2593" t="51404"/>
          <a:stretch/>
        </p:blipFill>
        <p:spPr>
          <a:xfrm>
            <a:off x="4356415" y="2937956"/>
            <a:ext cx="3600400" cy="2782288"/>
          </a:xfrm>
          <a:prstGeom prst="rect">
            <a:avLst/>
          </a:prstGeom>
        </p:spPr>
      </p:pic>
      <p:sp>
        <p:nvSpPr>
          <p:cNvPr id="2" name="Footer Placeholder 1">
            <a:extLst>
              <a:ext uri="{FF2B5EF4-FFF2-40B4-BE49-F238E27FC236}">
                <a16:creationId xmlns:a16="http://schemas.microsoft.com/office/drawing/2014/main" id="{380AB943-AF6D-8301-CBDE-DCEBEACC10E5}"/>
              </a:ext>
            </a:extLst>
          </p:cNvPr>
          <p:cNvSpPr>
            <a:spLocks noGrp="1"/>
          </p:cNvSpPr>
          <p:nvPr>
            <p:ph type="ftr" sz="quarter" idx="11"/>
          </p:nvPr>
        </p:nvSpPr>
        <p:spPr>
          <a:xfrm>
            <a:off x="561110" y="6391838"/>
            <a:ext cx="6543002"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2037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EB75DF-4DEF-352A-BE6B-78E966206ACE}"/>
              </a:ext>
            </a:extLst>
          </p:cNvPr>
          <p:cNvSpPr txBox="1"/>
          <p:nvPr/>
        </p:nvSpPr>
        <p:spPr>
          <a:xfrm>
            <a:off x="1631504" y="2492895"/>
            <a:ext cx="3310522" cy="1631216"/>
          </a:xfrm>
          <a:prstGeom prst="rect">
            <a:avLst/>
          </a:prstGeom>
          <a:noFill/>
        </p:spPr>
        <p:txBody>
          <a:bodyPr wrap="none" rtlCol="0">
            <a:spAutoFit/>
          </a:bodyPr>
          <a:lstStyle/>
          <a:p>
            <a:r>
              <a:rPr lang="en-IN" sz="5000" i="1" dirty="0">
                <a:solidFill>
                  <a:schemeClr val="tx2">
                    <a:lumMod val="40000"/>
                    <a:lumOff val="60000"/>
                  </a:schemeClr>
                </a:solidFill>
                <a:latin typeface="Eras Bold ITC" panose="020B0907030504020204" pitchFamily="34" charset="0"/>
              </a:rPr>
              <a:t>Thanking</a:t>
            </a:r>
          </a:p>
          <a:p>
            <a:r>
              <a:rPr lang="en-IN" sz="5000" i="1" dirty="0">
                <a:solidFill>
                  <a:schemeClr val="tx2">
                    <a:lumMod val="40000"/>
                    <a:lumOff val="60000"/>
                  </a:schemeClr>
                </a:solidFill>
                <a:latin typeface="Eras Bold ITC" panose="020B0907030504020204" pitchFamily="34" charset="0"/>
              </a:rPr>
              <a:t>You</a:t>
            </a:r>
          </a:p>
        </p:txBody>
      </p:sp>
      <p:sp>
        <p:nvSpPr>
          <p:cNvPr id="5" name="TextBox 4">
            <a:extLst>
              <a:ext uri="{FF2B5EF4-FFF2-40B4-BE49-F238E27FC236}">
                <a16:creationId xmlns:a16="http://schemas.microsoft.com/office/drawing/2014/main" id="{23971E23-4F92-159F-F9EC-873D5AC60CDB}"/>
              </a:ext>
            </a:extLst>
          </p:cNvPr>
          <p:cNvSpPr txBox="1"/>
          <p:nvPr/>
        </p:nvSpPr>
        <p:spPr>
          <a:xfrm>
            <a:off x="9370723" y="4422792"/>
            <a:ext cx="2541144" cy="1477328"/>
          </a:xfrm>
          <a:prstGeom prst="rect">
            <a:avLst/>
          </a:prstGeom>
          <a:noFill/>
        </p:spPr>
        <p:txBody>
          <a:bodyPr wrap="none" rtlCol="0">
            <a:spAutoFit/>
          </a:bodyPr>
          <a:lstStyle/>
          <a:p>
            <a:pPr algn="r"/>
            <a:r>
              <a:rPr lang="en-IN" sz="1500" i="1" u="sng" dirty="0">
                <a:solidFill>
                  <a:schemeClr val="accent2">
                    <a:lumMod val="75000"/>
                  </a:schemeClr>
                </a:solidFill>
              </a:rPr>
              <a:t>Project By:</a:t>
            </a:r>
          </a:p>
          <a:p>
            <a:pPr algn="r"/>
            <a:endParaRPr lang="en-IN" sz="1500" i="1" u="sng" dirty="0">
              <a:solidFill>
                <a:schemeClr val="accent2">
                  <a:lumMod val="75000"/>
                </a:schemeClr>
              </a:solidFill>
            </a:endParaRPr>
          </a:p>
          <a:p>
            <a:pPr algn="r"/>
            <a:r>
              <a:rPr lang="en-IN" sz="1500" dirty="0">
                <a:solidFill>
                  <a:schemeClr val="accent3">
                    <a:lumMod val="75000"/>
                  </a:schemeClr>
                </a:solidFill>
              </a:rPr>
              <a:t>22742 </a:t>
            </a:r>
            <a:r>
              <a:rPr lang="en-IN" sz="1500" dirty="0">
                <a:solidFill>
                  <a:schemeClr val="accent3">
                    <a:lumMod val="75000"/>
                  </a:schemeClr>
                </a:solidFill>
                <a:latin typeface="+mj-lt"/>
              </a:rPr>
              <a:t>Kavita</a:t>
            </a:r>
            <a:r>
              <a:rPr lang="en-IN" sz="1500" dirty="0">
                <a:solidFill>
                  <a:schemeClr val="accent3">
                    <a:lumMod val="75000"/>
                  </a:schemeClr>
                </a:solidFill>
              </a:rPr>
              <a:t> Kotia</a:t>
            </a:r>
          </a:p>
          <a:p>
            <a:pPr algn="r"/>
            <a:r>
              <a:rPr lang="en-IN" sz="1500" dirty="0">
                <a:solidFill>
                  <a:schemeClr val="accent3">
                    <a:lumMod val="75000"/>
                  </a:schemeClr>
                </a:solidFill>
              </a:rPr>
              <a:t>22743 Rohan Mistry</a:t>
            </a:r>
          </a:p>
          <a:p>
            <a:pPr algn="r"/>
            <a:r>
              <a:rPr lang="en-IN" sz="1500" dirty="0">
                <a:solidFill>
                  <a:schemeClr val="accent3">
                    <a:lumMod val="75000"/>
                  </a:schemeClr>
                </a:solidFill>
              </a:rPr>
              <a:t>22764 Bhavik Bhanushali</a:t>
            </a:r>
          </a:p>
          <a:p>
            <a:pPr algn="r"/>
            <a:r>
              <a:rPr lang="en-IN" sz="1500" dirty="0">
                <a:solidFill>
                  <a:schemeClr val="accent3">
                    <a:lumMod val="75000"/>
                  </a:schemeClr>
                </a:solidFill>
              </a:rPr>
              <a:t>22765 Pranav Narnaware</a:t>
            </a:r>
          </a:p>
        </p:txBody>
      </p:sp>
      <p:sp>
        <p:nvSpPr>
          <p:cNvPr id="6" name="TextBox 5">
            <a:extLst>
              <a:ext uri="{FF2B5EF4-FFF2-40B4-BE49-F238E27FC236}">
                <a16:creationId xmlns:a16="http://schemas.microsoft.com/office/drawing/2014/main" id="{D1A9C667-3CD6-F2D5-FE07-D30FF0159DA2}"/>
              </a:ext>
            </a:extLst>
          </p:cNvPr>
          <p:cNvSpPr txBox="1"/>
          <p:nvPr/>
        </p:nvSpPr>
        <p:spPr>
          <a:xfrm>
            <a:off x="7977615" y="2985338"/>
            <a:ext cx="2430474" cy="646331"/>
          </a:xfrm>
          <a:prstGeom prst="rect">
            <a:avLst/>
          </a:prstGeom>
          <a:noFill/>
        </p:spPr>
        <p:txBody>
          <a:bodyPr wrap="none" rtlCol="0">
            <a:spAutoFit/>
          </a:bodyPr>
          <a:lstStyle/>
          <a:p>
            <a:r>
              <a:rPr lang="en-IN" i="1" dirty="0">
                <a:solidFill>
                  <a:schemeClr val="accent1">
                    <a:lumMod val="75000"/>
                  </a:schemeClr>
                </a:solidFill>
              </a:rPr>
              <a:t>Internet Of Things (IOT)</a:t>
            </a:r>
          </a:p>
          <a:p>
            <a:r>
              <a:rPr lang="en-IN" i="1" dirty="0">
                <a:solidFill>
                  <a:schemeClr val="accent1">
                    <a:lumMod val="75000"/>
                  </a:schemeClr>
                </a:solidFill>
              </a:rPr>
              <a:t>~Neenu Ma’am</a:t>
            </a:r>
          </a:p>
        </p:txBody>
      </p:sp>
    </p:spTree>
    <p:extLst>
      <p:ext uri="{BB962C8B-B14F-4D97-AF65-F5344CB8AC3E}">
        <p14:creationId xmlns:p14="http://schemas.microsoft.com/office/powerpoint/2010/main" val="265878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3093" y="1124744"/>
            <a:ext cx="9144000" cy="763488"/>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INTRODUCTION</a:t>
            </a:r>
          </a:p>
        </p:txBody>
      </p:sp>
      <p:sp>
        <p:nvSpPr>
          <p:cNvPr id="14" name="Content Placeholder 13"/>
          <p:cNvSpPr>
            <a:spLocks noGrp="1"/>
          </p:cNvSpPr>
          <p:nvPr>
            <p:ph idx="1"/>
          </p:nvPr>
        </p:nvSpPr>
        <p:spPr>
          <a:xfrm>
            <a:off x="1523093" y="2564904"/>
            <a:ext cx="9144000" cy="3384376"/>
          </a:xfrm>
        </p:spPr>
        <p:txBody>
          <a:bodyPr>
            <a:normAutofit fontScale="92500" lnSpcReduction="20000"/>
          </a:bodyPr>
          <a:lstStyle/>
          <a:p>
            <a:pPr marL="0" indent="0" algn="just">
              <a:buNone/>
            </a:pPr>
            <a:r>
              <a:rPr lang="en-US" sz="2400" dirty="0"/>
              <a:t>This system can be used by operators in the area where the leak is occurring can be alerted by a gas detector, giving them the chance to evacuate. Because many gases may be hazardous to biological life, such as people or animals, this sort of equipment is essential. Increased levels of these gases in the atmosphere will be highly hazardous. These gases may be combustible at particular temperatures and humidity levels, toxic once they exceed the required limits, or a contributing element in an area's air quality, creating issues like smog and impaired visibility, which can lead to significant injuries and even harm to people's health. Many civilizations have built-in firefighting systems.</a:t>
            </a:r>
            <a:endParaRPr lang="en-IN" sz="2400" dirty="0"/>
          </a:p>
        </p:txBody>
      </p:sp>
      <p:sp>
        <p:nvSpPr>
          <p:cNvPr id="2" name="Footer Placeholder 1">
            <a:extLst>
              <a:ext uri="{FF2B5EF4-FFF2-40B4-BE49-F238E27FC236}">
                <a16:creationId xmlns:a16="http://schemas.microsoft.com/office/drawing/2014/main" id="{4A750689-D62B-199F-9943-5490FF3F7641}"/>
              </a:ext>
            </a:extLst>
          </p:cNvPr>
          <p:cNvSpPr>
            <a:spLocks noGrp="1"/>
          </p:cNvSpPr>
          <p:nvPr>
            <p:ph type="ftr" sz="quarter" idx="11"/>
          </p:nvPr>
        </p:nvSpPr>
        <p:spPr>
          <a:xfrm>
            <a:off x="561110" y="6391838"/>
            <a:ext cx="6326978"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0DD3-409C-2FDB-5B11-F2A80F6C860E}"/>
              </a:ext>
            </a:extLst>
          </p:cNvPr>
          <p:cNvSpPr>
            <a:spLocks noGrp="1"/>
          </p:cNvSpPr>
          <p:nvPr>
            <p:ph type="title"/>
          </p:nvPr>
        </p:nvSpPr>
        <p:spPr>
          <a:xfrm>
            <a:off x="751129" y="948703"/>
            <a:ext cx="6012160" cy="783683"/>
          </a:xfrm>
        </p:spPr>
        <p:txBody>
          <a:bodyPr/>
          <a:lstStyle/>
          <a:p>
            <a:r>
              <a:rPr lang="en-IN" dirty="0">
                <a:solidFill>
                  <a:srgbClr val="92D050"/>
                </a:solidFill>
                <a:latin typeface="Times New Roman" panose="02020603050405020304" pitchFamily="18" charset="0"/>
                <a:cs typeface="Times New Roman" panose="02020603050405020304" pitchFamily="18" charset="0"/>
              </a:rPr>
              <a:t>COMPONENTS USED</a:t>
            </a:r>
          </a:p>
        </p:txBody>
      </p:sp>
      <p:sp>
        <p:nvSpPr>
          <p:cNvPr id="3" name="Content Placeholder 2">
            <a:extLst>
              <a:ext uri="{FF2B5EF4-FFF2-40B4-BE49-F238E27FC236}">
                <a16:creationId xmlns:a16="http://schemas.microsoft.com/office/drawing/2014/main" id="{A35019C5-1528-7152-7FC1-C670E3AB9E44}"/>
              </a:ext>
            </a:extLst>
          </p:cNvPr>
          <p:cNvSpPr>
            <a:spLocks noGrp="1"/>
          </p:cNvSpPr>
          <p:nvPr>
            <p:ph idx="1"/>
          </p:nvPr>
        </p:nvSpPr>
        <p:spPr>
          <a:xfrm>
            <a:off x="751129" y="2232168"/>
            <a:ext cx="3635896" cy="4267200"/>
          </a:xfrm>
        </p:spPr>
        <p:txBody>
          <a:bodyPr>
            <a:noAutofit/>
          </a:bodyPr>
          <a:lstStyle/>
          <a:p>
            <a:r>
              <a:rPr lang="en-IN" sz="2600" dirty="0"/>
              <a:t>ARDUINO UNO R3</a:t>
            </a:r>
          </a:p>
          <a:p>
            <a:r>
              <a:rPr lang="en-IN" sz="2600" dirty="0"/>
              <a:t>LCD display 16 x 2</a:t>
            </a:r>
          </a:p>
          <a:p>
            <a:r>
              <a:rPr lang="en-IN" sz="2600" dirty="0"/>
              <a:t>Breadboard</a:t>
            </a:r>
          </a:p>
          <a:p>
            <a:r>
              <a:rPr lang="en-IN" sz="2600" dirty="0"/>
              <a:t>Gas Sensor</a:t>
            </a:r>
          </a:p>
          <a:p>
            <a:r>
              <a:rPr lang="en-IN" sz="2600" dirty="0"/>
              <a:t>Piezo Speaker</a:t>
            </a:r>
          </a:p>
          <a:p>
            <a:r>
              <a:rPr lang="en-IN" sz="2600" dirty="0"/>
              <a:t>LED light</a:t>
            </a:r>
          </a:p>
          <a:p>
            <a:r>
              <a:rPr lang="en-IN" sz="2600" dirty="0"/>
              <a:t>Resistor</a:t>
            </a:r>
          </a:p>
        </p:txBody>
      </p:sp>
      <p:pic>
        <p:nvPicPr>
          <p:cNvPr id="5" name="Picture 4">
            <a:extLst>
              <a:ext uri="{FF2B5EF4-FFF2-40B4-BE49-F238E27FC236}">
                <a16:creationId xmlns:a16="http://schemas.microsoft.com/office/drawing/2014/main" id="{A8F04583-7085-A2EC-1F67-3D873A2B3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176" y="2120219"/>
            <a:ext cx="3956784" cy="2472308"/>
          </a:xfrm>
          <a:prstGeom prst="rect">
            <a:avLst/>
          </a:prstGeom>
        </p:spPr>
      </p:pic>
      <p:pic>
        <p:nvPicPr>
          <p:cNvPr id="7" name="Picture 6">
            <a:extLst>
              <a:ext uri="{FF2B5EF4-FFF2-40B4-BE49-F238E27FC236}">
                <a16:creationId xmlns:a16="http://schemas.microsoft.com/office/drawing/2014/main" id="{E4E0B764-D51C-FDEB-E9BF-E8099DDC4362}"/>
              </a:ext>
            </a:extLst>
          </p:cNvPr>
          <p:cNvPicPr>
            <a:picLocks noChangeAspect="1"/>
          </p:cNvPicPr>
          <p:nvPr/>
        </p:nvPicPr>
        <p:blipFill rotWithShape="1">
          <a:blip r:embed="rId3" cstate="print">
            <a:alphaModFix amt="85000"/>
            <a:extLst>
              <a:ext uri="{28A0092B-C50C-407E-A947-70E740481C1C}">
                <a14:useLocalDpi xmlns:a14="http://schemas.microsoft.com/office/drawing/2010/main" val="0"/>
              </a:ext>
            </a:extLst>
          </a:blip>
          <a:srcRect l="22241" t="37647" r="35235" b="27951"/>
          <a:stretch/>
        </p:blipFill>
        <p:spPr>
          <a:xfrm>
            <a:off x="5013972" y="2453554"/>
            <a:ext cx="2039256" cy="927994"/>
          </a:xfrm>
          <a:prstGeom prst="rect">
            <a:avLst/>
          </a:prstGeom>
        </p:spPr>
      </p:pic>
      <p:pic>
        <p:nvPicPr>
          <p:cNvPr id="9" name="Picture 8">
            <a:extLst>
              <a:ext uri="{FF2B5EF4-FFF2-40B4-BE49-F238E27FC236}">
                <a16:creationId xmlns:a16="http://schemas.microsoft.com/office/drawing/2014/main" id="{F13A6EE0-85E2-AEC5-504D-9C0A637E92DF}"/>
              </a:ext>
            </a:extLst>
          </p:cNvPr>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l="27557" t="33200" r="36415" b="24801"/>
          <a:stretch/>
        </p:blipFill>
        <p:spPr>
          <a:xfrm>
            <a:off x="8666171" y="5081991"/>
            <a:ext cx="2774700" cy="1472203"/>
          </a:xfrm>
          <a:prstGeom prst="rect">
            <a:avLst/>
          </a:prstGeom>
        </p:spPr>
      </p:pic>
      <p:pic>
        <p:nvPicPr>
          <p:cNvPr id="17" name="Picture 16">
            <a:extLst>
              <a:ext uri="{FF2B5EF4-FFF2-40B4-BE49-F238E27FC236}">
                <a16:creationId xmlns:a16="http://schemas.microsoft.com/office/drawing/2014/main" id="{DBD534C3-BCF4-F5E3-9D86-82A5F4217859}"/>
              </a:ext>
            </a:extLst>
          </p:cNvPr>
          <p:cNvPicPr>
            <a:picLocks noChangeAspect="1"/>
          </p:cNvPicPr>
          <p:nvPr/>
        </p:nvPicPr>
        <p:blipFill rotWithShape="1">
          <a:blip r:embed="rId5" cstate="print">
            <a:alphaModFix amt="85000"/>
            <a:extLst>
              <a:ext uri="{28A0092B-C50C-407E-A947-70E740481C1C}">
                <a14:useLocalDpi xmlns:a14="http://schemas.microsoft.com/office/drawing/2010/main" val="0"/>
              </a:ext>
            </a:extLst>
          </a:blip>
          <a:srcRect l="41138" t="36350" r="44096" b="31100"/>
          <a:stretch/>
        </p:blipFill>
        <p:spPr>
          <a:xfrm>
            <a:off x="4298148" y="3674954"/>
            <a:ext cx="1045277" cy="1296144"/>
          </a:xfrm>
          <a:prstGeom prst="rect">
            <a:avLst/>
          </a:prstGeom>
        </p:spPr>
      </p:pic>
      <p:pic>
        <p:nvPicPr>
          <p:cNvPr id="19" name="Picture 18">
            <a:extLst>
              <a:ext uri="{FF2B5EF4-FFF2-40B4-BE49-F238E27FC236}">
                <a16:creationId xmlns:a16="http://schemas.microsoft.com/office/drawing/2014/main" id="{7EA1D110-C1E7-C106-DC2B-6BE7875863D5}"/>
              </a:ext>
            </a:extLst>
          </p:cNvPr>
          <p:cNvPicPr>
            <a:picLocks noChangeAspect="1"/>
          </p:cNvPicPr>
          <p:nvPr/>
        </p:nvPicPr>
        <p:blipFill rotWithShape="1">
          <a:blip r:embed="rId6">
            <a:alphaModFix amt="85000"/>
            <a:extLst>
              <a:ext uri="{28A0092B-C50C-407E-A947-70E740481C1C}">
                <a14:useLocalDpi xmlns:a14="http://schemas.microsoft.com/office/drawing/2010/main" val="0"/>
              </a:ext>
            </a:extLst>
          </a:blip>
          <a:srcRect l="21060" t="45629" r="74215" b="38563"/>
          <a:stretch/>
        </p:blipFill>
        <p:spPr>
          <a:xfrm>
            <a:off x="4666775" y="5485239"/>
            <a:ext cx="414030" cy="779204"/>
          </a:xfrm>
          <a:prstGeom prst="rect">
            <a:avLst/>
          </a:prstGeom>
        </p:spPr>
      </p:pic>
      <p:pic>
        <p:nvPicPr>
          <p:cNvPr id="21" name="Picture 20">
            <a:extLst>
              <a:ext uri="{FF2B5EF4-FFF2-40B4-BE49-F238E27FC236}">
                <a16:creationId xmlns:a16="http://schemas.microsoft.com/office/drawing/2014/main" id="{727803BB-CA89-89F9-7E53-F2D0C6F34BA7}"/>
              </a:ext>
            </a:extLst>
          </p:cNvPr>
          <p:cNvPicPr>
            <a:picLocks noChangeAspect="1"/>
          </p:cNvPicPr>
          <p:nvPr/>
        </p:nvPicPr>
        <p:blipFill rotWithShape="1">
          <a:blip r:embed="rId6">
            <a:alphaModFix amt="85000"/>
            <a:extLst>
              <a:ext uri="{28A0092B-C50C-407E-A947-70E740481C1C}">
                <a14:useLocalDpi xmlns:a14="http://schemas.microsoft.com/office/drawing/2010/main" val="0"/>
              </a:ext>
            </a:extLst>
          </a:blip>
          <a:srcRect l="52566" t="45364" r="42709" b="38827"/>
          <a:stretch/>
        </p:blipFill>
        <p:spPr>
          <a:xfrm>
            <a:off x="5308256" y="5470880"/>
            <a:ext cx="416409" cy="783682"/>
          </a:xfrm>
          <a:prstGeom prst="rect">
            <a:avLst/>
          </a:prstGeom>
        </p:spPr>
      </p:pic>
      <p:pic>
        <p:nvPicPr>
          <p:cNvPr id="23" name="Picture 22">
            <a:extLst>
              <a:ext uri="{FF2B5EF4-FFF2-40B4-BE49-F238E27FC236}">
                <a16:creationId xmlns:a16="http://schemas.microsoft.com/office/drawing/2014/main" id="{47BB7D85-939E-C054-8A3B-F58D40D32D51}"/>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41732" t="39500" r="54481" b="30605"/>
          <a:stretch/>
        </p:blipFill>
        <p:spPr>
          <a:xfrm rot="16200000">
            <a:off x="6675757" y="5206394"/>
            <a:ext cx="377872" cy="1336893"/>
          </a:xfrm>
          <a:prstGeom prst="rect">
            <a:avLst/>
          </a:prstGeom>
        </p:spPr>
      </p:pic>
      <p:pic>
        <p:nvPicPr>
          <p:cNvPr id="25" name="Picture 24">
            <a:extLst>
              <a:ext uri="{FF2B5EF4-FFF2-40B4-BE49-F238E27FC236}">
                <a16:creationId xmlns:a16="http://schemas.microsoft.com/office/drawing/2014/main" id="{D46A6121-2250-8857-9F92-545AC0322B03}"/>
              </a:ext>
            </a:extLst>
          </p:cNvPr>
          <p:cNvPicPr>
            <a:picLocks noChangeAspect="1"/>
          </p:cNvPicPr>
          <p:nvPr/>
        </p:nvPicPr>
        <p:blipFill rotWithShape="1">
          <a:blip r:embed="rId8" cstate="print">
            <a:alphaModFix amt="85000"/>
            <a:extLst>
              <a:ext uri="{28A0092B-C50C-407E-A947-70E740481C1C}">
                <a14:useLocalDpi xmlns:a14="http://schemas.microsoft.com/office/drawing/2010/main" val="0"/>
              </a:ext>
            </a:extLst>
          </a:blip>
          <a:srcRect l="42981" t="37400" r="43435" b="36350"/>
          <a:stretch/>
        </p:blipFill>
        <p:spPr>
          <a:xfrm>
            <a:off x="6772535" y="3802948"/>
            <a:ext cx="956943" cy="1040155"/>
          </a:xfrm>
          <a:prstGeom prst="rect">
            <a:avLst/>
          </a:prstGeom>
        </p:spPr>
      </p:pic>
      <p:sp>
        <p:nvSpPr>
          <p:cNvPr id="4" name="Footer Placeholder 3">
            <a:extLst>
              <a:ext uri="{FF2B5EF4-FFF2-40B4-BE49-F238E27FC236}">
                <a16:creationId xmlns:a16="http://schemas.microsoft.com/office/drawing/2014/main" id="{33FF3771-04F1-A862-DAB8-429635D3E889}"/>
              </a:ext>
            </a:extLst>
          </p:cNvPr>
          <p:cNvSpPr>
            <a:spLocks noGrp="1"/>
          </p:cNvSpPr>
          <p:nvPr>
            <p:ph type="ftr" sz="quarter" idx="11"/>
          </p:nvPr>
        </p:nvSpPr>
        <p:spPr>
          <a:xfrm>
            <a:off x="561110" y="6391838"/>
            <a:ext cx="6759026"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31522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9523B-8DF3-A006-C171-A15B49FDC10E}"/>
              </a:ext>
            </a:extLst>
          </p:cNvPr>
          <p:cNvSpPr>
            <a:spLocks noGrp="1"/>
          </p:cNvSpPr>
          <p:nvPr>
            <p:ph type="title"/>
          </p:nvPr>
        </p:nvSpPr>
        <p:spPr>
          <a:xfrm>
            <a:off x="648960" y="1390273"/>
            <a:ext cx="2941295" cy="477054"/>
          </a:xfrm>
        </p:spPr>
        <p:txBody>
          <a:bodyPr>
            <a:normAutofit/>
          </a:bodyPr>
          <a:lstStyle/>
          <a:p>
            <a:r>
              <a:rPr lang="en-IN" sz="2500" dirty="0">
                <a:solidFill>
                  <a:srgbClr val="92D050"/>
                </a:solidFill>
                <a:latin typeface="Times New Roman" panose="02020603050405020304" pitchFamily="18" charset="0"/>
                <a:cs typeface="Times New Roman" panose="02020603050405020304" pitchFamily="18" charset="0"/>
              </a:rPr>
              <a:t>ARDUINO UNO R3</a:t>
            </a:r>
          </a:p>
        </p:txBody>
      </p:sp>
      <p:sp>
        <p:nvSpPr>
          <p:cNvPr id="5" name="Content Placeholder 4">
            <a:extLst>
              <a:ext uri="{FF2B5EF4-FFF2-40B4-BE49-F238E27FC236}">
                <a16:creationId xmlns:a16="http://schemas.microsoft.com/office/drawing/2014/main" id="{3719F882-5288-2602-56BF-D57643D9CCD8}"/>
              </a:ext>
            </a:extLst>
          </p:cNvPr>
          <p:cNvSpPr>
            <a:spLocks noGrp="1"/>
          </p:cNvSpPr>
          <p:nvPr>
            <p:ph sz="half" idx="1"/>
          </p:nvPr>
        </p:nvSpPr>
        <p:spPr>
          <a:xfrm>
            <a:off x="368456" y="2299204"/>
            <a:ext cx="3851918" cy="3445714"/>
          </a:xfrm>
        </p:spPr>
        <p:txBody>
          <a:bodyPr>
            <a:normAutofit fontScale="92500" lnSpcReduction="20000"/>
          </a:bodyPr>
          <a:lstStyle/>
          <a:p>
            <a:pPr marL="0" indent="0" algn="just">
              <a:buNone/>
            </a:pPr>
            <a:r>
              <a:rPr lang="en-US" sz="1600" dirty="0"/>
              <a:t>Arduino UNO is a microcontroller board based on the ATmega328P.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You can tinker with your UNO without worrying too much about doing something wrong, worst case scenario you can replace the chip for a few dollars and start over again.</a:t>
            </a:r>
            <a:endParaRPr lang="en-IN" sz="1600" dirty="0"/>
          </a:p>
        </p:txBody>
      </p:sp>
      <p:sp>
        <p:nvSpPr>
          <p:cNvPr id="6" name="Content Placeholder 5">
            <a:extLst>
              <a:ext uri="{FF2B5EF4-FFF2-40B4-BE49-F238E27FC236}">
                <a16:creationId xmlns:a16="http://schemas.microsoft.com/office/drawing/2014/main" id="{2690D775-6239-1CE4-7B85-D12EDC993553}"/>
              </a:ext>
            </a:extLst>
          </p:cNvPr>
          <p:cNvSpPr>
            <a:spLocks noGrp="1"/>
          </p:cNvSpPr>
          <p:nvPr>
            <p:ph sz="half" idx="2"/>
          </p:nvPr>
        </p:nvSpPr>
        <p:spPr>
          <a:xfrm>
            <a:off x="4386065" y="2496668"/>
            <a:ext cx="3851918" cy="2497948"/>
          </a:xfrm>
        </p:spPr>
        <p:txBody>
          <a:bodyPr>
            <a:normAutofit fontScale="92500" lnSpcReduction="20000"/>
          </a:bodyPr>
          <a:lstStyle/>
          <a:p>
            <a:pPr marL="0" indent="0" algn="just">
              <a:buNone/>
            </a:pPr>
            <a:r>
              <a:rPr lang="en-US" sz="1600" dirty="0"/>
              <a:t>An LCD (Liquid Crystal Display) screen is an electronic display module and has a wide range of applications. A 16x2 LCD display is very basic module and is very commonly used in various devices and circuits. A 16x2 LCD means it can display 16 characters per line and there are 2 such lines. The 16 x 2 intelligent alphanumeric dot matrix display is capable of displaying 224 different characters and symbols. This LCD has two registers, namely, Command and Data.</a:t>
            </a:r>
            <a:endParaRPr lang="en-IN" sz="1600" dirty="0"/>
          </a:p>
        </p:txBody>
      </p:sp>
      <p:sp>
        <p:nvSpPr>
          <p:cNvPr id="8" name="TextBox 7">
            <a:extLst>
              <a:ext uri="{FF2B5EF4-FFF2-40B4-BE49-F238E27FC236}">
                <a16:creationId xmlns:a16="http://schemas.microsoft.com/office/drawing/2014/main" id="{453D0796-B89B-A2C1-C0BC-A40E6277766D}"/>
              </a:ext>
            </a:extLst>
          </p:cNvPr>
          <p:cNvSpPr txBox="1"/>
          <p:nvPr/>
        </p:nvSpPr>
        <p:spPr>
          <a:xfrm>
            <a:off x="4619836" y="1628800"/>
            <a:ext cx="3384376" cy="477054"/>
          </a:xfrm>
          <a:prstGeom prst="rect">
            <a:avLst/>
          </a:prstGeom>
          <a:noFill/>
        </p:spPr>
        <p:txBody>
          <a:bodyPr wrap="square" rtlCol="0">
            <a:spAutoFit/>
          </a:bodyPr>
          <a:lstStyle/>
          <a:p>
            <a:r>
              <a:rPr lang="en-IN" sz="2500" dirty="0">
                <a:solidFill>
                  <a:srgbClr val="92D050"/>
                </a:solidFill>
                <a:latin typeface="Times New Roman" panose="02020603050405020304" pitchFamily="18" charset="0"/>
                <a:cs typeface="Times New Roman" panose="02020603050405020304" pitchFamily="18" charset="0"/>
              </a:rPr>
              <a:t>LCD DISPLAY 16 x 2</a:t>
            </a:r>
          </a:p>
        </p:txBody>
      </p:sp>
      <p:pic>
        <p:nvPicPr>
          <p:cNvPr id="10" name="Picture 9">
            <a:extLst>
              <a:ext uri="{FF2B5EF4-FFF2-40B4-BE49-F238E27FC236}">
                <a16:creationId xmlns:a16="http://schemas.microsoft.com/office/drawing/2014/main" id="{83146775-CF44-B1D1-6FA3-CE47365051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92" y="5250498"/>
            <a:ext cx="2572712" cy="1607502"/>
          </a:xfrm>
          <a:prstGeom prst="rect">
            <a:avLst/>
          </a:prstGeom>
        </p:spPr>
      </p:pic>
      <p:pic>
        <p:nvPicPr>
          <p:cNvPr id="12" name="Picture 11">
            <a:extLst>
              <a:ext uri="{FF2B5EF4-FFF2-40B4-BE49-F238E27FC236}">
                <a16:creationId xmlns:a16="http://schemas.microsoft.com/office/drawing/2014/main" id="{D56EF3DE-FC39-1172-03A3-553311122841}"/>
              </a:ext>
            </a:extLst>
          </p:cNvPr>
          <p:cNvPicPr>
            <a:picLocks noChangeAspect="1"/>
          </p:cNvPicPr>
          <p:nvPr/>
        </p:nvPicPr>
        <p:blipFill rotWithShape="1">
          <a:blip r:embed="rId3" cstate="print">
            <a:alphaModFix amt="85000"/>
            <a:extLst>
              <a:ext uri="{28A0092B-C50C-407E-A947-70E740481C1C}">
                <a14:useLocalDpi xmlns:a14="http://schemas.microsoft.com/office/drawing/2010/main" val="0"/>
              </a:ext>
            </a:extLst>
          </a:blip>
          <a:srcRect l="22241" t="37647" r="35235" b="27951"/>
          <a:stretch/>
        </p:blipFill>
        <p:spPr>
          <a:xfrm>
            <a:off x="5303912" y="5668790"/>
            <a:ext cx="2016224" cy="917513"/>
          </a:xfrm>
          <a:prstGeom prst="rect">
            <a:avLst/>
          </a:prstGeom>
        </p:spPr>
      </p:pic>
      <p:sp>
        <p:nvSpPr>
          <p:cNvPr id="13" name="TextBox 12">
            <a:extLst>
              <a:ext uri="{FF2B5EF4-FFF2-40B4-BE49-F238E27FC236}">
                <a16:creationId xmlns:a16="http://schemas.microsoft.com/office/drawing/2014/main" id="{C8DF833D-B767-5E2E-F7CB-F007E45318E3}"/>
              </a:ext>
            </a:extLst>
          </p:cNvPr>
          <p:cNvSpPr txBox="1"/>
          <p:nvPr/>
        </p:nvSpPr>
        <p:spPr>
          <a:xfrm>
            <a:off x="9010056" y="1329149"/>
            <a:ext cx="2532983" cy="477054"/>
          </a:xfrm>
          <a:prstGeom prst="rect">
            <a:avLst/>
          </a:prstGeom>
          <a:noFill/>
        </p:spPr>
        <p:txBody>
          <a:bodyPr wrap="square" rtlCol="0">
            <a:spAutoFit/>
          </a:bodyPr>
          <a:lstStyle/>
          <a:p>
            <a:r>
              <a:rPr lang="en-IN" sz="2500" dirty="0">
                <a:solidFill>
                  <a:srgbClr val="92D050"/>
                </a:solidFill>
                <a:latin typeface="Times New Roman" panose="02020603050405020304" pitchFamily="18" charset="0"/>
                <a:cs typeface="Times New Roman" panose="02020603050405020304" pitchFamily="18" charset="0"/>
              </a:rPr>
              <a:t>BREADBOARD</a:t>
            </a:r>
          </a:p>
        </p:txBody>
      </p:sp>
      <p:sp>
        <p:nvSpPr>
          <p:cNvPr id="14" name="TextBox 13">
            <a:extLst>
              <a:ext uri="{FF2B5EF4-FFF2-40B4-BE49-F238E27FC236}">
                <a16:creationId xmlns:a16="http://schemas.microsoft.com/office/drawing/2014/main" id="{79ABB86F-9A8D-FDFD-A274-CBC907CEAFE3}"/>
              </a:ext>
            </a:extLst>
          </p:cNvPr>
          <p:cNvSpPr txBox="1"/>
          <p:nvPr/>
        </p:nvSpPr>
        <p:spPr>
          <a:xfrm>
            <a:off x="8403674" y="2204864"/>
            <a:ext cx="3312368" cy="3323987"/>
          </a:xfrm>
          <a:prstGeom prst="rect">
            <a:avLst/>
          </a:prstGeom>
          <a:noFill/>
        </p:spPr>
        <p:txBody>
          <a:bodyPr wrap="square" rtlCol="0">
            <a:spAutoFit/>
          </a:bodyPr>
          <a:lstStyle/>
          <a:p>
            <a:pPr algn="just"/>
            <a:r>
              <a:rPr lang="en-US" sz="1500" dirty="0">
                <a:solidFill>
                  <a:schemeClr val="tx1">
                    <a:lumMod val="75000"/>
                    <a:lumOff val="25000"/>
                  </a:schemeClr>
                </a:solidFill>
              </a:rPr>
              <a:t>The rows of a solderless breadboard are connected inside, allowing you to connect components by plugging them into the same row as each other. Hover your cursor over points in the virtual breadboard to highlight their connections. The special long rails along the edges are for easy access to power and ground. It’s a best practice to always connect 5V and ground to these long rails as a starting point for any Arduino circuit.</a:t>
            </a:r>
            <a:endParaRPr lang="en-IN" sz="1500" dirty="0">
              <a:solidFill>
                <a:schemeClr val="tx1">
                  <a:lumMod val="75000"/>
                  <a:lumOff val="25000"/>
                </a:schemeClr>
              </a:solidFill>
            </a:endParaRPr>
          </a:p>
        </p:txBody>
      </p:sp>
      <p:pic>
        <p:nvPicPr>
          <p:cNvPr id="16" name="Picture 15">
            <a:extLst>
              <a:ext uri="{FF2B5EF4-FFF2-40B4-BE49-F238E27FC236}">
                <a16:creationId xmlns:a16="http://schemas.microsoft.com/office/drawing/2014/main" id="{32DA7E62-7E01-CC5E-0288-3EE2230B1EF2}"/>
              </a:ext>
            </a:extLst>
          </p:cNvPr>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l="27557" t="33200" r="36415" b="24801"/>
          <a:stretch/>
        </p:blipFill>
        <p:spPr>
          <a:xfrm>
            <a:off x="9166174" y="5668790"/>
            <a:ext cx="2016224" cy="1069770"/>
          </a:xfrm>
          <a:prstGeom prst="rect">
            <a:avLst/>
          </a:prstGeom>
        </p:spPr>
      </p:pic>
      <p:sp>
        <p:nvSpPr>
          <p:cNvPr id="2" name="Footer Placeholder 1">
            <a:extLst>
              <a:ext uri="{FF2B5EF4-FFF2-40B4-BE49-F238E27FC236}">
                <a16:creationId xmlns:a16="http://schemas.microsoft.com/office/drawing/2014/main" id="{D3D29679-DEA9-0A5C-8CEA-9CFCC4A7FDF8}"/>
              </a:ext>
            </a:extLst>
          </p:cNvPr>
          <p:cNvSpPr>
            <a:spLocks noGrp="1"/>
          </p:cNvSpPr>
          <p:nvPr>
            <p:ph type="ftr" sz="quarter" idx="11"/>
          </p:nvPr>
        </p:nvSpPr>
        <p:spPr>
          <a:xfrm>
            <a:off x="119336" y="6553199"/>
            <a:ext cx="6326978"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149409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BED335-AF3F-E0F6-DD90-C7DACBFE9333}"/>
              </a:ext>
            </a:extLst>
          </p:cNvPr>
          <p:cNvSpPr>
            <a:spLocks noGrp="1"/>
          </p:cNvSpPr>
          <p:nvPr>
            <p:ph type="body" idx="1"/>
          </p:nvPr>
        </p:nvSpPr>
        <p:spPr>
          <a:xfrm>
            <a:off x="1192454" y="1190535"/>
            <a:ext cx="2383265" cy="685800"/>
          </a:xfrm>
        </p:spPr>
        <p:txBody>
          <a:bodyPr>
            <a:normAutofit fontScale="92500"/>
          </a:bodyPr>
          <a:lstStyle/>
          <a:p>
            <a:r>
              <a:rPr lang="en-IN" sz="2500" dirty="0">
                <a:solidFill>
                  <a:srgbClr val="92D050"/>
                </a:solidFill>
                <a:latin typeface="Times New Roman" panose="02020603050405020304" pitchFamily="18" charset="0"/>
                <a:cs typeface="Times New Roman" panose="02020603050405020304" pitchFamily="18" charset="0"/>
              </a:rPr>
              <a:t>GAS SENSOR</a:t>
            </a:r>
          </a:p>
        </p:txBody>
      </p:sp>
      <p:sp>
        <p:nvSpPr>
          <p:cNvPr id="6" name="Content Placeholder 5">
            <a:extLst>
              <a:ext uri="{FF2B5EF4-FFF2-40B4-BE49-F238E27FC236}">
                <a16:creationId xmlns:a16="http://schemas.microsoft.com/office/drawing/2014/main" id="{BC987C58-153F-327C-5FCE-09E899AE63FD}"/>
              </a:ext>
            </a:extLst>
          </p:cNvPr>
          <p:cNvSpPr>
            <a:spLocks noGrp="1"/>
          </p:cNvSpPr>
          <p:nvPr>
            <p:ph sz="half" idx="2"/>
          </p:nvPr>
        </p:nvSpPr>
        <p:spPr>
          <a:xfrm>
            <a:off x="321361" y="2348880"/>
            <a:ext cx="3686408" cy="1441633"/>
          </a:xfrm>
        </p:spPr>
        <p:txBody>
          <a:bodyPr>
            <a:normAutofit fontScale="92500" lnSpcReduction="20000"/>
          </a:bodyPr>
          <a:lstStyle/>
          <a:p>
            <a:pPr marL="0" indent="0" algn="just">
              <a:buNone/>
            </a:pPr>
            <a:r>
              <a:rPr lang="en-US" sz="1600" dirty="0"/>
              <a:t>Gas detector is designed and stimulated with the help of Tinker Cad. MQ2 is a gas sensor used for gas leakage detect... The gas detector in the circuit is used to detect the smoke. If smoke is present, it switches on the fire alarm (Buzzer)</a:t>
            </a:r>
            <a:endParaRPr lang="en-IN" sz="1600" dirty="0"/>
          </a:p>
        </p:txBody>
      </p:sp>
      <p:sp>
        <p:nvSpPr>
          <p:cNvPr id="7" name="Text Placeholder 6">
            <a:extLst>
              <a:ext uri="{FF2B5EF4-FFF2-40B4-BE49-F238E27FC236}">
                <a16:creationId xmlns:a16="http://schemas.microsoft.com/office/drawing/2014/main" id="{3DDCFE1E-12A2-B684-2955-1C4C27EF324B}"/>
              </a:ext>
            </a:extLst>
          </p:cNvPr>
          <p:cNvSpPr>
            <a:spLocks noGrp="1"/>
          </p:cNvSpPr>
          <p:nvPr>
            <p:ph type="body" sz="quarter" idx="3"/>
          </p:nvPr>
        </p:nvSpPr>
        <p:spPr>
          <a:xfrm>
            <a:off x="4856561" y="1484784"/>
            <a:ext cx="2478877" cy="685800"/>
          </a:xfrm>
        </p:spPr>
        <p:txBody>
          <a:bodyPr>
            <a:normAutofit fontScale="92500"/>
          </a:bodyPr>
          <a:lstStyle/>
          <a:p>
            <a:r>
              <a:rPr lang="en-IN" sz="2500" dirty="0">
                <a:solidFill>
                  <a:srgbClr val="92D050"/>
                </a:solidFill>
                <a:latin typeface="Times New Roman" panose="02020603050405020304" pitchFamily="18" charset="0"/>
                <a:cs typeface="Times New Roman" panose="02020603050405020304" pitchFamily="18" charset="0"/>
              </a:rPr>
              <a:t>PIEZO SPEAKER</a:t>
            </a:r>
          </a:p>
        </p:txBody>
      </p:sp>
      <p:sp>
        <p:nvSpPr>
          <p:cNvPr id="8" name="Content Placeholder 7">
            <a:extLst>
              <a:ext uri="{FF2B5EF4-FFF2-40B4-BE49-F238E27FC236}">
                <a16:creationId xmlns:a16="http://schemas.microsoft.com/office/drawing/2014/main" id="{FD2243C7-EBD8-542C-AFCA-C6D34F9B7E82}"/>
              </a:ext>
            </a:extLst>
          </p:cNvPr>
          <p:cNvSpPr>
            <a:spLocks noGrp="1"/>
          </p:cNvSpPr>
          <p:nvPr>
            <p:ph sz="quarter" idx="4"/>
          </p:nvPr>
        </p:nvSpPr>
        <p:spPr>
          <a:xfrm>
            <a:off x="4252796" y="2356647"/>
            <a:ext cx="3686408" cy="1729664"/>
          </a:xfrm>
        </p:spPr>
        <p:txBody>
          <a:bodyPr>
            <a:normAutofit fontScale="92500" lnSpcReduction="20000"/>
          </a:bodyPr>
          <a:lstStyle/>
          <a:p>
            <a:pPr marL="0" indent="0" algn="just">
              <a:buNone/>
            </a:pPr>
            <a:r>
              <a:rPr lang="en-US" sz="1600" dirty="0"/>
              <a:t>A piezo is an electronic device that generates a voltage when it's physically deformed by a vibration, sound wave, or mechanical strain. Similarly, when you put a voltage across a piezo, it vibrates and creates a tone. Piezos can be used both to play tones and to detect tones.</a:t>
            </a:r>
            <a:endParaRPr lang="en-IN" sz="1600" dirty="0"/>
          </a:p>
        </p:txBody>
      </p:sp>
      <p:sp>
        <p:nvSpPr>
          <p:cNvPr id="13" name="TextBox 12">
            <a:extLst>
              <a:ext uri="{FF2B5EF4-FFF2-40B4-BE49-F238E27FC236}">
                <a16:creationId xmlns:a16="http://schemas.microsoft.com/office/drawing/2014/main" id="{C32A016E-EE61-6F46-E1FA-9EBC3CDA5515}"/>
              </a:ext>
            </a:extLst>
          </p:cNvPr>
          <p:cNvSpPr txBox="1"/>
          <p:nvPr/>
        </p:nvSpPr>
        <p:spPr>
          <a:xfrm>
            <a:off x="8214930" y="2348880"/>
            <a:ext cx="3686408" cy="1569660"/>
          </a:xfrm>
          <a:prstGeom prst="rect">
            <a:avLst/>
          </a:prstGeom>
          <a:noFill/>
        </p:spPr>
        <p:txBody>
          <a:bodyPr wrap="square" rtlCol="0">
            <a:spAutoFit/>
          </a:bodyPr>
          <a:lstStyle/>
          <a:p>
            <a:pPr algn="just"/>
            <a:r>
              <a:rPr lang="en-US" sz="1600" dirty="0">
                <a:solidFill>
                  <a:schemeClr val="tx1">
                    <a:lumMod val="85000"/>
                  </a:schemeClr>
                </a:solidFill>
              </a:rPr>
              <a:t>LED (Light Emitting Diode) is an electronic device, which emits light when the current passes through its terminals. LED's are used in various applications. It is also used as an ON/OFF indicator in different electronic devices.</a:t>
            </a:r>
            <a:endParaRPr lang="en-IN" sz="1600" dirty="0">
              <a:solidFill>
                <a:schemeClr val="tx1">
                  <a:lumMod val="85000"/>
                </a:schemeClr>
              </a:solidFill>
            </a:endParaRPr>
          </a:p>
        </p:txBody>
      </p:sp>
      <p:sp>
        <p:nvSpPr>
          <p:cNvPr id="14" name="TextBox 13">
            <a:extLst>
              <a:ext uri="{FF2B5EF4-FFF2-40B4-BE49-F238E27FC236}">
                <a16:creationId xmlns:a16="http://schemas.microsoft.com/office/drawing/2014/main" id="{64C9457E-7412-59C6-3A16-8581A6316EE6}"/>
              </a:ext>
            </a:extLst>
          </p:cNvPr>
          <p:cNvSpPr txBox="1"/>
          <p:nvPr/>
        </p:nvSpPr>
        <p:spPr>
          <a:xfrm>
            <a:off x="8560076" y="1234059"/>
            <a:ext cx="2273558" cy="861774"/>
          </a:xfrm>
          <a:prstGeom prst="rect">
            <a:avLst/>
          </a:prstGeom>
          <a:noFill/>
        </p:spPr>
        <p:txBody>
          <a:bodyPr wrap="square" rtlCol="0">
            <a:spAutoFit/>
          </a:bodyPr>
          <a:lstStyle/>
          <a:p>
            <a:r>
              <a:rPr lang="en-IN" sz="2500" dirty="0">
                <a:solidFill>
                  <a:srgbClr val="92D050"/>
                </a:solidFill>
                <a:latin typeface="Times New Roman" panose="02020603050405020304" pitchFamily="18" charset="0"/>
                <a:cs typeface="Times New Roman" panose="02020603050405020304" pitchFamily="18" charset="0"/>
              </a:rPr>
              <a:t>LED LIGHTS &amp; RESISTORS</a:t>
            </a:r>
          </a:p>
        </p:txBody>
      </p:sp>
      <p:pic>
        <p:nvPicPr>
          <p:cNvPr id="16" name="Picture 15">
            <a:extLst>
              <a:ext uri="{FF2B5EF4-FFF2-40B4-BE49-F238E27FC236}">
                <a16:creationId xmlns:a16="http://schemas.microsoft.com/office/drawing/2014/main" id="{64484B92-D7F8-4EDD-25E3-FB0FAE13932B}"/>
              </a:ext>
            </a:extLst>
          </p:cNvPr>
          <p:cNvPicPr>
            <a:picLocks noChangeAspect="1"/>
          </p:cNvPicPr>
          <p:nvPr/>
        </p:nvPicPr>
        <p:blipFill rotWithShape="1">
          <a:blip r:embed="rId2" cstate="print">
            <a:alphaModFix amt="85000"/>
            <a:extLst>
              <a:ext uri="{28A0092B-C50C-407E-A947-70E740481C1C}">
                <a14:useLocalDpi xmlns:a14="http://schemas.microsoft.com/office/drawing/2010/main" val="0"/>
              </a:ext>
            </a:extLst>
          </a:blip>
          <a:srcRect l="41138" t="36350" r="44096" b="31100"/>
          <a:stretch/>
        </p:blipFill>
        <p:spPr>
          <a:xfrm>
            <a:off x="1641925" y="4149080"/>
            <a:ext cx="1045277" cy="1296144"/>
          </a:xfrm>
          <a:prstGeom prst="rect">
            <a:avLst/>
          </a:prstGeom>
        </p:spPr>
      </p:pic>
      <p:pic>
        <p:nvPicPr>
          <p:cNvPr id="18" name="Picture 17">
            <a:extLst>
              <a:ext uri="{FF2B5EF4-FFF2-40B4-BE49-F238E27FC236}">
                <a16:creationId xmlns:a16="http://schemas.microsoft.com/office/drawing/2014/main" id="{4CA8E7E6-25EC-D517-EC60-B814D56CCC27}"/>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l="42981" t="37400" r="43435" b="36350"/>
          <a:stretch/>
        </p:blipFill>
        <p:spPr>
          <a:xfrm>
            <a:off x="5404841" y="4398765"/>
            <a:ext cx="1224136" cy="1330582"/>
          </a:xfrm>
          <a:prstGeom prst="rect">
            <a:avLst/>
          </a:prstGeom>
        </p:spPr>
      </p:pic>
      <p:pic>
        <p:nvPicPr>
          <p:cNvPr id="20" name="Picture 19">
            <a:extLst>
              <a:ext uri="{FF2B5EF4-FFF2-40B4-BE49-F238E27FC236}">
                <a16:creationId xmlns:a16="http://schemas.microsoft.com/office/drawing/2014/main" id="{BE7E275F-A3BF-AB4D-EBCC-441BD48D0D25}"/>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41732" t="39500" r="54481" b="30605"/>
          <a:stretch/>
        </p:blipFill>
        <p:spPr>
          <a:xfrm rot="16200000">
            <a:off x="9874489" y="5326469"/>
            <a:ext cx="310576" cy="1098802"/>
          </a:xfrm>
          <a:prstGeom prst="rect">
            <a:avLst/>
          </a:prstGeom>
        </p:spPr>
      </p:pic>
      <p:pic>
        <p:nvPicPr>
          <p:cNvPr id="22" name="Picture 21">
            <a:extLst>
              <a:ext uri="{FF2B5EF4-FFF2-40B4-BE49-F238E27FC236}">
                <a16:creationId xmlns:a16="http://schemas.microsoft.com/office/drawing/2014/main" id="{F7C059E3-C605-1741-41F6-E6536FD9626E}"/>
              </a:ext>
            </a:extLst>
          </p:cNvPr>
          <p:cNvPicPr>
            <a:picLocks noChangeAspect="1"/>
          </p:cNvPicPr>
          <p:nvPr/>
        </p:nvPicPr>
        <p:blipFill>
          <a:blip r:embed="rId5"/>
          <a:stretch>
            <a:fillRect/>
          </a:stretch>
        </p:blipFill>
        <p:spPr>
          <a:xfrm>
            <a:off x="9346616" y="4648490"/>
            <a:ext cx="350239" cy="652718"/>
          </a:xfrm>
          <a:prstGeom prst="rect">
            <a:avLst/>
          </a:prstGeom>
        </p:spPr>
      </p:pic>
      <p:pic>
        <p:nvPicPr>
          <p:cNvPr id="24" name="Picture 23">
            <a:extLst>
              <a:ext uri="{FF2B5EF4-FFF2-40B4-BE49-F238E27FC236}">
                <a16:creationId xmlns:a16="http://schemas.microsoft.com/office/drawing/2014/main" id="{E24FC027-FEFD-2615-B174-B475881080C2}"/>
              </a:ext>
            </a:extLst>
          </p:cNvPr>
          <p:cNvPicPr>
            <a:picLocks noChangeAspect="1"/>
          </p:cNvPicPr>
          <p:nvPr/>
        </p:nvPicPr>
        <p:blipFill>
          <a:blip r:embed="rId6"/>
          <a:stretch>
            <a:fillRect/>
          </a:stretch>
        </p:blipFill>
        <p:spPr>
          <a:xfrm>
            <a:off x="10320474" y="4648490"/>
            <a:ext cx="350239" cy="652718"/>
          </a:xfrm>
          <a:prstGeom prst="rect">
            <a:avLst/>
          </a:prstGeom>
        </p:spPr>
      </p:pic>
      <p:sp>
        <p:nvSpPr>
          <p:cNvPr id="2" name="Footer Placeholder 1">
            <a:extLst>
              <a:ext uri="{FF2B5EF4-FFF2-40B4-BE49-F238E27FC236}">
                <a16:creationId xmlns:a16="http://schemas.microsoft.com/office/drawing/2014/main" id="{32571982-57FE-726B-9BC7-6AEB473671B1}"/>
              </a:ext>
            </a:extLst>
          </p:cNvPr>
          <p:cNvSpPr>
            <a:spLocks noGrp="1"/>
          </p:cNvSpPr>
          <p:nvPr>
            <p:ph type="ftr" sz="quarter" idx="11"/>
          </p:nvPr>
        </p:nvSpPr>
        <p:spPr>
          <a:xfrm>
            <a:off x="561110" y="6391838"/>
            <a:ext cx="6687018"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123283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E675-DCEF-1D07-381A-506050609508}"/>
              </a:ext>
            </a:extLst>
          </p:cNvPr>
          <p:cNvSpPr>
            <a:spLocks noGrp="1"/>
          </p:cNvSpPr>
          <p:nvPr>
            <p:ph type="title"/>
          </p:nvPr>
        </p:nvSpPr>
        <p:spPr>
          <a:xfrm>
            <a:off x="1524285" y="528359"/>
            <a:ext cx="9144000" cy="83820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WORKING OF THE SYSTEM</a:t>
            </a:r>
          </a:p>
        </p:txBody>
      </p:sp>
      <p:sp>
        <p:nvSpPr>
          <p:cNvPr id="3" name="Content Placeholder 2">
            <a:extLst>
              <a:ext uri="{FF2B5EF4-FFF2-40B4-BE49-F238E27FC236}">
                <a16:creationId xmlns:a16="http://schemas.microsoft.com/office/drawing/2014/main" id="{4A402782-FA90-99FF-A132-8FF02F0CF993}"/>
              </a:ext>
            </a:extLst>
          </p:cNvPr>
          <p:cNvSpPr>
            <a:spLocks noGrp="1"/>
          </p:cNvSpPr>
          <p:nvPr>
            <p:ph idx="1"/>
          </p:nvPr>
        </p:nvSpPr>
        <p:spPr>
          <a:xfrm>
            <a:off x="1524285" y="1321413"/>
            <a:ext cx="9144000" cy="736104"/>
          </a:xfrm>
        </p:spPr>
        <p:txBody>
          <a:bodyPr/>
          <a:lstStyle/>
          <a:p>
            <a:pPr marL="0" indent="0" algn="ctr">
              <a:buNone/>
            </a:pPr>
            <a:r>
              <a:rPr lang="en-IN" dirty="0">
                <a:solidFill>
                  <a:schemeClr val="bg1">
                    <a:lumMod val="85000"/>
                  </a:schemeClr>
                </a:solidFill>
              </a:rPr>
              <a:t>Firstly, the system is turned ON the green LED light is also turned ON stating the environment/room is safe right now. </a:t>
            </a:r>
          </a:p>
        </p:txBody>
      </p:sp>
      <p:pic>
        <p:nvPicPr>
          <p:cNvPr id="5" name="Picture 4">
            <a:extLst>
              <a:ext uri="{FF2B5EF4-FFF2-40B4-BE49-F238E27FC236}">
                <a16:creationId xmlns:a16="http://schemas.microsoft.com/office/drawing/2014/main" id="{CDE14F2B-F1CD-E5F2-E53E-C592B7140098}"/>
              </a:ext>
            </a:extLst>
          </p:cNvPr>
          <p:cNvPicPr>
            <a:picLocks noChangeAspect="1"/>
          </p:cNvPicPr>
          <p:nvPr/>
        </p:nvPicPr>
        <p:blipFill rotWithShape="1">
          <a:blip r:embed="rId2">
            <a:extLst>
              <a:ext uri="{28A0092B-C50C-407E-A947-70E740481C1C}">
                <a14:useLocalDpi xmlns:a14="http://schemas.microsoft.com/office/drawing/2010/main" val="0"/>
              </a:ext>
            </a:extLst>
          </a:blip>
          <a:srcRect l="7475" t="21651" r="24604" b="5901"/>
          <a:stretch/>
        </p:blipFill>
        <p:spPr>
          <a:xfrm>
            <a:off x="2711624" y="2699455"/>
            <a:ext cx="6408712" cy="3845227"/>
          </a:xfrm>
          <a:prstGeom prst="rect">
            <a:avLst/>
          </a:prstGeom>
        </p:spPr>
      </p:pic>
      <p:sp>
        <p:nvSpPr>
          <p:cNvPr id="4" name="Footer Placeholder 3">
            <a:extLst>
              <a:ext uri="{FF2B5EF4-FFF2-40B4-BE49-F238E27FC236}">
                <a16:creationId xmlns:a16="http://schemas.microsoft.com/office/drawing/2014/main" id="{A803D4AC-0976-90CF-C77A-CE7A3D348F64}"/>
              </a:ext>
            </a:extLst>
          </p:cNvPr>
          <p:cNvSpPr>
            <a:spLocks noGrp="1"/>
          </p:cNvSpPr>
          <p:nvPr>
            <p:ph type="ftr" sz="quarter" idx="11"/>
          </p:nvPr>
        </p:nvSpPr>
        <p:spPr>
          <a:xfrm>
            <a:off x="191344" y="6525210"/>
            <a:ext cx="6182962"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380749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5287A-AFD3-FA6E-95B4-46E572C80532}"/>
              </a:ext>
            </a:extLst>
          </p:cNvPr>
          <p:cNvSpPr>
            <a:spLocks noGrp="1"/>
          </p:cNvSpPr>
          <p:nvPr>
            <p:ph idx="1"/>
          </p:nvPr>
        </p:nvSpPr>
        <p:spPr>
          <a:xfrm>
            <a:off x="1524000" y="980728"/>
            <a:ext cx="9144000" cy="664096"/>
          </a:xfrm>
        </p:spPr>
        <p:txBody>
          <a:bodyPr/>
          <a:lstStyle/>
          <a:p>
            <a:pPr marL="0" indent="0" algn="ctr">
              <a:buNone/>
            </a:pPr>
            <a:r>
              <a:rPr lang="en-IN" dirty="0">
                <a:solidFill>
                  <a:schemeClr val="bg1">
                    <a:lumMod val="85000"/>
                  </a:schemeClr>
                </a:solidFill>
              </a:rPr>
              <a:t>An “ALL SAFE !! ALL CLEAR !!” message is displayed on the LCD display of the device.</a:t>
            </a:r>
          </a:p>
        </p:txBody>
      </p:sp>
      <p:pic>
        <p:nvPicPr>
          <p:cNvPr id="5" name="Picture 4">
            <a:extLst>
              <a:ext uri="{FF2B5EF4-FFF2-40B4-BE49-F238E27FC236}">
                <a16:creationId xmlns:a16="http://schemas.microsoft.com/office/drawing/2014/main" id="{972D3779-B8BB-F8E7-06C8-E18A789AE1E0}"/>
              </a:ext>
            </a:extLst>
          </p:cNvPr>
          <p:cNvPicPr>
            <a:picLocks noChangeAspect="1"/>
          </p:cNvPicPr>
          <p:nvPr/>
        </p:nvPicPr>
        <p:blipFill rotWithShape="1">
          <a:blip r:embed="rId2">
            <a:extLst>
              <a:ext uri="{28A0092B-C50C-407E-A947-70E740481C1C}">
                <a14:useLocalDpi xmlns:a14="http://schemas.microsoft.com/office/drawing/2010/main" val="0"/>
              </a:ext>
            </a:extLst>
          </a:blip>
          <a:srcRect l="17517" t="21650" r="18107" b="5902"/>
          <a:stretch/>
        </p:blipFill>
        <p:spPr>
          <a:xfrm>
            <a:off x="2909646" y="2564904"/>
            <a:ext cx="6372708" cy="4034100"/>
          </a:xfrm>
          <a:prstGeom prst="rect">
            <a:avLst/>
          </a:prstGeom>
        </p:spPr>
      </p:pic>
      <p:sp>
        <p:nvSpPr>
          <p:cNvPr id="2" name="Footer Placeholder 1">
            <a:extLst>
              <a:ext uri="{FF2B5EF4-FFF2-40B4-BE49-F238E27FC236}">
                <a16:creationId xmlns:a16="http://schemas.microsoft.com/office/drawing/2014/main" id="{83B81B4C-4ACC-BCF5-D100-D3411F89F519}"/>
              </a:ext>
            </a:extLst>
          </p:cNvPr>
          <p:cNvSpPr>
            <a:spLocks noGrp="1"/>
          </p:cNvSpPr>
          <p:nvPr>
            <p:ph type="ftr" sz="quarter" idx="11"/>
          </p:nvPr>
        </p:nvSpPr>
        <p:spPr>
          <a:xfrm>
            <a:off x="263352" y="6553199"/>
            <a:ext cx="8199186"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105358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27337F3-66B2-197F-3A39-B88D3836AA6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2981" t="15563" r="24372" b="13563"/>
          <a:stretch/>
        </p:blipFill>
        <p:spPr>
          <a:xfrm>
            <a:off x="695400" y="3165081"/>
            <a:ext cx="4639373" cy="2952328"/>
          </a:xfrm>
        </p:spPr>
      </p:pic>
      <p:sp>
        <p:nvSpPr>
          <p:cNvPr id="10" name="TextBox 9">
            <a:extLst>
              <a:ext uri="{FF2B5EF4-FFF2-40B4-BE49-F238E27FC236}">
                <a16:creationId xmlns:a16="http://schemas.microsoft.com/office/drawing/2014/main" id="{056FBEEB-E732-FB80-DFE5-AB75BEA411EE}"/>
              </a:ext>
            </a:extLst>
          </p:cNvPr>
          <p:cNvSpPr txBox="1"/>
          <p:nvPr/>
        </p:nvSpPr>
        <p:spPr>
          <a:xfrm>
            <a:off x="911424" y="864968"/>
            <a:ext cx="9558507" cy="923330"/>
          </a:xfrm>
          <a:prstGeom prst="rect">
            <a:avLst/>
          </a:prstGeom>
          <a:noFill/>
        </p:spPr>
        <p:txBody>
          <a:bodyPr wrap="square" rtlCol="0">
            <a:spAutoFit/>
          </a:bodyPr>
          <a:lstStyle/>
          <a:p>
            <a:pPr algn="ctr"/>
            <a:r>
              <a:rPr lang="en-IN" dirty="0">
                <a:solidFill>
                  <a:schemeClr val="bg1">
                    <a:lumMod val="85000"/>
                  </a:schemeClr>
                </a:solidFill>
              </a:rPr>
              <a:t>Then whenever the Gas Sensor MQ- 2 in this device detects </a:t>
            </a:r>
            <a:r>
              <a:rPr lang="en-US" b="0" i="0" dirty="0">
                <a:solidFill>
                  <a:schemeClr val="bg1">
                    <a:lumMod val="85000"/>
                  </a:schemeClr>
                </a:solidFill>
                <a:effectLst/>
              </a:rPr>
              <a:t>a gas leaks or other emissions that can interface with a control systems the Green LED light </a:t>
            </a:r>
            <a:r>
              <a:rPr lang="en-US" dirty="0">
                <a:solidFill>
                  <a:schemeClr val="bg1">
                    <a:lumMod val="85000"/>
                  </a:schemeClr>
                </a:solidFill>
              </a:rPr>
              <a:t>turns OFF and a red LED light is turned ON.</a:t>
            </a:r>
            <a:r>
              <a:rPr lang="en-US" b="0" i="0" dirty="0">
                <a:solidFill>
                  <a:schemeClr val="bg1">
                    <a:lumMod val="85000"/>
                  </a:schemeClr>
                </a:solidFill>
                <a:effectLst/>
              </a:rPr>
              <a:t> </a:t>
            </a:r>
          </a:p>
        </p:txBody>
      </p:sp>
      <p:pic>
        <p:nvPicPr>
          <p:cNvPr id="12" name="Picture 11">
            <a:extLst>
              <a:ext uri="{FF2B5EF4-FFF2-40B4-BE49-F238E27FC236}">
                <a16:creationId xmlns:a16="http://schemas.microsoft.com/office/drawing/2014/main" id="{2A023FC2-E5EB-FAC5-A293-DA19825B6684}"/>
              </a:ext>
            </a:extLst>
          </p:cNvPr>
          <p:cNvPicPr>
            <a:picLocks noChangeAspect="1"/>
          </p:cNvPicPr>
          <p:nvPr/>
        </p:nvPicPr>
        <p:blipFill rotWithShape="1">
          <a:blip r:embed="rId3">
            <a:extLst>
              <a:ext uri="{28A0092B-C50C-407E-A947-70E740481C1C}">
                <a14:useLocalDpi xmlns:a14="http://schemas.microsoft.com/office/drawing/2010/main" val="0"/>
              </a:ext>
            </a:extLst>
          </a:blip>
          <a:srcRect l="17516" t="15350" r="18107" b="5900"/>
          <a:stretch/>
        </p:blipFill>
        <p:spPr>
          <a:xfrm>
            <a:off x="6023992" y="2708920"/>
            <a:ext cx="5616624" cy="3864650"/>
          </a:xfrm>
          <a:prstGeom prst="rect">
            <a:avLst/>
          </a:prstGeom>
        </p:spPr>
      </p:pic>
      <p:sp>
        <p:nvSpPr>
          <p:cNvPr id="2" name="Footer Placeholder 1">
            <a:extLst>
              <a:ext uri="{FF2B5EF4-FFF2-40B4-BE49-F238E27FC236}">
                <a16:creationId xmlns:a16="http://schemas.microsoft.com/office/drawing/2014/main" id="{3C095E24-3685-D9FD-4735-7C53555BF9F1}"/>
              </a:ext>
            </a:extLst>
          </p:cNvPr>
          <p:cNvSpPr>
            <a:spLocks noGrp="1"/>
          </p:cNvSpPr>
          <p:nvPr>
            <p:ph type="ftr" sz="quarter" idx="11"/>
          </p:nvPr>
        </p:nvSpPr>
        <p:spPr/>
        <p:txBody>
          <a:bodyPr/>
          <a:lstStyle/>
          <a:p>
            <a:r>
              <a:rPr lang="en-US"/>
              <a:t>MY TINKERCAD PROJECT AND SOURCE CODE: https://www.tinkercad.com/things/iWm0b2iLtKQ</a:t>
            </a:r>
            <a:endParaRPr lang="en-US" dirty="0"/>
          </a:p>
        </p:txBody>
      </p:sp>
    </p:spTree>
    <p:extLst>
      <p:ext uri="{BB962C8B-B14F-4D97-AF65-F5344CB8AC3E}">
        <p14:creationId xmlns:p14="http://schemas.microsoft.com/office/powerpoint/2010/main" val="150324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9A5FED-DE59-6CF4-482D-7AA2BD6E8D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35" t="21937" r="17418" b="5502"/>
          <a:stretch/>
        </p:blipFill>
        <p:spPr>
          <a:xfrm>
            <a:off x="1415480" y="2492896"/>
            <a:ext cx="5688631" cy="3597223"/>
          </a:xfrm>
        </p:spPr>
      </p:pic>
      <p:pic>
        <p:nvPicPr>
          <p:cNvPr id="7" name="Picture 6">
            <a:extLst>
              <a:ext uri="{FF2B5EF4-FFF2-40B4-BE49-F238E27FC236}">
                <a16:creationId xmlns:a16="http://schemas.microsoft.com/office/drawing/2014/main" id="{C3BBB6F9-E1DB-F925-983E-886823A30723}"/>
              </a:ext>
            </a:extLst>
          </p:cNvPr>
          <p:cNvPicPr>
            <a:picLocks noChangeAspect="1"/>
          </p:cNvPicPr>
          <p:nvPr/>
        </p:nvPicPr>
        <p:blipFill rotWithShape="1">
          <a:blip r:embed="rId2">
            <a:extLst>
              <a:ext uri="{28A0092B-C50C-407E-A947-70E740481C1C}">
                <a14:useLocalDpi xmlns:a14="http://schemas.microsoft.com/office/drawing/2010/main" val="0"/>
              </a:ext>
            </a:extLst>
          </a:blip>
          <a:srcRect l="70081" t="37400" r="22241" b="44750"/>
          <a:stretch/>
        </p:blipFill>
        <p:spPr>
          <a:xfrm>
            <a:off x="8760296" y="2852936"/>
            <a:ext cx="1656184" cy="2165779"/>
          </a:xfrm>
          <a:prstGeom prst="rect">
            <a:avLst/>
          </a:prstGeom>
        </p:spPr>
      </p:pic>
      <p:sp>
        <p:nvSpPr>
          <p:cNvPr id="9" name="TextBox 8">
            <a:extLst>
              <a:ext uri="{FF2B5EF4-FFF2-40B4-BE49-F238E27FC236}">
                <a16:creationId xmlns:a16="http://schemas.microsoft.com/office/drawing/2014/main" id="{0CE687DD-94DF-D698-D5F4-FFCE68F7F172}"/>
              </a:ext>
            </a:extLst>
          </p:cNvPr>
          <p:cNvSpPr txBox="1"/>
          <p:nvPr/>
        </p:nvSpPr>
        <p:spPr>
          <a:xfrm>
            <a:off x="1487488" y="908720"/>
            <a:ext cx="8640960" cy="646331"/>
          </a:xfrm>
          <a:prstGeom prst="rect">
            <a:avLst/>
          </a:prstGeom>
          <a:noFill/>
        </p:spPr>
        <p:txBody>
          <a:bodyPr wrap="square" rtlCol="0">
            <a:spAutoFit/>
          </a:bodyPr>
          <a:lstStyle/>
          <a:p>
            <a:pPr algn="ctr"/>
            <a:r>
              <a:rPr lang="en-US" b="0" i="0" dirty="0">
                <a:solidFill>
                  <a:schemeClr val="bg1">
                    <a:lumMod val="85000"/>
                  </a:schemeClr>
                </a:solidFill>
                <a:effectLst/>
              </a:rPr>
              <a:t>As soon as this happens , the Piezo Speaker starts to buzz with a high tone beep and a message </a:t>
            </a:r>
            <a:r>
              <a:rPr lang="en-IN" dirty="0">
                <a:solidFill>
                  <a:schemeClr val="bg1">
                    <a:lumMod val="85000"/>
                  </a:schemeClr>
                </a:solidFill>
              </a:rPr>
              <a:t>on the LCD is displayed  </a:t>
            </a:r>
            <a:r>
              <a:rPr lang="en-US" b="0" i="0" dirty="0">
                <a:solidFill>
                  <a:schemeClr val="bg1">
                    <a:lumMod val="85000"/>
                  </a:schemeClr>
                </a:solidFill>
                <a:effectLst/>
              </a:rPr>
              <a:t>“ALERT !!! EVACUATE ASAP ! ”</a:t>
            </a:r>
            <a:endParaRPr lang="en-IN" dirty="0">
              <a:solidFill>
                <a:schemeClr val="bg1">
                  <a:lumMod val="85000"/>
                </a:schemeClr>
              </a:solidFill>
            </a:endParaRPr>
          </a:p>
        </p:txBody>
      </p:sp>
      <p:sp>
        <p:nvSpPr>
          <p:cNvPr id="2" name="Footer Placeholder 1">
            <a:extLst>
              <a:ext uri="{FF2B5EF4-FFF2-40B4-BE49-F238E27FC236}">
                <a16:creationId xmlns:a16="http://schemas.microsoft.com/office/drawing/2014/main" id="{2166F4EB-8D5F-1B56-0111-F501168BA5A3}"/>
              </a:ext>
            </a:extLst>
          </p:cNvPr>
          <p:cNvSpPr>
            <a:spLocks noGrp="1"/>
          </p:cNvSpPr>
          <p:nvPr>
            <p:ph type="ftr" sz="quarter" idx="11"/>
          </p:nvPr>
        </p:nvSpPr>
        <p:spPr>
          <a:xfrm>
            <a:off x="561110" y="6391838"/>
            <a:ext cx="6254970" cy="304801"/>
          </a:xfrm>
        </p:spPr>
        <p:txBody>
          <a:bodyPr/>
          <a:lstStyle/>
          <a:p>
            <a:r>
              <a:rPr lang="en-US" dirty="0">
                <a:solidFill>
                  <a:srgbClr val="FF0000"/>
                </a:solidFill>
              </a:rPr>
              <a:t>MY TINKERCAD PROJECT AND SOURCE CODE: </a:t>
            </a:r>
            <a:r>
              <a:rPr lang="en-US" u="sng" dirty="0">
                <a:solidFill>
                  <a:srgbClr val="FF0000"/>
                </a:solidFill>
              </a:rPr>
              <a:t>https://www.tinkercad.com/things/iWm0b2iLtKQ</a:t>
            </a:r>
          </a:p>
        </p:txBody>
      </p:sp>
    </p:spTree>
    <p:extLst>
      <p:ext uri="{BB962C8B-B14F-4D97-AF65-F5344CB8AC3E}">
        <p14:creationId xmlns:p14="http://schemas.microsoft.com/office/powerpoint/2010/main" val="329913530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Ion Boardroo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TotalTime>
  <Words>940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artifakt-element</vt:lpstr>
      <vt:lpstr>Candara</vt:lpstr>
      <vt:lpstr>Century Gothic</vt:lpstr>
      <vt:lpstr>Consolas</vt:lpstr>
      <vt:lpstr>Eras Bold ITC</vt:lpstr>
      <vt:lpstr>Times New Roman</vt:lpstr>
      <vt:lpstr>Wingdings 3</vt:lpstr>
      <vt:lpstr>Tech Computer 16x9</vt:lpstr>
      <vt:lpstr>Ion Boardroom</vt:lpstr>
      <vt:lpstr>Gas detecting Alarm system using Arduino</vt:lpstr>
      <vt:lpstr>INTRODUCTION</vt:lpstr>
      <vt:lpstr>COMPONENTS USED</vt:lpstr>
      <vt:lpstr>ARDUINO UNO R3</vt:lpstr>
      <vt:lpstr>PowerPoint Presentation</vt:lpstr>
      <vt:lpstr>WORKING OF THE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detecting Alarm system using Arduino</dc:title>
  <dc:creator>Rohan Mistry</dc:creator>
  <cp:lastModifiedBy>Rohan Mistry</cp:lastModifiedBy>
  <cp:revision>8</cp:revision>
  <dcterms:created xsi:type="dcterms:W3CDTF">2022-08-25T09:28:47Z</dcterms:created>
  <dcterms:modified xsi:type="dcterms:W3CDTF">2022-09-06T18:57:31Z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