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9" r:id="rId5"/>
  </p:sldMasterIdLst>
  <p:notesMasterIdLst>
    <p:notesMasterId r:id="rId23"/>
  </p:notesMasterIdLst>
  <p:sldIdLst>
    <p:sldId id="293" r:id="rId6"/>
    <p:sldId id="258" r:id="rId7"/>
    <p:sldId id="283" r:id="rId8"/>
    <p:sldId id="286" r:id="rId9"/>
    <p:sldId id="278" r:id="rId10"/>
    <p:sldId id="287" r:id="rId11"/>
    <p:sldId id="288" r:id="rId12"/>
    <p:sldId id="265" r:id="rId13"/>
    <p:sldId id="289" r:id="rId14"/>
    <p:sldId id="270" r:id="rId15"/>
    <p:sldId id="292" r:id="rId16"/>
    <p:sldId id="291" r:id="rId17"/>
    <p:sldId id="280" r:id="rId18"/>
    <p:sldId id="272" r:id="rId19"/>
    <p:sldId id="282" r:id="rId20"/>
    <p:sldId id="279"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0"/>
  </p:normalViewPr>
  <p:slideViewPr>
    <p:cSldViewPr snapToGrid="0" showGuides="1">
      <p:cViewPr varScale="1">
        <p:scale>
          <a:sx n="81" d="100"/>
          <a:sy n="81" d="100"/>
        </p:scale>
        <p:origin x="754" y="53"/>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3D947E0-108F-4D20-A71E-3CF329F97212}">
      <dgm:prSet phldr="0" custT="1"/>
      <dgm:spPr/>
      <dgm:t>
        <a:bodyPr anchor="ctr"/>
        <a:lstStyle/>
        <a:p>
          <a:pPr marL="0" rtl="0"/>
          <a:r>
            <a:rPr lang="en-US" sz="1800" b="1" i="0" dirty="0">
              <a:latin typeface="+mj-lt"/>
              <a:cs typeface="Arial Black" panose="020B0604020202020204" pitchFamily="34" charset="0"/>
            </a:rPr>
            <a:t>Accessibility</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800" b="1" dirty="0">
              <a:latin typeface="Times New Roman" panose="02020603050405020304" pitchFamily="18" charset="0"/>
              <a:cs typeface="Times New Roman" panose="02020603050405020304" pitchFamily="18" charset="0"/>
            </a:rPr>
            <a:t>A virtual keyboard based on finger recognition can provide an alternative input method for individuals who have difficulty using traditional physical keyboards, such as those with motor impairments.</a:t>
          </a:r>
          <a:endParaRPr lang="en-US" sz="1800" b="1" i="0" dirty="0">
            <a:latin typeface="Arial" panose="020B0604020202020204" pitchFamily="34" charset="0"/>
            <a:cs typeface="Arial" panose="020B0604020202020204" pitchFamily="34" charset="0"/>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Convenience</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800" b="1" dirty="0">
              <a:latin typeface="Times New Roman" panose="02020603050405020304" pitchFamily="18" charset="0"/>
              <a:cs typeface="Times New Roman" panose="02020603050405020304" pitchFamily="18" charset="0"/>
            </a:rPr>
            <a:t>A virtual keyboard can be used on a variety of devices, such as smartphones, tablets, and laptops, without the need for an external keyboard.</a:t>
          </a:r>
          <a:endParaRPr lang="en-US" sz="1800" b="1" i="0" dirty="0">
            <a:latin typeface="Arial" panose="020B0604020202020204" pitchFamily="34" charset="0"/>
            <a:cs typeface="Arial" panose="020B0604020202020204" pitchFamily="34" charset="0"/>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Hygiene</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800" b="1" dirty="0">
              <a:latin typeface="Times New Roman" panose="02020603050405020304" pitchFamily="18" charset="0"/>
              <a:cs typeface="Times New Roman" panose="02020603050405020304" pitchFamily="18" charset="0"/>
            </a:rPr>
            <a:t>In public spaces, a virtual keyboard can reduce the risk of spreading germs as there is no physical contact with the keyboard.</a:t>
          </a:r>
          <a:endParaRPr lang="en-US" sz="1800" b="1" i="0" dirty="0">
            <a:latin typeface="Arial" panose="020B0604020202020204" pitchFamily="34" charset="0"/>
            <a:cs typeface="Arial" panose="020B0604020202020204" pitchFamily="34" charset="0"/>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800" b="1" dirty="0">
              <a:latin typeface="Times New Roman" panose="02020603050405020304" pitchFamily="18" charset="0"/>
              <a:cs typeface="Times New Roman" panose="02020603050405020304" pitchFamily="18" charset="0"/>
            </a:rPr>
            <a:t>Finger recognition technology can be used as a security feature to authenticate the user and prevent unauthorized access.</a:t>
          </a:r>
          <a:endParaRPr lang="en-US" sz="1800" b="1" i="0" dirty="0">
            <a:latin typeface="Arial" panose="020B0604020202020204" pitchFamily="34" charset="0"/>
            <a:cs typeface="Arial" panose="020B0604020202020204" pitchFamily="34" charset="0"/>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Security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4"/>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8"/>
      <dgm:spPr/>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8" custScaleX="100332" custLinFactNeighborX="-285"/>
      <dgm:spPr/>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4"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4"/>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8"/>
      <dgm:spPr/>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8" custScaleX="100835" custLinFactNeighborX="-148"/>
      <dgm:spPr/>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4"/>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4"/>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8"/>
      <dgm:spPr/>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8" custScaleX="100122" custLinFactNeighborX="-280"/>
      <dgm:spPr/>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4"/>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4"/>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8"/>
      <dgm:spPr/>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8" custScaleX="101028" custLinFactNeighborX="-89" custLinFactNeighborY="-2105"/>
      <dgm:spPr/>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4"/>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BCED732E-1760-9944-B00F-317E89FFC48D}" type="presOf" srcId="{30A490C8-22B4-4D68-875C-0F0DE2FF864D}" destId="{4586F0D8-A120-274B-BE51-856FCB4AC43F}" srcOrd="0" destOrd="0" presId="urn:microsoft.com/office/officeart/2008/layout/LinedList"/>
    <dgm:cxn modelId="{7632773D-8054-0145-9910-2656ABCE5CDA}" type="presOf" srcId="{0DD8915E-DC14-41D6-9BB5-F49E1C265163}" destId="{F776D97D-7E8A-BE47-8534-04C00FFCCC4D}"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C573C975-9BCD-3D47-86C8-14A8B61FE168}" type="presOf" srcId="{FEB4A941-E9FA-4A86-A673-85FF34B35F20}" destId="{4249D1DC-A83D-314A-B537-01066820A2A2}"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52858697-E36E-3C41-91FB-24B844EEE1F4}" type="presOf" srcId="{0EC0C300-11E4-45CF-8418-973585107209}" destId="{C5AD48B0-9931-9B4D-A60B-A844B7F448FC}" srcOrd="0" destOrd="0" presId="urn:microsoft.com/office/officeart/2008/layout/LinedList"/>
    <dgm:cxn modelId="{D2CA01BF-F7E8-4A4F-9160-6406DCF31990}" type="presOf" srcId="{50418D2B-9486-42DE-AFDD-1D31420040FF}" destId="{40AD39FF-552E-3645-816F-DA192029EE94}"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0"/>
          <a:ext cx="10752716"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0"/>
          <a:ext cx="2144242"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dirty="0">
              <a:latin typeface="+mj-lt"/>
              <a:cs typeface="Arial Black" panose="020B0604020202020204" pitchFamily="34" charset="0"/>
            </a:rPr>
            <a:t>Accessibility</a:t>
          </a:r>
        </a:p>
      </dsp:txBody>
      <dsp:txXfrm>
        <a:off x="0" y="0"/>
        <a:ext cx="2144242" cy="1087834"/>
      </dsp:txXfrm>
    </dsp:sp>
    <dsp:sp modelId="{4586F0D8-A120-274B-BE51-856FCB4AC43F}">
      <dsp:nvSpPr>
        <dsp:cNvPr id="0" name=""/>
        <dsp:cNvSpPr/>
      </dsp:nvSpPr>
      <dsp:spPr>
        <a:xfrm>
          <a:off x="2281074" y="49398"/>
          <a:ext cx="8444094"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 virtual keyboard based on finger recognition can provide an alternative input method for individuals who have difficulty using traditional physical keyboards, such as those with motor impairments.</a:t>
          </a:r>
          <a:endParaRPr lang="en-US" sz="1800" b="1" i="0" kern="1200" dirty="0">
            <a:latin typeface="Arial" panose="020B0604020202020204" pitchFamily="34" charset="0"/>
            <a:cs typeface="Arial" panose="020B0604020202020204" pitchFamily="34" charset="0"/>
          </a:endParaRPr>
        </a:p>
      </dsp:txBody>
      <dsp:txXfrm>
        <a:off x="2281074" y="49398"/>
        <a:ext cx="8444094" cy="987974"/>
      </dsp:txXfrm>
    </dsp:sp>
    <dsp:sp modelId="{D32907E9-4487-C641-A90B-8734AF86410A}">
      <dsp:nvSpPr>
        <dsp:cNvPr id="0" name=""/>
        <dsp:cNvSpPr/>
      </dsp:nvSpPr>
      <dsp:spPr>
        <a:xfrm>
          <a:off x="2133778" y="934298"/>
          <a:ext cx="85769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1087834"/>
          <a:ext cx="10752716"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1087834"/>
          <a:ext cx="2135842"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Convenience</a:t>
          </a:r>
        </a:p>
      </dsp:txBody>
      <dsp:txXfrm>
        <a:off x="0" y="1087834"/>
        <a:ext cx="2135842" cy="1087834"/>
      </dsp:txXfrm>
    </dsp:sp>
    <dsp:sp modelId="{40AD39FF-552E-3645-816F-DA192029EE94}">
      <dsp:nvSpPr>
        <dsp:cNvPr id="0" name=""/>
        <dsp:cNvSpPr/>
      </dsp:nvSpPr>
      <dsp:spPr>
        <a:xfrm>
          <a:off x="2283623" y="1137233"/>
          <a:ext cx="8453180"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 virtual keyboard can be used on a variety of devices, such as smartphones, tablets, and laptops, without the need for an external keyboard.</a:t>
          </a:r>
          <a:endParaRPr lang="en-US" sz="1800" b="1" i="0" kern="1200" dirty="0">
            <a:latin typeface="Arial" panose="020B0604020202020204" pitchFamily="34" charset="0"/>
            <a:cs typeface="Arial" panose="020B0604020202020204" pitchFamily="34" charset="0"/>
          </a:endParaRPr>
        </a:p>
      </dsp:txBody>
      <dsp:txXfrm>
        <a:off x="2283623" y="1137233"/>
        <a:ext cx="8453180" cy="987974"/>
      </dsp:txXfrm>
    </dsp:sp>
    <dsp:sp modelId="{3C32CEDB-4D51-DE42-A3D8-8AC9E88624F2}">
      <dsp:nvSpPr>
        <dsp:cNvPr id="0" name=""/>
        <dsp:cNvSpPr/>
      </dsp:nvSpPr>
      <dsp:spPr>
        <a:xfrm>
          <a:off x="2135842" y="2125207"/>
          <a:ext cx="854336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2175669"/>
          <a:ext cx="10752716"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2175669"/>
          <a:ext cx="2148443"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Hygiene</a:t>
          </a:r>
        </a:p>
      </dsp:txBody>
      <dsp:txXfrm>
        <a:off x="0" y="2175669"/>
        <a:ext cx="2148443" cy="1087834"/>
      </dsp:txXfrm>
    </dsp:sp>
    <dsp:sp modelId="{C5AD48B0-9931-9B4D-A60B-A844B7F448FC}">
      <dsp:nvSpPr>
        <dsp:cNvPr id="0" name=""/>
        <dsp:cNvSpPr/>
      </dsp:nvSpPr>
      <dsp:spPr>
        <a:xfrm>
          <a:off x="2285964" y="2225067"/>
          <a:ext cx="8442926"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In public spaces, a virtual keyboard can reduce the risk of spreading germs as there is no physical contact with the keyboard.</a:t>
          </a:r>
          <a:endParaRPr lang="en-US" sz="1800" b="1" i="0" kern="1200" dirty="0">
            <a:latin typeface="Arial" panose="020B0604020202020204" pitchFamily="34" charset="0"/>
            <a:cs typeface="Arial" panose="020B0604020202020204" pitchFamily="34" charset="0"/>
          </a:endParaRPr>
        </a:p>
      </dsp:txBody>
      <dsp:txXfrm>
        <a:off x="2285964" y="2225067"/>
        <a:ext cx="8442926" cy="987974"/>
      </dsp:txXfrm>
    </dsp:sp>
    <dsp:sp modelId="{1486AE56-865C-6E48-9D6E-6B6DFA851578}">
      <dsp:nvSpPr>
        <dsp:cNvPr id="0" name=""/>
        <dsp:cNvSpPr/>
      </dsp:nvSpPr>
      <dsp:spPr>
        <a:xfrm>
          <a:off x="2148443" y="3213042"/>
          <a:ext cx="85937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3263503"/>
          <a:ext cx="10752716"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3263503"/>
          <a:ext cx="213164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Security</a:t>
          </a:r>
        </a:p>
      </dsp:txBody>
      <dsp:txXfrm>
        <a:off x="0" y="3263503"/>
        <a:ext cx="2131641" cy="1087834"/>
      </dsp:txXfrm>
    </dsp:sp>
    <dsp:sp modelId="{4249D1DC-A83D-314A-B537-01066820A2A2}">
      <dsp:nvSpPr>
        <dsp:cNvPr id="0" name=""/>
        <dsp:cNvSpPr/>
      </dsp:nvSpPr>
      <dsp:spPr>
        <a:xfrm>
          <a:off x="2284068" y="3292105"/>
          <a:ext cx="8452704"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Finger recognition technology can be used as a security feature to authenticate the user and prevent unauthorized access.</a:t>
          </a:r>
          <a:endParaRPr lang="en-US" sz="1800" b="1" i="0" kern="1200" dirty="0">
            <a:latin typeface="Arial" panose="020B0604020202020204" pitchFamily="34" charset="0"/>
            <a:cs typeface="Arial" panose="020B0604020202020204" pitchFamily="34" charset="0"/>
          </a:endParaRPr>
        </a:p>
      </dsp:txBody>
      <dsp:txXfrm>
        <a:off x="2284068" y="3292105"/>
        <a:ext cx="8452704" cy="987974"/>
      </dsp:txXfrm>
    </dsp:sp>
    <dsp:sp modelId="{0D57756D-529C-2140-A977-BD0E25A5CF9F}">
      <dsp:nvSpPr>
        <dsp:cNvPr id="0" name=""/>
        <dsp:cNvSpPr/>
      </dsp:nvSpPr>
      <dsp:spPr>
        <a:xfrm>
          <a:off x="2131641" y="4300876"/>
          <a:ext cx="852656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16</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17</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2043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34018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05001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509283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7802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77470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04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495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615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39097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6905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7274965"/>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615467" y="379813"/>
            <a:ext cx="11360800" cy="1056800"/>
          </a:xfrm>
          <a:prstGeom prst="rect">
            <a:avLst/>
          </a:prstGeom>
        </p:spPr>
        <p:txBody>
          <a:bodyPr spcFirstLastPara="1" wrap="square" lIns="121900" tIns="121900" rIns="121900" bIns="121900" anchor="t" anchorCtr="0">
            <a:noAutofit/>
          </a:bodyPr>
          <a:lstStyle/>
          <a:p>
            <a:pPr marL="0" indent="0">
              <a:lnSpc>
                <a:spcPct val="160454"/>
              </a:lnSpc>
              <a:buClr>
                <a:schemeClr val="dk1"/>
              </a:buClr>
              <a:buSzPts val="605"/>
            </a:pPr>
            <a:r>
              <a:rPr lang="en" sz="2133" b="1">
                <a:solidFill>
                  <a:srgbClr val="213555"/>
                </a:solidFill>
                <a:highlight>
                  <a:srgbClr val="FFFFFF"/>
                </a:highlight>
                <a:latin typeface="Times New Roman"/>
                <a:ea typeface="Times New Roman"/>
                <a:cs typeface="Times New Roman"/>
                <a:sym typeface="Times New Roman"/>
              </a:rPr>
              <a:t>NAAC Accredited &amp; ISO 9001:2015 Certified Institute</a:t>
            </a:r>
            <a:endParaRPr sz="2133">
              <a:solidFill>
                <a:srgbClr val="4F709C"/>
              </a:solidFill>
              <a:highlight>
                <a:srgbClr val="FFFFFF"/>
              </a:highlight>
              <a:latin typeface="Times New Roman"/>
              <a:ea typeface="Times New Roman"/>
              <a:cs typeface="Times New Roman"/>
              <a:sym typeface="Times New Roman"/>
            </a:endParaRPr>
          </a:p>
          <a:p>
            <a:pPr marL="0" indent="0">
              <a:lnSpc>
                <a:spcPct val="160454"/>
              </a:lnSpc>
              <a:buClr>
                <a:schemeClr val="dk1"/>
              </a:buClr>
              <a:buSzPts val="605"/>
            </a:pPr>
            <a:r>
              <a:rPr lang="en" sz="2133" b="1">
                <a:solidFill>
                  <a:srgbClr val="8B0000"/>
                </a:solidFill>
                <a:highlight>
                  <a:srgbClr val="FFFFFF"/>
                </a:highlight>
                <a:latin typeface="Times New Roman"/>
                <a:ea typeface="Times New Roman"/>
                <a:cs typeface="Times New Roman"/>
                <a:sym typeface="Times New Roman"/>
              </a:rPr>
              <a:t>V.V.P INSTITUTE OF ENGINEERING &amp; TECHNOLOGY, SOLAPUR</a:t>
            </a:r>
            <a:endParaRPr sz="2133" b="1">
              <a:solidFill>
                <a:srgbClr val="8B0000"/>
              </a:solidFill>
              <a:highlight>
                <a:srgbClr val="FFFFFF"/>
              </a:highlight>
              <a:latin typeface="Times New Roman"/>
              <a:ea typeface="Times New Roman"/>
              <a:cs typeface="Times New Roman"/>
              <a:sym typeface="Times New Roman"/>
            </a:endParaRPr>
          </a:p>
          <a:p>
            <a:pPr marL="0" indent="0">
              <a:lnSpc>
                <a:spcPct val="160454"/>
              </a:lnSpc>
              <a:buClr>
                <a:schemeClr val="dk1"/>
              </a:buClr>
              <a:buSzPts val="605"/>
            </a:pPr>
            <a:r>
              <a:rPr lang="en" sz="2133">
                <a:solidFill>
                  <a:srgbClr val="C07F00"/>
                </a:solidFill>
                <a:highlight>
                  <a:srgbClr val="FFFFFF"/>
                </a:highlight>
                <a:latin typeface="Times New Roman"/>
                <a:ea typeface="Times New Roman"/>
                <a:cs typeface="Times New Roman"/>
                <a:sym typeface="Times New Roman"/>
              </a:rPr>
              <a:t>(Approved by AICTE, DTE, Mumbai &amp; Affiliated to DBATU, Lonare)</a:t>
            </a:r>
            <a:endParaRPr sz="2133">
              <a:solidFill>
                <a:srgbClr val="C07F00"/>
              </a:solidFill>
              <a:highlight>
                <a:srgbClr val="FFFFFF"/>
              </a:highlight>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203201" y="203201"/>
            <a:ext cx="1667001" cy="1667001"/>
          </a:xfrm>
          <a:prstGeom prst="rect">
            <a:avLst/>
          </a:prstGeom>
          <a:noFill/>
          <a:ln>
            <a:noFill/>
          </a:ln>
        </p:spPr>
      </p:pic>
      <p:sp>
        <p:nvSpPr>
          <p:cNvPr id="56" name="Google Shape;56;p13"/>
          <p:cNvSpPr txBox="1"/>
          <p:nvPr/>
        </p:nvSpPr>
        <p:spPr>
          <a:xfrm>
            <a:off x="1870202" y="3095130"/>
            <a:ext cx="7910005" cy="1374631"/>
          </a:xfrm>
          <a:prstGeom prst="rect">
            <a:avLst/>
          </a:prstGeom>
          <a:noFill/>
          <a:ln>
            <a:noFill/>
          </a:ln>
        </p:spPr>
        <p:txBody>
          <a:bodyPr spcFirstLastPara="1" wrap="square" lIns="121900" tIns="121900" rIns="121900" bIns="121900" anchor="t" anchorCtr="0">
            <a:spAutoFit/>
          </a:bodyPr>
          <a:lstStyle/>
          <a:p>
            <a:pPr algn="ctr"/>
            <a:r>
              <a:rPr lang="en-US" sz="2400" b="1" dirty="0">
                <a:solidFill>
                  <a:schemeClr val="tx1"/>
                </a:solidFill>
              </a:rPr>
              <a:t>“A VIRTUAL KEYBOARD IMPLEMENTATION BASED ON FINGER RECOGANIZATION”</a:t>
            </a:r>
            <a:endParaRPr lang="en-IN" sz="2400" i="1" kern="0" dirty="0">
              <a:solidFill>
                <a:srgbClr val="595959"/>
              </a:solidFill>
              <a:latin typeface="Times New Roman"/>
              <a:ea typeface="Times New Roman"/>
              <a:cs typeface="Times New Roman"/>
              <a:sym typeface="Times New Roman"/>
            </a:endParaRPr>
          </a:p>
          <a:p>
            <a:pPr algn="ctr"/>
            <a:endParaRPr sz="2533" i="1" dirty="0">
              <a:solidFill>
                <a:schemeClr val="dk2"/>
              </a:solidFill>
              <a:latin typeface="Times New Roman"/>
              <a:ea typeface="Times New Roman"/>
              <a:cs typeface="Times New Roman"/>
              <a:sym typeface="Times New Roman"/>
            </a:endParaRPr>
          </a:p>
        </p:txBody>
      </p:sp>
      <p:sp>
        <p:nvSpPr>
          <p:cNvPr id="57" name="Google Shape;57;p13"/>
          <p:cNvSpPr txBox="1"/>
          <p:nvPr/>
        </p:nvSpPr>
        <p:spPr>
          <a:xfrm>
            <a:off x="2769615" y="3956884"/>
            <a:ext cx="5553304" cy="1025753"/>
          </a:xfrm>
          <a:prstGeom prst="rect">
            <a:avLst/>
          </a:prstGeom>
          <a:noFill/>
          <a:ln>
            <a:noFill/>
          </a:ln>
        </p:spPr>
        <p:txBody>
          <a:bodyPr spcFirstLastPara="1" wrap="square" lIns="121900" tIns="121900" rIns="121900" bIns="121900" anchor="t" anchorCtr="0">
            <a:spAutoFit/>
          </a:bodyPr>
          <a:lstStyle/>
          <a:p>
            <a:pPr algn="ctr" defTabSz="1219170">
              <a:buClr>
                <a:srgbClr val="000000"/>
              </a:buClr>
            </a:pPr>
            <a:r>
              <a:rPr lang="en-IN" sz="2533" i="1" kern="0" dirty="0">
                <a:solidFill>
                  <a:srgbClr val="595959"/>
                </a:solidFill>
                <a:latin typeface="Times New Roman"/>
                <a:ea typeface="Times New Roman"/>
                <a:cs typeface="Times New Roman"/>
                <a:sym typeface="Times New Roman"/>
              </a:rPr>
              <a:t>Under the Guidance of</a:t>
            </a:r>
          </a:p>
          <a:p>
            <a:pPr algn="ctr" defTabSz="1219170">
              <a:buClr>
                <a:srgbClr val="000000"/>
              </a:buClr>
            </a:pPr>
            <a:r>
              <a:rPr lang="en" sz="2533" i="1" kern="0" dirty="0">
                <a:solidFill>
                  <a:srgbClr val="595959"/>
                </a:solidFill>
                <a:latin typeface="Times New Roman"/>
                <a:ea typeface="Times New Roman"/>
                <a:cs typeface="Times New Roman"/>
                <a:sym typeface="Times New Roman"/>
              </a:rPr>
              <a:t>Prof. P.S. Pasnur </a:t>
            </a:r>
          </a:p>
        </p:txBody>
      </p:sp>
      <p:sp>
        <p:nvSpPr>
          <p:cNvPr id="58" name="Google Shape;58;p13"/>
          <p:cNvSpPr txBox="1"/>
          <p:nvPr/>
        </p:nvSpPr>
        <p:spPr>
          <a:xfrm>
            <a:off x="1058567" y="5261100"/>
            <a:ext cx="3265600" cy="861734"/>
          </a:xfrm>
          <a:prstGeom prst="rect">
            <a:avLst/>
          </a:prstGeom>
          <a:noFill/>
          <a:ln>
            <a:noFill/>
          </a:ln>
        </p:spPr>
        <p:txBody>
          <a:bodyPr spcFirstLastPara="1" wrap="square" lIns="121900" tIns="121900" rIns="121900" bIns="121900" anchor="t" anchorCtr="0">
            <a:spAutoFit/>
          </a:bodyPr>
          <a:lstStyle/>
          <a:p>
            <a:pPr marL="609585" indent="-431789" algn="ctr">
              <a:buClr>
                <a:schemeClr val="dk2"/>
              </a:buClr>
              <a:buSzPts val="1500"/>
              <a:buChar char="●"/>
            </a:pPr>
            <a:r>
              <a:rPr lang="en-US" sz="2000" i="1" dirty="0">
                <a:solidFill>
                  <a:schemeClr val="dk2"/>
                </a:solidFill>
              </a:rPr>
              <a:t>Soham </a:t>
            </a:r>
            <a:r>
              <a:rPr lang="en-US" sz="2000" i="1" dirty="0" err="1">
                <a:solidFill>
                  <a:schemeClr val="dk2"/>
                </a:solidFill>
              </a:rPr>
              <a:t>Birajdar</a:t>
            </a:r>
            <a:endParaRPr sz="2000" i="1" dirty="0">
              <a:solidFill>
                <a:schemeClr val="dk2"/>
              </a:solidFill>
            </a:endParaRPr>
          </a:p>
          <a:p>
            <a:pPr marL="609585" indent="-431789" algn="ctr">
              <a:buClr>
                <a:schemeClr val="dk2"/>
              </a:buClr>
              <a:buSzPts val="1500"/>
              <a:buChar char="●"/>
            </a:pPr>
            <a:r>
              <a:rPr lang="en-US" sz="2000" i="1" dirty="0" err="1">
                <a:solidFill>
                  <a:schemeClr val="dk2"/>
                </a:solidFill>
              </a:rPr>
              <a:t>Riddhesh</a:t>
            </a:r>
            <a:r>
              <a:rPr lang="en-US" sz="2000" i="1" dirty="0">
                <a:solidFill>
                  <a:schemeClr val="dk2"/>
                </a:solidFill>
              </a:rPr>
              <a:t> Padma</a:t>
            </a:r>
            <a:endParaRPr sz="2000" i="1" dirty="0">
              <a:solidFill>
                <a:schemeClr val="dk2"/>
              </a:solidFill>
            </a:endParaRPr>
          </a:p>
        </p:txBody>
      </p:sp>
      <p:sp>
        <p:nvSpPr>
          <p:cNvPr id="59" name="Google Shape;59;p13"/>
          <p:cNvSpPr txBox="1"/>
          <p:nvPr/>
        </p:nvSpPr>
        <p:spPr>
          <a:xfrm>
            <a:off x="6413148" y="5261100"/>
            <a:ext cx="3265600" cy="861734"/>
          </a:xfrm>
          <a:prstGeom prst="rect">
            <a:avLst/>
          </a:prstGeom>
          <a:noFill/>
          <a:ln>
            <a:noFill/>
          </a:ln>
        </p:spPr>
        <p:txBody>
          <a:bodyPr spcFirstLastPara="1" wrap="square" lIns="121900" tIns="121900" rIns="121900" bIns="121900" anchor="t" anchorCtr="0">
            <a:spAutoFit/>
          </a:bodyPr>
          <a:lstStyle/>
          <a:p>
            <a:pPr marL="609585" indent="-431789" algn="ctr">
              <a:buClr>
                <a:schemeClr val="dk2"/>
              </a:buClr>
              <a:buSzPts val="1500"/>
              <a:buChar char="●"/>
            </a:pPr>
            <a:r>
              <a:rPr lang="en-US" sz="2000" i="1" dirty="0">
                <a:solidFill>
                  <a:schemeClr val="dk2"/>
                </a:solidFill>
              </a:rPr>
              <a:t>Akash </a:t>
            </a:r>
            <a:r>
              <a:rPr lang="en-US" sz="2000" i="1" dirty="0" err="1">
                <a:solidFill>
                  <a:schemeClr val="dk2"/>
                </a:solidFill>
              </a:rPr>
              <a:t>Sankanna</a:t>
            </a:r>
            <a:endParaRPr sz="2000" i="1" dirty="0">
              <a:solidFill>
                <a:schemeClr val="dk2"/>
              </a:solidFill>
            </a:endParaRPr>
          </a:p>
          <a:p>
            <a:pPr marL="609585" indent="-431789" algn="ctr">
              <a:buClr>
                <a:schemeClr val="dk2"/>
              </a:buClr>
              <a:buSzPts val="1500"/>
              <a:buChar char="●"/>
            </a:pPr>
            <a:r>
              <a:rPr lang="en-US" sz="2000" i="1" dirty="0">
                <a:solidFill>
                  <a:schemeClr val="dk2"/>
                </a:solidFill>
              </a:rPr>
              <a:t>Rohan Mushan</a:t>
            </a:r>
            <a:endParaRPr sz="2000" i="1" dirty="0">
              <a:solidFill>
                <a:schemeClr val="dk2"/>
              </a:solidFill>
            </a:endParaRPr>
          </a:p>
        </p:txBody>
      </p:sp>
      <p:sp>
        <p:nvSpPr>
          <p:cNvPr id="60" name="Google Shape;60;p13"/>
          <p:cNvSpPr txBox="1"/>
          <p:nvPr/>
        </p:nvSpPr>
        <p:spPr>
          <a:xfrm>
            <a:off x="4354267" y="2196200"/>
            <a:ext cx="2384000" cy="738623"/>
          </a:xfrm>
          <a:prstGeom prst="rect">
            <a:avLst/>
          </a:prstGeom>
          <a:noFill/>
          <a:ln>
            <a:noFill/>
          </a:ln>
        </p:spPr>
        <p:txBody>
          <a:bodyPr spcFirstLastPara="1" wrap="square" lIns="121900" tIns="121900" rIns="121900" bIns="121900" anchor="t" anchorCtr="0">
            <a:spAutoFit/>
          </a:bodyPr>
          <a:lstStyle/>
          <a:p>
            <a:pPr algn="ctr"/>
            <a:r>
              <a:rPr lang="en" sz="3200" b="1">
                <a:solidFill>
                  <a:schemeClr val="dk2"/>
                </a:solidFill>
                <a:latin typeface="Times New Roman"/>
                <a:ea typeface="Times New Roman"/>
                <a:cs typeface="Times New Roman"/>
                <a:sym typeface="Times New Roman"/>
              </a:rPr>
              <a:t>Seminar</a:t>
            </a:r>
            <a:endParaRPr sz="3200" b="1">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Methodology used</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dirty="0"/>
              <a:t>9</a:t>
            </a:r>
          </a:p>
        </p:txBody>
      </p:sp>
      <p:sp>
        <p:nvSpPr>
          <p:cNvPr id="3" name="Content Placeholder 2">
            <a:extLst>
              <a:ext uri="{FF2B5EF4-FFF2-40B4-BE49-F238E27FC236}">
                <a16:creationId xmlns:a16="http://schemas.microsoft.com/office/drawing/2014/main" id="{C5855788-0E71-6F91-2DB3-92EFA1F0B1CC}"/>
              </a:ext>
            </a:extLst>
          </p:cNvPr>
          <p:cNvSpPr>
            <a:spLocks noGrp="1"/>
          </p:cNvSpPr>
          <p:nvPr>
            <p:ph idx="1"/>
          </p:nvPr>
        </p:nvSpPr>
        <p:spPr>
          <a:xfrm>
            <a:off x="448716" y="2231419"/>
            <a:ext cx="8284464" cy="3986784"/>
          </a:xfrm>
        </p:spPr>
        <p:txBody>
          <a:bodyPr>
            <a:normAutofit fontScale="92500" lnSpcReduction="10000"/>
          </a:bodyPr>
          <a:lstStyle/>
          <a:p>
            <a:pPr>
              <a:buFont typeface="Wingdings" panose="05000000000000000000" pitchFamily="2" charset="2"/>
              <a:buChar char="q"/>
            </a:pPr>
            <a:r>
              <a:rPr lang="en-US" sz="1800" b="1" dirty="0"/>
              <a:t>k-NN Algorithm: </a:t>
            </a:r>
          </a:p>
          <a:p>
            <a:r>
              <a:rPr lang="en-US" sz="1800" b="1" dirty="0"/>
              <a:t>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-nearest neighbors algorithm ( </a:t>
            </a:r>
            <a:r>
              <a:rPr lang="en-US" sz="1800" b="1" i="1" dirty="0">
                <a:latin typeface="Times New Roman" panose="02020603050405020304" pitchFamily="18" charset="0"/>
                <a:cs typeface="Times New Roman" panose="02020603050405020304" pitchFamily="18" charset="0"/>
              </a:rPr>
              <a:t>k </a:t>
            </a:r>
            <a:r>
              <a:rPr lang="en-US" sz="1800" b="1" dirty="0">
                <a:latin typeface="Times New Roman" panose="02020603050405020304" pitchFamily="18" charset="0"/>
                <a:cs typeface="Times New Roman" panose="02020603050405020304" pitchFamily="18" charset="0"/>
              </a:rPr>
              <a:t>-NN for short) is a non-parametric machine learning method that is widely used for pattern recognition, data mining, signal processing and regression</a:t>
            </a:r>
          </a:p>
          <a:p>
            <a:pPr marL="0" indent="0">
              <a:buNone/>
            </a:pPr>
            <a:endParaRPr lang="en-US" sz="1800" b="1"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 In </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 -NN classification, </a:t>
            </a:r>
            <a:r>
              <a:rPr lang="en-US" sz="1900" b="1" i="1" dirty="0">
                <a:latin typeface="Times New Roman" panose="02020603050405020304" pitchFamily="18" charset="0"/>
                <a:cs typeface="Times New Roman" panose="02020603050405020304" pitchFamily="18" charset="0"/>
              </a:rPr>
              <a:t>k </a:t>
            </a:r>
            <a:r>
              <a:rPr lang="en-US" sz="1900" b="1" dirty="0">
                <a:latin typeface="Times New Roman" panose="02020603050405020304" pitchFamily="18" charset="0"/>
                <a:cs typeface="Times New Roman" panose="02020603050405020304" pitchFamily="18" charset="0"/>
              </a:rPr>
              <a:t>is a positive value that means the </a:t>
            </a:r>
            <a:r>
              <a:rPr lang="en-US" sz="1900" b="1" i="1" dirty="0">
                <a:latin typeface="Times New Roman" panose="02020603050405020304" pitchFamily="18" charset="0"/>
                <a:cs typeface="Times New Roman" panose="02020603050405020304" pitchFamily="18" charset="0"/>
              </a:rPr>
              <a:t>k </a:t>
            </a:r>
            <a:r>
              <a:rPr lang="en-US" sz="1900" b="1" dirty="0">
                <a:latin typeface="Times New Roman" panose="02020603050405020304" pitchFamily="18" charset="0"/>
                <a:cs typeface="Times New Roman" panose="02020603050405020304" pitchFamily="18" charset="0"/>
              </a:rPr>
              <a:t>closest training examples were selected to train the sample set. The core concept of </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-NN algorithm is one of the simplest machine learning algorithms that can be used directly to classify the unknown data.</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t>An artificial neuron:</a:t>
            </a:r>
          </a:p>
          <a:p>
            <a:r>
              <a:rPr lang="en-US" sz="1800" b="1" dirty="0">
                <a:latin typeface="Times New Roman" panose="02020603050405020304" pitchFamily="18" charset="0"/>
                <a:cs typeface="Times New Roman" panose="02020603050405020304" pitchFamily="18" charset="0"/>
              </a:rPr>
              <a:t>An both artificial and biological networks, when neurons process the input they receive, they decide whether the output should be passed on to the next layer as input. The decision of whether or not to send information on is called bias and it’s determined by an activation function built into the system.</a:t>
            </a:r>
            <a:r>
              <a:rPr lang="en-US" sz="2400" b="1" dirty="0"/>
              <a:t> </a:t>
            </a:r>
            <a:endParaRPr lang="en-US" sz="1800" b="1" dirty="0"/>
          </a:p>
          <a:p>
            <a:endParaRPr lang="en-US" sz="1800" dirty="0"/>
          </a:p>
        </p:txBody>
      </p:sp>
    </p:spTree>
    <p:extLst>
      <p:ext uri="{BB962C8B-B14F-4D97-AF65-F5344CB8AC3E}">
        <p14:creationId xmlns:p14="http://schemas.microsoft.com/office/powerpoint/2010/main" val="246184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B6D0-7B14-3CC2-54C7-F8387E472867}"/>
              </a:ext>
            </a:extLst>
          </p:cNvPr>
          <p:cNvSpPr>
            <a:spLocks noGrp="1"/>
          </p:cNvSpPr>
          <p:nvPr>
            <p:ph type="title"/>
          </p:nvPr>
        </p:nvSpPr>
        <p:spPr/>
        <p:txBody>
          <a:bodyPr/>
          <a:lstStyle/>
          <a:p>
            <a:r>
              <a:rPr lang="en-IN" dirty="0"/>
              <a:t>Project Workflow</a:t>
            </a:r>
          </a:p>
        </p:txBody>
      </p:sp>
      <p:sp>
        <p:nvSpPr>
          <p:cNvPr id="4" name="Text Placeholder 3">
            <a:extLst>
              <a:ext uri="{FF2B5EF4-FFF2-40B4-BE49-F238E27FC236}">
                <a16:creationId xmlns:a16="http://schemas.microsoft.com/office/drawing/2014/main" id="{44F70D55-B803-779F-E004-E5516CE6BDEB}"/>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D59B1AC4-D143-620A-12A4-77F0A49E5762}"/>
              </a:ext>
            </a:extLst>
          </p:cNvPr>
          <p:cNvSpPr>
            <a:spLocks noGrp="1"/>
          </p:cNvSpPr>
          <p:nvPr>
            <p:ph type="sldNum" sz="quarter" idx="15"/>
          </p:nvPr>
        </p:nvSpPr>
        <p:spPr/>
        <p:txBody>
          <a:bodyPr/>
          <a:lstStyle/>
          <a:p>
            <a:r>
              <a:rPr lang="en-US" dirty="0"/>
              <a:t>10</a:t>
            </a:r>
          </a:p>
        </p:txBody>
      </p:sp>
      <p:pic>
        <p:nvPicPr>
          <p:cNvPr id="6" name="Content Placeholder 16">
            <a:extLst>
              <a:ext uri="{FF2B5EF4-FFF2-40B4-BE49-F238E27FC236}">
                <a16:creationId xmlns:a16="http://schemas.microsoft.com/office/drawing/2014/main" id="{BC627556-91CD-EDA2-BC32-0C711459BA44}"/>
              </a:ext>
            </a:extLst>
          </p:cNvPr>
          <p:cNvPicPr>
            <a:picLocks noChangeAspect="1"/>
          </p:cNvPicPr>
          <p:nvPr/>
        </p:nvPicPr>
        <p:blipFill>
          <a:blip r:embed="rId2"/>
          <a:stretch>
            <a:fillRect/>
          </a:stretch>
        </p:blipFill>
        <p:spPr>
          <a:xfrm>
            <a:off x="2143210" y="1728198"/>
            <a:ext cx="6717986" cy="4320558"/>
          </a:xfrm>
          <a:prstGeom prst="rect">
            <a:avLst/>
          </a:prstGeom>
        </p:spPr>
      </p:pic>
    </p:spTree>
    <p:extLst>
      <p:ext uri="{BB962C8B-B14F-4D97-AF65-F5344CB8AC3E}">
        <p14:creationId xmlns:p14="http://schemas.microsoft.com/office/powerpoint/2010/main" val="190442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B1C8F7-7D54-8678-ED4E-F15B56121BE3}"/>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900F3F72-57D8-839A-26A0-876FAB9CC427}"/>
              </a:ext>
            </a:extLst>
          </p:cNvPr>
          <p:cNvSpPr>
            <a:spLocks noGrp="1"/>
          </p:cNvSpPr>
          <p:nvPr>
            <p:ph type="title"/>
          </p:nvPr>
        </p:nvSpPr>
        <p:spPr/>
        <p:txBody>
          <a:bodyPr/>
          <a:lstStyle/>
          <a:p>
            <a:r>
              <a:rPr lang="en-IN" dirty="0"/>
              <a:t>Technical Specifications</a:t>
            </a:r>
          </a:p>
        </p:txBody>
      </p:sp>
      <p:sp>
        <p:nvSpPr>
          <p:cNvPr id="4" name="Content Placeholder 3">
            <a:extLst>
              <a:ext uri="{FF2B5EF4-FFF2-40B4-BE49-F238E27FC236}">
                <a16:creationId xmlns:a16="http://schemas.microsoft.com/office/drawing/2014/main" id="{371CB1E4-E85C-F2A6-EF52-36E3A3139296}"/>
              </a:ext>
            </a:extLst>
          </p:cNvPr>
          <p:cNvSpPr>
            <a:spLocks noGrp="1"/>
          </p:cNvSpPr>
          <p:nvPr>
            <p:ph sz="half" idx="1"/>
          </p:nvPr>
        </p:nvSpPr>
        <p:spPr/>
        <p:txBody>
          <a:bodyPr/>
          <a:lstStyle/>
          <a:p>
            <a:r>
              <a:rPr lang="en-IN" dirty="0"/>
              <a:t>Hardware requirements specification</a:t>
            </a:r>
          </a:p>
          <a:p>
            <a:pPr marL="109728" marR="0" lvl="0" indent="0" algn="l" defTabSz="914400" rtl="0" eaLnBrk="1" fontAlgn="auto" latinLnBrk="0" hangingPunct="1">
              <a:lnSpc>
                <a:spcPct val="100000"/>
              </a:lnSpc>
              <a:spcBef>
                <a:spcPts val="400"/>
              </a:spcBef>
              <a:spcAft>
                <a:spcPts val="0"/>
              </a:spcAft>
              <a:buClr>
                <a:srgbClr val="2DA2BF"/>
              </a:buClr>
              <a:buSzPct val="68000"/>
              <a:buNone/>
              <a:tabLst/>
              <a:defRPr/>
            </a:pPr>
            <a:endParaRPr kumimoji="0" lang="en-US" sz="1800" b="1" i="0" u="none" strike="noStrike" kern="1200" cap="none" spc="0" normalizeH="0" baseline="0" noProof="0" dirty="0">
              <a:ln>
                <a:noFill/>
              </a:ln>
              <a:solidFill>
                <a:prstClr val="black"/>
              </a:solidFill>
              <a:effectLst/>
              <a:uLnTx/>
              <a:uFillTx/>
              <a:latin typeface="Lucida Sans Unicode"/>
              <a:ea typeface="+mn-ea"/>
              <a:cs typeface="+mn-cs"/>
            </a:endParaRPr>
          </a:p>
          <a:p>
            <a:pPr marL="109728" marR="0" lvl="0" indent="0" algn="l" defTabSz="914400" rtl="0" eaLnBrk="1" fontAlgn="auto" latinLnBrk="0" hangingPunct="1">
              <a:lnSpc>
                <a:spcPct val="100000"/>
              </a:lnSpc>
              <a:spcBef>
                <a:spcPts val="400"/>
              </a:spcBef>
              <a:spcAft>
                <a:spcPts val="0"/>
              </a:spcAft>
              <a:buClr>
                <a:srgbClr val="2DA2BF"/>
              </a:buClr>
              <a:buSzPct val="68000"/>
              <a:buNone/>
              <a:tabLst/>
              <a:defRPr/>
            </a:pPr>
            <a:endParaRPr kumimoji="0" lang="en-US" sz="1800" b="1" i="0" u="none" strike="noStrike" kern="1200" cap="none" spc="0" normalizeH="0" baseline="0" noProof="0" dirty="0">
              <a:ln>
                <a:noFill/>
              </a:ln>
              <a:solidFill>
                <a:prstClr val="black"/>
              </a:solidFill>
              <a:effectLst/>
              <a:uLnTx/>
              <a:uFillTx/>
              <a:latin typeface="Lucida Sans Unicode"/>
              <a:ea typeface="+mn-ea"/>
              <a:cs typeface="+mn-cs"/>
            </a:endParaRPr>
          </a:p>
          <a:p>
            <a:pPr marL="395478" indent="-285750">
              <a:spcBef>
                <a:spcPts val="400"/>
              </a:spcBef>
              <a:buClr>
                <a:srgbClr val="2DA2BF"/>
              </a:buClr>
              <a:buSzPct val="68000"/>
              <a:buFont typeface="Wingdings" panose="05000000000000000000" pitchFamily="2" charset="2"/>
              <a:buChar char="Ø"/>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PROCESSOR	     :    Dell ,i3-i5</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RAM  	     :           1 GB</a:t>
            </a:r>
            <a:endParaRPr lang="en-US" sz="1800" b="1" dirty="0">
              <a:solidFill>
                <a:prstClr val="black"/>
              </a:solidFill>
              <a:latin typeface="Times New Roman" panose="02020603050405020304" pitchFamily="18" charset="0"/>
              <a:cs typeface="Times New Roman" panose="02020603050405020304" pitchFamily="18" charset="0"/>
            </a:endParaRPr>
          </a:p>
          <a:p>
            <a:pPr marL="365760" indent="-256032">
              <a:spcBef>
                <a:spcPts val="400"/>
              </a:spcBef>
              <a:buClr>
                <a:srgbClr val="2DA2BF"/>
              </a:buClr>
              <a:buSzPct val="68000"/>
              <a:buFont typeface="Wingdings" pitchFamily="2" charset="2"/>
              <a:buChar char="Ø"/>
              <a:defRPr/>
            </a:pPr>
            <a:r>
              <a:rPr lang="en-US" sz="1800" b="1" dirty="0">
                <a:latin typeface="Times New Roman" panose="02020603050405020304" pitchFamily="18" charset="0"/>
                <a:cs typeface="Times New Roman" panose="02020603050405020304" pitchFamily="18" charset="0"/>
              </a:rPr>
              <a:t>HARD DISK	:	80GB</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lang="en-US" sz="1800" b="1" dirty="0">
                <a:solidFill>
                  <a:prstClr val="black"/>
                </a:solidFill>
                <a:latin typeface="Times New Roman" panose="02020603050405020304" pitchFamily="18" charset="0"/>
                <a:cs typeface="Times New Roman" panose="02020603050405020304" pitchFamily="18" charset="0"/>
              </a:rPr>
              <a:t>A Camera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95478" indent="-285750">
              <a:spcBef>
                <a:spcPts val="400"/>
              </a:spcBef>
              <a:buClr>
                <a:srgbClr val="2DA2BF"/>
              </a:buClr>
              <a:buSzPct val="68000"/>
              <a:buFont typeface="Wingdings" panose="05000000000000000000" pitchFamily="2" charset="2"/>
              <a:buChar char="Ø"/>
              <a:defRPr/>
            </a:pPr>
            <a:endParaRPr kumimoji="0" lang="en-US" sz="1800" b="1" i="0" u="none" strike="noStrike" kern="1200" cap="none" spc="0" normalizeH="0" baseline="0" noProof="0" dirty="0">
              <a:ln>
                <a:noFill/>
              </a:ln>
              <a:solidFill>
                <a:prstClr val="black"/>
              </a:solidFill>
              <a:effectLst/>
              <a:uLnTx/>
              <a:uFillTx/>
              <a:latin typeface="Lucida Sans Unicode"/>
              <a:ea typeface="+mn-ea"/>
              <a:cs typeface="+mn-cs"/>
            </a:endParaRPr>
          </a:p>
          <a:p>
            <a:pPr marL="0" indent="0">
              <a:buNone/>
            </a:pPr>
            <a:endParaRPr lang="en-IN" dirty="0"/>
          </a:p>
          <a:p>
            <a:pPr marL="0" indent="0">
              <a:buNone/>
            </a:pPr>
            <a:endParaRPr lang="en-IN" dirty="0"/>
          </a:p>
        </p:txBody>
      </p:sp>
      <p:sp>
        <p:nvSpPr>
          <p:cNvPr id="5" name="Content Placeholder 4">
            <a:extLst>
              <a:ext uri="{FF2B5EF4-FFF2-40B4-BE49-F238E27FC236}">
                <a16:creationId xmlns:a16="http://schemas.microsoft.com/office/drawing/2014/main" id="{17DD0D35-43EB-7CC4-EA37-EE450600105D}"/>
              </a:ext>
            </a:extLst>
          </p:cNvPr>
          <p:cNvSpPr>
            <a:spLocks noGrp="1"/>
          </p:cNvSpPr>
          <p:nvPr>
            <p:ph sz="half" idx="2"/>
          </p:nvPr>
        </p:nvSpPr>
        <p:spPr/>
        <p:txBody>
          <a:bodyPr/>
          <a:lstStyle/>
          <a:p>
            <a:r>
              <a:rPr lang="en-IN" dirty="0"/>
              <a:t>Software requirement specification</a:t>
            </a:r>
          </a:p>
          <a:p>
            <a:endParaRPr lang="en-IN" dirty="0"/>
          </a:p>
          <a:p>
            <a:pPr marL="395478" marR="0" lvl="0" indent="-285750" algn="l" defTabSz="914400" rtl="0" eaLnBrk="1" fontAlgn="auto" latinLnBrk="0" hangingPunct="1">
              <a:lnSpc>
                <a:spcPct val="10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Operating system   :   Dell ,i3-i5</a:t>
            </a:r>
          </a:p>
          <a:p>
            <a:pPr marL="395478" marR="0" lvl="0" indent="-285750" algn="l" defTabSz="914400" rtl="0" eaLnBrk="1" fontAlgn="auto" latinLnBrk="0" hangingPunct="1">
              <a:lnSpc>
                <a:spcPct val="10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Pycharm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Python</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Client OS                :   Microsoft Windows 10/11</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lang="en-US" sz="1800" b="1" dirty="0">
                <a:solidFill>
                  <a:prstClr val="black"/>
                </a:solidFill>
                <a:latin typeface="Times New Roman" panose="02020603050405020304" pitchFamily="18" charset="0"/>
                <a:cs typeface="Times New Roman" panose="02020603050405020304" pitchFamily="18" charset="0"/>
              </a:rPr>
              <a:t>Front-end                :   Python</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Back-end	        :  Python</a:t>
            </a: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srgbClr val="231F20"/>
                </a:solidFill>
                <a:effectLst/>
                <a:uLnTx/>
                <a:uFillTx/>
                <a:latin typeface="Times New Roman" panose="02020603050405020304" pitchFamily="18" charset="0"/>
                <a:ea typeface="+mn-ea"/>
                <a:cs typeface="Times New Roman" panose="02020603050405020304" pitchFamily="18" charset="0"/>
              </a:rPr>
              <a:t>Database	        :  Python</a:t>
            </a:r>
            <a:endParaRPr lang="en-IN" dirty="0"/>
          </a:p>
        </p:txBody>
      </p:sp>
      <p:sp>
        <p:nvSpPr>
          <p:cNvPr id="6" name="Slide Number Placeholder 5">
            <a:extLst>
              <a:ext uri="{FF2B5EF4-FFF2-40B4-BE49-F238E27FC236}">
                <a16:creationId xmlns:a16="http://schemas.microsoft.com/office/drawing/2014/main" id="{AEEF9C7B-A476-EA6B-1F59-DBF1F6491AA7}"/>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292488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Project output</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r>
              <a:rPr lang="en-US" dirty="0"/>
              <a:t>12</a:t>
            </a:r>
          </a:p>
        </p:txBody>
      </p:sp>
      <p:pic>
        <p:nvPicPr>
          <p:cNvPr id="41" name="Picture 40">
            <a:extLst>
              <a:ext uri="{FF2B5EF4-FFF2-40B4-BE49-F238E27FC236}">
                <a16:creationId xmlns:a16="http://schemas.microsoft.com/office/drawing/2014/main" id="{19D08008-32AF-E16D-847A-6C6A9B9448C0}"/>
              </a:ext>
            </a:extLst>
          </p:cNvPr>
          <p:cNvPicPr>
            <a:picLocks noChangeAspect="1"/>
          </p:cNvPicPr>
          <p:nvPr/>
        </p:nvPicPr>
        <p:blipFill>
          <a:blip r:embed="rId2"/>
          <a:stretch>
            <a:fillRect/>
          </a:stretch>
        </p:blipFill>
        <p:spPr>
          <a:xfrm>
            <a:off x="1815806" y="1743959"/>
            <a:ext cx="8077200" cy="4782531"/>
          </a:xfrm>
          <a:prstGeom prst="rect">
            <a:avLst/>
          </a:prstGeom>
        </p:spPr>
      </p:pic>
    </p:spTree>
    <p:extLst>
      <p:ext uri="{BB962C8B-B14F-4D97-AF65-F5344CB8AC3E}">
        <p14:creationId xmlns:p14="http://schemas.microsoft.com/office/powerpoint/2010/main" val="282853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Applications</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1941303898"/>
              </p:ext>
            </p:extLst>
          </p:nvPr>
        </p:nvGraphicFramePr>
        <p:xfrm>
          <a:off x="707010" y="1825625"/>
          <a:ext cx="1075271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dirty="0"/>
              <a:t>13</a:t>
            </a:r>
          </a:p>
        </p:txBody>
      </p:sp>
    </p:spTree>
    <p:extLst>
      <p:ext uri="{BB962C8B-B14F-4D97-AF65-F5344CB8AC3E}">
        <p14:creationId xmlns:p14="http://schemas.microsoft.com/office/powerpoint/2010/main" val="151405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Future updates</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r>
              <a:rPr lang="en-US" dirty="0"/>
              <a:t>14</a:t>
            </a:r>
          </a:p>
        </p:txBody>
      </p:sp>
      <p:sp>
        <p:nvSpPr>
          <p:cNvPr id="17" name="TextBox 16">
            <a:extLst>
              <a:ext uri="{FF2B5EF4-FFF2-40B4-BE49-F238E27FC236}">
                <a16:creationId xmlns:a16="http://schemas.microsoft.com/office/drawing/2014/main" id="{C9F94B8E-7C65-718E-CB03-2FAE34EABFB0}"/>
              </a:ext>
            </a:extLst>
          </p:cNvPr>
          <p:cNvSpPr txBox="1"/>
          <p:nvPr/>
        </p:nvSpPr>
        <p:spPr>
          <a:xfrm>
            <a:off x="1131185" y="2129987"/>
            <a:ext cx="8191924" cy="3416320"/>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system is completely autonomous. One of the finest characteristics is how simple it is to use. Future work will concentrate on algorithm optimization by combining the models developed and creating a whole virtual system handler that can manage the volume, brightness, and other functions as well as a virtual mouse and keyboard. </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There is also a button that changes the keyboard characters to special characters so that they may be utilized as needed. With airport kiosk check-in devices, the virtual keyboard and mouse may be used combined for a touchless check-in experience.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References</a:t>
            </a: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r>
              <a:rPr lang="en-US" dirty="0"/>
              <a:t>15</a:t>
            </a:r>
          </a:p>
        </p:txBody>
      </p:sp>
      <p:sp>
        <p:nvSpPr>
          <p:cNvPr id="5" name="TextBox 4">
            <a:extLst>
              <a:ext uri="{FF2B5EF4-FFF2-40B4-BE49-F238E27FC236}">
                <a16:creationId xmlns:a16="http://schemas.microsoft.com/office/drawing/2014/main" id="{9B04DCA2-6AE8-7F0B-23B9-AC0F2CC4F39D}"/>
              </a:ext>
            </a:extLst>
          </p:cNvPr>
          <p:cNvSpPr txBox="1"/>
          <p:nvPr/>
        </p:nvSpPr>
        <p:spPr>
          <a:xfrm>
            <a:off x="1564850" y="2090097"/>
            <a:ext cx="6193410" cy="2308324"/>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Abu-Mostafa, Y. S. (1990). Learning from hints in neural networks. Journal of complexity, 6(2), 192-198.</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Adachi, T., </a:t>
            </a:r>
            <a:r>
              <a:rPr lang="en-US" b="1" dirty="0" err="1">
                <a:latin typeface="Times New Roman" panose="02020603050405020304" pitchFamily="18" charset="0"/>
                <a:cs typeface="Times New Roman" panose="02020603050405020304" pitchFamily="18" charset="0"/>
              </a:rPr>
              <a:t>Furuya</a:t>
            </a:r>
            <a:r>
              <a:rPr lang="en-US" b="1" dirty="0">
                <a:latin typeface="Times New Roman" panose="02020603050405020304" pitchFamily="18" charset="0"/>
                <a:cs typeface="Times New Roman" panose="02020603050405020304" pitchFamily="18" charset="0"/>
              </a:rPr>
              <a:t>, R., Greene, S., &amp; </a:t>
            </a:r>
            <a:r>
              <a:rPr lang="en-US" b="1" dirty="0" err="1">
                <a:latin typeface="Times New Roman" panose="02020603050405020304" pitchFamily="18" charset="0"/>
                <a:cs typeface="Times New Roman" panose="02020603050405020304" pitchFamily="18" charset="0"/>
              </a:rPr>
              <a:t>Mikuriya</a:t>
            </a:r>
            <a:r>
              <a:rPr lang="en-US" b="1" dirty="0">
                <a:latin typeface="Times New Roman" panose="02020603050405020304" pitchFamily="18" charset="0"/>
                <a:cs typeface="Times New Roman" panose="02020603050405020304" pitchFamily="18" charset="0"/>
              </a:rPr>
              <a:t>, K. (1991). Feature selection for neural network recognition. In IEEE International Joint Conference on Neural Networks,      pp. 696-701.</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0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5005634" y="1762337"/>
            <a:ext cx="5560514" cy="1975104"/>
          </a:xfrm>
        </p:spPr>
        <p:txBody>
          <a:bodyPr/>
          <a:lstStyle/>
          <a:p>
            <a:r>
              <a:rPr lang="en-US" sz="3200" dirty="0"/>
              <a:t>All power is within you; </a:t>
            </a:r>
            <a:br>
              <a:rPr lang="en-US" sz="3200" dirty="0"/>
            </a:br>
            <a:r>
              <a:rPr lang="en-US" sz="3200" dirty="0"/>
              <a:t>You can do anything and everything</a:t>
            </a:r>
            <a:br>
              <a:rPr lang="en-US" sz="3200" dirty="0"/>
            </a:br>
            <a:r>
              <a:rPr lang="en-US" sz="3200" dirty="0"/>
              <a:t>  			</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a:xfrm>
            <a:off x="5033006" y="4749575"/>
            <a:ext cx="4344973" cy="1170432"/>
          </a:xfrm>
        </p:spPr>
        <p:txBody>
          <a:bodyPr>
            <a:noAutofit/>
          </a:bodyPr>
          <a:lstStyle/>
          <a:p>
            <a:r>
              <a:rPr lang="en-US" sz="4800" dirty="0"/>
              <a:t>Thank You</a:t>
            </a:r>
          </a:p>
        </p:txBody>
      </p:sp>
      <p:sp>
        <p:nvSpPr>
          <p:cNvPr id="4" name="TextBox 3">
            <a:extLst>
              <a:ext uri="{FF2B5EF4-FFF2-40B4-BE49-F238E27FC236}">
                <a16:creationId xmlns:a16="http://schemas.microsoft.com/office/drawing/2014/main" id="{1AD118EB-F157-93A8-2381-B90459BE5EA6}"/>
              </a:ext>
            </a:extLst>
          </p:cNvPr>
          <p:cNvSpPr txBox="1"/>
          <p:nvPr/>
        </p:nvSpPr>
        <p:spPr>
          <a:xfrm>
            <a:off x="7205493" y="3429000"/>
            <a:ext cx="336065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Swami Vivekananda</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533595" y="1291474"/>
            <a:ext cx="7124810" cy="2706246"/>
          </a:xfrm>
        </p:spPr>
        <p:txBody>
          <a:bodyPr/>
          <a:lstStyle/>
          <a:p>
            <a:r>
              <a:rPr lang="en-US" sz="4800" b="1" dirty="0">
                <a:solidFill>
                  <a:schemeClr val="tx1"/>
                </a:solidFill>
              </a:rPr>
              <a:t>A VIRTUAL KEYBOARD IMPLEMENTATION BASED ON FINGER RECOGANIZATION</a:t>
            </a:r>
            <a:endParaRPr lang="en-US" sz="4800" dirty="0"/>
          </a:p>
        </p:txBody>
      </p:sp>
    </p:spTree>
    <p:extLst>
      <p:ext uri="{BB962C8B-B14F-4D97-AF65-F5344CB8AC3E}">
        <p14:creationId xmlns:p14="http://schemas.microsoft.com/office/powerpoint/2010/main" val="282759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Introduction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4</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Object of Project</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5</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Concept of our Project</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6</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Methodology used</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7</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Project workflow</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8</a:t>
            </a:r>
          </a:p>
        </p:txBody>
      </p:sp>
    </p:spTree>
    <p:extLst>
      <p:ext uri="{BB962C8B-B14F-4D97-AF65-F5344CB8AC3E}">
        <p14:creationId xmlns:p14="http://schemas.microsoft.com/office/powerpoint/2010/main" val="45285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9B89BB-263E-84FA-7D81-91655D90ACD7}"/>
              </a:ext>
            </a:extLst>
          </p:cNvPr>
          <p:cNvSpPr>
            <a:spLocks noGrp="1"/>
          </p:cNvSpPr>
          <p:nvPr>
            <p:ph type="body" sz="quarter" idx="13"/>
          </p:nvPr>
        </p:nvSpPr>
        <p:spPr>
          <a:xfrm>
            <a:off x="0" y="761592"/>
            <a:ext cx="8659368" cy="749808"/>
          </a:xfrm>
        </p:spPr>
        <p:txBody>
          <a:bodyPr/>
          <a:lstStyle/>
          <a:p>
            <a:r>
              <a:rPr lang="en-IN" dirty="0"/>
              <a:t>Technical Specification</a:t>
            </a:r>
          </a:p>
        </p:txBody>
      </p:sp>
      <p:sp>
        <p:nvSpPr>
          <p:cNvPr id="4" name="Text Placeholder 3">
            <a:extLst>
              <a:ext uri="{FF2B5EF4-FFF2-40B4-BE49-F238E27FC236}">
                <a16:creationId xmlns:a16="http://schemas.microsoft.com/office/drawing/2014/main" id="{A23F52B7-4F70-2400-3905-739D11A572FA}"/>
              </a:ext>
            </a:extLst>
          </p:cNvPr>
          <p:cNvSpPr>
            <a:spLocks noGrp="1"/>
          </p:cNvSpPr>
          <p:nvPr>
            <p:ph type="body" sz="quarter" idx="18"/>
          </p:nvPr>
        </p:nvSpPr>
        <p:spPr>
          <a:xfrm>
            <a:off x="8183880" y="661008"/>
            <a:ext cx="960120" cy="960120"/>
          </a:xfrm>
        </p:spPr>
        <p:txBody>
          <a:bodyPr/>
          <a:lstStyle/>
          <a:p>
            <a:r>
              <a:rPr lang="en-IN" dirty="0"/>
              <a:t>9</a:t>
            </a:r>
          </a:p>
        </p:txBody>
      </p:sp>
      <p:sp>
        <p:nvSpPr>
          <p:cNvPr id="5" name="Text Placeholder 4">
            <a:extLst>
              <a:ext uri="{FF2B5EF4-FFF2-40B4-BE49-F238E27FC236}">
                <a16:creationId xmlns:a16="http://schemas.microsoft.com/office/drawing/2014/main" id="{42E6B3AA-A1E4-37FF-2BED-B0E4D450F802}"/>
              </a:ext>
            </a:extLst>
          </p:cNvPr>
          <p:cNvSpPr>
            <a:spLocks noGrp="1"/>
          </p:cNvSpPr>
          <p:nvPr>
            <p:ph type="body" sz="quarter" idx="14"/>
          </p:nvPr>
        </p:nvSpPr>
        <p:spPr>
          <a:xfrm>
            <a:off x="0" y="1760574"/>
            <a:ext cx="8659368" cy="749808"/>
          </a:xfrm>
        </p:spPr>
        <p:txBody>
          <a:bodyPr/>
          <a:lstStyle/>
          <a:p>
            <a:r>
              <a:rPr lang="en-IN" dirty="0"/>
              <a:t>Project Output</a:t>
            </a:r>
          </a:p>
        </p:txBody>
      </p:sp>
      <p:sp>
        <p:nvSpPr>
          <p:cNvPr id="6" name="Text Placeholder 5">
            <a:extLst>
              <a:ext uri="{FF2B5EF4-FFF2-40B4-BE49-F238E27FC236}">
                <a16:creationId xmlns:a16="http://schemas.microsoft.com/office/drawing/2014/main" id="{E6098B1B-63BA-9142-655A-DB91BD0D6E50}"/>
              </a:ext>
            </a:extLst>
          </p:cNvPr>
          <p:cNvSpPr>
            <a:spLocks noGrp="1"/>
          </p:cNvSpPr>
          <p:nvPr>
            <p:ph type="body" sz="quarter" idx="19"/>
          </p:nvPr>
        </p:nvSpPr>
        <p:spPr>
          <a:xfrm>
            <a:off x="8183880" y="1653132"/>
            <a:ext cx="960120" cy="960120"/>
          </a:xfrm>
        </p:spPr>
        <p:txBody>
          <a:bodyPr/>
          <a:lstStyle/>
          <a:p>
            <a:r>
              <a:rPr lang="en-IN" dirty="0"/>
              <a:t>10</a:t>
            </a:r>
          </a:p>
        </p:txBody>
      </p:sp>
      <p:sp>
        <p:nvSpPr>
          <p:cNvPr id="7" name="Text Placeholder 6">
            <a:extLst>
              <a:ext uri="{FF2B5EF4-FFF2-40B4-BE49-F238E27FC236}">
                <a16:creationId xmlns:a16="http://schemas.microsoft.com/office/drawing/2014/main" id="{96077882-8DA6-045C-6A06-81B0C9AA0136}"/>
              </a:ext>
            </a:extLst>
          </p:cNvPr>
          <p:cNvSpPr>
            <a:spLocks noGrp="1"/>
          </p:cNvSpPr>
          <p:nvPr>
            <p:ph type="body" sz="quarter" idx="15"/>
          </p:nvPr>
        </p:nvSpPr>
        <p:spPr>
          <a:xfrm>
            <a:off x="0" y="2759556"/>
            <a:ext cx="8659368" cy="749808"/>
          </a:xfrm>
        </p:spPr>
        <p:txBody>
          <a:bodyPr/>
          <a:lstStyle/>
          <a:p>
            <a:r>
              <a:rPr lang="en-IN" dirty="0"/>
              <a:t>Application</a:t>
            </a:r>
          </a:p>
        </p:txBody>
      </p:sp>
      <p:sp>
        <p:nvSpPr>
          <p:cNvPr id="8" name="Text Placeholder 7">
            <a:extLst>
              <a:ext uri="{FF2B5EF4-FFF2-40B4-BE49-F238E27FC236}">
                <a16:creationId xmlns:a16="http://schemas.microsoft.com/office/drawing/2014/main" id="{04A8BB7A-58E4-22B7-5449-6DA97A0F0ECB}"/>
              </a:ext>
            </a:extLst>
          </p:cNvPr>
          <p:cNvSpPr>
            <a:spLocks noGrp="1"/>
          </p:cNvSpPr>
          <p:nvPr>
            <p:ph type="body" sz="quarter" idx="20"/>
          </p:nvPr>
        </p:nvSpPr>
        <p:spPr>
          <a:xfrm>
            <a:off x="8183880" y="2645256"/>
            <a:ext cx="960120" cy="960120"/>
          </a:xfrm>
        </p:spPr>
        <p:txBody>
          <a:bodyPr/>
          <a:lstStyle/>
          <a:p>
            <a:r>
              <a:rPr lang="en-IN" dirty="0"/>
              <a:t>11</a:t>
            </a:r>
          </a:p>
        </p:txBody>
      </p:sp>
      <p:sp>
        <p:nvSpPr>
          <p:cNvPr id="9" name="Text Placeholder 8">
            <a:extLst>
              <a:ext uri="{FF2B5EF4-FFF2-40B4-BE49-F238E27FC236}">
                <a16:creationId xmlns:a16="http://schemas.microsoft.com/office/drawing/2014/main" id="{6A621423-1979-73FC-0D47-51758996E06B}"/>
              </a:ext>
            </a:extLst>
          </p:cNvPr>
          <p:cNvSpPr>
            <a:spLocks noGrp="1"/>
          </p:cNvSpPr>
          <p:nvPr>
            <p:ph type="body" sz="quarter" idx="16"/>
          </p:nvPr>
        </p:nvSpPr>
        <p:spPr>
          <a:xfrm>
            <a:off x="0" y="3758538"/>
            <a:ext cx="8659368" cy="749808"/>
          </a:xfrm>
        </p:spPr>
        <p:txBody>
          <a:bodyPr/>
          <a:lstStyle/>
          <a:p>
            <a:r>
              <a:rPr lang="en-IN" dirty="0"/>
              <a:t>Future updates</a:t>
            </a:r>
          </a:p>
        </p:txBody>
      </p:sp>
      <p:sp>
        <p:nvSpPr>
          <p:cNvPr id="10" name="Text Placeholder 9">
            <a:extLst>
              <a:ext uri="{FF2B5EF4-FFF2-40B4-BE49-F238E27FC236}">
                <a16:creationId xmlns:a16="http://schemas.microsoft.com/office/drawing/2014/main" id="{F1CEA816-C373-4DA5-731D-202FF2205C36}"/>
              </a:ext>
            </a:extLst>
          </p:cNvPr>
          <p:cNvSpPr>
            <a:spLocks noGrp="1"/>
          </p:cNvSpPr>
          <p:nvPr>
            <p:ph type="body" sz="quarter" idx="21"/>
          </p:nvPr>
        </p:nvSpPr>
        <p:spPr>
          <a:xfrm>
            <a:off x="8183880" y="3637380"/>
            <a:ext cx="960120" cy="960120"/>
          </a:xfrm>
        </p:spPr>
        <p:txBody>
          <a:bodyPr/>
          <a:lstStyle/>
          <a:p>
            <a:r>
              <a:rPr lang="en-IN" dirty="0"/>
              <a:t>12</a:t>
            </a:r>
          </a:p>
        </p:txBody>
      </p:sp>
    </p:spTree>
    <p:extLst>
      <p:ext uri="{BB962C8B-B14F-4D97-AF65-F5344CB8AC3E}">
        <p14:creationId xmlns:p14="http://schemas.microsoft.com/office/powerpoint/2010/main" val="103304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082101" y="1829177"/>
            <a:ext cx="10027797" cy="3578352"/>
          </a:xfrm>
        </p:spPr>
        <p:txBody>
          <a:bodyPr>
            <a:norm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Image processing is a branch of signal processing that can correspond to input and output images or video tapes as images or their various parameters. Gesture recognition and colorization is an image processing process.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Recently, many gesture recognition methods have been proposed. Hand tracking has a variety of operations, including motion capture, human-computer interaction, and human behavior analysis. Different types of detectors and tracking gloves </a:t>
            </a:r>
            <a:r>
              <a:rPr lang="en-US" sz="1800" b="1" dirty="0" err="1">
                <a:latin typeface="Times New Roman" panose="02020603050405020304" pitchFamily="18" charset="0"/>
                <a:cs typeface="Times New Roman" panose="02020603050405020304" pitchFamily="18" charset="0"/>
              </a:rPr>
              <a:t>areused</a:t>
            </a:r>
            <a:r>
              <a:rPr lang="en-US" sz="1800" b="1" dirty="0">
                <a:latin typeface="Times New Roman" panose="02020603050405020304" pitchFamily="18" charset="0"/>
                <a:cs typeface="Times New Roman" panose="02020603050405020304" pitchFamily="18" charset="0"/>
              </a:rPr>
              <a:t> for detecting and tracking hand movements.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Instead of using more expensive sensors, simple webcams recognize gestures and track movements. Videoconferencing is all the rage right now. For this reason, most computer users   use webcams on their computers, and most laptops have built-in webcams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4</a:t>
            </a:r>
          </a:p>
        </p:txBody>
      </p:sp>
    </p:spTree>
    <p:extLst>
      <p:ext uri="{BB962C8B-B14F-4D97-AF65-F5344CB8AC3E}">
        <p14:creationId xmlns:p14="http://schemas.microsoft.com/office/powerpoint/2010/main" val="134322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2EB4D0-1CC0-CA19-DB96-8CBDFA834831}"/>
              </a:ext>
            </a:extLst>
          </p:cNvPr>
          <p:cNvSpPr>
            <a:spLocks noGrp="1"/>
          </p:cNvSpPr>
          <p:nvPr>
            <p:ph type="body" sz="quarter" idx="13"/>
          </p:nvPr>
        </p:nvSpPr>
        <p:spPr/>
        <p:txBody>
          <a:bodyPr/>
          <a:lstStyle/>
          <a:p>
            <a:endParaRPr lang="en-IN" dirty="0"/>
          </a:p>
        </p:txBody>
      </p:sp>
      <p:sp>
        <p:nvSpPr>
          <p:cNvPr id="3" name="Slide Number Placeholder 2">
            <a:extLst>
              <a:ext uri="{FF2B5EF4-FFF2-40B4-BE49-F238E27FC236}">
                <a16:creationId xmlns:a16="http://schemas.microsoft.com/office/drawing/2014/main" id="{67BD5EB6-B688-359B-0CF7-97118984BBEE}"/>
              </a:ext>
            </a:extLst>
          </p:cNvPr>
          <p:cNvSpPr>
            <a:spLocks noGrp="1"/>
          </p:cNvSpPr>
          <p:nvPr>
            <p:ph type="sldNum" sz="quarter" idx="11"/>
          </p:nvPr>
        </p:nvSpPr>
        <p:spPr/>
        <p:txBody>
          <a:bodyPr/>
          <a:lstStyle/>
          <a:p>
            <a:r>
              <a:rPr lang="en-US" dirty="0"/>
              <a:t>5</a:t>
            </a:r>
          </a:p>
        </p:txBody>
      </p:sp>
      <p:sp>
        <p:nvSpPr>
          <p:cNvPr id="7" name="TextBox 6">
            <a:extLst>
              <a:ext uri="{FF2B5EF4-FFF2-40B4-BE49-F238E27FC236}">
                <a16:creationId xmlns:a16="http://schemas.microsoft.com/office/drawing/2014/main" id="{6BC9BBBF-E547-2AE1-79EA-AB2E5CE52867}"/>
              </a:ext>
            </a:extLst>
          </p:cNvPr>
          <p:cNvSpPr txBox="1"/>
          <p:nvPr/>
        </p:nvSpPr>
        <p:spPr>
          <a:xfrm>
            <a:off x="2757638" y="750924"/>
            <a:ext cx="6094428" cy="707886"/>
          </a:xfrm>
          <a:prstGeom prst="rect">
            <a:avLst/>
          </a:prstGeom>
          <a:noFill/>
        </p:spPr>
        <p:txBody>
          <a:bodyPr wrap="square">
            <a:spAutoFit/>
          </a:bodyPr>
          <a:lstStyle/>
          <a:p>
            <a:r>
              <a:rPr kumimoji="0" lang="en-US" sz="4000" b="0" i="0" u="none" strike="noStrike" kern="1200" cap="none" spc="0" normalizeH="0" baseline="0" noProof="0" dirty="0">
                <a:ln>
                  <a:noFill/>
                </a:ln>
                <a:solidFill>
                  <a:srgbClr val="231F20"/>
                </a:solidFill>
                <a:effectLst/>
                <a:uLnTx/>
                <a:uFillTx/>
                <a:latin typeface="Arial Black"/>
                <a:ea typeface="+mj-ea"/>
                <a:cs typeface="+mj-cs"/>
              </a:rPr>
              <a:t>Objective of Project</a:t>
            </a:r>
            <a:endParaRPr lang="en-IN" dirty="0"/>
          </a:p>
        </p:txBody>
      </p:sp>
      <p:sp>
        <p:nvSpPr>
          <p:cNvPr id="13" name="TextBox 12">
            <a:extLst>
              <a:ext uri="{FF2B5EF4-FFF2-40B4-BE49-F238E27FC236}">
                <a16:creationId xmlns:a16="http://schemas.microsoft.com/office/drawing/2014/main" id="{4E3AA1FD-EE91-6461-CC86-B12D4993BA31}"/>
              </a:ext>
            </a:extLst>
          </p:cNvPr>
          <p:cNvSpPr txBox="1"/>
          <p:nvPr/>
        </p:nvSpPr>
        <p:spPr>
          <a:xfrm>
            <a:off x="1512121" y="2274838"/>
            <a:ext cx="8585461"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They suggested an I-Keyboard with DND. For the first time, I-Keyboard aimed to create a fully functional keyboard that does not require any changes.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Users may begin typing from wherever on the touch screen without having to worry about the form or position of the keyboard.</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 purpose is to operate keyboard without the physical touch to keyboard</a:t>
            </a:r>
            <a:r>
              <a:rPr lang="en-US" b="1" dirty="0"/>
              <a:t>.</a:t>
            </a:r>
            <a:endParaRPr lang="en-IN" b="1" dirty="0"/>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47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1CBE-2920-7170-1934-581FD8CE3B32}"/>
              </a:ext>
            </a:extLst>
          </p:cNvPr>
          <p:cNvSpPr>
            <a:spLocks noGrp="1"/>
          </p:cNvSpPr>
          <p:nvPr>
            <p:ph type="title"/>
          </p:nvPr>
        </p:nvSpPr>
        <p:spPr/>
        <p:txBody>
          <a:bodyPr/>
          <a:lstStyle/>
          <a:p>
            <a:r>
              <a:rPr lang="en-IN" dirty="0"/>
              <a:t>Concept of Project</a:t>
            </a:r>
          </a:p>
        </p:txBody>
      </p:sp>
      <p:sp>
        <p:nvSpPr>
          <p:cNvPr id="3" name="Content Placeholder 2">
            <a:extLst>
              <a:ext uri="{FF2B5EF4-FFF2-40B4-BE49-F238E27FC236}">
                <a16:creationId xmlns:a16="http://schemas.microsoft.com/office/drawing/2014/main" id="{7EA4872C-2665-F0AD-2CEA-94ECF07F9EE6}"/>
              </a:ext>
            </a:extLst>
          </p:cNvPr>
          <p:cNvSpPr>
            <a:spLocks noGrp="1"/>
          </p:cNvSpPr>
          <p:nvPr>
            <p:ph idx="1"/>
          </p:nvPr>
        </p:nvSpPr>
        <p:spPr/>
        <p:txBody>
          <a:bodyPr/>
          <a:lstStyle/>
          <a:p>
            <a:r>
              <a:rPr lang="en-IN" dirty="0"/>
              <a:t>Data Collection: </a:t>
            </a:r>
          </a:p>
          <a:p>
            <a:pPr marL="109728" indent="0">
              <a:spcBef>
                <a:spcPts val="400"/>
              </a:spcBef>
              <a:buClr>
                <a:srgbClr val="2DA2BF"/>
              </a:buClr>
              <a:buSzPct val="68000"/>
              <a:buNone/>
              <a:defRPr/>
            </a:pPr>
            <a:endParaRPr lang="en-IN" noProof="0" dirty="0"/>
          </a:p>
          <a:p>
            <a:pPr marL="395478" indent="-285750">
              <a:spcBef>
                <a:spcPts val="400"/>
              </a:spcBef>
              <a:buClr>
                <a:srgbClr val="2DA2BF"/>
              </a:buClr>
              <a:buSzPct val="68000"/>
              <a:buFont typeface="Wingdings" panose="05000000000000000000" pitchFamily="2" charset="2"/>
              <a:buChar char="q"/>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dataset for this project contains all the  alphabets, numbers, symbols,  of keyboard.</a:t>
            </a:r>
          </a:p>
          <a:p>
            <a:pPr marL="395478" indent="-285750">
              <a:spcBef>
                <a:spcPts val="400"/>
              </a:spcBef>
              <a:buClr>
                <a:srgbClr val="2DA2BF"/>
              </a:buClr>
              <a:buSzPct val="68000"/>
              <a:buFont typeface="Wingdings" panose="05000000000000000000" pitchFamily="2" charset="2"/>
              <a:buChar char="q"/>
              <a:defRPr/>
            </a:pPr>
            <a:endParaRPr lang="en-US" sz="1800" b="1" dirty="0">
              <a:solidFill>
                <a:prstClr val="black"/>
              </a:solidFill>
              <a:latin typeface="Times New Roman" panose="02020603050405020304" pitchFamily="18" charset="0"/>
              <a:cs typeface="Times New Roman" panose="02020603050405020304" pitchFamily="18" charset="0"/>
            </a:endParaRPr>
          </a:p>
          <a:p>
            <a:pPr marL="395478" indent="-285750">
              <a:spcBef>
                <a:spcPts val="400"/>
              </a:spcBef>
              <a:buClr>
                <a:srgbClr val="2DA2BF"/>
              </a:buClr>
              <a:buSzPct val="68000"/>
              <a:buFont typeface="Wingdings" panose="05000000000000000000" pitchFamily="2" charset="2"/>
              <a:buChar char="q"/>
              <a:defRPr/>
            </a:pPr>
            <a:r>
              <a:rPr lang="en-US" sz="1800" b="1" dirty="0">
                <a:latin typeface="Times New Roman" panose="02020603050405020304" pitchFamily="18" charset="0"/>
                <a:cs typeface="Times New Roman" panose="02020603050405020304" pitchFamily="18" charset="0"/>
              </a:rPr>
              <a:t>The dataset is consist of images for keyboard.</a:t>
            </a:r>
          </a:p>
          <a:p>
            <a:pPr marL="395478" indent="-285750">
              <a:spcBef>
                <a:spcPts val="400"/>
              </a:spcBef>
              <a:buClr>
                <a:srgbClr val="2DA2BF"/>
              </a:buClr>
              <a:buSzPct val="68000"/>
              <a:buFont typeface="Wingdings" panose="05000000000000000000" pitchFamily="2" charset="2"/>
              <a:buChar char="q"/>
              <a:defRPr/>
            </a:pPr>
            <a:endParaRPr lang="en-US" sz="1800" b="1" dirty="0">
              <a:latin typeface="Times New Roman" panose="02020603050405020304" pitchFamily="18" charset="0"/>
              <a:cs typeface="Times New Roman" panose="02020603050405020304" pitchFamily="18" charset="0"/>
            </a:endParaRPr>
          </a:p>
          <a:p>
            <a:pPr marL="395478" indent="-285750">
              <a:spcBef>
                <a:spcPts val="400"/>
              </a:spcBef>
              <a:buClr>
                <a:srgbClr val="2DA2BF"/>
              </a:buClr>
              <a:buSzPct val="68000"/>
              <a:buFont typeface="Wingdings" panose="05000000000000000000" pitchFamily="2" charset="2"/>
              <a:buChar char="q"/>
              <a:defRPr/>
            </a:pPr>
            <a:r>
              <a:rPr lang="en-US" sz="1800" b="1" dirty="0">
                <a:latin typeface="Times New Roman" panose="02020603050405020304" pitchFamily="18" charset="0"/>
                <a:cs typeface="Times New Roman" panose="02020603050405020304" pitchFamily="18" charset="0"/>
              </a:rPr>
              <a:t>It </a:t>
            </a:r>
            <a:r>
              <a:rPr lang="en-US" sz="1800" b="1" dirty="0" err="1">
                <a:latin typeface="Times New Roman" panose="02020603050405020304" pitchFamily="18" charset="0"/>
                <a:cs typeface="Times New Roman" panose="02020603050405020304" pitchFamily="18" charset="0"/>
              </a:rPr>
              <a:t>recoganizes</a:t>
            </a:r>
            <a:r>
              <a:rPr lang="en-US" sz="1800" b="1" dirty="0">
                <a:latin typeface="Times New Roman" panose="02020603050405020304" pitchFamily="18" charset="0"/>
                <a:cs typeface="Times New Roman" panose="02020603050405020304" pitchFamily="18" charset="0"/>
              </a:rPr>
              <a:t> hand using K-NN </a:t>
            </a:r>
            <a:r>
              <a:rPr lang="en-US" sz="1800" b="1" dirty="0" err="1">
                <a:latin typeface="Times New Roman" panose="02020603050405020304" pitchFamily="18" charset="0"/>
                <a:cs typeface="Times New Roman" panose="02020603050405020304" pitchFamily="18" charset="0"/>
              </a:rPr>
              <a:t>Algorithum</a:t>
            </a:r>
            <a:r>
              <a:rPr lang="en-US" sz="1800" b="1" dirty="0">
                <a:latin typeface="Times New Roman" panose="02020603050405020304" pitchFamily="18" charset="0"/>
                <a:cs typeface="Times New Roman" panose="02020603050405020304" pitchFamily="18" charset="0"/>
              </a:rPr>
              <a:t>.</a:t>
            </a:r>
          </a:p>
          <a:p>
            <a:pPr marL="395478" indent="-285750">
              <a:spcBef>
                <a:spcPts val="400"/>
              </a:spcBef>
              <a:buClr>
                <a:srgbClr val="2DA2BF"/>
              </a:buClr>
              <a:buSzPct val="68000"/>
              <a:buFont typeface="Wingdings" panose="05000000000000000000" pitchFamily="2" charset="2"/>
              <a:buChar char="q"/>
              <a:defRPr/>
            </a:pP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dirty="0"/>
          </a:p>
          <a:p>
            <a:pPr marL="0" indent="0">
              <a:buNone/>
            </a:pPr>
            <a:endParaRPr lang="en-IN" dirty="0"/>
          </a:p>
        </p:txBody>
      </p:sp>
      <p:sp>
        <p:nvSpPr>
          <p:cNvPr id="4" name="Text Placeholder 3">
            <a:extLst>
              <a:ext uri="{FF2B5EF4-FFF2-40B4-BE49-F238E27FC236}">
                <a16:creationId xmlns:a16="http://schemas.microsoft.com/office/drawing/2014/main" id="{2C00019F-C1A0-16A6-1E22-1FBCE8F7B1EF}"/>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C406B82F-5015-B033-1EA3-60B4F7C7409D}"/>
              </a:ext>
            </a:extLst>
          </p:cNvPr>
          <p:cNvSpPr>
            <a:spLocks noGrp="1"/>
          </p:cNvSpPr>
          <p:nvPr>
            <p:ph type="sldNum" sz="quarter" idx="15"/>
          </p:nvPr>
        </p:nvSpPr>
        <p:spPr/>
        <p:txBody>
          <a:bodyPr/>
          <a:lstStyle/>
          <a:p>
            <a:r>
              <a:rPr lang="en-US" dirty="0"/>
              <a:t>6</a:t>
            </a:r>
          </a:p>
        </p:txBody>
      </p:sp>
    </p:spTree>
    <p:extLst>
      <p:ext uri="{BB962C8B-B14F-4D97-AF65-F5344CB8AC3E}">
        <p14:creationId xmlns:p14="http://schemas.microsoft.com/office/powerpoint/2010/main" val="124889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Keyboard Design</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r>
              <a:rPr lang="en-US" dirty="0"/>
              <a:t>7</a:t>
            </a:r>
          </a:p>
        </p:txBody>
      </p:sp>
      <p:pic>
        <p:nvPicPr>
          <p:cNvPr id="4" name="Content Placeholder 3">
            <a:extLst>
              <a:ext uri="{FF2B5EF4-FFF2-40B4-BE49-F238E27FC236}">
                <a16:creationId xmlns:a16="http://schemas.microsoft.com/office/drawing/2014/main" id="{D697BD4B-9100-36EE-8558-C313D1066A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2819" y="2206928"/>
            <a:ext cx="7307229" cy="4224674"/>
          </a:xfrm>
          <a:prstGeom prst="rect">
            <a:avLst/>
          </a:prstGeom>
        </p:spPr>
      </p:pic>
      <p:sp>
        <p:nvSpPr>
          <p:cNvPr id="7" name="TextBox 6">
            <a:extLst>
              <a:ext uri="{FF2B5EF4-FFF2-40B4-BE49-F238E27FC236}">
                <a16:creationId xmlns:a16="http://schemas.microsoft.com/office/drawing/2014/main" id="{4C5BBDEC-FC7F-EE53-1D33-9AEB0320AFFE}"/>
              </a:ext>
            </a:extLst>
          </p:cNvPr>
          <p:cNvSpPr txBox="1"/>
          <p:nvPr/>
        </p:nvSpPr>
        <p:spPr>
          <a:xfrm>
            <a:off x="1029879" y="1690638"/>
            <a:ext cx="6094428" cy="369332"/>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 Keyboard is QWERTY type.</a:t>
            </a:r>
          </a:p>
        </p:txBody>
      </p:sp>
    </p:spTree>
    <p:extLst>
      <p:ext uri="{BB962C8B-B14F-4D97-AF65-F5344CB8AC3E}">
        <p14:creationId xmlns:p14="http://schemas.microsoft.com/office/powerpoint/2010/main" val="398932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F12C91-7DC3-27FD-F8DD-CA901ECB8B21}"/>
              </a:ext>
            </a:extLst>
          </p:cNvPr>
          <p:cNvSpPr>
            <a:spLocks noGrp="1"/>
          </p:cNvSpPr>
          <p:nvPr>
            <p:ph type="title"/>
          </p:nvPr>
        </p:nvSpPr>
        <p:spPr/>
        <p:txBody>
          <a:bodyPr/>
          <a:lstStyle/>
          <a:p>
            <a:r>
              <a:rPr lang="en-IN" dirty="0"/>
              <a:t>Data preparation</a:t>
            </a:r>
          </a:p>
        </p:txBody>
      </p:sp>
      <p:sp>
        <p:nvSpPr>
          <p:cNvPr id="7" name="Text Placeholder 6">
            <a:extLst>
              <a:ext uri="{FF2B5EF4-FFF2-40B4-BE49-F238E27FC236}">
                <a16:creationId xmlns:a16="http://schemas.microsoft.com/office/drawing/2014/main" id="{4707A5D0-D8BA-6EF5-89DC-1C482888A9DE}"/>
              </a:ext>
            </a:extLst>
          </p:cNvPr>
          <p:cNvSpPr>
            <a:spLocks noGrp="1"/>
          </p:cNvSpPr>
          <p:nvPr>
            <p:ph type="body" sz="quarter" idx="13"/>
          </p:nvPr>
        </p:nvSpPr>
        <p:spPr/>
        <p:txBody>
          <a:bodyPr/>
          <a:lstStyle/>
          <a:p>
            <a:endParaRPr lang="en-IN" dirty="0"/>
          </a:p>
        </p:txBody>
      </p:sp>
      <p:sp>
        <p:nvSpPr>
          <p:cNvPr id="8" name="Slide Number Placeholder 7">
            <a:extLst>
              <a:ext uri="{FF2B5EF4-FFF2-40B4-BE49-F238E27FC236}">
                <a16:creationId xmlns:a16="http://schemas.microsoft.com/office/drawing/2014/main" id="{0662EC60-B1A5-7F82-3BD2-6C2EEE85DEC0}"/>
              </a:ext>
            </a:extLst>
          </p:cNvPr>
          <p:cNvSpPr>
            <a:spLocks noGrp="1"/>
          </p:cNvSpPr>
          <p:nvPr>
            <p:ph type="sldNum" sz="quarter" idx="15"/>
          </p:nvPr>
        </p:nvSpPr>
        <p:spPr/>
        <p:txBody>
          <a:bodyPr/>
          <a:lstStyle/>
          <a:p>
            <a:r>
              <a:rPr lang="en-US" dirty="0"/>
              <a:t>8</a:t>
            </a:r>
          </a:p>
        </p:txBody>
      </p:sp>
      <p:sp>
        <p:nvSpPr>
          <p:cNvPr id="12" name="TextBox 11">
            <a:extLst>
              <a:ext uri="{FF2B5EF4-FFF2-40B4-BE49-F238E27FC236}">
                <a16:creationId xmlns:a16="http://schemas.microsoft.com/office/drawing/2014/main" id="{B5E1AA95-D02F-D229-A4D9-B93593DEA9F9}"/>
              </a:ext>
            </a:extLst>
          </p:cNvPr>
          <p:cNvSpPr txBox="1"/>
          <p:nvPr/>
        </p:nvSpPr>
        <p:spPr>
          <a:xfrm>
            <a:off x="1651903" y="2453948"/>
            <a:ext cx="7897305" cy="2308324"/>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make the model predict accurate results we first </a:t>
            </a:r>
          </a:p>
          <a:p>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perform some operations on our coding.</a:t>
            </a:r>
          </a:p>
          <a:p>
            <a:endParaRPr lang="en-IN" sz="1800" b="1" dirty="0"/>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Importing the required libraries.</a:t>
            </a:r>
          </a:p>
          <a:p>
            <a:endParaRPr lang="en-IN" sz="1800" b="1" dirty="0"/>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Training our code and making a model so that we get </a:t>
            </a:r>
          </a:p>
          <a:p>
            <a:r>
              <a:rPr lang="en-US" sz="1800" b="1" dirty="0">
                <a:latin typeface="Times New Roman" panose="02020603050405020304" pitchFamily="18" charset="0"/>
                <a:cs typeface="Times New Roman" panose="02020603050405020304" pitchFamily="18" charset="0"/>
              </a:rPr>
              <a:t>     an accurate result.</a:t>
            </a:r>
          </a:p>
          <a:p>
            <a:endParaRPr lang="en-IN" sz="1800" b="1" dirty="0"/>
          </a:p>
        </p:txBody>
      </p:sp>
    </p:spTree>
    <p:extLst>
      <p:ext uri="{BB962C8B-B14F-4D97-AF65-F5344CB8AC3E}">
        <p14:creationId xmlns:p14="http://schemas.microsoft.com/office/powerpoint/2010/main" val="839085327"/>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2.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108</TotalTime>
  <Words>908</Words>
  <Application>Microsoft Office PowerPoint</Application>
  <PresentationFormat>Widescreen</PresentationFormat>
  <Paragraphs>131</Paragraphs>
  <Slides>17</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Arial Black</vt:lpstr>
      <vt:lpstr>Calibri</vt:lpstr>
      <vt:lpstr>Lucida Sans Unicode</vt:lpstr>
      <vt:lpstr>Times New Roman</vt:lpstr>
      <vt:lpstr>Wingdings</vt:lpstr>
      <vt:lpstr>Office Theme</vt:lpstr>
      <vt:lpstr>Simple Light</vt:lpstr>
      <vt:lpstr>PowerPoint Presentation</vt:lpstr>
      <vt:lpstr>A VIRTUAL KEYBOARD IMPLEMENTATION BASED ON FINGER RECOGANIZATION</vt:lpstr>
      <vt:lpstr>Contents</vt:lpstr>
      <vt:lpstr>PowerPoint Presentation</vt:lpstr>
      <vt:lpstr>Introduction</vt:lpstr>
      <vt:lpstr>PowerPoint Presentation</vt:lpstr>
      <vt:lpstr>Concept of Project</vt:lpstr>
      <vt:lpstr>Keyboard Design</vt:lpstr>
      <vt:lpstr>Data preparation</vt:lpstr>
      <vt:lpstr>Methodology used</vt:lpstr>
      <vt:lpstr>Project Workflow</vt:lpstr>
      <vt:lpstr>Technical Specifications</vt:lpstr>
      <vt:lpstr>Project output</vt:lpstr>
      <vt:lpstr>Applications</vt:lpstr>
      <vt:lpstr>Future updates</vt:lpstr>
      <vt:lpstr>References</vt:lpstr>
      <vt:lpstr>All power is within you;  You can do anything and everything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Mushan</dc:creator>
  <cp:lastModifiedBy>Akash Mushan</cp:lastModifiedBy>
  <cp:revision>83</cp:revision>
  <dcterms:created xsi:type="dcterms:W3CDTF">2024-10-25T06:59:36Z</dcterms:created>
  <dcterms:modified xsi:type="dcterms:W3CDTF">2024-11-29T15:06:37Z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