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70" r:id="rId12"/>
    <p:sldId id="271" r:id="rId13"/>
    <p:sldId id="265" r:id="rId14"/>
    <p:sldId id="266" r:id="rId15"/>
    <p:sldId id="269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1" autoAdjust="0"/>
    <p:restoredTop sz="84293" autoAdjust="0"/>
  </p:normalViewPr>
  <p:slideViewPr>
    <p:cSldViewPr snapToGrid="0" snapToObjects="1">
      <p:cViewPr>
        <p:scale>
          <a:sx n="160" d="100"/>
          <a:sy n="160" d="100"/>
        </p:scale>
        <p:origin x="-8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772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-GB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Single Page Apps with React + Redux 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Hopefully including intros to Babel and </a:t>
            </a:r>
            <a:r>
              <a:rPr lang="en-GB" dirty="0" err="1"/>
              <a:t>Webpack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Redux, and why it’s better (in my opinion…)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938812" y="1605200"/>
            <a:ext cx="7266375" cy="1760600"/>
            <a:chOff x="560950" y="1605200"/>
            <a:chExt cx="7266375" cy="1760600"/>
          </a:xfrm>
        </p:grpSpPr>
        <p:sp>
          <p:nvSpPr>
            <p:cNvPr id="126" name="Shape 126"/>
            <p:cNvSpPr/>
            <p:nvPr/>
          </p:nvSpPr>
          <p:spPr>
            <a:xfrm>
              <a:off x="56095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407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Reducers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442720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Store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36032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Views (React)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2494075" y="16052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cxnSp>
          <p:nvCxnSpPr>
            <p:cNvPr id="131" name="Shape 131"/>
            <p:cNvCxnSpPr>
              <a:stCxn id="126" idx="3"/>
              <a:endCxn id="127" idx="1"/>
            </p:cNvCxnSpPr>
            <p:nvPr/>
          </p:nvCxnSpPr>
          <p:spPr>
            <a:xfrm>
              <a:off x="202795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2" name="Shape 132"/>
            <p:cNvCxnSpPr>
              <a:stCxn id="127" idx="3"/>
              <a:endCxn id="128" idx="1"/>
            </p:cNvCxnSpPr>
            <p:nvPr/>
          </p:nvCxnSpPr>
          <p:spPr>
            <a:xfrm>
              <a:off x="3961075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3" name="Shape 133"/>
            <p:cNvCxnSpPr>
              <a:stCxn id="128" idx="3"/>
              <a:endCxn id="129" idx="1"/>
            </p:cNvCxnSpPr>
            <p:nvPr/>
          </p:nvCxnSpPr>
          <p:spPr>
            <a:xfrm>
              <a:off x="589420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4" name="Shape 134"/>
            <p:cNvCxnSpPr>
              <a:stCxn id="130" idx="2"/>
              <a:endCxn id="127" idx="0"/>
            </p:cNvCxnSpPr>
            <p:nvPr/>
          </p:nvCxnSpPr>
          <p:spPr>
            <a:xfrm>
              <a:off x="3227575" y="2243900"/>
              <a:ext cx="0" cy="4833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5" name="Shape 135"/>
            <p:cNvCxnSpPr>
              <a:stCxn id="129" idx="0"/>
              <a:endCxn id="130" idx="3"/>
            </p:cNvCxnSpPr>
            <p:nvPr/>
          </p:nvCxnSpPr>
          <p:spPr>
            <a:xfrm rot="10800000">
              <a:off x="3960925" y="1924600"/>
              <a:ext cx="3132900" cy="8025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5849">
            <a:off x="3983672" y="2862087"/>
            <a:ext cx="2727100" cy="2727100"/>
          </a:xfrm>
          <a:prstGeom prst="rect">
            <a:avLst/>
          </a:prstGeom>
        </p:spPr>
      </p:pic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Redux, and why it’s better (in my opinion…)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938812" y="1605200"/>
            <a:ext cx="7266375" cy="1760600"/>
            <a:chOff x="560950" y="1605200"/>
            <a:chExt cx="7266375" cy="1760600"/>
          </a:xfrm>
        </p:grpSpPr>
        <p:sp>
          <p:nvSpPr>
            <p:cNvPr id="126" name="Shape 126"/>
            <p:cNvSpPr/>
            <p:nvPr/>
          </p:nvSpPr>
          <p:spPr>
            <a:xfrm>
              <a:off x="56095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407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Reducers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442720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Store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36032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Views (React)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2494075" y="16052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cxnSp>
          <p:nvCxnSpPr>
            <p:cNvPr id="131" name="Shape 131"/>
            <p:cNvCxnSpPr>
              <a:stCxn id="126" idx="3"/>
              <a:endCxn id="127" idx="1"/>
            </p:cNvCxnSpPr>
            <p:nvPr/>
          </p:nvCxnSpPr>
          <p:spPr>
            <a:xfrm>
              <a:off x="202795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2" name="Shape 132"/>
            <p:cNvCxnSpPr>
              <a:stCxn id="127" idx="3"/>
              <a:endCxn id="128" idx="1"/>
            </p:cNvCxnSpPr>
            <p:nvPr/>
          </p:nvCxnSpPr>
          <p:spPr>
            <a:xfrm>
              <a:off x="3961075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3" name="Shape 133"/>
            <p:cNvCxnSpPr>
              <a:stCxn id="128" idx="3"/>
              <a:endCxn id="129" idx="1"/>
            </p:cNvCxnSpPr>
            <p:nvPr/>
          </p:nvCxnSpPr>
          <p:spPr>
            <a:xfrm>
              <a:off x="589420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4" name="Shape 134"/>
            <p:cNvCxnSpPr>
              <a:stCxn id="130" idx="2"/>
              <a:endCxn id="127" idx="0"/>
            </p:cNvCxnSpPr>
            <p:nvPr/>
          </p:nvCxnSpPr>
          <p:spPr>
            <a:xfrm>
              <a:off x="3227575" y="2243900"/>
              <a:ext cx="0" cy="4833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5" name="Shape 135"/>
            <p:cNvCxnSpPr>
              <a:stCxn id="129" idx="0"/>
              <a:endCxn id="130" idx="3"/>
            </p:cNvCxnSpPr>
            <p:nvPr/>
          </p:nvCxnSpPr>
          <p:spPr>
            <a:xfrm rot="10800000">
              <a:off x="3960925" y="1924600"/>
              <a:ext cx="3132900" cy="8025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41006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Redux, and why it’s better (in my opinion…)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938812" y="1605200"/>
            <a:ext cx="7266375" cy="1760600"/>
            <a:chOff x="560950" y="1605200"/>
            <a:chExt cx="7266375" cy="1760600"/>
          </a:xfrm>
        </p:grpSpPr>
        <p:sp>
          <p:nvSpPr>
            <p:cNvPr id="126" name="Shape 126"/>
            <p:cNvSpPr/>
            <p:nvPr/>
          </p:nvSpPr>
          <p:spPr>
            <a:xfrm>
              <a:off x="56095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407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Reducers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442720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Store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36032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Views (React)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2494075" y="16052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cxnSp>
          <p:nvCxnSpPr>
            <p:cNvPr id="131" name="Shape 131"/>
            <p:cNvCxnSpPr>
              <a:stCxn id="126" idx="3"/>
              <a:endCxn id="127" idx="1"/>
            </p:cNvCxnSpPr>
            <p:nvPr/>
          </p:nvCxnSpPr>
          <p:spPr>
            <a:xfrm>
              <a:off x="202795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2" name="Shape 132"/>
            <p:cNvCxnSpPr>
              <a:stCxn id="127" idx="3"/>
              <a:endCxn id="128" idx="1"/>
            </p:cNvCxnSpPr>
            <p:nvPr/>
          </p:nvCxnSpPr>
          <p:spPr>
            <a:xfrm>
              <a:off x="3961075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3" name="Shape 133"/>
            <p:cNvCxnSpPr>
              <a:stCxn id="128" idx="3"/>
              <a:endCxn id="129" idx="1"/>
            </p:cNvCxnSpPr>
            <p:nvPr/>
          </p:nvCxnSpPr>
          <p:spPr>
            <a:xfrm>
              <a:off x="589420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4" name="Shape 134"/>
            <p:cNvCxnSpPr>
              <a:stCxn id="130" idx="2"/>
              <a:endCxn id="127" idx="0"/>
            </p:cNvCxnSpPr>
            <p:nvPr/>
          </p:nvCxnSpPr>
          <p:spPr>
            <a:xfrm>
              <a:off x="3227575" y="2243900"/>
              <a:ext cx="0" cy="4833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5" name="Shape 135"/>
            <p:cNvCxnSpPr>
              <a:stCxn id="129" idx="0"/>
              <a:endCxn id="130" idx="3"/>
            </p:cNvCxnSpPr>
            <p:nvPr/>
          </p:nvCxnSpPr>
          <p:spPr>
            <a:xfrm rot="10800000">
              <a:off x="3960925" y="1924600"/>
              <a:ext cx="3132900" cy="8025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5849">
            <a:off x="3983672" y="2862087"/>
            <a:ext cx="2727100" cy="27271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136759" y="3440227"/>
            <a:ext cx="3028564" cy="1173163"/>
          </a:xfrm>
          <a:prstGeom prst="wedgeEllipseCallout">
            <a:avLst>
              <a:gd name="adj1" fmla="val 66232"/>
              <a:gd name="adj2" fmla="val 261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my </a:t>
            </a:r>
            <a:r>
              <a:rPr lang="en-US" dirty="0" err="1" smtClean="0"/>
              <a:t>Egghead.io</a:t>
            </a:r>
            <a:r>
              <a:rPr lang="en-US" dirty="0" smtClean="0"/>
              <a:t> course!!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5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First questions, then a 10-minute break...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99999"/>
              </a:buClr>
              <a:buAutoNum type="arabicPeriod"/>
            </a:pPr>
            <a:r>
              <a:rPr lang="en-GB" dirty="0">
                <a:solidFill>
                  <a:srgbClr val="999999"/>
                </a:solidFill>
              </a:rPr>
              <a:t>Single-Page apps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99999"/>
              </a:buClr>
              <a:buAutoNum type="arabicPeriod"/>
            </a:pPr>
            <a:r>
              <a:rPr lang="en-GB" dirty="0">
                <a:solidFill>
                  <a:srgbClr val="999999"/>
                </a:solidFill>
              </a:rPr>
              <a:t>The React ecosystem + Flux architectural pattern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99999"/>
              </a:buClr>
              <a:buAutoNum type="arabicPeriod"/>
            </a:pPr>
            <a:r>
              <a:rPr lang="en-GB" dirty="0">
                <a:solidFill>
                  <a:srgbClr val="999999"/>
                </a:solidFill>
              </a:rPr>
              <a:t>Redux vs. Flux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99999"/>
              </a:buClr>
              <a:buAutoNum type="arabicPeriod"/>
            </a:pPr>
            <a:r>
              <a:rPr lang="en-GB" dirty="0">
                <a:solidFill>
                  <a:srgbClr val="999999"/>
                </a:solidFill>
              </a:rPr>
              <a:t>Questions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B7B7B7"/>
              </a:buClr>
              <a:buAutoNum type="arabicPeriod"/>
            </a:pPr>
            <a:r>
              <a:rPr lang="en-GB" dirty="0">
                <a:solidFill>
                  <a:srgbClr val="B7B7B7"/>
                </a:solidFill>
              </a:rPr>
              <a:t>Break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Pure functions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Redux - Reducers and Actions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Let’s build something tiny in React and Redux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5"/>
              </a:buClr>
              <a:buAutoNum type="arabicPeriod"/>
            </a:pPr>
            <a:r>
              <a:rPr lang="en-GB" dirty="0">
                <a:solidFill>
                  <a:schemeClr val="accent5"/>
                </a:solidFill>
              </a:rPr>
              <a:t>(Time permitting) </a:t>
            </a:r>
            <a:r>
              <a:rPr lang="en-GB" dirty="0" err="1">
                <a:solidFill>
                  <a:schemeClr val="accent5"/>
                </a:solidFill>
              </a:rPr>
              <a:t>Webpack</a:t>
            </a:r>
            <a:r>
              <a:rPr lang="en-GB" dirty="0">
                <a:solidFill>
                  <a:schemeClr val="accent5"/>
                </a:solidFill>
              </a:rPr>
              <a:t> + Babel // CSS + </a:t>
            </a:r>
            <a:r>
              <a:rPr lang="en-GB" dirty="0" err="1">
                <a:solidFill>
                  <a:schemeClr val="accent5"/>
                </a:solidFill>
              </a:rPr>
              <a:t>Webpack</a:t>
            </a:r>
            <a:r>
              <a:rPr lang="en-GB" dirty="0">
                <a:solidFill>
                  <a:schemeClr val="accent5"/>
                </a:solidFill>
              </a:rPr>
              <a:t> + React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5"/>
              </a:buClr>
              <a:buAutoNum type="arabicPeriod"/>
            </a:pPr>
            <a:r>
              <a:rPr lang="en-GB" dirty="0">
                <a:solidFill>
                  <a:schemeClr val="accent5"/>
                </a:solidFill>
              </a:rPr>
              <a:t>AMA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To Sublime!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2436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How does one structure a </a:t>
            </a:r>
            <a:r>
              <a:rPr lang="en-GB" dirty="0" err="1" smtClean="0"/>
              <a:t>React+Redux</a:t>
            </a:r>
            <a:r>
              <a:rPr lang="en-GB" dirty="0" smtClean="0"/>
              <a:t> app?</a:t>
            </a:r>
            <a:endParaRPr lang="en-GB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lnSpc>
                <a:spcPct val="100000"/>
              </a:lnSpc>
              <a:spcAft>
                <a:spcPts val="400"/>
              </a:spcAft>
              <a:buClr>
                <a:srgbClr val="999999"/>
              </a:buClr>
              <a:buFont typeface="+mj-lt"/>
              <a:buAutoNum type="arabicPeriod"/>
            </a:pPr>
            <a:r>
              <a:rPr lang="en-GB" dirty="0" smtClean="0"/>
              <a:t>Containers vs. components</a:t>
            </a:r>
          </a:p>
          <a:p>
            <a:pPr marL="571500" lvl="0" indent="-342900">
              <a:lnSpc>
                <a:spcPct val="100000"/>
              </a:lnSpc>
              <a:spcAft>
                <a:spcPts val="400"/>
              </a:spcAft>
              <a:buClr>
                <a:srgbClr val="999999"/>
              </a:buClr>
              <a:buFont typeface="+mj-lt"/>
              <a:buAutoNum type="arabicPeriod"/>
            </a:pPr>
            <a:r>
              <a:rPr lang="en-GB" dirty="0" smtClean="0"/>
              <a:t>Reducers, actions, utilities in their own places</a:t>
            </a:r>
          </a:p>
          <a:p>
            <a:pPr marL="571500" lvl="0" indent="-342900">
              <a:lnSpc>
                <a:spcPct val="100000"/>
              </a:lnSpc>
              <a:spcAft>
                <a:spcPts val="400"/>
              </a:spcAft>
              <a:buClr>
                <a:srgbClr val="999999"/>
              </a:buClr>
              <a:buFont typeface="+mj-lt"/>
              <a:buAutoNum type="arabicPeriod"/>
            </a:pPr>
            <a:r>
              <a:rPr lang="en-GB" dirty="0" smtClean="0"/>
              <a:t>CSS and tests with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4897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Single-Page apps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The React ecosystem + Flux architectural pattern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Redux vs. Flux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Questions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Break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Pure functions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Redux - Reducers and Actions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Let’s build something tiny in React and Redux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(Time permitting) </a:t>
            </a:r>
            <a:r>
              <a:rPr lang="en-GB" dirty="0" err="1"/>
              <a:t>Webpack</a:t>
            </a:r>
            <a:r>
              <a:rPr lang="en-GB" dirty="0"/>
              <a:t> + Babel // CSS + </a:t>
            </a:r>
            <a:r>
              <a:rPr lang="en-GB" dirty="0" err="1"/>
              <a:t>Webpack</a:t>
            </a:r>
            <a:r>
              <a:rPr lang="en-GB" dirty="0"/>
              <a:t> + React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AMA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Single-Page apps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The React ecosystem + Flux architectural pattern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Redux vs. Flux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5"/>
              </a:buClr>
              <a:buAutoNum type="arabicPeriod"/>
            </a:pPr>
            <a:r>
              <a:rPr lang="en-GB" dirty="0">
                <a:solidFill>
                  <a:schemeClr val="accent5"/>
                </a:solidFill>
              </a:rPr>
              <a:t>Questions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Break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Pure functions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Redux - Reducers and Actions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Let’s build something tiny in React and Redux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(Time permitting) </a:t>
            </a:r>
            <a:r>
              <a:rPr lang="en-GB" dirty="0" err="1"/>
              <a:t>Webpack</a:t>
            </a:r>
            <a:r>
              <a:rPr lang="en-GB" dirty="0"/>
              <a:t> + Babel // CSS + </a:t>
            </a:r>
            <a:r>
              <a:rPr lang="en-GB" dirty="0" err="1"/>
              <a:t>Webpack</a:t>
            </a:r>
            <a:r>
              <a:rPr lang="en-GB" dirty="0"/>
              <a:t> + React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AMA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Single-Page Apps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lnSpc>
                <a:spcPct val="2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Client-side rich applications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Uses a single HTML page (hence the “single-page” part…)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Javascript used to access HTML5 Web APIs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AJAX used to communicate with a </a:t>
            </a:r>
            <a:r>
              <a:rPr lang="en-GB" dirty="0" err="1"/>
              <a:t>RESTful</a:t>
            </a:r>
            <a:r>
              <a:rPr lang="en-GB" dirty="0"/>
              <a:t> API layer (SOA)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SPAs in 2016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Using ES6 with Babel to </a:t>
            </a:r>
            <a:r>
              <a:rPr lang="en-GB" dirty="0" err="1"/>
              <a:t>transpile</a:t>
            </a:r>
            <a:r>
              <a:rPr lang="en-GB" dirty="0"/>
              <a:t> code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WTF does </a:t>
            </a:r>
            <a:r>
              <a:rPr lang="en-GB" dirty="0" err="1"/>
              <a:t>transpiling</a:t>
            </a:r>
            <a:r>
              <a:rPr lang="en-GB" dirty="0"/>
              <a:t> mean? How is that a real word?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Code </a:t>
            </a:r>
            <a:r>
              <a:rPr lang="en-GB" dirty="0" smtClean="0"/>
              <a:t>bundling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SPAs the React way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React as the view/view-controller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Flux architecture, letting us avoid </a:t>
            </a:r>
            <a:r>
              <a:rPr lang="en-GB" dirty="0" smtClean="0"/>
              <a:t>the </a:t>
            </a:r>
            <a:r>
              <a:rPr lang="en-GB" dirty="0"/>
              <a:t>heartache of dealing with </a:t>
            </a:r>
            <a:r>
              <a:rPr lang="en-GB" dirty="0" smtClean="0"/>
              <a:t>MVC, </a:t>
            </a:r>
            <a:r>
              <a:rPr lang="en-GB" dirty="0"/>
              <a:t>client-side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Routing done client-side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ES6 + ES7 via </a:t>
            </a:r>
            <a:r>
              <a:rPr lang="en-GB" dirty="0" smtClean="0"/>
              <a:t>Babel and </a:t>
            </a:r>
            <a:r>
              <a:rPr lang="en-GB" dirty="0" err="1" smtClean="0"/>
              <a:t>Webpack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smtClean="0"/>
              <a:t>the </a:t>
            </a:r>
            <a:r>
              <a:rPr lang="en-GB" dirty="0"/>
              <a:t>gift and the </a:t>
            </a:r>
            <a:r>
              <a:rPr lang="en-GB" dirty="0" smtClean="0"/>
              <a:t>curse)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Aft>
                <a:spcPts val="400"/>
              </a:spcAft>
            </a:pPr>
            <a:r>
              <a:rPr lang="en-GB" dirty="0"/>
              <a:t>Publish-Subscribe</a:t>
            </a:r>
          </a:p>
          <a:p>
            <a:pPr marL="457200" lvl="0" indent="-228600">
              <a:spcAft>
                <a:spcPts val="400"/>
              </a:spcAft>
            </a:pPr>
            <a:r>
              <a:rPr lang="en-GB" dirty="0"/>
              <a:t>Communication pattern</a:t>
            </a:r>
          </a:p>
          <a:p>
            <a:pPr lvl="0">
              <a:spcAft>
                <a:spcPts val="400"/>
              </a:spcAft>
            </a:pPr>
            <a:endParaRPr lang="en-GB" dirty="0" smtClean="0"/>
          </a:p>
          <a:p>
            <a:pPr lvl="0">
              <a:spcAft>
                <a:spcPts val="400"/>
              </a:spcAft>
            </a:pPr>
            <a:r>
              <a:rPr lang="en-GB" dirty="0" smtClean="0"/>
              <a:t>In </a:t>
            </a:r>
            <a:r>
              <a:rPr lang="en-GB" dirty="0"/>
              <a:t>JS:</a:t>
            </a:r>
          </a:p>
          <a:p>
            <a:pPr marL="457200" lvl="0" indent="-228600">
              <a:spcAft>
                <a:spcPts val="400"/>
              </a:spcAft>
            </a:pPr>
            <a:r>
              <a:rPr lang="en-GB" dirty="0"/>
              <a:t>Uses custom events, and event listeners</a:t>
            </a:r>
          </a:p>
          <a:p>
            <a:pPr marL="457200" indent="-228600">
              <a:spcAft>
                <a:spcPts val="400"/>
              </a:spcAft>
            </a:pP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publish(‘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blablablabla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’)</a:t>
            </a:r>
          </a:p>
          <a:p>
            <a:pPr marL="457200" lvl="0" indent="-228600">
              <a:spcAft>
                <a:spcPts val="400"/>
              </a:spcAft>
            </a:pP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on(‘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blablablabla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’, 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callback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)</a:t>
            </a:r>
          </a:p>
          <a:p>
            <a:pPr marL="457200" lvl="0" indent="-228600">
              <a:spcAft>
                <a:spcPts val="400"/>
              </a:spcAft>
            </a:pPr>
            <a:r>
              <a:rPr lang="en-GB" dirty="0"/>
              <a:t>Node event emitter</a:t>
            </a:r>
            <a:endParaRPr lang="en-GB" dirty="0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 brief interlude: Pub-Sub Pattern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4519461" y="1409418"/>
            <a:ext cx="4194975" cy="2994693"/>
            <a:chOff x="4900575" y="1330750"/>
            <a:chExt cx="3210850" cy="2292150"/>
          </a:xfrm>
        </p:grpSpPr>
        <p:sp>
          <p:nvSpPr>
            <p:cNvPr id="98" name="Shape 98"/>
            <p:cNvSpPr/>
            <p:nvPr/>
          </p:nvSpPr>
          <p:spPr>
            <a:xfrm>
              <a:off x="4900575" y="133075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Subscriber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6949525" y="197515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Publisher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4900575" y="297850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Subscriber</a:t>
              </a:r>
            </a:p>
          </p:txBody>
        </p:sp>
        <p:cxnSp>
          <p:nvCxnSpPr>
            <p:cNvPr id="101" name="Shape 101"/>
            <p:cNvCxnSpPr>
              <a:stCxn id="99" idx="1"/>
              <a:endCxn id="98" idx="3"/>
            </p:cNvCxnSpPr>
            <p:nvPr/>
          </p:nvCxnSpPr>
          <p:spPr>
            <a:xfrm rot="10800000">
              <a:off x="6062425" y="1652950"/>
              <a:ext cx="887100" cy="6444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2" name="Shape 102"/>
            <p:cNvCxnSpPr>
              <a:stCxn id="99" idx="1"/>
              <a:endCxn id="100" idx="3"/>
            </p:cNvCxnSpPr>
            <p:nvPr/>
          </p:nvCxnSpPr>
          <p:spPr>
            <a:xfrm flipH="1">
              <a:off x="6062425" y="2297350"/>
              <a:ext cx="887100" cy="10035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3" name="Shape 103"/>
            <p:cNvCxnSpPr>
              <a:stCxn id="98" idx="0"/>
              <a:endCxn id="99" idx="0"/>
            </p:cNvCxnSpPr>
            <p:nvPr/>
          </p:nvCxnSpPr>
          <p:spPr>
            <a:xfrm rot="-5400000" flipH="1">
              <a:off x="6183825" y="628450"/>
              <a:ext cx="644400" cy="2049000"/>
            </a:xfrm>
            <a:prstGeom prst="curvedConnector3">
              <a:avLst>
                <a:gd name="adj1" fmla="val -28284"/>
              </a:avLst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dirty="0"/>
              <a:t>Publish-Subscribe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strike="sngStrike" dirty="0"/>
              <a:t>Communication pattern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dirty="0"/>
              <a:t>AWESOME communication pattern</a:t>
            </a:r>
          </a:p>
          <a:p>
            <a:pPr lvl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GB" dirty="0"/>
              <a:t>In JS: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dirty="0"/>
              <a:t>Uses custom events, and event listeners</a:t>
            </a:r>
          </a:p>
          <a:p>
            <a:pPr marL="457200" indent="-228600">
              <a:spcAft>
                <a:spcPts val="400"/>
              </a:spcAft>
            </a:pPr>
            <a:r>
              <a:rPr lang="en-GB" sz="1100" dirty="0" smtClean="0">
                <a:solidFill>
                  <a:schemeClr val="accent5"/>
                </a:solidFill>
                <a:latin typeface="Menlo Regular"/>
                <a:cs typeface="Menlo Regular"/>
              </a:rPr>
              <a:t>publish(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‘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blablablabla</a:t>
            </a:r>
            <a:r>
              <a:rPr lang="en-GB" sz="1100" dirty="0" smtClean="0">
                <a:solidFill>
                  <a:schemeClr val="accent5"/>
                </a:solidFill>
                <a:latin typeface="Menlo Regular"/>
                <a:cs typeface="Menlo Regular"/>
              </a:rPr>
              <a:t>’)</a:t>
            </a:r>
            <a:endParaRPr lang="en-GB" sz="1100" dirty="0" smtClean="0">
              <a:solidFill>
                <a:schemeClr val="accent5"/>
              </a:solidFill>
              <a:latin typeface="Menlo Regular"/>
              <a:cs typeface="Menlo Regular"/>
            </a:endParaRP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sz="1100" dirty="0" smtClean="0">
                <a:solidFill>
                  <a:schemeClr val="accent5"/>
                </a:solidFill>
                <a:latin typeface="Menlo Regular"/>
                <a:cs typeface="Menlo Regular"/>
              </a:rPr>
              <a:t>on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(‘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blablablabla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’, 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callback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)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dirty="0"/>
              <a:t>Node event </a:t>
            </a:r>
            <a:r>
              <a:rPr lang="en-GB" dirty="0" smtClean="0"/>
              <a:t>emitter</a:t>
            </a:r>
            <a:endParaRPr lang="en-GB" dirty="0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 brief interlude: Pub-Sub Pattern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4519461" y="1409418"/>
            <a:ext cx="4194975" cy="2994693"/>
            <a:chOff x="4900575" y="1330750"/>
            <a:chExt cx="3210850" cy="2292150"/>
          </a:xfrm>
        </p:grpSpPr>
        <p:sp>
          <p:nvSpPr>
            <p:cNvPr id="98" name="Shape 98"/>
            <p:cNvSpPr/>
            <p:nvPr/>
          </p:nvSpPr>
          <p:spPr>
            <a:xfrm>
              <a:off x="4900575" y="133075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Subscriber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6949525" y="197515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Publisher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4900575" y="297850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Subscriber</a:t>
              </a:r>
            </a:p>
          </p:txBody>
        </p:sp>
        <p:cxnSp>
          <p:nvCxnSpPr>
            <p:cNvPr id="101" name="Shape 101"/>
            <p:cNvCxnSpPr>
              <a:stCxn id="99" idx="1"/>
              <a:endCxn id="98" idx="3"/>
            </p:cNvCxnSpPr>
            <p:nvPr/>
          </p:nvCxnSpPr>
          <p:spPr>
            <a:xfrm rot="10800000">
              <a:off x="6062425" y="1652950"/>
              <a:ext cx="887100" cy="6444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2" name="Shape 102"/>
            <p:cNvCxnSpPr>
              <a:stCxn id="99" idx="1"/>
              <a:endCxn id="100" idx="3"/>
            </p:cNvCxnSpPr>
            <p:nvPr/>
          </p:nvCxnSpPr>
          <p:spPr>
            <a:xfrm flipH="1">
              <a:off x="6062425" y="2297350"/>
              <a:ext cx="887100" cy="10035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3" name="Shape 103"/>
            <p:cNvCxnSpPr>
              <a:stCxn id="98" idx="0"/>
              <a:endCxn id="99" idx="0"/>
            </p:cNvCxnSpPr>
            <p:nvPr/>
          </p:nvCxnSpPr>
          <p:spPr>
            <a:xfrm rot="-5400000" flipH="1">
              <a:off x="6183825" y="628450"/>
              <a:ext cx="644400" cy="2049000"/>
            </a:xfrm>
            <a:prstGeom prst="curvedConnector3">
              <a:avLst>
                <a:gd name="adj1" fmla="val -28284"/>
              </a:avLst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66736692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Facebook’s Flux Architecture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938812" y="1605200"/>
            <a:ext cx="7266375" cy="1760600"/>
            <a:chOff x="560950" y="1605200"/>
            <a:chExt cx="7266375" cy="1760600"/>
          </a:xfrm>
        </p:grpSpPr>
        <p:sp>
          <p:nvSpPr>
            <p:cNvPr id="110" name="Shape 110"/>
            <p:cNvSpPr/>
            <p:nvPr/>
          </p:nvSpPr>
          <p:spPr>
            <a:xfrm>
              <a:off x="56095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249407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solidFill>
                    <a:srgbClr val="FFFFFF"/>
                  </a:solidFill>
                  <a:latin typeface="Average"/>
                  <a:ea typeface="Average"/>
                  <a:cs typeface="Average"/>
                  <a:sym typeface="Average"/>
                </a:rPr>
                <a:t>Dispatcher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442720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Stores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636032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Views (React)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2494075" y="16052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cxnSp>
          <p:nvCxnSpPr>
            <p:cNvPr id="115" name="Shape 115"/>
            <p:cNvCxnSpPr>
              <a:stCxn id="110" idx="3"/>
              <a:endCxn id="111" idx="1"/>
            </p:cNvCxnSpPr>
            <p:nvPr/>
          </p:nvCxnSpPr>
          <p:spPr>
            <a:xfrm>
              <a:off x="202795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6" name="Shape 116"/>
            <p:cNvCxnSpPr>
              <a:stCxn id="111" idx="3"/>
              <a:endCxn id="112" idx="1"/>
            </p:cNvCxnSpPr>
            <p:nvPr/>
          </p:nvCxnSpPr>
          <p:spPr>
            <a:xfrm>
              <a:off x="3961075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7" name="Shape 117"/>
            <p:cNvCxnSpPr>
              <a:stCxn id="112" idx="3"/>
              <a:endCxn id="113" idx="1"/>
            </p:cNvCxnSpPr>
            <p:nvPr/>
          </p:nvCxnSpPr>
          <p:spPr>
            <a:xfrm>
              <a:off x="589420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8" name="Shape 118"/>
            <p:cNvCxnSpPr>
              <a:stCxn id="114" idx="2"/>
              <a:endCxn id="111" idx="0"/>
            </p:cNvCxnSpPr>
            <p:nvPr/>
          </p:nvCxnSpPr>
          <p:spPr>
            <a:xfrm>
              <a:off x="3227575" y="2243900"/>
              <a:ext cx="0" cy="4833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9" name="Shape 119"/>
            <p:cNvCxnSpPr>
              <a:stCxn id="113" idx="0"/>
              <a:endCxn id="114" idx="3"/>
            </p:cNvCxnSpPr>
            <p:nvPr/>
          </p:nvCxnSpPr>
          <p:spPr>
            <a:xfrm rot="10800000">
              <a:off x="3960925" y="1924600"/>
              <a:ext cx="3132900" cy="8025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482</Words>
  <Application>Microsoft Macintosh PowerPoint</Application>
  <PresentationFormat>On-screen Show (16:9)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Average</vt:lpstr>
      <vt:lpstr>Oswald</vt:lpstr>
      <vt:lpstr>slate</vt:lpstr>
      <vt:lpstr>Single Page Apps with React + Redux </vt:lpstr>
      <vt:lpstr>Agenda</vt:lpstr>
      <vt:lpstr>Agenda</vt:lpstr>
      <vt:lpstr>Single-Page Apps</vt:lpstr>
      <vt:lpstr>SPAs in 2016</vt:lpstr>
      <vt:lpstr>SPAs the React way</vt:lpstr>
      <vt:lpstr>A brief interlude: Pub-Sub Pattern</vt:lpstr>
      <vt:lpstr>A brief interlude: Pub-Sub Pattern</vt:lpstr>
      <vt:lpstr>Facebook’s Flux Architecture</vt:lpstr>
      <vt:lpstr>Redux, and why it’s better (in my opinion…)</vt:lpstr>
      <vt:lpstr>Redux, and why it’s better (in my opinion…)</vt:lpstr>
      <vt:lpstr>Redux, and why it’s better (in my opinion…)</vt:lpstr>
      <vt:lpstr>First questions, then a 10-minute break...</vt:lpstr>
      <vt:lpstr>Agenda</vt:lpstr>
      <vt:lpstr>To Sublime!</vt:lpstr>
      <vt:lpstr>How does one structure a React+Redux app?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Apps with React + Redux </dc:title>
  <cp:lastModifiedBy>Rohan Nair</cp:lastModifiedBy>
  <cp:revision>4</cp:revision>
  <dcterms:modified xsi:type="dcterms:W3CDTF">2016-04-20T00:21:18Z</dcterms:modified>
</cp:coreProperties>
</file>