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s://bucket.s3.amazonaws.com/prefix/filekey.tsv" TargetMode="External"/><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docs.aws.amazon.com/lambda/latest/dg/python-context-object.html" TargetMode="External"/><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640080"/>
            <a:ext cx="9070560" cy="55123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DejaVu Sans"/>
              </a:rPr>
              <a:t>Serverless</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Some Helpful aws cli commands</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 list-functions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 get-function –function-name &lt;..&gt;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 delete-function –function-name &lt;..&gt;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 invoke –function-name &lt;..&gt; —invocation-type RequestResponse/Event --payload ‘{“key”:”value”}’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Reading and Writing df to s3</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Reading</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Using S3 key url :</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df = pd.read_csv(‘</a:t>
            </a:r>
            <a:r>
              <a:rPr b="0" lang="en-US" sz="1600" spc="-1" strike="noStrike" u="sng">
                <a:solidFill>
                  <a:srgbClr val="0000ff"/>
                </a:solidFill>
                <a:uFill>
                  <a:solidFill>
                    <a:srgbClr val="ffffff"/>
                  </a:solidFill>
                </a:uFill>
                <a:latin typeface="Arial"/>
                <a:ea typeface="DejaVu Sans"/>
                <a:hlinkClick r:id="rId1"/>
              </a:rPr>
              <a:t>https://bucket.s3.amazonaws.com/prefix/filekey.tsv</a:t>
            </a:r>
            <a:r>
              <a:rPr b="0" lang="en-US" sz="1600" spc="-1" strike="noStrike">
                <a:solidFill>
                  <a:srgbClr val="000000"/>
                </a:solidFill>
                <a:uFill>
                  <a:solidFill>
                    <a:srgbClr val="ffffff"/>
                  </a:solidFill>
                </a:uFill>
                <a:latin typeface="Arial"/>
                <a:ea typeface="DejaVu Sans"/>
              </a:rPr>
              <a:t>’, sep=’\t’)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Using boto3 client :</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s3_client = boto3.client(‘s3’)</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response = s3_client.get_object(BucketName, key)</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df = pd.read_csv(response[‘Body’], sep=’\t’)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Writing</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Using Buffer</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from io import StringIO</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csv_buffer = StringIO()</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df.to_csv(csv_buffer, index=False, sep=’\t’)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s3_res = boto3.resource(‘s3’)</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s3_res.Object(BucketName, key).put(Body=csv_buffer.getValue())</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Reading and Writing df to s3 (contd)</a:t>
            </a: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Writing</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Using temp folders:</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In Lambda, we only have write permission on temp folder (/tmp)</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Write file to temp folder using python file object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Copy file to s3</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s3_resource = boto3.resource("s3")</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s3_resource.Object(bucket_name, key).upload_file(Filename=local_lambda_tmp_file)</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Scrapping using AWS Lambda</a:t>
            </a:r>
            <a:endParaRPr b="0" lang="en-US" sz="1800" spc="-1" strike="noStrike">
              <a:solidFill>
                <a:srgbClr val="000000"/>
              </a:solidFill>
              <a:uFill>
                <a:solidFill>
                  <a:srgbClr val="ffffff"/>
                </a:solidFill>
              </a:uFill>
              <a:latin typeface="Arial"/>
            </a:endParaRPr>
          </a:p>
        </p:txBody>
      </p:sp>
      <p:sp>
        <p:nvSpPr>
          <p:cNvPr id="132"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lambda handler along with any supporting scripts should be under src folder.</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Installation Steps</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Firslty, we need to create a project zip since lambda only allows upload upto 50MB for raw file.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make build-lambda-package </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cleans project and download the necessary chrome binary and its headless sibling.</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Finally create a zip file that needs to be uploaded to s3 to be used by aws lambda</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upload the zip to s3 bucket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In aws lambda:</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in the Code entry type &gt; select s3 upload and provide the object url of the s3 object uploaded.</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we also need to set two environment variables as mentioned: </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1" lang="en-US" sz="1600" spc="-1" strike="noStrike">
                <a:solidFill>
                  <a:srgbClr val="000000"/>
                </a:solidFill>
                <a:uFill>
                  <a:solidFill>
                    <a:srgbClr val="ffffff"/>
                  </a:solidFill>
                </a:uFill>
                <a:latin typeface="Arial"/>
                <a:ea typeface="DejaVu Sans"/>
              </a:rPr>
              <a:t>PYTHONPATH</a:t>
            </a:r>
            <a:r>
              <a:rPr b="0" lang="en-US" sz="1600" spc="-1" strike="noStrike">
                <a:solidFill>
                  <a:srgbClr val="000000"/>
                </a:solidFill>
                <a:uFill>
                  <a:solidFill>
                    <a:srgbClr val="ffffff"/>
                  </a:solidFill>
                </a:uFill>
                <a:latin typeface="Arial"/>
                <a:ea typeface="DejaVu Sans"/>
              </a:rPr>
              <a:t> = /var/task/src:/var/task/lib</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1" lang="en-US" sz="1600" spc="-1" strike="noStrike">
                <a:solidFill>
                  <a:srgbClr val="000000"/>
                </a:solidFill>
                <a:uFill>
                  <a:solidFill>
                    <a:srgbClr val="ffffff"/>
                  </a:solidFill>
                </a:uFill>
                <a:latin typeface="Arial"/>
                <a:ea typeface="DejaVu Sans"/>
              </a:rPr>
              <a:t>PATH</a:t>
            </a:r>
            <a:r>
              <a:rPr b="0" lang="en-US" sz="1600" spc="-1" strike="noStrike">
                <a:solidFill>
                  <a:srgbClr val="000000"/>
                </a:solidFill>
                <a:uFill>
                  <a:solidFill>
                    <a:srgbClr val="ffffff"/>
                  </a:solidFill>
                </a:uFill>
                <a:latin typeface="Arial"/>
                <a:ea typeface="DejaVu Sans"/>
              </a:rPr>
              <a:t> = /var/task/bin</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Write output to s3.</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AWS lambda Limitations</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combined size of lambda package and layers cannot exceed 250MB.</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Max concurrency of 1000</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Max timeout of 15 minutes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Max Ram size of 3GB</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GCP Cloud Function</a:t>
            </a:r>
            <a:endParaRPr b="0" lang="en-US" sz="1800" spc="-1" strike="noStrike">
              <a:solidFill>
                <a:srgbClr val="000000"/>
              </a:solidFill>
              <a:uFill>
                <a:solidFill>
                  <a:srgbClr val="ffffff"/>
                </a:solidFill>
              </a:uFill>
              <a:latin typeface="Arial"/>
            </a:endParaRPr>
          </a:p>
        </p:txBody>
      </p:sp>
      <p:sp>
        <p:nvSpPr>
          <p:cNvPr id="13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GCP alternate to aws lambda</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Entry point is </a:t>
            </a:r>
            <a:r>
              <a:rPr b="1" lang="en-US" sz="1600" spc="-1" strike="noStrike">
                <a:solidFill>
                  <a:srgbClr val="000000"/>
                </a:solidFill>
                <a:uFill>
                  <a:solidFill>
                    <a:srgbClr val="ffffff"/>
                  </a:solidFill>
                </a:uFill>
                <a:latin typeface="Arial"/>
                <a:ea typeface="DejaVu Sans"/>
              </a:rPr>
              <a:t>main.py</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Unlike in aws lambda, </a:t>
            </a:r>
            <a:r>
              <a:rPr b="1" lang="en-US" sz="1600" spc="-1" strike="noStrike">
                <a:solidFill>
                  <a:srgbClr val="000000"/>
                </a:solidFill>
                <a:uFill>
                  <a:solidFill>
                    <a:srgbClr val="ffffff"/>
                  </a:solidFill>
                </a:uFill>
                <a:latin typeface="Arial"/>
                <a:ea typeface="DejaVu Sans"/>
              </a:rPr>
              <a:t>requirements.txt</a:t>
            </a:r>
            <a:r>
              <a:rPr b="0" lang="en-US" sz="1600" spc="-1" strike="noStrike">
                <a:solidFill>
                  <a:srgbClr val="000000"/>
                </a:solidFill>
                <a:uFill>
                  <a:solidFill>
                    <a:srgbClr val="ffffff"/>
                  </a:solidFill>
                </a:uFill>
                <a:latin typeface="Arial"/>
                <a:ea typeface="DejaVu Sans"/>
              </a:rPr>
              <a:t> is entered in the console itself for inline editing and is kept in the same folder level as main.py when uploading via zip.</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No concept of layers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Creation</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Inline Editor</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Zip upload to Cloud Function</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Zip upload to Cloud Storage</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Anatomy of cloud Function</a:t>
            </a:r>
            <a:endParaRPr b="0" lang="en-US" sz="1800" spc="-1" strike="noStrike">
              <a:solidFill>
                <a:srgbClr val="000000"/>
              </a:solidFill>
              <a:uFill>
                <a:solidFill>
                  <a:srgbClr val="ffffff"/>
                </a:solidFill>
              </a:uFill>
              <a:latin typeface="Arial"/>
            </a:endParaRPr>
          </a:p>
        </p:txBody>
      </p:sp>
      <p:sp>
        <p:nvSpPr>
          <p:cNvPr id="140"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handler function is given in console during creation of cloud function which should be present in </a:t>
            </a:r>
            <a:r>
              <a:rPr b="1" lang="en-US" sz="1600" spc="-1" strike="noStrike">
                <a:solidFill>
                  <a:srgbClr val="000000"/>
                </a:solidFill>
                <a:uFill>
                  <a:solidFill>
                    <a:srgbClr val="ffffff"/>
                  </a:solidFill>
                </a:uFill>
                <a:latin typeface="Arial"/>
                <a:ea typeface="DejaVu Sans"/>
              </a:rPr>
              <a:t>main.py</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Only request object is input parameters to the entry point function. This object is analogous to flask request object. All inputs to the cloud function is given via this request object.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Invocation</a:t>
            </a: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Synchronous</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GCP_ENDPOINT = 'https://us-east1-gbd-research.cloudfunctions.net/rnd_amazon_serp_result_query'</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HEADERS = {'content-type': 'application/json'}</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resp = requests.post(GCP_ENDPOINT, json = query, headers=HEADERS)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Asynchronous</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GCP_ENDPOINT = 'https://us-east1-gbd-research.cloudfunctions.net/rnd_amazon_serp_result_query'</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HEADERS = {'content-type': 'application/json'}</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resp = requests.post(GCP_ENDPOINT, json = query, headers=HEADERS, timeout=REQUEST_TIMEOUT)</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Writing to Cloud Storage</a:t>
            </a: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Writing</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Using temp folders:</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In cloud fucntion, we only have write permission on temp folder (/tmp)</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Write file to temp folder using python file object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Copy file to cloud storage</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from gcloud import storage</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client = storage.Client()</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bucket = client.get_bucket(BUCKET_NAME)</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blob = bucket.blob(output_file_path)     # remote file path</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blob.upload_from_filename(filename=local_tmp_file_path)</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What is Serverless</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Compute Engine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No Server to provision or manage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Auto Scale with usage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Availability and fault tolerance is built-in</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Pay for use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FaaS (Function as a service)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Scrapping using Cloud Function</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Installation Steps</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Firstly, we need to create a project zip. The code doesn’t need to be under src folder.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Run make fetch-dependencies which will download the required chrome binary and its headless sibling under bin folder.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Here the requirements.txt is file itself and we do not need to install the packages ourselves like in lambda</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Create a zip file that needs to be uploaded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In cloud function:</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we also need to set one environment variable as mentioned: </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1" lang="en-US" sz="1600" spc="-1" strike="noStrike">
                <a:solidFill>
                  <a:srgbClr val="000000"/>
                </a:solidFill>
                <a:uFill>
                  <a:solidFill>
                    <a:srgbClr val="ffffff"/>
                  </a:solidFill>
                </a:uFill>
                <a:latin typeface="Arial"/>
                <a:ea typeface="DejaVu Sans"/>
              </a:rPr>
              <a:t>PYTHONPATH</a:t>
            </a:r>
            <a:r>
              <a:rPr b="0" lang="en-US" sz="1600" spc="-1" strike="noStrike">
                <a:solidFill>
                  <a:srgbClr val="000000"/>
                </a:solidFill>
                <a:uFill>
                  <a:solidFill>
                    <a:srgbClr val="ffffff"/>
                  </a:solidFill>
                </a:uFill>
                <a:latin typeface="Arial"/>
                <a:ea typeface="DejaVu Sans"/>
              </a:rPr>
              <a:t> = /user_code:/user_code/lib</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Unlike in aws lambda, we cannot override  env variable </a:t>
            </a:r>
            <a:r>
              <a:rPr b="1" lang="en-US" sz="1600" spc="-1" strike="noStrike">
                <a:solidFill>
                  <a:srgbClr val="000000"/>
                </a:solidFill>
                <a:uFill>
                  <a:solidFill>
                    <a:srgbClr val="ffffff"/>
                  </a:solidFill>
                </a:uFill>
                <a:latin typeface="Arial"/>
                <a:ea typeface="DejaVu Sans"/>
              </a:rPr>
              <a:t>PATH </a:t>
            </a:r>
            <a:r>
              <a:rPr b="0" lang="en-US" sz="1600" spc="-1" strike="noStrike">
                <a:solidFill>
                  <a:srgbClr val="000000"/>
                </a:solidFill>
                <a:uFill>
                  <a:solidFill>
                    <a:srgbClr val="ffffff"/>
                  </a:solidFill>
                </a:uFill>
                <a:latin typeface="Arial"/>
                <a:ea typeface="DejaVu Sans"/>
              </a:rPr>
              <a:t>which is why the required file paths is present in the script main.py itself.</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Write output to cloud storage.</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GCP Cloud Function Limitations</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Only python runtime available is 3.7.</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No concept of layers.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Max timeout of 9 minutes.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Max Ram size of 2GB.</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Pricing </a:t>
            </a:r>
            <a:endParaRPr b="0" lang="en-US" sz="1800" spc="-1" strike="noStrike">
              <a:solidFill>
                <a:srgbClr val="000000"/>
              </a:solidFill>
              <a:uFill>
                <a:solidFill>
                  <a:srgbClr val="ffffff"/>
                </a:solidFill>
              </a:uFill>
              <a:latin typeface="Arial"/>
            </a:endParaRPr>
          </a:p>
        </p:txBody>
      </p:sp>
      <p:pic>
        <p:nvPicPr>
          <p:cNvPr id="150" name="" descr=""/>
          <p:cNvPicPr/>
          <p:nvPr/>
        </p:nvPicPr>
        <p:blipFill>
          <a:blip r:embed="rId1"/>
          <a:stretch/>
        </p:blipFill>
        <p:spPr>
          <a:xfrm>
            <a:off x="762120" y="1769040"/>
            <a:ext cx="8553960" cy="43833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Types</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GCP Cloud Function</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Hauwie FunctionGraph</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AWS Lambda </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One of the AWS Compute Service</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Automated Version of EC2</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Background tasks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Need aws IAM role to execute lambda functions.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Entry point of the lambda function is defined under handler of the format: </a:t>
            </a:r>
            <a:r>
              <a:rPr b="1" lang="en-US" sz="1600" spc="-1" strike="noStrike">
                <a:solidFill>
                  <a:srgbClr val="000000"/>
                </a:solidFill>
                <a:uFill>
                  <a:solidFill>
                    <a:srgbClr val="ffffff"/>
                  </a:solidFill>
                </a:uFill>
                <a:latin typeface="Arial"/>
                <a:ea typeface="DejaVu Sans"/>
              </a:rPr>
              <a:t>script_name.function_name</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Creation</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Inline Editor</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Upload zip</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Upload via s3: applicable when zip size is above 50 MB. Bucket should be in same region of lambda.</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Anatomy of Lambda Function</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Handler Function: </a:t>
            </a:r>
            <a:r>
              <a:rPr b="0" lang="en-US" sz="1600" spc="-1" strike="noStrike">
                <a:solidFill>
                  <a:srgbClr val="000000"/>
                </a:solidFill>
                <a:uFill>
                  <a:solidFill>
                    <a:srgbClr val="ffffff"/>
                  </a:solidFill>
                </a:uFill>
                <a:latin typeface="Arial"/>
                <a:ea typeface="DejaVu Sans"/>
              </a:rPr>
              <a:t>Entry point to lambda function</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Event Object : </a:t>
            </a:r>
            <a:r>
              <a:rPr b="0" lang="en-US" sz="1600" spc="-1" strike="noStrike">
                <a:solidFill>
                  <a:srgbClr val="000000"/>
                </a:solidFill>
                <a:uFill>
                  <a:solidFill>
                    <a:srgbClr val="ffffff"/>
                  </a:solidFill>
                </a:uFill>
                <a:latin typeface="Arial"/>
                <a:ea typeface="DejaVu Sans"/>
              </a:rPr>
              <a:t>Pass data to lambda function.</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Arial"/>
                <a:ea typeface="DejaVu Sans"/>
              </a:rPr>
              <a:t>Context Object:</a:t>
            </a:r>
            <a:r>
              <a:rPr b="0" lang="en-US" sz="1600" spc="-1" strike="noStrike">
                <a:solidFill>
                  <a:srgbClr val="000000"/>
                </a:solidFill>
                <a:uFill>
                  <a:solidFill>
                    <a:srgbClr val="ffffff"/>
                  </a:solidFill>
                </a:uFill>
                <a:latin typeface="Arial"/>
                <a:ea typeface="DejaVu Sans"/>
              </a:rPr>
              <a:t> Provides runtime information.</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 </a:t>
            </a:r>
            <a:r>
              <a:rPr b="0" lang="en-US" sz="1600" spc="-1" strike="noStrike" u="sng">
                <a:solidFill>
                  <a:srgbClr val="0000ff"/>
                </a:solidFill>
                <a:uFill>
                  <a:solidFill>
                    <a:srgbClr val="ffffff"/>
                  </a:solidFill>
                </a:uFill>
                <a:latin typeface="Arial"/>
                <a:ea typeface="DejaVu Sans"/>
                <a:hlinkClick r:id="rId1"/>
              </a:rPr>
              <a:t>https://docs.aws.amazon.com/lambda/latest/dg/python-context-object.html</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Can return value depending on invocation type.</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Layers</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Packages that can be shared across lambda functions.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Not applicable if zip file is used.</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combined size of packages(zip) and lambda layers shouldn’t exceed 250MB.</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Packages are zipped structure as follow:</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1" lang="en-US" sz="1600" spc="-1" strike="noStrike">
                <a:solidFill>
                  <a:srgbClr val="000000"/>
                </a:solidFill>
                <a:uFill>
                  <a:solidFill>
                    <a:srgbClr val="ffffff"/>
                  </a:solidFill>
                </a:uFill>
                <a:latin typeface="Arial"/>
                <a:ea typeface="DejaVu Sans"/>
              </a:rPr>
              <a:t>/python/lib/python3.6/site-packages/</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Install python packages in the above dir structure zip and upload as layers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Note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C packages such as numpy, pandas need to be compiled in amazon ec2 linux instances.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Python packages can be compiled in any system with runtime same as one provided in console.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Invocation</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Lambda function can be invoked in the following two ways: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1" lang="en-US" sz="1600" spc="-1" strike="noStrike">
                <a:solidFill>
                  <a:srgbClr val="000000"/>
                </a:solidFill>
                <a:uFill>
                  <a:solidFill>
                    <a:srgbClr val="ffffff"/>
                  </a:solidFill>
                </a:uFill>
                <a:latin typeface="Arial"/>
                <a:ea typeface="DejaVu Sans"/>
              </a:rPr>
              <a:t>Synchronous</a:t>
            </a: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aws cli: </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 invoke –function-name &lt;..&gt; —invocation-type RequestResponse --payload ‘{“key”:”value”}’</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Output is written to response.json</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boto3 client:</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CLIENT.invoke(</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FunctionName='rndRegionGoogleSerp',</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InvocationType='RequestResponse',</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LogType='Tail',</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Payload=json.dumps(payload)</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AWS API gateway</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Invocation (contd.)</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lvl="1" marL="864000" indent="-323280">
              <a:lnSpc>
                <a:spcPct val="100000"/>
              </a:lnSpc>
              <a:buClr>
                <a:srgbClr val="000000"/>
              </a:buClr>
              <a:buSzPct val="75000"/>
              <a:buFont typeface="Symbol"/>
              <a:buChar char=""/>
            </a:pPr>
            <a:r>
              <a:rPr b="1" lang="en-US" sz="1600" spc="-1" strike="noStrike">
                <a:solidFill>
                  <a:srgbClr val="000000"/>
                </a:solidFill>
                <a:uFill>
                  <a:solidFill>
                    <a:srgbClr val="ffffff"/>
                  </a:solidFill>
                </a:uFill>
                <a:latin typeface="Arial"/>
                <a:ea typeface="DejaVu Sans"/>
              </a:rPr>
              <a:t>Asynchronous:</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aws cli: </a:t>
            </a:r>
            <a:endParaRPr b="0" lang="en-US" sz="1800" spc="-1" strike="noStrike">
              <a:solidFill>
                <a:srgbClr val="000000"/>
              </a:solidFill>
              <a:uFill>
                <a:solidFill>
                  <a:srgbClr val="ffffff"/>
                </a:solidFill>
              </a:uFill>
              <a:latin typeface="Arial"/>
            </a:endParaRPr>
          </a:p>
          <a:p>
            <a:pPr lvl="5" marL="1296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aws lambda invoke –function-name &lt;..&gt; --invocation-type Event --payload ‘{“key”:”value”}’</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response.json is created but doesn’t contain anything.</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Using boto3 client:</a:t>
            </a:r>
            <a:endParaRPr b="0" lang="en-US" sz="1800" spc="-1" strike="noStrike">
              <a:solidFill>
                <a:srgbClr val="000000"/>
              </a:solidFill>
              <a:uFill>
                <a:solidFill>
                  <a:srgbClr val="ffffff"/>
                </a:solidFill>
              </a:uFill>
              <a:latin typeface="Arial"/>
            </a:endParaRPr>
          </a:p>
          <a:p>
            <a:pPr lvl="3" marL="1728000" indent="-215280">
              <a:lnSpc>
                <a:spcPct val="100000"/>
              </a:lnSpc>
              <a:buClr>
                <a:srgbClr val="000000"/>
              </a:buClr>
              <a:buSzPct val="75000"/>
              <a:buFont typeface="Symbol"/>
              <a:buChar char=""/>
            </a:pPr>
            <a:r>
              <a:rPr b="0" lang="en-US" sz="1600" spc="-1" strike="noStrike">
                <a:solidFill>
                  <a:srgbClr val="000000"/>
                </a:solidFill>
                <a:uFill>
                  <a:solidFill>
                    <a:srgbClr val="ffffff"/>
                  </a:solidFill>
                </a:uFill>
                <a:latin typeface="Arial"/>
                <a:ea typeface="DejaVu Sans"/>
              </a:rPr>
              <a:t>CLIENT.invoke(</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FunctionName='rndRegionGoogleSerp',</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InvocationType='Event',</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LogType='Tail',</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Payload=json.dumps(payload)</a:t>
            </a:r>
            <a:endParaRPr b="0" lang="en-US" sz="1800" spc="-1" strike="noStrike">
              <a:solidFill>
                <a:srgbClr val="000000"/>
              </a:solidFill>
              <a:uFill>
                <a:solidFill>
                  <a:srgbClr val="ffffff"/>
                </a:solidFill>
              </a:uFill>
              <a:latin typeface="Arial"/>
            </a:endParaRPr>
          </a:p>
          <a:p>
            <a:pPr lvl="6" marL="3024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Triggers such as Cloudwatch events, s3 file change, etc</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2020-02-19T22:28:07Z</dcterms:created>
  <dc:creator/>
  <dc:description/>
  <dc:language>en-US</dc:language>
  <cp:lastModifiedBy/>
  <dcterms:modified xsi:type="dcterms:W3CDTF">2020-02-24T17:49:49Z</dcterms:modified>
  <cp:revision>19</cp:revision>
  <dc:subject/>
  <dc:title/>
</cp:coreProperties>
</file>