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varScale="1">
        <p:scale>
          <a:sx n="68" d="100"/>
          <a:sy n="68" d="100"/>
        </p:scale>
        <p:origin x="100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minus 60 (20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pPr eaLnBrk="1" hangingPunct="1"/>
            <a:r>
              <a:rPr lang="en-US" dirty="0"/>
              <a:t>Module 14: Activities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4873900"/>
              </p:ext>
            </p:extLst>
          </p:nvPr>
        </p:nvGraphicFramePr>
        <p:xfrm>
          <a:off x="457291" y="838608"/>
          <a:ext cx="8229418" cy="4288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9432">
                  <a:extLst>
                    <a:ext uri="{9D8B030D-6E8A-4147-A177-3AD203B41FA5}">
                      <a16:colId xmlns:a16="http://schemas.microsoft.com/office/drawing/2014/main" val="3156509146"/>
                    </a:ext>
                  </a:extLst>
                </a:gridCol>
                <a:gridCol w="4078380">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479432">
                <a:tc>
                  <a:txBody>
                    <a:bodyPr/>
                    <a:lstStyle/>
                    <a:p>
                      <a:pPr algn="ctr"/>
                      <a:r>
                        <a:rPr lang="en-US" sz="1100" dirty="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Transportation of Data</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TCP Overview</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Overview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14.4.5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Port Numbers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3- Handshake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59488627"/>
                  </a:ext>
                </a:extLst>
              </a:tr>
              <a:tr h="350784">
                <a:tc>
                  <a:txBody>
                    <a:bodyPr/>
                    <a:lstStyle/>
                    <a:p>
                      <a:pPr algn="ctr"/>
                      <a:r>
                        <a:rPr lang="en-US" sz="1100" dirty="0"/>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Communication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Sequence Numbers and Acknowledgments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722643385"/>
                  </a:ext>
                </a:extLst>
              </a:tr>
              <a:tr h="350784">
                <a:tc>
                  <a:txBody>
                    <a:bodyPr/>
                    <a:lstStyle/>
                    <a:p>
                      <a:pPr algn="ctr"/>
                      <a:r>
                        <a:rPr lang="en-US" sz="1100" dirty="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 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92775115"/>
                  </a:ext>
                </a:extLst>
              </a:tr>
              <a:tr h="350784">
                <a:tc>
                  <a:txBody>
                    <a:bodyPr/>
                    <a:lstStyle/>
                    <a:p>
                      <a:pPr algn="ctr"/>
                      <a:r>
                        <a:rPr lang="en-US" sz="1100" dirty="0"/>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14.7.5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Communication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TCP and UDP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14,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we ensure reliable receipt of the data we send?</a:t>
            </a:r>
          </a:p>
          <a:p>
            <a:pPr lvl="2">
              <a:lnSpc>
                <a:spcPct val="85000"/>
              </a:lnSpc>
              <a:spcBef>
                <a:spcPct val="30000"/>
              </a:spcBef>
            </a:pPr>
            <a:r>
              <a:rPr lang="en-US" sz="1600" dirty="0"/>
              <a:t>What applications do we use TCP or UDP with and why do we choose them?</a:t>
            </a:r>
          </a:p>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features of TCP are most important?</a:t>
            </a:r>
          </a:p>
          <a:p>
            <a:pPr lvl="2">
              <a:lnSpc>
                <a:spcPct val="85000"/>
              </a:lnSpc>
              <a:spcBef>
                <a:spcPct val="30000"/>
              </a:spcBef>
            </a:pPr>
            <a:r>
              <a:rPr lang="en-US" sz="1600" dirty="0"/>
              <a:t>Why are the flags so important and how do we use them?</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 </a:t>
            </a: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advantage of UDP over TCP?</a:t>
            </a:r>
          </a:p>
          <a:p>
            <a:pPr lvl="2">
              <a:lnSpc>
                <a:spcPct val="85000"/>
              </a:lnSpc>
              <a:spcBef>
                <a:spcPct val="30000"/>
              </a:spcBef>
            </a:pPr>
            <a:r>
              <a:rPr lang="en-US" sz="1600" dirty="0"/>
              <a:t>What applications do we use daily that make use of UCP?</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What’s the difference between a socket and a port?</a:t>
            </a:r>
          </a:p>
          <a:p>
            <a:pPr lvl="2">
              <a:lnSpc>
                <a:spcPct val="85000"/>
              </a:lnSpc>
              <a:spcBef>
                <a:spcPct val="30000"/>
              </a:spcBef>
            </a:pPr>
            <a:r>
              <a:rPr lang="en-US" sz="1600" dirty="0"/>
              <a:t>What common ports are most important to remember?</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three-way handshake and how does it work?</a:t>
            </a:r>
          </a:p>
          <a:p>
            <a:pPr lvl="2">
              <a:lnSpc>
                <a:spcPct val="85000"/>
              </a:lnSpc>
              <a:spcBef>
                <a:spcPct val="30000"/>
              </a:spcBef>
            </a:pPr>
            <a:r>
              <a:rPr lang="en-US" sz="1600" dirty="0"/>
              <a:t>How is a session closed?</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 </a:t>
            </a: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sequence numbers so important?</a:t>
            </a:r>
          </a:p>
          <a:p>
            <a:pPr lvl="2">
              <a:lnSpc>
                <a:spcPct val="85000"/>
              </a:lnSpc>
              <a:spcBef>
                <a:spcPct val="30000"/>
              </a:spcBef>
            </a:pPr>
            <a:r>
              <a:rPr lang="en-US" sz="1600" dirty="0"/>
              <a:t>How do window size and MSS relate to each other?</a:t>
            </a:r>
          </a:p>
          <a:p>
            <a:pPr marL="0" indent="0">
              <a:lnSpc>
                <a:spcPct val="85000"/>
              </a:lnSpc>
              <a:spcBef>
                <a:spcPct val="30000"/>
              </a:spcBef>
              <a:buNone/>
            </a:pPr>
            <a:r>
              <a:rPr lang="en-US" sz="1600" dirty="0"/>
              <a:t>Topic 14.7</a:t>
            </a:r>
          </a:p>
          <a:p>
            <a:pPr marL="474662" lvl="1" indent="-285750">
              <a:lnSpc>
                <a:spcPct val="85000"/>
              </a:lnSpc>
              <a:spcBef>
                <a:spcPct val="30000"/>
              </a:spcBef>
            </a:pPr>
            <a:r>
              <a:rPr lang="en-US" sz="1600" dirty="0"/>
              <a:t>Ask the students or have a class discussion</a:t>
            </a:r>
          </a:p>
          <a:p>
            <a:pPr marL="547687" lvl="2" indent="-285750">
              <a:lnSpc>
                <a:spcPct val="85000"/>
              </a:lnSpc>
              <a:spcBef>
                <a:spcPct val="30000"/>
              </a:spcBef>
            </a:pPr>
            <a:r>
              <a:rPr lang="en-US" sz="1600" dirty="0"/>
              <a:t>Why is UDP an advantage over TCP?</a:t>
            </a:r>
          </a:p>
          <a:p>
            <a:pPr marL="547687" lvl="2" indent="-285750">
              <a:lnSpc>
                <a:spcPct val="85000"/>
              </a:lnSpc>
              <a:spcBef>
                <a:spcPct val="30000"/>
              </a:spcBef>
            </a:pPr>
            <a:r>
              <a:rPr lang="en-US" sz="1600" dirty="0"/>
              <a:t>What would happen if TCP were used instead of UDP for some applications</a:t>
            </a:r>
          </a:p>
          <a:p>
            <a:pPr marL="261937" lvl="2" indent="0">
              <a:lnSpc>
                <a:spcPct val="85000"/>
              </a:lnSpc>
              <a:spcBef>
                <a:spcPct val="30000"/>
              </a:spcBef>
              <a:buNone/>
            </a:pPr>
            <a:r>
              <a:rPr lang="en-US" sz="1600" dirty="0"/>
              <a:t>       that use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4356</Words>
  <Application>Microsoft Office PowerPoint</Application>
  <PresentationFormat>On-screen Show (16:9)</PresentationFormat>
  <Paragraphs>683</Paragraphs>
  <Slides>61</Slides>
  <Notes>59</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CiscoSans ExtraLight</vt:lpstr>
      <vt:lpstr>Courier New</vt:lpstr>
      <vt:lpstr>Wingdings</vt:lpstr>
      <vt:lpstr>Default Theme</vt:lpstr>
      <vt:lpstr>Module 14: Transport Layer</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Best Practices (Cont.)</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269</cp:revision>
  <dcterms:created xsi:type="dcterms:W3CDTF">2019-10-18T06:21:22Z</dcterms:created>
  <dcterms:modified xsi:type="dcterms:W3CDTF">2019-12-06T16:24:22Z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