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2.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0"/>
  </p:notesMasterIdLst>
  <p:sldIdLst>
    <p:sldId id="513" r:id="rId2"/>
    <p:sldId id="1123" r:id="rId3"/>
    <p:sldId id="1130" r:id="rId4"/>
    <p:sldId id="1131" r:id="rId5"/>
    <p:sldId id="1053" r:id="rId6"/>
    <p:sldId id="924" r:id="rId7"/>
    <p:sldId id="1054" r:id="rId8"/>
    <p:sldId id="1124" r:id="rId9"/>
    <p:sldId id="1055" r:id="rId10"/>
    <p:sldId id="1120" r:id="rId11"/>
    <p:sldId id="1126" r:id="rId12"/>
    <p:sldId id="876" r:id="rId13"/>
    <p:sldId id="925" r:id="rId14"/>
    <p:sldId id="1058" r:id="rId15"/>
    <p:sldId id="759" r:id="rId16"/>
    <p:sldId id="628" r:id="rId17"/>
    <p:sldId id="926" r:id="rId18"/>
    <p:sldId id="1059" r:id="rId19"/>
    <p:sldId id="1060" r:id="rId20"/>
    <p:sldId id="1061" r:id="rId21"/>
    <p:sldId id="1062" r:id="rId22"/>
    <p:sldId id="1063" r:id="rId23"/>
    <p:sldId id="1064" r:id="rId24"/>
    <p:sldId id="1065" r:id="rId25"/>
    <p:sldId id="1067" r:id="rId26"/>
    <p:sldId id="1068" r:id="rId27"/>
    <p:sldId id="1069" r:id="rId28"/>
    <p:sldId id="927" r:id="rId29"/>
    <p:sldId id="788" r:id="rId30"/>
    <p:sldId id="1070" r:id="rId31"/>
    <p:sldId id="1071" r:id="rId32"/>
    <p:sldId id="886" r:id="rId33"/>
    <p:sldId id="936" r:id="rId34"/>
    <p:sldId id="1072" r:id="rId35"/>
    <p:sldId id="1074" r:id="rId36"/>
    <p:sldId id="1075" r:id="rId37"/>
    <p:sldId id="1076" r:id="rId38"/>
    <p:sldId id="942" r:id="rId39"/>
    <p:sldId id="957" r:id="rId40"/>
    <p:sldId id="1078" r:id="rId41"/>
    <p:sldId id="1080" r:id="rId42"/>
    <p:sldId id="1079" r:id="rId43"/>
    <p:sldId id="1081" r:id="rId44"/>
    <p:sldId id="952" r:id="rId45"/>
    <p:sldId id="966" r:id="rId46"/>
    <p:sldId id="1082" r:id="rId47"/>
    <p:sldId id="1083" r:id="rId48"/>
    <p:sldId id="1085" r:id="rId49"/>
    <p:sldId id="1086" r:id="rId50"/>
    <p:sldId id="1087" r:id="rId51"/>
    <p:sldId id="980" r:id="rId52"/>
    <p:sldId id="981" r:id="rId53"/>
    <p:sldId id="1088" r:id="rId54"/>
    <p:sldId id="1090" r:id="rId55"/>
    <p:sldId id="1091" r:id="rId56"/>
    <p:sldId id="1092" r:id="rId57"/>
    <p:sldId id="995" r:id="rId58"/>
    <p:sldId id="996" r:id="rId59"/>
    <p:sldId id="1095" r:id="rId60"/>
    <p:sldId id="1096" r:id="rId61"/>
    <p:sldId id="1097" r:id="rId62"/>
    <p:sldId id="1102" r:id="rId63"/>
    <p:sldId id="1098" r:id="rId64"/>
    <p:sldId id="1099" r:id="rId65"/>
    <p:sldId id="1100" r:id="rId66"/>
    <p:sldId id="1105" r:id="rId67"/>
    <p:sldId id="1101" r:id="rId68"/>
    <p:sldId id="1128" r:id="rId69"/>
    <p:sldId id="1127" r:id="rId70"/>
    <p:sldId id="1129" r:id="rId71"/>
    <p:sldId id="1103" r:id="rId72"/>
    <p:sldId id="1104" r:id="rId73"/>
    <p:sldId id="1021" r:id="rId74"/>
    <p:sldId id="1107" r:id="rId75"/>
    <p:sldId id="1108" r:id="rId76"/>
    <p:sldId id="1111" r:id="rId77"/>
    <p:sldId id="1122" r:id="rId78"/>
    <p:sldId id="1121" r:id="rId79"/>
  </p:sldIdLst>
  <p:sldSz cx="9144000" cy="5143500" type="screen16x9"/>
  <p:notesSz cx="6858000" cy="9144000"/>
  <p:custDataLst>
    <p:tags r:id="rId8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75" d="100"/>
          <a:sy n="75" d="100"/>
        </p:scale>
        <p:origin x="1316" y="4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Protocols and Modules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Bubble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3.4.4</a:t>
            </a:r>
            <a:r>
              <a:rPr lang="en-US" baseline="0" dirty="0"/>
              <a:t> – </a:t>
            </a:r>
            <a:r>
              <a:rPr lang="en-US" altLang="en-US" dirty="0"/>
              <a:t>Lab – Researching Networking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3.4.5</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Standards Organizations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3.5.5 – </a:t>
            </a:r>
            <a:r>
              <a:rPr lang="en-US" altLang="en-US" dirty="0"/>
              <a:t>Packet Tracer – Investigate the TCP/IP and OSI Models in Action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69</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70</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3.7.9 – </a:t>
            </a:r>
            <a:r>
              <a:rPr lang="en-US" altLang="en-US" dirty="0"/>
              <a:t>Lab – Install Wireshark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71</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3.7.10 – </a:t>
            </a:r>
            <a:r>
              <a:rPr lang="en-US" altLang="en-US" dirty="0"/>
              <a:t>Lab – Use Wireshark to View Network Traffic</a:t>
            </a:r>
          </a:p>
          <a:p>
            <a:pPr>
              <a:buFontTx/>
              <a:buNone/>
            </a:pPr>
            <a:r>
              <a:rPr lang="en-US" dirty="0"/>
              <a:t>3.7.11 – </a:t>
            </a:r>
            <a:r>
              <a:rPr lang="en-US" sz="1200" dirty="0">
                <a:effectLst/>
              </a:rPr>
              <a:t>Check Your Understanding – </a:t>
            </a:r>
            <a:r>
              <a:rPr lang="en-US" sz="1200" b="0" dirty="0"/>
              <a:t>Data</a:t>
            </a:r>
            <a:r>
              <a:rPr lang="en-US" sz="1200" b="0" baseline="0" dirty="0"/>
              <a:t> Access</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72</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11</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3: Protocols and Models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86860"/>
            <a:ext cx="8853286" cy="3967818"/>
          </a:xfrm>
        </p:spPr>
        <p:txBody>
          <a:bodyPr/>
          <a:lstStyle/>
          <a:p>
            <a:pPr marL="0" indent="0">
              <a:buNone/>
            </a:pPr>
            <a:r>
              <a:rPr lang="en-US" sz="1600" dirty="0"/>
              <a:t>Topic 3.6</a:t>
            </a:r>
          </a:p>
          <a:p>
            <a:pPr lvl="1"/>
            <a:r>
              <a:rPr lang="en-US" sz="1600" dirty="0"/>
              <a:t>Discuss the importance of segmenting the data stream and having the ability to multiplex/interleave traffic.</a:t>
            </a:r>
          </a:p>
          <a:p>
            <a:pPr lvl="1"/>
            <a:r>
              <a:rPr lang="en-US" sz="1600" dirty="0"/>
              <a:t>Consider the analogy of the federal government making a law that all trains had to have the same type of cars and content.  Think how inefficient it would be to have all coal cars on one train, all box cars carrying electronics on another, etc. Most areas in the country would have an excess of one item and shortages of others. However, by allowing trains to interleave various cars with variety of items we can supply many products to everyone and minimize shortages.</a:t>
            </a:r>
          </a:p>
          <a:p>
            <a:pPr marL="415925" lvl="2" indent="0">
              <a:buNone/>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1678869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77335"/>
            <a:ext cx="8853286" cy="3967818"/>
          </a:xfrm>
        </p:spPr>
        <p:txBody>
          <a:bodyPr/>
          <a:lstStyle/>
          <a:p>
            <a:pPr marL="0" indent="0">
              <a:buNone/>
            </a:pPr>
            <a:r>
              <a:rPr lang="en-US" sz="1600" dirty="0"/>
              <a:t>Topic 3.7</a:t>
            </a:r>
          </a:p>
          <a:p>
            <a:pPr lvl="1"/>
            <a:r>
              <a:rPr lang="en-US" sz="1600" dirty="0"/>
              <a:t>Explain the differences between Layer 3 and Layer 2. </a:t>
            </a:r>
          </a:p>
          <a:p>
            <a:pPr lvl="1"/>
            <a:r>
              <a:rPr lang="en-US" sz="1600" dirty="0"/>
              <a:t>An analogy of traveling by air can be a good way to illustrate this. If someone were flying from point A to point C, but had a layover at city B; our tickets would show that we are flying from A to C and we would label our luggage for C (not B!). This is the same thing L3 does, but inside our envelope we will see that we have several slips of paper. One will say we are leaving a certain gate (say A1) at city A and land at a gate (say B2) in city B.  Then we will go gate B3 because our second piece of paper states we will fly from there to C and we will land at gate C3. This is how the layer 2 MAC address will work. Layer 2 is for each leg of the journey, but Layer 3 is for initial source and </a:t>
            </a:r>
            <a:r>
              <a:rPr lang="en-US" sz="1600"/>
              <a:t>the final destination</a:t>
            </a:r>
            <a:r>
              <a:rPr lang="en-US" sz="1600" dirty="0"/>
              <a:t>.</a:t>
            </a:r>
          </a:p>
          <a:p>
            <a:pPr lvl="1">
              <a:lnSpc>
                <a:spcPct val="85000"/>
              </a:lnSpc>
              <a:spcBef>
                <a:spcPct val="30000"/>
              </a:spcBef>
            </a:pPr>
            <a:endParaRPr lang="en-US" sz="1600" dirty="0"/>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225696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93445"/>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a:buNone/>
            </a:pPr>
            <a:r>
              <a:rPr lang="en-US" sz="1800" dirty="0"/>
              <a:t>This video will explain the protocols that devices use to see their place in the network and communicate with other devices.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3 Planning Guide</a:t>
            </a:r>
          </a:p>
        </p:txBody>
      </p:sp>
      <p:sp>
        <p:nvSpPr>
          <p:cNvPr id="4099" name="Rectangle 34"/>
          <p:cNvSpPr>
            <a:spLocks noGrp="1" noChangeArrowheads="1"/>
          </p:cNvSpPr>
          <p:nvPr>
            <p:ph idx="1"/>
          </p:nvPr>
        </p:nvSpPr>
        <p:spPr>
          <a:xfrm>
            <a:off x="145357" y="808180"/>
            <a:ext cx="8433035" cy="3885006"/>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12</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Lab – Researching Networking Standards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do the following:</a:t>
            </a:r>
          </a:p>
          <a:p>
            <a:pPr lvl="1"/>
            <a:r>
              <a:rPr lang="en-US" sz="1700" dirty="0"/>
              <a:t>Part 1: Research Networking Standards Organizations</a:t>
            </a:r>
          </a:p>
          <a:p>
            <a:pPr lvl="1"/>
            <a:r>
              <a:rPr lang="en-US" sz="1700" dirty="0"/>
              <a:t>Part 2: Reflect on Internet and Computer Networking Experience</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Packet Tracer – Investigate the TCP/IP and OSI Models in Action</a:t>
            </a:r>
            <a:endParaRPr lang="en-CA" altLang="en-US" dirty="0"/>
          </a:p>
        </p:txBody>
      </p:sp>
      <p:sp>
        <p:nvSpPr>
          <p:cNvPr id="13315" name="Content Placeholder 2"/>
          <p:cNvSpPr>
            <a:spLocks noGrp="1"/>
          </p:cNvSpPr>
          <p:nvPr>
            <p:ph idx="1"/>
          </p:nvPr>
        </p:nvSpPr>
        <p:spPr>
          <a:xfrm>
            <a:off x="198304" y="936434"/>
            <a:ext cx="8575582" cy="3168689"/>
          </a:xfrm>
        </p:spPr>
        <p:txBody>
          <a:bodyPr/>
          <a:lstStyle/>
          <a:p>
            <a:pPr marL="0" indent="0">
              <a:buNone/>
            </a:pPr>
            <a:r>
              <a:rPr lang="en-US" sz="1800" dirty="0"/>
              <a:t>This simulation activity is intended to provide a foundation for understanding the TCP/IP protocol suite and the relationship to the OSI model. Simulation mode allows you to view the data contents being sent across the network at each layer.</a:t>
            </a:r>
          </a:p>
          <a:p>
            <a:pPr marL="0" indent="0">
              <a:buNone/>
            </a:pPr>
            <a:r>
              <a:rPr lang="en-US" sz="1800" dirty="0"/>
              <a:t>In this Packet Tracer, you will: </a:t>
            </a:r>
          </a:p>
          <a:p>
            <a:pPr lvl="1"/>
            <a:r>
              <a:rPr lang="en-US" sz="1800" dirty="0"/>
              <a:t>Part 1: Examine HTTP Web Traffic </a:t>
            </a:r>
          </a:p>
          <a:p>
            <a:pPr lvl="1"/>
            <a:r>
              <a:rPr lang="en-US" sz="1800" dirty="0"/>
              <a:t>Part 2: Display Elements of the TCP/IP Protocol Suite </a:t>
            </a:r>
            <a:endParaRPr lang="en-CA" altLang="en-US" sz="1800" dirty="0"/>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3: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74137534"/>
              </p:ext>
            </p:extLst>
          </p:nvPr>
        </p:nvGraphicFramePr>
        <p:xfrm>
          <a:off x="369489" y="988376"/>
          <a:ext cx="8229418" cy="313704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3.0.3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Class</a:t>
                      </a:r>
                      <a:r>
                        <a:rPr lang="en-US" sz="1100" baseline="0" dirty="0"/>
                        <a:t> Activity</a:t>
                      </a:r>
                      <a:endParaRPr lang="en-US" sz="1100" dirty="0"/>
                    </a:p>
                  </a:txBody>
                  <a:tcPr marL="68580" marR="68580" marT="34290" marB="34290" anchor="ctr"/>
                </a:tc>
                <a:tc>
                  <a:txBody>
                    <a:bodyPr/>
                    <a:lstStyle/>
                    <a:p>
                      <a:r>
                        <a:rPr lang="en-US" sz="1100" b="0" dirty="0"/>
                        <a:t>Design a Communications System</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36179">
                <a:tc>
                  <a:txBody>
                    <a:bodyPr/>
                    <a:lstStyle/>
                    <a:p>
                      <a:pPr algn="ctr"/>
                      <a:r>
                        <a:rPr lang="en-US" sz="1100" dirty="0"/>
                        <a:t>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Devices in a Bubble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3039725069"/>
                  </a:ext>
                </a:extLst>
              </a:tr>
              <a:tr h="236179">
                <a:tc>
                  <a:txBody>
                    <a:bodyPr/>
                    <a:lstStyle/>
                    <a:p>
                      <a:pPr algn="ctr"/>
                      <a:r>
                        <a:rPr lang="en-US" sz="1100" dirty="0"/>
                        <a:t>3.1.12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The Rules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814984366"/>
                  </a:ext>
                </a:extLst>
              </a:tr>
              <a:tr h="236179">
                <a:tc>
                  <a:txBody>
                    <a:bodyPr/>
                    <a:lstStyle/>
                    <a:p>
                      <a:pPr algn="ctr"/>
                      <a:r>
                        <a:rPr lang="en-US" sz="1100" dirty="0"/>
                        <a:t>3.2.4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Protocols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74708435"/>
                  </a:ext>
                </a:extLst>
              </a:tr>
              <a:tr h="236179">
                <a:tc>
                  <a:txBody>
                    <a:bodyPr/>
                    <a:lstStyle/>
                    <a:p>
                      <a:pPr algn="ctr"/>
                      <a:r>
                        <a:rPr lang="en-US" sz="1100" dirty="0"/>
                        <a:t>3.3.6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Protocol</a:t>
                      </a:r>
                      <a:r>
                        <a:rPr lang="en-US" sz="1100" baseline="0" dirty="0"/>
                        <a:t> Suites</a:t>
                      </a:r>
                      <a:endParaRPr lang="en-US" sz="1100" dirty="0"/>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236179">
                <a:tc>
                  <a:txBody>
                    <a:bodyPr/>
                    <a:lstStyle/>
                    <a:p>
                      <a:pPr algn="ctr"/>
                      <a:r>
                        <a:rPr lang="en-US" sz="1100" dirty="0"/>
                        <a:t>3.4.4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Research Networking Standards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34977188"/>
                  </a:ext>
                </a:extLst>
              </a:tr>
              <a:tr h="236179">
                <a:tc>
                  <a:txBody>
                    <a:bodyPr/>
                    <a:lstStyle/>
                    <a:p>
                      <a:pPr algn="ctr"/>
                      <a:r>
                        <a:rPr lang="en-US" sz="1100" dirty="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Standards</a:t>
                      </a:r>
                      <a:r>
                        <a:rPr lang="en-US" sz="1100" baseline="0" dirty="0"/>
                        <a:t> Organizations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161252496"/>
                  </a:ext>
                </a:extLst>
              </a:tr>
              <a:tr h="208254">
                <a:tc>
                  <a:txBody>
                    <a:bodyPr/>
                    <a:lstStyle/>
                    <a:p>
                      <a:pPr algn="ctr"/>
                      <a:r>
                        <a:rPr lang="en-US" sz="1100" dirty="0"/>
                        <a:t>3.5.5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t>Investigate the TCP/IP and OSI Models in Action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236179">
                <a:tc>
                  <a:txBody>
                    <a:bodyPr/>
                    <a:lstStyle/>
                    <a:p>
                      <a:pPr algn="ctr"/>
                      <a:r>
                        <a:rPr lang="en-US" sz="1100" dirty="0"/>
                        <a:t>3.6.6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Data Encapsulation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236179">
                <a:tc>
                  <a:txBody>
                    <a:bodyPr/>
                    <a:lstStyle/>
                    <a:p>
                      <a:pPr algn="ctr"/>
                      <a:r>
                        <a:rPr lang="en-US" sz="1100" dirty="0"/>
                        <a:t>3.7.9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Install Wireshark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3.7.10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b="0" dirty="0"/>
                        <a:t>Use Wireshark to View Network Traffic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3.7.11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Data</a:t>
                      </a:r>
                      <a:r>
                        <a:rPr lang="en-US" sz="1100" baseline="0" dirty="0"/>
                        <a:t> Access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a:lnSpc>
                <a:spcPct val="85000"/>
              </a:lnSpc>
              <a:spcBef>
                <a:spcPct val="30000"/>
              </a:spcBef>
              <a:buNone/>
            </a:pPr>
            <a:r>
              <a:rPr lang="en-US" sz="1600" dirty="0"/>
              <a:t>Prior to teaching Module 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Basic Networking Connectivity and Communications Exam is available, covering Modules 1-3.</a:t>
            </a:r>
          </a:p>
          <a:p>
            <a:pPr marL="0" indent="0">
              <a:buNone/>
            </a:pPr>
            <a:r>
              <a:rPr lang="en-US" sz="1600" dirty="0"/>
              <a:t>Topic 3.1</a:t>
            </a:r>
          </a:p>
          <a:p>
            <a:pPr lvl="1"/>
            <a:r>
              <a:rPr lang="en-US" sz="1600" dirty="0"/>
              <a:t>Use the mail analogy to introduce how data will be sent across a network.</a:t>
            </a:r>
          </a:p>
          <a:p>
            <a:pPr lvl="1"/>
            <a:r>
              <a:rPr lang="en-US" sz="1600" dirty="0"/>
              <a:t>Discuss the rules of addressing a letter and why the Post Office has these rules. </a:t>
            </a:r>
          </a:p>
          <a:p>
            <a:pPr lvl="1"/>
            <a:r>
              <a:rPr lang="en-US" sz="1600" dirty="0"/>
              <a:t>Discuss how protocols are used in human communication and how they are used in networking.</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Lab – Install Wireshark</a:t>
            </a:r>
            <a:endParaRPr lang="en-CA" altLang="en-US" dirty="0"/>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a:buNone/>
            </a:pPr>
            <a:r>
              <a:rPr lang="en-US" sz="1800" dirty="0"/>
              <a:t>In this lab you will do the following:</a:t>
            </a:r>
          </a:p>
          <a:p>
            <a:pPr lvl="1"/>
            <a:r>
              <a:rPr lang="en-US" sz="1800" dirty="0"/>
              <a:t>Download and Install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Lab – Use Wireshark to View Network Traffic</a:t>
            </a:r>
            <a:endParaRPr lang="en-CA" altLang="en-US" dirty="0"/>
          </a:p>
        </p:txBody>
      </p:sp>
      <p:sp>
        <p:nvSpPr>
          <p:cNvPr id="13315" name="Content Placeholder 2"/>
          <p:cNvSpPr>
            <a:spLocks noGrp="1"/>
          </p:cNvSpPr>
          <p:nvPr>
            <p:ph idx="1"/>
          </p:nvPr>
        </p:nvSpPr>
        <p:spPr>
          <a:xfrm>
            <a:off x="114301" y="861387"/>
            <a:ext cx="8580966" cy="3811097"/>
          </a:xfrm>
        </p:spPr>
        <p:txBody>
          <a:bodyPr/>
          <a:lstStyle/>
          <a:p>
            <a:pPr marL="0" indent="0">
              <a:buNone/>
            </a:pPr>
            <a:r>
              <a:rPr lang="en-US" altLang="en-US" sz="1800" dirty="0"/>
              <a:t>In this lab, you will do the following:</a:t>
            </a:r>
          </a:p>
          <a:p>
            <a:pPr lvl="1"/>
            <a:r>
              <a:rPr lang="en-US" sz="1800" dirty="0"/>
              <a:t>Part 1: Capture and Analyze Local ICMP Data in Wireshark </a:t>
            </a:r>
          </a:p>
          <a:p>
            <a:pPr lvl="1"/>
            <a:r>
              <a:rPr lang="en-US" sz="1800" dirty="0"/>
              <a:t>Part 2: Capture and Analyze Remote ICMP Data in Wireshark </a:t>
            </a:r>
            <a:endParaRPr lang="en-CA" altLang="en-US" sz="1800" dirty="0"/>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a:buNone/>
            </a:pPr>
            <a:r>
              <a:rPr lang="en-US" sz="1600" dirty="0"/>
              <a:t>Topic 3.2</a:t>
            </a:r>
          </a:p>
          <a:p>
            <a:pPr lvl="1"/>
            <a:r>
              <a:rPr lang="en-US" sz="1600" dirty="0"/>
              <a:t>Discuss the different protocol types and why each one is important.</a:t>
            </a:r>
          </a:p>
          <a:p>
            <a:pPr lvl="1"/>
            <a:r>
              <a:rPr lang="en-US" sz="1600" dirty="0"/>
              <a:t>Explain the role of protocol functions in facilitating network communications.</a:t>
            </a:r>
          </a:p>
          <a:p>
            <a:pPr marL="0" indent="0">
              <a:buNone/>
            </a:pPr>
            <a:r>
              <a:rPr lang="en-US" sz="1600" dirty="0"/>
              <a:t>Topic 3.3</a:t>
            </a:r>
          </a:p>
          <a:p>
            <a:pPr lvl="1"/>
            <a:r>
              <a:rPr lang="en-US" sz="1600" dirty="0"/>
              <a:t>Explain why protocol suites are important and why TCP/IP is the primary suite for today.</a:t>
            </a:r>
          </a:p>
          <a:p>
            <a:pPr lvl="1"/>
            <a:r>
              <a:rPr lang="en-US" sz="1600" dirty="0"/>
              <a:t>Discuss the interaction between a user and a web server.  Use the animations on page 3.3.5</a:t>
            </a:r>
          </a:p>
          <a:p>
            <a:pPr marL="0" indent="0">
              <a:lnSpc>
                <a:spcPct val="85000"/>
              </a:lnSpc>
              <a:spcBef>
                <a:spcPct val="30000"/>
              </a:spcBef>
              <a:buNone/>
            </a:pPr>
            <a:r>
              <a:rPr lang="en-US" sz="1600" dirty="0"/>
              <a:t>Topic 3.4</a:t>
            </a:r>
          </a:p>
          <a:p>
            <a:pPr lvl="1">
              <a:lnSpc>
                <a:spcPct val="85000"/>
              </a:lnSpc>
              <a:spcBef>
                <a:spcPct val="30000"/>
              </a:spcBef>
            </a:pPr>
            <a:r>
              <a:rPr lang="en-US" sz="1600" dirty="0"/>
              <a:t>Discuss why open standards are important.</a:t>
            </a:r>
          </a:p>
          <a:p>
            <a:pPr lvl="1">
              <a:lnSpc>
                <a:spcPct val="85000"/>
              </a:lnSpc>
              <a:spcBef>
                <a:spcPct val="30000"/>
              </a:spcBef>
            </a:pPr>
            <a:r>
              <a:rPr lang="en-US" sz="1600" dirty="0"/>
              <a:t>Discuss the advantages and disadvantages of a standards-based protocol and a proprietary protocol. </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77335"/>
            <a:ext cx="8853286" cy="4085166"/>
          </a:xfrm>
        </p:spPr>
        <p:txBody>
          <a:bodyPr/>
          <a:lstStyle/>
          <a:p>
            <a:pPr marL="0" indent="0">
              <a:lnSpc>
                <a:spcPct val="85000"/>
              </a:lnSpc>
              <a:spcBef>
                <a:spcPct val="30000"/>
              </a:spcBef>
              <a:buNone/>
            </a:pPr>
            <a:r>
              <a:rPr lang="en-US" sz="1600" dirty="0"/>
              <a:t>Topic 3.5</a:t>
            </a:r>
          </a:p>
          <a:p>
            <a:pPr lvl="1"/>
            <a:r>
              <a:rPr lang="en-US" sz="1600" dirty="0"/>
              <a:t>TCP/IP - Students need to memorize the layers and what protocols are found at each layer. See packet tracer activity 3.5.5.</a:t>
            </a:r>
          </a:p>
          <a:p>
            <a:pPr lvl="1"/>
            <a:r>
              <a:rPr lang="en-US" sz="1600" dirty="0"/>
              <a:t>Discuss the advantages and disadvantages using a layered model. </a:t>
            </a:r>
          </a:p>
          <a:p>
            <a:pPr lvl="1">
              <a:lnSpc>
                <a:spcPct val="85000"/>
              </a:lnSpc>
              <a:spcBef>
                <a:spcPct val="30000"/>
              </a:spcBef>
            </a:pPr>
            <a:r>
              <a:rPr lang="en-US" sz="1600" dirty="0"/>
              <a:t>Discuss why the models are vitally important to networking. An analogy would be when studying anatomy, how important is the skeletal structure? This becomes the foundation that anatomy will use to build everything from there. Likewise in networking, we never get far away from the OSI or TCP/IP models when identify what protocol or equipment does, like a switch using MAC addresses and a router using IP addressing. Or when we use top down, bottom up when troubleshooting.</a:t>
            </a:r>
          </a:p>
          <a:p>
            <a:pPr lvl="1">
              <a:lnSpc>
                <a:spcPct val="85000"/>
              </a:lnSpc>
              <a:spcBef>
                <a:spcPct val="30000"/>
              </a:spcBef>
            </a:pPr>
            <a:r>
              <a:rPr lang="en-US" sz="1600" dirty="0"/>
              <a:t>Illustrate the usefulness of the OSI model to troubleshoot with the divide and conquer method. This is when we ping a device that is having issues. If the Layer 3 ICMP ping fails we will look from Layer 3 down… because the issue will be at Layer 1, Layer 2 or Layer 3; however if the ping is good then we look from Layer 4 up because the issues will be at Layer 4, Layer 5, Layer 6, or Layer 7. Examples of higher layer issues are bad authentication, incorrect formatting, etc. Examples of lower layer issues are bad cables, bad connectors, VLAN assignment, bad IP addressing and or subnet masking, etc. </a:t>
            </a:r>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07932120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19674</TotalTime>
  <Words>5523</Words>
  <Application>Microsoft Office PowerPoint</Application>
  <PresentationFormat>On-screen Show (16:9)</PresentationFormat>
  <Paragraphs>853</Paragraphs>
  <Slides>78</Slides>
  <Notes>75</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CiscoSans ExtraLight</vt:lpstr>
      <vt:lpstr>Wingdings</vt:lpstr>
      <vt:lpstr>Default Theme</vt:lpstr>
      <vt:lpstr>Module 3: Protocols and Models</vt:lpstr>
      <vt:lpstr>Instructor Materials – Module 3 Planning Guide</vt:lpstr>
      <vt:lpstr>What to Expect in this Module</vt:lpstr>
      <vt:lpstr>What to Expect in this Module (Cont.)</vt:lpstr>
      <vt:lpstr>Check Your Understanding</vt:lpstr>
      <vt:lpstr>Module 3: Activities</vt:lpstr>
      <vt:lpstr>Module 3: Best Practices (Cont.)</vt:lpstr>
      <vt:lpstr>Module 3: Best Practices (Cont.)</vt:lpstr>
      <vt:lpstr>Module 3: Best Practices (Cont.)</vt:lpstr>
      <vt:lpstr>Module 3: Best Practices (Cont.)</vt:lpstr>
      <vt:lpstr>Module 3: Best Practices (Cont.)</vt:lpstr>
      <vt:lpstr>Module 3: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Sue Livingston -X (suliving - UNICON INC at Cisco)</cp:lastModifiedBy>
  <cp:revision>1000</cp:revision>
  <dcterms:created xsi:type="dcterms:W3CDTF">2016-08-22T22:27:36Z</dcterms:created>
  <dcterms:modified xsi:type="dcterms:W3CDTF">2019-12-06T15:45:47Z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