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4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5.xml" ContentType="application/vnd.openxmlformats-officedocument.presentationml.tags+xml"/>
  <Override PartName="/ppt/notesSlides/notesSlide28.xml" ContentType="application/vnd.openxmlformats-officedocument.presentationml.notesSlide+xml"/>
  <Override PartName="/ppt/tags/tag16.xml" ContentType="application/vnd.openxmlformats-officedocument.presentationml.tags+xml"/>
  <Override PartName="/ppt/notesSlides/notesSlide29.xml" ContentType="application/vnd.openxmlformats-officedocument.presentationml.notesSlide+xml"/>
  <Override PartName="/ppt/tags/tag17.xml" ContentType="application/vnd.openxmlformats-officedocument.presentationml.tags+xml"/>
  <Override PartName="/ppt/notesSlides/notesSlide30.xml" ContentType="application/vnd.openxmlformats-officedocument.presentationml.notesSlide+xml"/>
  <Override PartName="/ppt/tags/tag18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5"/>
  </p:notesMasterIdLst>
  <p:sldIdLst>
    <p:sldId id="513" r:id="rId2"/>
    <p:sldId id="730" r:id="rId3"/>
    <p:sldId id="1070" r:id="rId4"/>
    <p:sldId id="1071" r:id="rId5"/>
    <p:sldId id="1053" r:id="rId6"/>
    <p:sldId id="763" r:id="rId7"/>
    <p:sldId id="1052" r:id="rId8"/>
    <p:sldId id="1069" r:id="rId9"/>
    <p:sldId id="876" r:id="rId10"/>
    <p:sldId id="860" r:id="rId11"/>
    <p:sldId id="759" r:id="rId12"/>
    <p:sldId id="1054" r:id="rId13"/>
    <p:sldId id="1090" r:id="rId14"/>
    <p:sldId id="1091" r:id="rId15"/>
    <p:sldId id="1092" r:id="rId16"/>
    <p:sldId id="1056" r:id="rId17"/>
    <p:sldId id="1057" r:id="rId18"/>
    <p:sldId id="1093" r:id="rId19"/>
    <p:sldId id="1094" r:id="rId20"/>
    <p:sldId id="1095" r:id="rId21"/>
    <p:sldId id="1096" r:id="rId22"/>
    <p:sldId id="1097" r:id="rId23"/>
    <p:sldId id="1098" r:id="rId24"/>
    <p:sldId id="1099" r:id="rId25"/>
    <p:sldId id="1063" r:id="rId26"/>
    <p:sldId id="1064" r:id="rId27"/>
    <p:sldId id="1100" r:id="rId28"/>
    <p:sldId id="1101" r:id="rId29"/>
    <p:sldId id="1102" r:id="rId30"/>
    <p:sldId id="957" r:id="rId31"/>
    <p:sldId id="958" r:id="rId32"/>
    <p:sldId id="874" r:id="rId33"/>
    <p:sldId id="291" r:id="rId34"/>
  </p:sldIdLst>
  <p:sldSz cx="9144000" cy="5143500" type="screen16x9"/>
  <p:notesSz cx="6858000" cy="9144000"/>
  <p:custDataLst>
    <p:tags r:id="rId3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9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2" autoAdjust="0"/>
    <p:restoredTop sz="77288" autoAdjust="0"/>
  </p:normalViewPr>
  <p:slideViewPr>
    <p:cSldViewPr snapToGrid="0" showGuides="1">
      <p:cViewPr varScale="1">
        <p:scale>
          <a:sx n="68" d="100"/>
          <a:sy n="68" d="100"/>
        </p:scale>
        <p:origin x="1244" y="60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Cisco Networking Academy Program</a:t>
            </a:r>
          </a:p>
          <a:p>
            <a:r>
              <a:rPr lang="en-US" dirty="0"/>
              <a:t>Introduction to Networks v7.0 (ITN)</a:t>
            </a:r>
          </a:p>
          <a:p>
            <a:r>
              <a:rPr lang="en-US" dirty="0"/>
              <a:t>Module 6: Data Link Layer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6.1 – Purpose of the Data Link Layer</a:t>
            </a:r>
          </a:p>
          <a:p>
            <a:r>
              <a:rPr lang="en-US" dirty="0"/>
              <a:t>6.1.1 – The Data Link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6.1 – Purpose of the Data Link Layer</a:t>
            </a:r>
          </a:p>
          <a:p>
            <a:r>
              <a:rPr lang="en-US" dirty="0"/>
              <a:t>6.1.2 – IEEE 802 LAN/MAN Data Link Sublayers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28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6.1 – Purpose of the Data Link Layer</a:t>
            </a:r>
          </a:p>
          <a:p>
            <a:r>
              <a:rPr lang="en-US" dirty="0"/>
              <a:t>6.1.3 – Providing Access to Media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37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6.1 – Purpose of the Data Link Layer</a:t>
            </a:r>
          </a:p>
          <a:p>
            <a:r>
              <a:rPr lang="en-US" dirty="0"/>
              <a:t>6.1.4 – Data Link Layer Standards</a:t>
            </a:r>
          </a:p>
          <a:p>
            <a:r>
              <a:rPr lang="en-US" dirty="0"/>
              <a:t>6.1.5 – Check Your Understanding – Purpose of Data Link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59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6 - Data Link Layer</a:t>
            </a:r>
          </a:p>
          <a:p>
            <a:r>
              <a:rPr lang="en-US" dirty="0"/>
              <a:t>6.2 - Topologies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6.2.1 – Physical and Logical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25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6.2.2 – WAN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51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6.2.3– Point-to-Point WAN Topology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21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6.2.4 – LAN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44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6.2.5 – Half and Full Duplex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15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771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6.2.6 – Access Control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684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6.2.7 – Contention-Based Access – CSMA/CD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287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6.2.8 – Contention-Based Access – CSMA/CA</a:t>
            </a:r>
          </a:p>
          <a:p>
            <a:r>
              <a:rPr lang="en-US" dirty="0"/>
              <a:t>6.2.9 – Check Your Understanding -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640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6 - Data Link Layer</a:t>
            </a:r>
          </a:p>
          <a:p>
            <a:r>
              <a:rPr lang="en-US" dirty="0"/>
              <a:t>6.3 -  Data Link Frame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55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6.3 – Data Link Frame</a:t>
            </a:r>
          </a:p>
          <a:p>
            <a:r>
              <a:rPr lang="en-US" dirty="0"/>
              <a:t>6.3.1 – The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708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6.3 – Data Link Frame</a:t>
            </a:r>
          </a:p>
          <a:p>
            <a:r>
              <a:rPr lang="en-US" dirty="0"/>
              <a:t>6.3.2 – Frame 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42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6.3 – Data Link Frame</a:t>
            </a:r>
          </a:p>
          <a:p>
            <a:r>
              <a:rPr lang="en-US" dirty="0"/>
              <a:t>6.3.3 – Layer 2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210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6.3 – Data Link Frame</a:t>
            </a:r>
          </a:p>
          <a:p>
            <a:r>
              <a:rPr lang="en-US" dirty="0"/>
              <a:t>6.3.4 – LAN and WAN Frames</a:t>
            </a:r>
          </a:p>
          <a:p>
            <a:r>
              <a:rPr lang="en-US" dirty="0"/>
              <a:t>6.3.5 – Check Your Understanding – Data Link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898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6-  Data Link Layer</a:t>
            </a:r>
          </a:p>
          <a:p>
            <a:r>
              <a:rPr lang="en-US" dirty="0"/>
              <a:t>6.4 - Module Practice and Quiz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31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6.4 – Module Practice and Quiz</a:t>
            </a:r>
          </a:p>
          <a:p>
            <a:r>
              <a:rPr lang="en-US" dirty="0"/>
              <a:t>6.4.1 – What did I learn in this module?</a:t>
            </a:r>
          </a:p>
          <a:p>
            <a:r>
              <a:rPr lang="en-US" dirty="0"/>
              <a:t>6.4.2 – Module Quiz – Data Link Layer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2744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32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6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453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7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60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8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929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Cisco Networking Academy Program</a:t>
            </a:r>
          </a:p>
          <a:p>
            <a:r>
              <a:rPr lang="en-US" dirty="0"/>
              <a:t>Introduction to Networks v7.0 (ITN)</a:t>
            </a:r>
          </a:p>
          <a:p>
            <a:r>
              <a:rPr lang="en-US" dirty="0"/>
              <a:t>Module 6: Data Link Layer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10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6.0 - Data Link Layer </a:t>
            </a:r>
            <a:r>
              <a:rPr lang="en-US"/>
              <a:t>- Introduction</a:t>
            </a:r>
            <a:endParaRPr lang="en-US" dirty="0"/>
          </a:p>
          <a:p>
            <a:pPr>
              <a:buFontTx/>
              <a:buNone/>
            </a:pPr>
            <a:r>
              <a:rPr lang="en-GB" dirty="0"/>
              <a:t>6.0.2 – What will I learn to do in this module?</a:t>
            </a:r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6 - Data Link Layer</a:t>
            </a:r>
          </a:p>
          <a:p>
            <a:r>
              <a:rPr lang="en-US" dirty="0"/>
              <a:t>6.1 - Purpose of the Data Link Layer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1219200"/>
            <a:ext cx="6557379" cy="1666626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6: Data Link Layer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497" y="3127609"/>
            <a:ext cx="5925246" cy="299001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Instructor Materials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1" y="698645"/>
            <a:ext cx="8012573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Data Link Layer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Explain how media access control in the data link layer supports communication across networks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74E1EB-2DBE-496F-B0B0-6C44227D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653368"/>
              </p:ext>
            </p:extLst>
          </p:nvPr>
        </p:nvGraphicFramePr>
        <p:xfrm>
          <a:off x="457677" y="2152014"/>
          <a:ext cx="7826240" cy="21923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13120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3913120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936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7836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Purpose of the Data Link Layer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 the purpose and function of the data link layer in preparing communication for transmission on specific media.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5121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Topologies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 the characteristics of media access control methods on WAN and LAN topologies.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  <a:tr h="6029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 Link Frame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Describe the characteristics and functions of the data link frame.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372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119238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244338"/>
            <a:ext cx="7598042" cy="14734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6.1 Purpose of the Data Link Layer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Purpose of the Data Link Layer</a:t>
            </a:r>
            <a:br>
              <a:rPr lang="en-US" dirty="0"/>
            </a:br>
            <a:r>
              <a:rPr lang="en-US" sz="2400" dirty="0"/>
              <a:t>The Data Link Layer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4140028" cy="307394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Data Link layer is responsible for communications between end-device network interface cards.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It allows upper layer protocols to access the physical layer media and encapsulates Layer 3 packets (IPv4 and IPv6) into Layer 2 Frames.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It also performs error detection and rejects corrupts frames.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2775E-EEA2-B340-AC65-D029824E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746" y="1046747"/>
            <a:ext cx="3823810" cy="201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Purpose of the Data Link Layer</a:t>
            </a:r>
            <a:br>
              <a:rPr lang="en-US" dirty="0"/>
            </a:br>
            <a:r>
              <a:rPr lang="en-US" sz="2400" dirty="0"/>
              <a:t>IEEE 802 LAN/MAN Data Link Sublayers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4" y="855419"/>
            <a:ext cx="4305820" cy="3683530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IEEE 802 LAN/MAN standards are specific to the type of network (Ethernet, WLAN, WPAN, etc).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Data Link Layer consists of two sublayers. </a:t>
            </a:r>
            <a:r>
              <a:rPr lang="en-US" sz="1600" b="1" dirty="0">
                <a:solidFill>
                  <a:srgbClr val="000000"/>
                </a:solidFill>
              </a:rPr>
              <a:t>Logical Link Control (LLC)</a:t>
            </a:r>
            <a:r>
              <a:rPr lang="en-US" sz="1600" dirty="0">
                <a:solidFill>
                  <a:srgbClr val="000000"/>
                </a:solidFill>
              </a:rPr>
              <a:t> and </a:t>
            </a:r>
            <a:r>
              <a:rPr lang="en-US" sz="1600" b="1" dirty="0">
                <a:solidFill>
                  <a:srgbClr val="000000"/>
                </a:solidFill>
              </a:rPr>
              <a:t>Media Access Control (MAC).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LLC sublayer communicates between the networking software at the upper layers and the device hardware at the lower layers.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MAC sublayer is responsible for data encapsulation and media access control.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482E20-85AC-4A71-B6F1-35D714F52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783" y="855419"/>
            <a:ext cx="4640217" cy="368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3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Purpose of the Data Link Layer</a:t>
            </a:r>
            <a:br>
              <a:rPr lang="en-US" dirty="0"/>
            </a:br>
            <a:r>
              <a:rPr lang="en-US" sz="2400" dirty="0"/>
              <a:t>Providing Access to Media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7913516" cy="3073946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Packets exchanged between nodes may experience numerous data link layers and media transitions.</a:t>
            </a: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0" indent="0" algn="l"/>
            <a:r>
              <a:rPr lang="en-US" dirty="0">
                <a:solidFill>
                  <a:srgbClr val="000000"/>
                </a:solidFill>
              </a:rPr>
              <a:t>At each hop along the path, a router performs four basic Layer 2 functions: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Accepts a frame from the network medium.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De-encapsulates the frame to expose the encapsulated packet.</a:t>
            </a:r>
          </a:p>
          <a:p>
            <a:pPr marL="415985" lvl="1" indent="-342900"/>
            <a:r>
              <a:rPr lang="en-US" sz="1600" dirty="0">
                <a:solidFill>
                  <a:srgbClr val="000000"/>
                </a:solidFill>
              </a:rPr>
              <a:t>Re-encapsulates the packet into a new frame.</a:t>
            </a:r>
          </a:p>
          <a:p>
            <a:pPr marL="415985" lvl="1" indent="-342900"/>
            <a:r>
              <a:rPr lang="en-US" sz="1600" dirty="0">
                <a:solidFill>
                  <a:srgbClr val="000000"/>
                </a:solidFill>
              </a:rPr>
              <a:t>Forwards the new frame on the medium of the next network segment.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7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3E1FC63F-1738-4F20-B656-0C076A42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8"/>
          </a:xfrm>
        </p:spPr>
        <p:txBody>
          <a:bodyPr/>
          <a:lstStyle/>
          <a:p>
            <a:r>
              <a:rPr lang="en-US" sz="1600" dirty="0"/>
              <a:t>Purpose of the Data Link Layer</a:t>
            </a:r>
            <a:br>
              <a:rPr lang="en-US" dirty="0"/>
            </a:br>
            <a:r>
              <a:rPr lang="en-US" sz="2400" dirty="0"/>
              <a:t>Data Link Layer Standards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3746328" cy="3073946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Data link layer protocols are defined by engineering organizations: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Institute for Electrical and Electronic Engineers (IEEE).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International Telecommunications Union (ITU).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International Organizations for Standardization (ISO).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American National Standards Institute (ANSI).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E48A9C-7AC9-4385-99A6-E88DD132E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55419"/>
            <a:ext cx="4055062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6.2 Topologies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Physical and Logical Topologies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The topology of a network is the arrangement and relationship of the network devices and the interconnections between them.</a:t>
            </a:r>
          </a:p>
          <a:p>
            <a:pPr marL="0" indent="0" algn="l"/>
            <a:endParaRPr lang="en-US" sz="18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There are two types of topologies used when describing networks: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Physical topology </a:t>
            </a:r>
            <a:r>
              <a:rPr lang="en-US" sz="1800" dirty="0">
                <a:solidFill>
                  <a:srgbClr val="000000"/>
                </a:solidFill>
              </a:rPr>
              <a:t>– shows physical connections and how devices are interconnected.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Logical topology </a:t>
            </a:r>
            <a:r>
              <a:rPr lang="en-US" sz="1800" dirty="0">
                <a:solidFill>
                  <a:srgbClr val="000000"/>
                </a:solidFill>
              </a:rPr>
              <a:t>– identifies the virtual connections between devices using device interfaces and IP addressing schemes.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50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WAN Topologies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943508"/>
            <a:ext cx="8280400" cy="2804664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There are three common physical WAN topologies: 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Point-to-point</a:t>
            </a:r>
            <a:r>
              <a:rPr lang="en-US" sz="1800" dirty="0">
                <a:solidFill>
                  <a:srgbClr val="000000"/>
                </a:solidFill>
              </a:rPr>
              <a:t> – the simplest and most common WAN topology. Consists of a permanent link between two endpoints.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Hub and spoke </a:t>
            </a:r>
            <a:r>
              <a:rPr lang="en-US" sz="1800" dirty="0">
                <a:solidFill>
                  <a:srgbClr val="000000"/>
                </a:solidFill>
              </a:rPr>
              <a:t>– similar to a star topology where a central site interconnects branch sites through point-to-point links.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Mesh</a:t>
            </a:r>
            <a:r>
              <a:rPr lang="en-US" sz="1800" dirty="0">
                <a:solidFill>
                  <a:srgbClr val="000000"/>
                </a:solidFill>
              </a:rPr>
              <a:t> – provides high availability but requires every end system to be connected to every other end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65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Point-to-Point WAN Topology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15367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Physical point-to-point topologies directly connect two nodes.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nodes may not share the media with other hosts.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Because all frames on the media can only travel to or from the two nodes, Point-to-Point WAN protocols can be very simple.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38DFB8-7E4C-49CD-931F-4C4AC9613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0" y="2874963"/>
            <a:ext cx="6666667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9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50629"/>
            <a:ext cx="9144000" cy="757551"/>
          </a:xfrm>
        </p:spPr>
        <p:txBody>
          <a:bodyPr/>
          <a:lstStyle/>
          <a:p>
            <a:r>
              <a:rPr lang="en-US" dirty="0"/>
              <a:t>Instructor Materials – Module 6 Planning Guide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808180"/>
            <a:ext cx="8461315" cy="3818904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This PowerPoint deck is divided in two parts: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Instructor Planning Guide</a:t>
            </a: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Information to help you become familiar with the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Teaching aids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Instructor Class Presentation</a:t>
            </a:r>
          </a:p>
          <a:p>
            <a:pPr lvl="1"/>
            <a:r>
              <a:rPr lang="en-CA" dirty="0"/>
              <a:t>Optional slides that you can use in the classroom</a:t>
            </a:r>
          </a:p>
          <a:p>
            <a:pPr lvl="1"/>
            <a:r>
              <a:rPr lang="en-CA" dirty="0"/>
              <a:t>Begins on slide # 9</a:t>
            </a:r>
          </a:p>
          <a:p>
            <a:pPr marL="142875" lvl="1" indent="0" algn="ctr">
              <a:buNone/>
            </a:pPr>
            <a:r>
              <a:rPr lang="en-CA" sz="1600" b="1" dirty="0"/>
              <a:t>Note</a:t>
            </a:r>
            <a:r>
              <a:rPr lang="en-CA" sz="1600" dirty="0"/>
              <a:t>: Remove the Planning Guide from this presentation before sharing with anyone.</a:t>
            </a:r>
          </a:p>
          <a:p>
            <a:pPr marL="0" indent="0">
              <a:buNone/>
            </a:pPr>
            <a:r>
              <a:rPr lang="en-CA" sz="1600" b="1" dirty="0">
                <a:solidFill>
                  <a:schemeClr val="accent4"/>
                </a:solidFill>
              </a:rPr>
              <a:t>For additional help and resources go to the Instructor Home Page and Course Resources for this course. </a:t>
            </a:r>
            <a:r>
              <a:rPr lang="en-US" sz="1600" b="1" dirty="0">
                <a:solidFill>
                  <a:schemeClr val="accent4"/>
                </a:solidFill>
              </a:rPr>
              <a:t>You also can visit the professional development site on netacad.com, the official Cisco Networking Academy Facebook page, or Instructor Only FB group.</a:t>
            </a:r>
            <a:endParaRPr lang="en-CA" sz="1600" b="1" dirty="0">
              <a:solidFill>
                <a:schemeClr val="accent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958195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LAN Topologies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40" y="826265"/>
            <a:ext cx="4047061" cy="3613533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End devices on LANs are typically interconnected using a star or extended star topology. Star and extended star topologies are easy to install, very scalable and easy to troubleshoot.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Early Ethernet and Legacy Token Ring technologies provide two additional topologies: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Bus</a:t>
            </a:r>
            <a:r>
              <a:rPr lang="en-US" sz="1600" dirty="0">
                <a:solidFill>
                  <a:srgbClr val="000000"/>
                </a:solidFill>
              </a:rPr>
              <a:t> – All end systems chained together and terminated on each end.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Ring </a:t>
            </a:r>
            <a:r>
              <a:rPr lang="en-US" sz="1600" dirty="0">
                <a:solidFill>
                  <a:srgbClr val="000000"/>
                </a:solidFill>
              </a:rPr>
              <a:t>– Each end system is connected to its respective neighbors to form a ring.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75D65E-B72F-4095-958C-B321F7C577A5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501" y="681400"/>
            <a:ext cx="4820059" cy="378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0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Half and Full Duplex Communication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Half-duplex communication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Only allows one device to send or receive at a time on a shared medium.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on WLANs and legacy bus topologies with Ethernet hubs.</a:t>
            </a:r>
          </a:p>
          <a:p>
            <a:pPr marL="0" indent="0" algn="l"/>
            <a:endParaRPr lang="en-US" sz="1600" b="1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Full-duplex communication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Allows both devices to simultaneously transmit and receive on a shared medium.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Ethernet switches operate in full-duplex mode.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03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Access Control Methods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Contention-based access</a:t>
            </a:r>
          </a:p>
          <a:p>
            <a:pPr marL="73085" lvl="1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All nodes operating in half-duplex, competing for use of the medium. Examples are: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Carrier sense multiple access with collision detection (CSMA/CD) as used on legacy bus-topology Ethernet.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Carrier sense multiple access with collision avoidance (CSMA/CA) as used on Wireless LANs.</a:t>
            </a:r>
          </a:p>
          <a:p>
            <a:pPr marL="146110" lvl="2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Controlled access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Deterministic access where each node has its own time on the medium.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on legacy networks such as Token Ring and ARCNET.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56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Contention-Based Access – CSMA/CD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49"/>
            <a:ext cx="8280400" cy="3393731"/>
          </a:xfrm>
        </p:spPr>
        <p:txBody>
          <a:bodyPr/>
          <a:lstStyle/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CSMA/CD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by legacy Ethernet LANs.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Operates in half-duplex mode where only one device sends or receives at a time.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Uses a collision detection process to govern when a device can send and what happens if multiple devices send at the same time.</a:t>
            </a:r>
          </a:p>
          <a:p>
            <a:pPr marL="73085" lvl="1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73085" lvl="1" indent="0">
              <a:buNone/>
            </a:pPr>
            <a:r>
              <a:rPr lang="en-US" sz="1600" b="1" dirty="0">
                <a:solidFill>
                  <a:srgbClr val="000000"/>
                </a:solidFill>
              </a:rPr>
              <a:t>CSMA/CD collision detection process</a:t>
            </a:r>
            <a:r>
              <a:rPr lang="en-US" sz="1600" dirty="0">
                <a:solidFill>
                  <a:srgbClr val="000000"/>
                </a:solidFill>
              </a:rPr>
              <a:t>: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Devices transmitting simultaneously will result in a signal collision on the shared media.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Devices detect the collision.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Devices wait a random period of time and retransmit data.</a:t>
            </a:r>
          </a:p>
          <a:p>
            <a:pPr marL="146110" lvl="2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02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Contention-Based Access – CSMA/CA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CSMA/CA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by IEEE 802.11 WLANs.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Operates in half-duplex mode where only one device sends or receives at a time.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Uses a collision avoidance process to govern when a device can send and what happens if multiple devices send at the same time.</a:t>
            </a:r>
          </a:p>
          <a:p>
            <a:pPr marL="73085" lvl="1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en-US" sz="1600" b="1" dirty="0">
                <a:solidFill>
                  <a:srgbClr val="000000"/>
                </a:solidFill>
              </a:rPr>
              <a:t>CSMA/CA collision avoidance process</a:t>
            </a:r>
            <a:r>
              <a:rPr lang="en-US" sz="1600" dirty="0">
                <a:solidFill>
                  <a:srgbClr val="000000"/>
                </a:solidFill>
              </a:rPr>
              <a:t>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When transmitting, devices also include the time duration needed for the transmission.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Other devices on the shared medium receive the time duration information and know how long the medium will be unavailable.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35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6.3 Data Link Frame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391011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Data Link Frame</a:t>
            </a:r>
            <a:br>
              <a:rPr lang="en-US" dirty="0"/>
            </a:br>
            <a:r>
              <a:rPr lang="en-US" sz="2400" dirty="0"/>
              <a:t>The Frame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F0493-B526-DE4A-B220-F79C82C4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02311"/>
            <a:ext cx="8280057" cy="3505566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Data is encapsulated by the data link layer with a header and a trailer to form a frame.</a:t>
            </a: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A data link frame has three parts: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Header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Data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Trailer</a:t>
            </a: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en-US" sz="1600" dirty="0">
                <a:solidFill>
                  <a:srgbClr val="000000"/>
                </a:solidFill>
              </a:rPr>
              <a:t>The fields of the header and trailer vary according to data link layer protocol.</a:t>
            </a: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en-US" sz="1600" dirty="0">
                <a:solidFill>
                  <a:srgbClr val="000000"/>
                </a:solidFill>
              </a:rPr>
              <a:t>The amount of control information carried with in the frame varies according to access control information and logical topology.</a:t>
            </a:r>
          </a:p>
        </p:txBody>
      </p:sp>
    </p:spTree>
    <p:extLst>
      <p:ext uri="{BB962C8B-B14F-4D97-AF65-F5344CB8AC3E}">
        <p14:creationId xmlns:p14="http://schemas.microsoft.com/office/powerpoint/2010/main" val="39457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Data Link Frame</a:t>
            </a:r>
            <a:br>
              <a:rPr lang="en-US" dirty="0"/>
            </a:br>
            <a:r>
              <a:rPr lang="en-US" sz="2400" dirty="0"/>
              <a:t>Frame Fields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D7B87715-3E1C-4D1E-9428-D7A3628B19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0472035"/>
              </p:ext>
            </p:extLst>
          </p:nvPr>
        </p:nvGraphicFramePr>
        <p:xfrm>
          <a:off x="474662" y="2749860"/>
          <a:ext cx="8237366" cy="1828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847">
                  <a:extLst>
                    <a:ext uri="{9D8B030D-6E8A-4147-A177-3AD203B41FA5}">
                      <a16:colId xmlns:a16="http://schemas.microsoft.com/office/drawing/2014/main" val="3729139006"/>
                    </a:ext>
                  </a:extLst>
                </a:gridCol>
                <a:gridCol w="5735519">
                  <a:extLst>
                    <a:ext uri="{9D8B030D-6E8A-4147-A177-3AD203B41FA5}">
                      <a16:colId xmlns:a16="http://schemas.microsoft.com/office/drawing/2014/main" val="19889134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76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Frame Start and 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Identifies beginning and end of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54457"/>
                  </a:ext>
                </a:extLst>
              </a:tr>
              <a:tr h="1709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Addressing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Indicates source and destination 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5172"/>
                  </a:ext>
                </a:extLst>
              </a:tr>
              <a:tr h="20138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Identifies encapsulated Layer 3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046"/>
                  </a:ext>
                </a:extLst>
              </a:tr>
              <a:tr h="17419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Identifies flow control services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07787"/>
                  </a:ext>
                </a:extLst>
              </a:tr>
              <a:tr h="27401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Contains the frame payload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454272"/>
                  </a:ext>
                </a:extLst>
              </a:tr>
              <a:tr h="18572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Error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Used for determine transmission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1731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98841DA-AE58-B547-A619-194872959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25" y="565149"/>
            <a:ext cx="5524833" cy="201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Data Link Frame</a:t>
            </a:r>
            <a:br>
              <a:rPr lang="en-US" dirty="0"/>
            </a:br>
            <a:r>
              <a:rPr lang="en-US" sz="2400" dirty="0"/>
              <a:t>Layer 2 Addresses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F0493-B526-DE4A-B220-F79C82C4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02311"/>
            <a:ext cx="8280057" cy="12470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Also referred to as a physical address.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Contained in the frame header.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only for local delivery of a frame on the link.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Updated by each device that forwards the frame.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C11CB4-FB7A-A44D-8693-5CADB4E74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644" y="2149311"/>
            <a:ext cx="4778709" cy="229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9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Data Link Frame</a:t>
            </a:r>
            <a:br>
              <a:rPr lang="en-US" dirty="0"/>
            </a:br>
            <a:r>
              <a:rPr lang="en-US" sz="2400" dirty="0"/>
              <a:t>LAN and WAN Frames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F0493-B526-DE4A-B220-F79C82C4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02311"/>
            <a:ext cx="8280057" cy="3505566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The logical topology and physical media determine the data link protocol used: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Ethernet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802.11 Wireless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Point-to-Point (PPP)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High-Level Data Link Control (HDLC)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Frame-Relay</a:t>
            </a: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0" indent="0" algn="l"/>
            <a:r>
              <a:rPr lang="en-US" dirty="0">
                <a:solidFill>
                  <a:srgbClr val="000000"/>
                </a:solidFill>
              </a:rPr>
              <a:t>Each protocol performs media access control for specified logical topologies.</a:t>
            </a: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43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EDE137-350D-6D47-BD51-750CD198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5" y="798945"/>
            <a:ext cx="8853286" cy="346366"/>
          </a:xfrm>
        </p:spPr>
        <p:txBody>
          <a:bodyPr/>
          <a:lstStyle/>
          <a:p>
            <a:r>
              <a:rPr lang="en-US" dirty="0"/>
              <a:t>To facilitate learning, the following features within the GUI may be included in this module: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DBD329-AB20-664C-9697-486FE5CE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238"/>
            <a:ext cx="9144000" cy="609708"/>
          </a:xfrm>
        </p:spPr>
        <p:txBody>
          <a:bodyPr/>
          <a:lstStyle/>
          <a:p>
            <a:r>
              <a:rPr lang="en-US" dirty="0"/>
              <a:t>What to Expect in this Module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EE699F-A87C-2246-9235-C1DFDF6B265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1658" y="1145310"/>
          <a:ext cx="8557528" cy="3006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558">
                  <a:extLst>
                    <a:ext uri="{9D8B030D-6E8A-4147-A177-3AD203B41FA5}">
                      <a16:colId xmlns:a16="http://schemas.microsoft.com/office/drawing/2014/main" val="200107645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648404099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0602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35149"/>
                  </a:ext>
                </a:extLst>
              </a:tr>
              <a:tr h="37941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Videos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7650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 Your Understanding(CYU)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topic online quiz to help learners gauge content understanding.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86054"/>
                  </a:ext>
                </a:extLst>
              </a:tr>
              <a:tr h="178145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Interactive Activities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variety of formats to help learners gauge content understanding.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03549"/>
                  </a:ext>
                </a:extLst>
              </a:tr>
              <a:tr h="2152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Syntax Checker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simulations that expose learners to Cisco command line to practice configuration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31658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PT Activity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Simulation and modeling activities designed to explore, acquire, reinforce, and expand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3155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215396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6.4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data link layer of the OSI model (Layer 2) prepares network data for the physical network. 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data link layer is responsible for network interface card (NIC) to network interface card communications.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IEEE 802 LAN/MAN data link layer consists of the following two sublayers: LLC and MAC. 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two types of topologies used in LAN and WAN networks are physical and logical. 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Three common types of physical WAN topologies are: point-to-point, hub and spoke, and mesh. 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Half-duplex communications exchange data in one direction at a time. Full-duplex sends and receives data simultaneously.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contention-based multi-access networks, all nodes are operating in half-duplex.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Examples of contention-based access methods include: CSMA/CD for bus-topology Ethernet LANs and CSMA/CA for WLANs.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data link frame has three basic parts: header, data, and trailer.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Frame fields include: frame start and stop indicator flags, addressing, type, control, data, and error detection.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Data link addresses are also known as physical addresses.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Data link addresses are only used for link local delivery of frames.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6: Data Link Layer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2480B83-AF5E-4A70-B69B-F1E3A8FAC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78757"/>
              </p:ext>
            </p:extLst>
          </p:nvPr>
        </p:nvGraphicFramePr>
        <p:xfrm>
          <a:off x="99152" y="798513"/>
          <a:ext cx="8898797" cy="3992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72054">
                  <a:extLst>
                    <a:ext uri="{9D8B030D-6E8A-4147-A177-3AD203B41FA5}">
                      <a16:colId xmlns:a16="http://schemas.microsoft.com/office/drawing/2014/main" val="3270854437"/>
                    </a:ext>
                  </a:extLst>
                </a:gridCol>
                <a:gridCol w="4426743">
                  <a:extLst>
                    <a:ext uri="{9D8B030D-6E8A-4147-A177-3AD203B41FA5}">
                      <a16:colId xmlns:a16="http://schemas.microsoft.com/office/drawing/2014/main" val="1988644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Logical Link Control (LLC)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Medial Access Control (MAC)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Institute of Electrical and Electronic Engineers (IEEE)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International Telecommunications Union (ITU)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International Organization for Standardization (ISO)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American National Standards Institute (ANSI)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Physical Topology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Logical Topology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Half-duplex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Full-duplex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CSMA/CD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CSMA/CA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Cyclic Redundancy Check (CRC)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Contention-based access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Controlled access</a:t>
                      </a:r>
                    </a:p>
                    <a:p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7967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D52CCD-9D1E-4CC4-815A-A5967A0831D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6756" y="1279280"/>
          <a:ext cx="8595235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65">
                  <a:extLst>
                    <a:ext uri="{9D8B030D-6E8A-4147-A177-3AD203B41FA5}">
                      <a16:colId xmlns:a16="http://schemas.microsoft.com/office/drawing/2014/main" val="3215831619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76475465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Feature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2797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Hands-On Labs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Labs designed for working with physical equipment.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94367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Activities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These are found on the Instructor Resources page. Class Activities are designed to facilitate learning, class discussion, and collaboration.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66603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Quizzes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Self-assessments that integrate concepts and skills learned throughout the series of topics presented in the module.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02776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Summary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Briefly recaps module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46280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2D10C50B-ED86-4E5D-BD0F-658911DF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85"/>
            <a:ext cx="9144000" cy="757238"/>
          </a:xfrm>
        </p:spPr>
        <p:txBody>
          <a:bodyPr/>
          <a:lstStyle/>
          <a:p>
            <a:r>
              <a:rPr lang="en-US" dirty="0"/>
              <a:t>What to Expect in this Module (Cont.)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31D3D35-BC84-421A-A5F0-48081A310F8E}"/>
              </a:ext>
            </a:extLst>
          </p:cNvPr>
          <p:cNvSpPr txBox="1">
            <a:spLocks/>
          </p:cNvSpPr>
          <p:nvPr/>
        </p:nvSpPr>
        <p:spPr bwMode="auto">
          <a:xfrm>
            <a:off x="106756" y="668963"/>
            <a:ext cx="8853286" cy="34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facilitate learning, the following features may be included in this module: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60580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Check Your Understanding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965201"/>
            <a:ext cx="8878570" cy="3643747"/>
          </a:xfrm>
        </p:spPr>
        <p:txBody>
          <a:bodyPr/>
          <a:lstStyle/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Check Your Understanding activities are designed to let students quickly determine if they understand the content and can proceed, or if they need to review. 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Check Your Understanding activities </a:t>
            </a:r>
            <a:r>
              <a:rPr lang="en-US" b="1" i="1" dirty="0"/>
              <a:t>do not </a:t>
            </a:r>
            <a:r>
              <a:rPr lang="en-US" dirty="0"/>
              <a:t>affect student grades.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There are no separate slides for these activities in the PPT. They are listed in the notes area of the slide that appears before these activities.</a:t>
            </a: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dirty="0"/>
          </a:p>
          <a:p>
            <a:pPr eaLnBrk="1" hangingPunct="1"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7270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6: Activities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144065" y="798945"/>
            <a:ext cx="8695135" cy="348414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sz="1600" dirty="0"/>
              <a:t>What activities are associated with this module?</a:t>
            </a:r>
            <a:endParaRPr lang="en-US" sz="1600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sz="1600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753179"/>
              </p:ext>
            </p:extLst>
          </p:nvPr>
        </p:nvGraphicFramePr>
        <p:xfrm>
          <a:off x="427595" y="1333040"/>
          <a:ext cx="8288809" cy="1421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1143">
                  <a:extLst>
                    <a:ext uri="{9D8B030D-6E8A-4147-A177-3AD203B41FA5}">
                      <a16:colId xmlns:a16="http://schemas.microsoft.com/office/drawing/2014/main" val="3156509146"/>
                    </a:ext>
                  </a:extLst>
                </a:gridCol>
                <a:gridCol w="4109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2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509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Page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Activity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Activity Name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Optional?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6.1.5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Purpose of the Data Link Layer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6.2.9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Topologies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6.3.5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Data Link Frame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4527372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6: Best Practices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798944"/>
            <a:ext cx="8853286" cy="4041019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Prior to teaching Module 6, the instructor should: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Review the activities and assessments for this module.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Try to include as many questions as possible to keep students engaged during classroom presentation.</a:t>
            </a:r>
          </a:p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Topic 6.1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Discuss the functions of the data link layer.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What would be the consequences on upper layer protocols if there was no data link layer?</a:t>
            </a:r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Topic 6.2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What type of logical topology do they use on their home network?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Why is CSMA/CA more appropriate than CSMA/CD for wireless networks?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931760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6: Best Practices (Cont.)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946788"/>
            <a:ext cx="8853286" cy="4155319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400" dirty="0"/>
              <a:t> </a:t>
            </a:r>
            <a:r>
              <a:rPr lang="en-US" sz="1600" dirty="0"/>
              <a:t>Topic 6.3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Discuss the function of the six frame fields.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What is the Layer 2 address of their personal computer or laptop?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4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957605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6: Data Link Layer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8613</TotalTime>
  <Words>2268</Words>
  <Application>Microsoft Office PowerPoint</Application>
  <PresentationFormat>On-screen Show (16:9)</PresentationFormat>
  <Paragraphs>403</Paragraphs>
  <Slides>33</Slides>
  <Notes>31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CiscoSans ExtraLight</vt:lpstr>
      <vt:lpstr>Wingdings</vt:lpstr>
      <vt:lpstr>Default Theme</vt:lpstr>
      <vt:lpstr>Module 6: Data Link Layer</vt:lpstr>
      <vt:lpstr>Instructor Materials – Module 6 Planning Guide</vt:lpstr>
      <vt:lpstr>What to Expect in this Module</vt:lpstr>
      <vt:lpstr>What to Expect in this Module (Cont.)</vt:lpstr>
      <vt:lpstr>Check Your Understanding</vt:lpstr>
      <vt:lpstr>Module 6: Activities</vt:lpstr>
      <vt:lpstr>Module 6: Best Practices</vt:lpstr>
      <vt:lpstr>Module 6: Best Practices (Cont.)</vt:lpstr>
      <vt:lpstr>Module 6: Data Link Layer</vt:lpstr>
      <vt:lpstr>Module Objectives</vt:lpstr>
      <vt:lpstr>6.1 Purpose of the Data Link Layer</vt:lpstr>
      <vt:lpstr>Purpose of the Data Link Layer The Data Link Layer</vt:lpstr>
      <vt:lpstr>Purpose of the Data Link Layer IEEE 802 LAN/MAN Data Link Sublayers</vt:lpstr>
      <vt:lpstr>Purpose of the Data Link Layer Providing Access to Media</vt:lpstr>
      <vt:lpstr>Purpose of the Data Link Layer Data Link Layer Standards</vt:lpstr>
      <vt:lpstr>6.2 Topologies</vt:lpstr>
      <vt:lpstr>Topologies Physical and Logical Topologies</vt:lpstr>
      <vt:lpstr>Topologies WAN Topologies</vt:lpstr>
      <vt:lpstr>Topologies Point-to-Point WAN Topology</vt:lpstr>
      <vt:lpstr>Topologies LAN Topologies</vt:lpstr>
      <vt:lpstr>PowerPoint Presentation</vt:lpstr>
      <vt:lpstr>PowerPoint Presentation</vt:lpstr>
      <vt:lpstr>PowerPoint Presentation</vt:lpstr>
      <vt:lpstr>PowerPoint Presentation</vt:lpstr>
      <vt:lpstr>6.3 Data Link Frame</vt:lpstr>
      <vt:lpstr>Data Link Frame The Frame</vt:lpstr>
      <vt:lpstr>Data Link Frame Frame Fields</vt:lpstr>
      <vt:lpstr>Data Link Frame Layer 2 Addresses</vt:lpstr>
      <vt:lpstr>Data Link Frame LAN and WAN Frames</vt:lpstr>
      <vt:lpstr>6.4 Module Practice and Quiz</vt:lpstr>
      <vt:lpstr>Module Practice and Quiz What did I learn in this module?</vt:lpstr>
      <vt:lpstr>Module 6: Data Link Layer New Terms and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Sue Livingston -X (suliving - UNICON INC at Cisco)</cp:lastModifiedBy>
  <cp:revision>246</cp:revision>
  <dcterms:created xsi:type="dcterms:W3CDTF">2019-10-18T06:21:22Z</dcterms:created>
  <dcterms:modified xsi:type="dcterms:W3CDTF">2019-12-06T15:49:07Z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