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5.xml" ContentType="application/vnd.openxmlformats-officedocument.presentationml.tags+xml"/>
  <Override PartName="/ppt/notesSlides/notesSlide28.xml" ContentType="application/vnd.openxmlformats-officedocument.presentationml.notesSlide+xml"/>
  <Override PartName="/ppt/tags/tag16.xml" ContentType="application/vnd.openxmlformats-officedocument.presentationml.tags+xml"/>
  <Override PartName="/ppt/notesSlides/notesSlide29.xml" ContentType="application/vnd.openxmlformats-officedocument.presentationml.notesSlide+xml"/>
  <Override PartName="/ppt/tags/tag17.xml" ContentType="application/vnd.openxmlformats-officedocument.presentationml.tags+xml"/>
  <Override PartName="/ppt/notesSlides/notesSlide30.xml" ContentType="application/vnd.openxmlformats-officedocument.presentationml.notesSlide+xml"/>
  <Override PartName="/ppt/tags/tag18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5"/>
  </p:notesMasterIdLst>
  <p:sldIdLst>
    <p:sldId id="513" r:id="rId2"/>
    <p:sldId id="730" r:id="rId3"/>
    <p:sldId id="1070" r:id="rId4"/>
    <p:sldId id="1071" r:id="rId5"/>
    <p:sldId id="1053" r:id="rId6"/>
    <p:sldId id="763" r:id="rId7"/>
    <p:sldId id="1052" r:id="rId8"/>
    <p:sldId id="1069" r:id="rId9"/>
    <p:sldId id="876" r:id="rId10"/>
    <p:sldId id="860" r:id="rId11"/>
    <p:sldId id="759" r:id="rId12"/>
    <p:sldId id="1054" r:id="rId13"/>
    <p:sldId id="1090" r:id="rId14"/>
    <p:sldId id="1101" r:id="rId15"/>
    <p:sldId id="1056" r:id="rId16"/>
    <p:sldId id="1057" r:id="rId17"/>
    <p:sldId id="1091" r:id="rId18"/>
    <p:sldId id="1092" r:id="rId19"/>
    <p:sldId id="1093" r:id="rId20"/>
    <p:sldId id="1094" r:id="rId21"/>
    <p:sldId id="1095" r:id="rId22"/>
    <p:sldId id="1096" r:id="rId23"/>
    <p:sldId id="1097" r:id="rId24"/>
    <p:sldId id="1102" r:id="rId25"/>
    <p:sldId id="1063" r:id="rId26"/>
    <p:sldId id="1098" r:id="rId27"/>
    <p:sldId id="1099" r:id="rId28"/>
    <p:sldId id="1100" r:id="rId29"/>
    <p:sldId id="1103" r:id="rId30"/>
    <p:sldId id="957" r:id="rId31"/>
    <p:sldId id="958" r:id="rId32"/>
    <p:sldId id="874" r:id="rId33"/>
    <p:sldId id="291" r:id="rId34"/>
  </p:sldIdLst>
  <p:sldSz cx="9144000" cy="5143500" type="screen16x9"/>
  <p:notesSz cx="6858000" cy="9144000"/>
  <p:custDataLst>
    <p:tags r:id="rId3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8" autoAdjust="0"/>
    <p:restoredTop sz="77285" autoAdjust="0"/>
  </p:normalViewPr>
  <p:slideViewPr>
    <p:cSldViewPr snapToGrid="0" showGuides="1">
      <p:cViewPr varScale="1">
        <p:scale>
          <a:sx n="68" d="100"/>
          <a:sy n="68" d="100"/>
        </p:scale>
        <p:origin x="1372" y="60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Networks v7.0 (ITN)</a:t>
            </a:r>
          </a:p>
          <a:p>
            <a:pPr>
              <a:buFontTx/>
              <a:buNone/>
            </a:pPr>
            <a:r>
              <a:rPr lang="en-US" sz="1200" b="0" dirty="0"/>
              <a:t>Module 9: Address Resolution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9.1 – MAC and IP</a:t>
            </a:r>
          </a:p>
          <a:p>
            <a:r>
              <a:rPr lang="en-US" dirty="0"/>
              <a:t>9.1.1 – Destination on Same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9.1 – MAC and IP</a:t>
            </a:r>
          </a:p>
          <a:p>
            <a:r>
              <a:rPr lang="en-US" dirty="0"/>
              <a:t>9.1.2 – Destination on Remote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07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 – Address Resolution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9.1 – MAC and IP</a:t>
            </a:r>
          </a:p>
          <a:p>
            <a:r>
              <a:rPr lang="en-US" dirty="0"/>
              <a:t>9.1.3 – Packet Tracer Identify MAC and IP Addresses</a:t>
            </a:r>
          </a:p>
          <a:p>
            <a:r>
              <a:rPr lang="en-US" dirty="0"/>
              <a:t>9.1.4 – Check Your Understanding – MAC and 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38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9.2 ARP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9.2.1 – ARP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25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9.2.2 – ARP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25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9.2.3 –  Video - ARP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7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9.2.4 – Video – ARP Operation - ARP Reply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78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9.2.5 – Video - ARP Role in Remote Communications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16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9.2.6– Removing Entries from an ARP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6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9.2.7 – ARP Tables on Networking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7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9.2.8 – ARP Issues – ARP Broadcast and ARP Spoofing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02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9.2.9 – Packet Tracer – Examine the ARP Table</a:t>
            </a:r>
          </a:p>
          <a:p>
            <a:r>
              <a:rPr lang="en-US" dirty="0"/>
              <a:t>9.2.10 – Check Your Understanding - ARP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79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9.3 Copper Cabling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9.3.1 – Video – IPv6 Neighbor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39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9.3.2 – IPv6 Neighbor Discovery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65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9.3.3 – IPv6 Neighbor Discovery – Address Resolution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9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9.3.4 – Packet Tracer – IPv6 Neighbor Discovery</a:t>
            </a:r>
          </a:p>
          <a:p>
            <a:r>
              <a:rPr lang="en-US" dirty="0"/>
              <a:t>9.3.5 – Check Your Understanding – Neighbor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599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9.4 Module Practice and Quiz</a:t>
            </a:r>
            <a:endParaRPr lang="en-GB" b="0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31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9.4 – Module Practice and Quiz</a:t>
            </a:r>
          </a:p>
          <a:p>
            <a:r>
              <a:rPr lang="en-US" dirty="0"/>
              <a:t>9.4.1 – What did I learn in this module?</a:t>
            </a:r>
          </a:p>
          <a:p>
            <a:r>
              <a:rPr lang="en-US" dirty="0"/>
              <a:t>9.4.2 – Module Quiz – Address Resolution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32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60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8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92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Networks v7.0 (ITN)</a:t>
            </a:r>
          </a:p>
          <a:p>
            <a:pPr>
              <a:buFontTx/>
              <a:buNone/>
            </a:pPr>
            <a:r>
              <a:rPr lang="en-US" sz="1200" b="0" dirty="0"/>
              <a:t>Module 9: Address Resolution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10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9.0.2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9.1 MAC and IP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6557379" cy="166662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9: Address Resolution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Address Resolution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Explain how ARP and ND enable communication on a network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1861"/>
              </p:ext>
            </p:extLst>
          </p:nvPr>
        </p:nvGraphicFramePr>
        <p:xfrm>
          <a:off x="349704" y="1952562"/>
          <a:ext cx="8444592" cy="1525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3924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5580668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32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769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MAC and IP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Compare the roles of the MAC address and the IP address.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39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ARP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Describe the purpose of ARP.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4769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Neighbor Discovery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Describe the operation of IPv6 neighbor discovery.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9.1 MAC and IP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MAC and IP</a:t>
            </a:r>
            <a:br>
              <a:rPr lang="en-US" dirty="0"/>
            </a:br>
            <a:r>
              <a:rPr lang="en-US" sz="2400" dirty="0"/>
              <a:t>Destination on Same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9" y="731838"/>
            <a:ext cx="8532920" cy="2341300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There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00"/>
                </a:solidFill>
              </a:rPr>
              <a:t>are two primary addresses assigned to a device on an Ethernet LAN: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Layer 2 physical address (the MAC address)</a:t>
            </a:r>
            <a:r>
              <a:rPr lang="en-US" sz="1600" dirty="0">
                <a:solidFill>
                  <a:srgbClr val="000000"/>
                </a:solidFill>
              </a:rPr>
              <a:t> – Used for NIC to NIC communications on the same Ethernet network.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Layer 3 logical address (the IP address)</a:t>
            </a:r>
            <a:r>
              <a:rPr lang="en-US" sz="1600" dirty="0">
                <a:solidFill>
                  <a:srgbClr val="000000"/>
                </a:solidFill>
              </a:rPr>
              <a:t> – Used to send the packet from the source device to the destination device. </a:t>
            </a:r>
          </a:p>
          <a:p>
            <a:pPr marL="73085" lvl="1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Layer 2 addresses are used to deliver frames from one NIC to another NIC on the same network. If a destination IP address is on the same network, the destination MAC address will be that of the destination device.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3295B7-4667-438E-A1A4-0A077F091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728" y="3157730"/>
            <a:ext cx="4352544" cy="172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MAC and IP</a:t>
            </a:r>
            <a:br>
              <a:rPr lang="en-US" dirty="0"/>
            </a:br>
            <a:r>
              <a:rPr lang="en-US" sz="2400" dirty="0"/>
              <a:t>Destination on Remote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10" y="731837"/>
            <a:ext cx="8448078" cy="1589524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When the destination IP address is on a remote network, the destination MAC address is that of the default gateway.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is used by IPv4 to associate the IPv4 address of a device with the MAC address of the device NIC.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ICMPv6 is used by IPv6 to associate the IPv6 address of a device with the MAC address of the device NIC.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449E9-3366-4B53-A2F7-3D40251C3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48" y="2321361"/>
            <a:ext cx="6481000" cy="247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0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0F6F2-5F50-4815-836B-1D55C67A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2" y="67935"/>
            <a:ext cx="9068585" cy="731837"/>
          </a:xfrm>
        </p:spPr>
        <p:txBody>
          <a:bodyPr/>
          <a:lstStyle/>
          <a:p>
            <a:r>
              <a:rPr lang="en-US" sz="1600" dirty="0"/>
              <a:t>MAC and IP</a:t>
            </a:r>
            <a:br>
              <a:rPr lang="en-US" dirty="0"/>
            </a:br>
            <a:r>
              <a:rPr lang="en-US" sz="2400" dirty="0"/>
              <a:t>Packet Tracer – Identify MAC and IP Addresses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05AFC9-8905-4194-A13B-BB325537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1121544"/>
            <a:ext cx="8280057" cy="307394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In this Packet Tracer, you will complete the following 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Gather PDU Information for Local Network Communication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Gather PDU Information for Remote Network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9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9.2 ARP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Overview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1"/>
            <a:ext cx="4187253" cy="3039781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A device uses ARP to determine the destination MAC address of a local device when it knows its IPv4 address.</a:t>
            </a:r>
          </a:p>
          <a:p>
            <a:pPr marL="0" indent="0" algn="l"/>
            <a:endParaRPr lang="en-US" sz="18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ARP provides two basic functions: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Resolving IPv4 addresses to MAC addresses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Maintaining an ARP table of IPv4 to MAC address mappings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1986A-C605-432D-B527-C5259DB44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15" y="844061"/>
            <a:ext cx="4079662" cy="27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Functions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To send a frame, a device will search its ARP table for a destination IPv4 address and a corresponding MAC address.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packet’s destination IPv4 address is on the same network, the device will search the ARP table for the destination IPv4 address.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destination IPv4 address is on a different network, the device will search the ARP table for the IPv4 address of the default gateway.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device locates the IPv4 address, its corresponding MAC address is used as the destination MAC address in the frame. 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there is no ARP table entry is found, then the device sends an ARP request.</a:t>
            </a:r>
          </a:p>
        </p:txBody>
      </p:sp>
    </p:spTree>
    <p:extLst>
      <p:ext uri="{BB962C8B-B14F-4D97-AF65-F5344CB8AC3E}">
        <p14:creationId xmlns:p14="http://schemas.microsoft.com/office/powerpoint/2010/main" val="74089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Video - ARP Request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cover an ARP request for a MAC address.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2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Video – ARP Operation - ARP Reply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cover an ARP reply in response to an ARP request.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2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dirty="0"/>
              <a:t>Instructor Materials – Module 9 Planning Guide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716437"/>
            <a:ext cx="8715839" cy="3883843"/>
          </a:xfrm>
        </p:spPr>
        <p:txBody>
          <a:bodyPr/>
          <a:lstStyle/>
          <a:p>
            <a:pPr marL="0" indent="0">
              <a:buNone/>
            </a:pPr>
            <a:r>
              <a:rPr lang="en-CA" sz="1600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Instructor Planning Guide</a:t>
            </a:r>
            <a:endParaRPr lang="en-CA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Information to help you become familiar with the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Instructor Class Presentation</a:t>
            </a:r>
          </a:p>
          <a:p>
            <a:pPr lvl="1"/>
            <a:r>
              <a:rPr lang="en-CA" sz="1600" dirty="0"/>
              <a:t>Optional slides that you can use in the classroom</a:t>
            </a:r>
          </a:p>
          <a:p>
            <a:pPr lvl="1"/>
            <a:r>
              <a:rPr lang="en-CA" sz="1600" dirty="0"/>
              <a:t>Begins on slide # 9</a:t>
            </a:r>
          </a:p>
          <a:p>
            <a:pPr marL="142875" lvl="1" indent="0" algn="ctr">
              <a:buNone/>
            </a:pPr>
            <a:r>
              <a:rPr lang="en-CA" sz="1600" b="1" dirty="0"/>
              <a:t>Note</a:t>
            </a:r>
            <a:r>
              <a:rPr lang="en-CA" sz="1600" dirty="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 dirty="0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sz="1600" b="1" dirty="0">
                <a:solidFill>
                  <a:schemeClr val="accent4"/>
                </a:solidFill>
              </a:rPr>
              <a:t>You also can visit the professional development site on netacad.com, the official Cisco Networking Academy Facebook page, or Instructor Only FB group.</a:t>
            </a:r>
            <a:endParaRPr lang="en-CA" sz="1600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58195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Video - ARP Role in Remote Communications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cover how an ARP request will provide a host the MAC address of the default gateway.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3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Removing Entries from an ARP Table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113450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Entries in the ARP table are not permanent and are removed when an ARP cache timer expires after a specified period of time.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duration of the ARP cache timer differs depending on the operating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table entries can also be removed manually by the administrator. 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E1F9DB-BF06-458F-943E-47F1D8055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392" y="1978568"/>
            <a:ext cx="4998720" cy="267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Tables on Networking Devices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73183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arp </a:t>
            </a:r>
            <a:r>
              <a:rPr lang="en-US" sz="1600" dirty="0">
                <a:solidFill>
                  <a:srgbClr val="000000"/>
                </a:solidFill>
              </a:rPr>
              <a:t>command displays the ARP table on a Cisco router.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 –a</a:t>
            </a:r>
            <a:r>
              <a:rPr lang="en-US" sz="1600" dirty="0">
                <a:solidFill>
                  <a:srgbClr val="000000"/>
                </a:solidFill>
              </a:rPr>
              <a:t> command displays the ARP table on a Windows 10 PC.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B50D-6EE1-40FE-8374-1A9F3109A798}"/>
              </a:ext>
            </a:extLst>
          </p:cNvPr>
          <p:cNvSpPr txBox="1"/>
          <p:nvPr/>
        </p:nvSpPr>
        <p:spPr>
          <a:xfrm>
            <a:off x="629914" y="1756301"/>
            <a:ext cx="7715574" cy="83099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CA" sz="1200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show ip arp          </a:t>
            </a:r>
            <a:endParaRPr lang="en-US" sz="1200" b="1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Protocol  Address          Age (min)  Hardware Addr   Type   Interface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Internet  192.168.10.1            -   a0e0.af0d.e140  ARPA   GigabitEthernet0/0/0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B87D4-C52D-48F9-8660-B3A9C2BB16B8}"/>
              </a:ext>
            </a:extLst>
          </p:cNvPr>
          <p:cNvSpPr txBox="1"/>
          <p:nvPr/>
        </p:nvSpPr>
        <p:spPr>
          <a:xfrm>
            <a:off x="629914" y="3011424"/>
            <a:ext cx="7715574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C:\Users\PC&gt; </a:t>
            </a:r>
            <a:r>
              <a:rPr lang="en-CA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 -a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Interface: 192.168.1.124 --- 0x10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     Physical Address      Type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192.168.1.1           c8-d7-19-cc-a0-86     dynamic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192.168.1.101         08-3e-0c-f5-f7-77     dynamic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2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Issues – ARP Broadcasting and ARP Spoofing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121098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requests are received and processed by every device on the local network.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Excessive ARP broadcasts can cause some reduction in performance.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replies can be spoofed by a threat actor to perform an ARP poisoning attack.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Enterprise level switches include mitigation techniques to protect against ARP attacks.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F65C2E-4429-4EE0-B587-6BE1F19A0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0" y="2138780"/>
            <a:ext cx="5023104" cy="26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0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E381FF45-3B65-47D1-8A90-CFC6E13D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284752"/>
            <a:ext cx="9068585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Packet Tracer – Examine the ARP Table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1873196-5222-45C6-8B28-9A608C212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1149825"/>
            <a:ext cx="8280057" cy="307394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In this Packet Tracer, you will complete the following 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Examine an ARP Request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Examine a Switch MAC Address Table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Examine the ARP Process in Remote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6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9.3 Copper Cabling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br>
              <a:rPr lang="en-US" dirty="0"/>
            </a:br>
            <a:r>
              <a:rPr lang="en-US" sz="2400" dirty="0"/>
              <a:t>Video – IPv6 Neighbor Discovery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848412"/>
            <a:ext cx="8547329" cy="357332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explain the process of how IPv6 performs address resolution using ICMPv6 neighbor solicitation and neighbor advertisement messages.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2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br>
              <a:rPr lang="en-US" dirty="0"/>
            </a:br>
            <a:r>
              <a:rPr lang="en-US" sz="2400" dirty="0"/>
              <a:t>IPv6 Neighbor Discovery Messages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IPv6 Neighbor Discovery (ND) protocol provides: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Address resolution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Router discovery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Redirection services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ICMPv6 Neighbor Solicitation (NS) and Neighbor Advertisement (NA) messages are used for device-to-device messaging such as address resolution.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ICMTPv6 Router Solicitation (RS) and Router Advertisement (RA) messages are used for messaging between devices and routers for router discovery.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ICMPv6 redirect messages are used by routers for better next-hop selection.</a:t>
            </a:r>
          </a:p>
        </p:txBody>
      </p:sp>
    </p:spTree>
    <p:extLst>
      <p:ext uri="{BB962C8B-B14F-4D97-AF65-F5344CB8AC3E}">
        <p14:creationId xmlns:p14="http://schemas.microsoft.com/office/powerpoint/2010/main" val="372190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br>
              <a:rPr lang="en-US" dirty="0"/>
            </a:br>
            <a:r>
              <a:rPr lang="en-US" sz="2400" dirty="0"/>
              <a:t>IPv6 Neighbor Discovery – Address Resolution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730" y="774975"/>
            <a:ext cx="3773496" cy="272869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IPv6 devices use ND to resolve the MAC address of a known IPv6 address.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ICMPv6 Neighbor Solicitation messages are sent using special Ethernet and IPv6 multicast addresses.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4A0AF-0003-44FE-BC39-5B53008F4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7" y="899040"/>
            <a:ext cx="4776067" cy="33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FB63644-4EEA-4181-89E6-657F8BF02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63" y="923582"/>
            <a:ext cx="8280057" cy="307394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In this Packet Tracer, you will complete the following 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Part 1: IPv6 Neighbor Discovery Local Network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Part 2: IPv6 Neighbor discovery Remote Network</a:t>
            </a:r>
            <a:endParaRPr lang="en-US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7E5C6E2-3BAE-4B94-9B14-1208CF2D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936"/>
            <a:ext cx="9068585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br>
              <a:rPr lang="en-US" dirty="0"/>
            </a:br>
            <a:r>
              <a:rPr lang="en-US" sz="2400" dirty="0"/>
              <a:t>Packet Tracer – IPv6 Neighbor Discovery</a:t>
            </a:r>
          </a:p>
        </p:txBody>
      </p:sp>
    </p:spTree>
    <p:extLst>
      <p:ext uri="{BB962C8B-B14F-4D97-AF65-F5344CB8AC3E}">
        <p14:creationId xmlns:p14="http://schemas.microsoft.com/office/powerpoint/2010/main" val="6605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r>
              <a:rPr lang="en-US" dirty="0"/>
              <a:t>To facilitate learning, the following features within the GUI may be included in this module: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n-US" dirty="0"/>
              <a:t>What to Expect in this Module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E699F-A87C-2246-9235-C1DFDF6B26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658" y="1145310"/>
          <a:ext cx="8557528" cy="300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Your Understanding(CYU)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Interactive Activities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variety of formats to help learners gauge content understanding.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Syntax Checker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simulations that expose learners to Cisco command line to practice configuration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 Activity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and modeling activities designed to explore, acquire, reinforce, and expand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Layer 2 physical addresses (i.e., Ethernet MAC addresses) are used to deliver the data link frame with the encapsulated IP packet from one NIC to another NIC on the same network.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destination IP address is on the same network, the destination MAC address will be that of the destination device.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the destination IP address (IPv4 or IPv6) is on a remote network, the destination MAC address will be the address of the host default gateway (i.e., the router interface).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IPv4 device uses ARP to determine the destination MAC address of a local device when it knows its IPv4 address.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ARP provides two basic functions: resolving IPv4 addresses to MAC addresses and maintaining a table of IPv4 to MAC address mappings.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the ARP reply is received, the device will add the IPv4 address and the corresponding MAC address to its ARP table.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each device, an ARP cache timer removes ARP entries that have not been used for a specified period of time.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IPv6 does not use ARP, it uses the ND protocol to resolve MAC addresses.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IPv6 device uses ICMPv6 Neighbor Discovery to determine the destination MAC address of a local device when it knows its IPv6 address.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9: Address Resolution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2480B83-AF5E-4A70-B69B-F1E3A8FAC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206135"/>
              </p:ext>
            </p:extLst>
          </p:nvPr>
        </p:nvGraphicFramePr>
        <p:xfrm>
          <a:off x="144463" y="798513"/>
          <a:ext cx="8853486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26743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  <a:gridCol w="4426743">
                  <a:extLst>
                    <a:ext uri="{9D8B030D-6E8A-4147-A177-3AD203B41FA5}">
                      <a16:colId xmlns:a16="http://schemas.microsoft.com/office/drawing/2014/main" val="1988644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Address Resolution Protocol (ARP)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ARP table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show ip arp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arpr -a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Neighbor Discovery protocol (ND)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Neighbor Solicitation (NS)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Neighbor Advertisement (NA)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Router Solicitation (RS)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Router Advertisement (RA) message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Redirect Message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D52CCD-9D1E-4CC4-815A-A5967A0831D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6756" y="1279280"/>
          <a:ext cx="859523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65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Hands-On Labs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Labs designed for working with physical equipment.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Activities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are found on the Instructor Resources page. Class Activities are designed to facilitate learning, class discussion, and collaboration.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6603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Quizzes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Self-assessments that integrate concepts and skills learned throughout the series of topics presented in the module.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Summary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Briefly recaps module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2D10C50B-ED86-4E5D-BD0F-658911DF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r>
              <a:rPr lang="en-US" dirty="0"/>
              <a:t>What to Expect in this Module (Cont.)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1D3D35-BC84-421A-A5F0-48081A310F8E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facilitate learning, the following features may be included in this module: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0580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Your Understanding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</a:t>
            </a:r>
            <a:r>
              <a:rPr lang="en-US" sz="1600" b="1" i="1" dirty="0"/>
              <a:t>do not </a:t>
            </a:r>
            <a:r>
              <a:rPr lang="en-US" sz="1600" dirty="0"/>
              <a:t>affect student grades.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There are no separate slides for these activities in the PPT. They are listed in the notes area of the slide that appears before these activities.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dirty="0"/>
          </a:p>
          <a:p>
            <a:pPr eaLnBrk="1" hangingPunct="1"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7270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495935"/>
          </a:xfrm>
        </p:spPr>
        <p:txBody>
          <a:bodyPr/>
          <a:lstStyle/>
          <a:p>
            <a:pPr eaLnBrk="1" hangingPunct="1"/>
            <a:r>
              <a:rPr lang="en-US" dirty="0"/>
              <a:t>Module 9: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44065" y="431965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activities are associated with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4364719"/>
              </p:ext>
            </p:extLst>
          </p:nvPr>
        </p:nvGraphicFramePr>
        <p:xfrm>
          <a:off x="457291" y="902261"/>
          <a:ext cx="8229418" cy="3809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73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434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9.1.3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Identify MAC and IP Addresses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9.1.4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MAC and IP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9.2.3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ARP Operation – ARP Request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163592917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9.2.4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ARP Operation – ARP Reply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48063314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9.2.5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ARP Role in Remote Communications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82792498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9.2.9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Examine the ARP Table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9.2.10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ARP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2900979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9.3.1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IPv6 Neighbor Discovery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520424507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9.3.4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IPv6 Neighbor Discovery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22544737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9.3.5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IPv6 Neighbor Discovery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0117246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9: Best Practices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684644"/>
            <a:ext cx="8853286" cy="4155319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dirty="0"/>
              <a:t>Prior to teaching Module 9, the instructor should: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Try to include as many questions as possible to keep students engaged during classroom presentation.</a:t>
            </a:r>
          </a:p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dirty="0"/>
              <a:t>Topic 9.1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5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500" dirty="0"/>
              <a:t>Have students discuss the IP and MAC addresses from source to destination when there are multiple router hops.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500" dirty="0"/>
              <a:t>Describe the Layer 2 addresses used when a destination is on the same local network and when the destination is on a remote network.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dirty="0"/>
              <a:t>Topic 9.2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5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500" dirty="0"/>
              <a:t>What impact do ARP requests have on the network and other local devices?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500" dirty="0"/>
              <a:t>What are some security risks associated with ARP?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31760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9: Best Practices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684644"/>
            <a:ext cx="8853286" cy="4155319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 Topic 9.3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Why do you suppose ICMPv6 Neighbor Solicitations are sent as a multicast and not broadcast?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Discuss the similarities and differences between the ARP and the ICMPv6 ND processes.</a:t>
            </a:r>
            <a:endParaRPr lang="en-US" sz="14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4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57605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9: Address Resolution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9278</TotalTime>
  <Words>1922</Words>
  <Application>Microsoft Office PowerPoint</Application>
  <PresentationFormat>On-screen Show (16:9)</PresentationFormat>
  <Paragraphs>350</Paragraphs>
  <Slides>33</Slides>
  <Notes>31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CiscoSans ExtraLight</vt:lpstr>
      <vt:lpstr>Courier New</vt:lpstr>
      <vt:lpstr>Wingdings</vt:lpstr>
      <vt:lpstr>Default Theme</vt:lpstr>
      <vt:lpstr>Module 9: Address Resolution</vt:lpstr>
      <vt:lpstr>Instructor Materials – Module 9 Planning Guide</vt:lpstr>
      <vt:lpstr>What to Expect in this Module</vt:lpstr>
      <vt:lpstr>What to Expect in this Module (Cont.)</vt:lpstr>
      <vt:lpstr>Check Your Understanding</vt:lpstr>
      <vt:lpstr>Module 9: Activities</vt:lpstr>
      <vt:lpstr>Module 9: Best Practices</vt:lpstr>
      <vt:lpstr>Module 9: Best Practices (Cont.)</vt:lpstr>
      <vt:lpstr>Module 9: Address Resolution</vt:lpstr>
      <vt:lpstr>Module Objectives</vt:lpstr>
      <vt:lpstr>9.1 MAC and IP</vt:lpstr>
      <vt:lpstr>MAC and IP Destination on Same Network</vt:lpstr>
      <vt:lpstr>MAC and IP Destination on Remote Network</vt:lpstr>
      <vt:lpstr>MAC and IP Packet Tracer – Identify MAC and IP Addresses</vt:lpstr>
      <vt:lpstr>9.2 ARP</vt:lpstr>
      <vt:lpstr>ARP ARP Overview</vt:lpstr>
      <vt:lpstr>ARP ARP Functions</vt:lpstr>
      <vt:lpstr>ARP Video - ARP Request</vt:lpstr>
      <vt:lpstr>ARP Video – ARP Operation - ARP Reply</vt:lpstr>
      <vt:lpstr>ARP Video - ARP Role in Remote Communications</vt:lpstr>
      <vt:lpstr>ARP Removing Entries from an ARP Table</vt:lpstr>
      <vt:lpstr>ARP ARP Tables on Networking Devices</vt:lpstr>
      <vt:lpstr>ARP ARP Issues – ARP Broadcasting and ARP Spoofing</vt:lpstr>
      <vt:lpstr>ARP Packet Tracer – Examine the ARP Table</vt:lpstr>
      <vt:lpstr>9.3 Copper Cabling</vt:lpstr>
      <vt:lpstr>IPv6 Neighbor Discovery Video – IPv6 Neighbor Discovery</vt:lpstr>
      <vt:lpstr>IPv6 Neighbor Discovery IPv6 Neighbor Discovery Messages</vt:lpstr>
      <vt:lpstr>IPv6 Neighbor Discovery IPv6 Neighbor Discovery – Address Resolution</vt:lpstr>
      <vt:lpstr>IPv6 Neighbor Discovery Packet Tracer – IPv6 Neighbor Discovery</vt:lpstr>
      <vt:lpstr>9.4 Module Practice and Quiz</vt:lpstr>
      <vt:lpstr>Module Practice and Quiz What did I learn in this module?</vt:lpstr>
      <vt:lpstr>Module 9: Address Resolution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Sue Livingston -X (suliving - UNICON INC at Cisco)</cp:lastModifiedBy>
  <cp:revision>246</cp:revision>
  <dcterms:created xsi:type="dcterms:W3CDTF">2019-10-18T06:21:22Z</dcterms:created>
  <dcterms:modified xsi:type="dcterms:W3CDTF">2019-12-06T16:30:54Z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