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57" r:id="rId7"/>
    <p:sldId id="258" r:id="rId8"/>
    <p:sldId id="259" r:id="rId9"/>
    <p:sldId id="267" r:id="rId10"/>
    <p:sldId id="260" r:id="rId11"/>
    <p:sldId id="261" r:id="rId12"/>
    <p:sldId id="262" r:id="rId13"/>
    <p:sldId id="268" r:id="rId14"/>
    <p:sldId id="269" r:id="rId15"/>
    <p:sldId id="294" r:id="rId16"/>
    <p:sldId id="295" r:id="rId17"/>
    <p:sldId id="296" r:id="rId18"/>
    <p:sldId id="297" r:id="rId19"/>
    <p:sldId id="298" r:id="rId20"/>
    <p:sldId id="299" r:id="rId21"/>
    <p:sldId id="301" r:id="rId22"/>
    <p:sldId id="302" r:id="rId23"/>
    <p:sldId id="305" r:id="rId24"/>
    <p:sldId id="306" r:id="rId25"/>
    <p:sldId id="307" r:id="rId26"/>
    <p:sldId id="308" r:id="rId27"/>
    <p:sldId id="309" r:id="rId28"/>
    <p:sldId id="310" r:id="rId29"/>
    <p:sldId id="311" r:id="rId30"/>
    <p:sldId id="312"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4660"/>
  </p:normalViewPr>
  <p:slideViewPr>
    <p:cSldViewPr>
      <p:cViewPr>
        <p:scale>
          <a:sx n="78" d="100"/>
          <a:sy n="78" d="100"/>
        </p:scale>
        <p:origin x="-9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7B2AB6-CB19-435A-834F-8052FAE5A090}"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139859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B2AB6-CB19-435A-834F-8052FAE5A090}"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6585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B2AB6-CB19-435A-834F-8052FAE5A090}"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71455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B2AB6-CB19-435A-834F-8052FAE5A090}"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35966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B2AB6-CB19-435A-834F-8052FAE5A090}"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20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7B2AB6-CB19-435A-834F-8052FAE5A090}"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6927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7B2AB6-CB19-435A-834F-8052FAE5A090}"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05510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B2AB6-CB19-435A-834F-8052FAE5A090}" type="datetimeFigureOut">
              <a:rPr lang="en-US" smtClean="0"/>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25554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B2AB6-CB19-435A-834F-8052FAE5A090}" type="datetimeFigureOut">
              <a:rPr lang="en-US" smtClean="0"/>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386438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2AB6-CB19-435A-834F-8052FAE5A090}"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27531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2AB6-CB19-435A-834F-8052FAE5A090}"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2DD9-D54C-4551-A3AB-A50CACF1DB40}" type="slidenum">
              <a:rPr lang="en-US" smtClean="0"/>
              <a:t>‹#›</a:t>
            </a:fld>
            <a:endParaRPr lang="en-US"/>
          </a:p>
        </p:txBody>
      </p:sp>
    </p:spTree>
    <p:extLst>
      <p:ext uri="{BB962C8B-B14F-4D97-AF65-F5344CB8AC3E}">
        <p14:creationId xmlns:p14="http://schemas.microsoft.com/office/powerpoint/2010/main" val="297680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2AB6-CB19-435A-834F-8052FAE5A090}" type="datetimeFigureOut">
              <a:rPr lang="en-US" smtClean="0"/>
              <a:t>9/7/2016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12DD9-D54C-4551-A3AB-A50CACF1DB40}" type="slidenum">
              <a:rPr lang="en-US" smtClean="0"/>
              <a:t>‹#›</a:t>
            </a:fld>
            <a:endParaRPr lang="en-US"/>
          </a:p>
        </p:txBody>
      </p:sp>
    </p:spTree>
    <p:extLst>
      <p:ext uri="{BB962C8B-B14F-4D97-AF65-F5344CB8AC3E}">
        <p14:creationId xmlns:p14="http://schemas.microsoft.com/office/powerpoint/2010/main" val="123916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4learn.com/c-programming/c-function-advantag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img.c4learn.com/2012/02/Call-by-Pointer-or-Address-or-Reference-in-C-Programming-Scheme.gi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837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with argument and No Return value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If you observe the above 2 methods, No matter how many times you </a:t>
            </a:r>
            <a:r>
              <a:rPr lang="en-US" dirty="0" smtClean="0"/>
              <a:t>execute</a:t>
            </a:r>
            <a:r>
              <a:rPr lang="en-US" dirty="0"/>
              <a:t>, it will give the same output. We don’t have any control over the values of the variables a and b because they are fixed values. In real time, we mostly deal with dynamic data means we have to allow the user to enter his own values rather than fixed ones.</a:t>
            </a:r>
          </a:p>
          <a:p>
            <a:pPr algn="just"/>
            <a:r>
              <a:rPr lang="en-US" dirty="0"/>
              <a:t>This method allows us to pass the arguments to the function while calling the function. But, This type of functions will not return any value when we call the function from main () or any sub function.</a:t>
            </a:r>
          </a:p>
          <a:p>
            <a:pPr algn="just"/>
            <a:r>
              <a:rPr lang="en-US" dirty="0"/>
              <a:t>If we want to allow our user to pass his own data to the function arguments but we are not expecting any return value then, this type of functions are very useful.</a:t>
            </a:r>
          </a:p>
          <a:p>
            <a:pPr algn="just"/>
            <a:endParaRPr lang="en-US" dirty="0"/>
          </a:p>
        </p:txBody>
      </p:sp>
    </p:spTree>
    <p:extLst>
      <p:ext uri="{BB962C8B-B14F-4D97-AF65-F5344CB8AC3E}">
        <p14:creationId xmlns:p14="http://schemas.microsoft.com/office/powerpoint/2010/main" val="1801358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3" name="Content Placeholder 2"/>
          <p:cNvSpPr>
            <a:spLocks noGrp="1"/>
          </p:cNvSpPr>
          <p:nvPr>
            <p:ph idx="1"/>
          </p:nvPr>
        </p:nvSpPr>
        <p:spPr>
          <a:xfrm>
            <a:off x="457200" y="685800"/>
            <a:ext cx="8229600" cy="5440363"/>
          </a:xfrm>
        </p:spPr>
        <p:txBody>
          <a:bodyPr>
            <a:noAutofit/>
          </a:bodyPr>
          <a:lstStyle/>
          <a:p>
            <a:r>
              <a:rPr lang="en-US" sz="1400" dirty="0" smtClean="0"/>
              <a:t>#include&lt;</a:t>
            </a:r>
            <a:r>
              <a:rPr lang="en-US" sz="1400" dirty="0" err="1" smtClean="0"/>
              <a:t>stdio.h</a:t>
            </a:r>
            <a:r>
              <a:rPr lang="en-US" sz="1400" dirty="0" smtClean="0"/>
              <a:t>&gt;</a:t>
            </a:r>
          </a:p>
          <a:p>
            <a:r>
              <a:rPr lang="en-US" sz="1400" dirty="0" smtClean="0"/>
              <a:t> </a:t>
            </a:r>
          </a:p>
          <a:p>
            <a:r>
              <a:rPr lang="en-US" sz="1400" dirty="0" smtClean="0"/>
              <a:t>void Addition(</a:t>
            </a:r>
            <a:r>
              <a:rPr lang="en-US" sz="1400" dirty="0" err="1" smtClean="0"/>
              <a:t>int</a:t>
            </a:r>
            <a:r>
              <a:rPr lang="en-US" sz="1400" dirty="0" smtClean="0"/>
              <a:t>, </a:t>
            </a:r>
            <a:r>
              <a:rPr lang="en-US" sz="1400" dirty="0" err="1" smtClean="0"/>
              <a:t>int</a:t>
            </a:r>
            <a:r>
              <a:rPr lang="en-US" sz="1400" dirty="0" smtClean="0"/>
              <a:t>);        </a:t>
            </a:r>
          </a:p>
          <a:p>
            <a:r>
              <a:rPr lang="en-US" sz="1400" dirty="0" smtClean="0"/>
              <a:t> </a:t>
            </a:r>
          </a:p>
          <a:p>
            <a:r>
              <a:rPr lang="en-US" sz="1400" dirty="0" smtClean="0"/>
              <a:t>void main()</a:t>
            </a:r>
          </a:p>
          <a:p>
            <a:r>
              <a:rPr lang="en-US" sz="1400" dirty="0" smtClean="0"/>
              <a:t>{</a:t>
            </a:r>
          </a:p>
          <a:p>
            <a:r>
              <a:rPr lang="en-US" sz="1400" dirty="0" smtClean="0"/>
              <a:t>  </a:t>
            </a:r>
            <a:r>
              <a:rPr lang="en-US" sz="1400" dirty="0" err="1" smtClean="0"/>
              <a:t>int</a:t>
            </a:r>
            <a:r>
              <a:rPr lang="en-US" sz="1400" dirty="0" smtClean="0"/>
              <a:t> a, b;</a:t>
            </a:r>
          </a:p>
          <a:p>
            <a:r>
              <a:rPr lang="en-US" sz="1400" dirty="0" smtClean="0"/>
              <a:t> </a:t>
            </a:r>
          </a:p>
          <a:p>
            <a:r>
              <a:rPr lang="en-US" sz="1400" dirty="0" smtClean="0"/>
              <a:t>  </a:t>
            </a:r>
            <a:r>
              <a:rPr lang="en-US" sz="1400" dirty="0" err="1" smtClean="0"/>
              <a:t>printf</a:t>
            </a:r>
            <a:r>
              <a:rPr lang="en-US" sz="1400" dirty="0" smtClean="0"/>
              <a:t>("\n Please Enter two integer values \n");</a:t>
            </a:r>
          </a:p>
          <a:p>
            <a:r>
              <a:rPr lang="en-US" sz="1400" dirty="0" smtClean="0"/>
              <a:t>  </a:t>
            </a:r>
            <a:r>
              <a:rPr lang="en-US" sz="1400" dirty="0" err="1" smtClean="0"/>
              <a:t>scanf</a:t>
            </a:r>
            <a:r>
              <a:rPr lang="en-US" sz="1400" dirty="0" smtClean="0"/>
              <a:t>("%d %</a:t>
            </a:r>
            <a:r>
              <a:rPr lang="en-US" sz="1400" dirty="0" err="1" smtClean="0"/>
              <a:t>d",&amp;a</a:t>
            </a:r>
            <a:r>
              <a:rPr lang="en-US" sz="1400" dirty="0" smtClean="0"/>
              <a:t>, &amp;b);</a:t>
            </a:r>
          </a:p>
          <a:p>
            <a:r>
              <a:rPr lang="en-US" sz="1400" dirty="0" smtClean="0"/>
              <a:t> </a:t>
            </a:r>
          </a:p>
          <a:p>
            <a:r>
              <a:rPr lang="en-US" sz="1400" dirty="0" smtClean="0"/>
              <a:t>  //Calling the function with dynamic values</a:t>
            </a:r>
          </a:p>
          <a:p>
            <a:r>
              <a:rPr lang="en-US" sz="1400" dirty="0" smtClean="0"/>
              <a:t>  Addition(a, b);</a:t>
            </a:r>
          </a:p>
          <a:p>
            <a:r>
              <a:rPr lang="en-US" sz="1400" dirty="0" smtClean="0"/>
              <a:t>}</a:t>
            </a:r>
          </a:p>
          <a:p>
            <a:r>
              <a:rPr lang="en-US" sz="1400" dirty="0" smtClean="0"/>
              <a:t> </a:t>
            </a:r>
          </a:p>
          <a:p>
            <a:r>
              <a:rPr lang="en-US" sz="1400" dirty="0" smtClean="0"/>
              <a:t>void Addition(</a:t>
            </a:r>
            <a:r>
              <a:rPr lang="en-US" sz="1400" dirty="0" err="1" smtClean="0"/>
              <a:t>int</a:t>
            </a:r>
            <a:r>
              <a:rPr lang="en-US" sz="1400" dirty="0" smtClean="0"/>
              <a:t> a, </a:t>
            </a:r>
            <a:r>
              <a:rPr lang="en-US" sz="1400" dirty="0" err="1" smtClean="0"/>
              <a:t>int</a:t>
            </a:r>
            <a:r>
              <a:rPr lang="en-US" sz="1400" dirty="0" smtClean="0"/>
              <a:t> b)</a:t>
            </a:r>
          </a:p>
          <a:p>
            <a:r>
              <a:rPr lang="en-US" sz="1400" dirty="0" smtClean="0"/>
              <a:t>{</a:t>
            </a:r>
          </a:p>
          <a:p>
            <a:r>
              <a:rPr lang="en-US" sz="1400" dirty="0" smtClean="0"/>
              <a:t>  </a:t>
            </a:r>
            <a:r>
              <a:rPr lang="en-US" sz="1400" dirty="0" err="1" smtClean="0"/>
              <a:t>int</a:t>
            </a:r>
            <a:r>
              <a:rPr lang="en-US" sz="1400" dirty="0" smtClean="0"/>
              <a:t> Sum;  </a:t>
            </a:r>
          </a:p>
          <a:p>
            <a:r>
              <a:rPr lang="en-US" sz="1400" dirty="0" smtClean="0"/>
              <a:t>  </a:t>
            </a:r>
          </a:p>
          <a:p>
            <a:r>
              <a:rPr lang="en-US" sz="1400" dirty="0" smtClean="0"/>
              <a:t>  Sum = a + b;</a:t>
            </a:r>
          </a:p>
          <a:p>
            <a:r>
              <a:rPr lang="en-US" sz="1400" dirty="0" smtClean="0"/>
              <a:t> </a:t>
            </a:r>
          </a:p>
          <a:p>
            <a:r>
              <a:rPr lang="en-US" sz="1400" dirty="0" smtClean="0"/>
              <a:t>  </a:t>
            </a:r>
            <a:r>
              <a:rPr lang="en-US" sz="1400" dirty="0" err="1" smtClean="0"/>
              <a:t>printf</a:t>
            </a:r>
            <a:r>
              <a:rPr lang="en-US" sz="1400" dirty="0" smtClean="0"/>
              <a:t>("\n </a:t>
            </a:r>
            <a:r>
              <a:rPr lang="en-US" sz="1400" dirty="0" err="1" smtClean="0"/>
              <a:t>Additiontion</a:t>
            </a:r>
            <a:r>
              <a:rPr lang="en-US" sz="1400" dirty="0" smtClean="0"/>
              <a:t> of %d and %d is = %d \n", a, b, Sum);</a:t>
            </a:r>
          </a:p>
          <a:p>
            <a:r>
              <a:rPr lang="en-US" sz="1400" dirty="0" smtClean="0"/>
              <a:t>}</a:t>
            </a:r>
            <a:endParaRPr lang="en-US" sz="1400" dirty="0"/>
          </a:p>
        </p:txBody>
      </p:sp>
    </p:spTree>
    <p:extLst>
      <p:ext uri="{BB962C8B-B14F-4D97-AF65-F5344CB8AC3E}">
        <p14:creationId xmlns:p14="http://schemas.microsoft.com/office/powerpoint/2010/main" val="3408802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with argument and Return value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This </a:t>
            </a:r>
            <a:r>
              <a:rPr lang="en-US" dirty="0"/>
              <a:t>method allows us to pass the arguments to the function while calling the function. This type of functions will return some value when we call the function from main () or any sub function. Data Type of the return value will depend upon the return type of function declaration. For instance, if the return type is </a:t>
            </a:r>
            <a:r>
              <a:rPr lang="en-US" dirty="0" err="1"/>
              <a:t>int</a:t>
            </a:r>
            <a:r>
              <a:rPr lang="en-US" dirty="0"/>
              <a:t> then return value will be int.</a:t>
            </a:r>
          </a:p>
          <a:p>
            <a:pPr algn="just"/>
            <a:r>
              <a:rPr lang="en-US" dirty="0"/>
              <a:t>This type of user defined functions are called as fully dynamic function means, it provide maximum control to the end user.</a:t>
            </a:r>
          </a:p>
          <a:p>
            <a:endParaRPr lang="en-US" dirty="0"/>
          </a:p>
        </p:txBody>
      </p:sp>
    </p:spTree>
    <p:extLst>
      <p:ext uri="{BB962C8B-B14F-4D97-AF65-F5344CB8AC3E}">
        <p14:creationId xmlns:p14="http://schemas.microsoft.com/office/powerpoint/2010/main" val="2604797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04800" y="152400"/>
            <a:ext cx="8229600" cy="5059363"/>
          </a:xfrm>
        </p:spPr>
        <p:txBody>
          <a:bodyPr>
            <a:noAutofit/>
          </a:bodyPr>
          <a:lstStyle/>
          <a:p>
            <a:r>
              <a:rPr lang="en-US" sz="1800" dirty="0"/>
              <a:t>#include&lt;</a:t>
            </a:r>
            <a:r>
              <a:rPr lang="en-US" sz="1800" dirty="0" err="1"/>
              <a:t>stdio.h</a:t>
            </a:r>
            <a:r>
              <a:rPr lang="en-US" sz="1800" dirty="0"/>
              <a:t>&gt;</a:t>
            </a:r>
          </a:p>
          <a:p>
            <a:r>
              <a:rPr lang="en-US" sz="1800" dirty="0"/>
              <a:t>float </a:t>
            </a:r>
            <a:r>
              <a:rPr lang="en-US" sz="1800" dirty="0" err="1"/>
              <a:t>calculate_area</a:t>
            </a:r>
            <a:r>
              <a:rPr lang="en-US" sz="1800" dirty="0"/>
              <a:t>(</a:t>
            </a:r>
            <a:r>
              <a:rPr lang="en-US" sz="1800" dirty="0" err="1"/>
              <a:t>int</a:t>
            </a:r>
            <a:r>
              <a:rPr lang="en-US" sz="1800" dirty="0"/>
              <a:t>);</a:t>
            </a:r>
          </a:p>
          <a:p>
            <a:r>
              <a:rPr lang="en-US" sz="1800" dirty="0" err="1"/>
              <a:t>int</a:t>
            </a:r>
            <a:r>
              <a:rPr lang="en-US" sz="1800" dirty="0"/>
              <a:t> main()</a:t>
            </a:r>
          </a:p>
          <a:p>
            <a:r>
              <a:rPr lang="en-US" sz="1800" dirty="0"/>
              <a:t>{</a:t>
            </a:r>
          </a:p>
          <a:p>
            <a:r>
              <a:rPr lang="en-US" sz="1800" dirty="0"/>
              <a:t>    </a:t>
            </a:r>
            <a:r>
              <a:rPr lang="en-US" sz="1800" dirty="0" err="1"/>
              <a:t>int</a:t>
            </a:r>
            <a:r>
              <a:rPr lang="en-US" sz="1800" dirty="0"/>
              <a:t> radius;</a:t>
            </a:r>
          </a:p>
          <a:p>
            <a:r>
              <a:rPr lang="en-US" sz="1800" dirty="0"/>
              <a:t>    float area;</a:t>
            </a:r>
          </a:p>
          <a:p>
            <a:r>
              <a:rPr lang="en-US" sz="1800" dirty="0"/>
              <a:t>    </a:t>
            </a:r>
            <a:r>
              <a:rPr lang="en-US" sz="1800" dirty="0" err="1"/>
              <a:t>printf</a:t>
            </a:r>
            <a:r>
              <a:rPr lang="en-US" sz="1800" dirty="0"/>
              <a:t>("\</a:t>
            </a:r>
            <a:r>
              <a:rPr lang="en-US" sz="1800" dirty="0" err="1"/>
              <a:t>nEnter</a:t>
            </a:r>
            <a:r>
              <a:rPr lang="en-US" sz="1800" dirty="0"/>
              <a:t> the radius of the circle : ");</a:t>
            </a:r>
          </a:p>
          <a:p>
            <a:r>
              <a:rPr lang="en-US" sz="1800" dirty="0"/>
              <a:t>    </a:t>
            </a:r>
            <a:r>
              <a:rPr lang="en-US" sz="1800" dirty="0" err="1"/>
              <a:t>scanf</a:t>
            </a:r>
            <a:r>
              <a:rPr lang="en-US" sz="1800" dirty="0"/>
              <a:t>("%</a:t>
            </a:r>
            <a:r>
              <a:rPr lang="en-US" sz="1800" dirty="0" err="1"/>
              <a:t>d",&amp;radius</a:t>
            </a:r>
            <a:r>
              <a:rPr lang="en-US" sz="1800" dirty="0"/>
              <a:t>);</a:t>
            </a:r>
          </a:p>
          <a:p>
            <a:r>
              <a:rPr lang="en-US" sz="1800" dirty="0"/>
              <a:t>    area = </a:t>
            </a:r>
            <a:r>
              <a:rPr lang="en-US" sz="1800" dirty="0" err="1"/>
              <a:t>calculate_area</a:t>
            </a:r>
            <a:r>
              <a:rPr lang="en-US" sz="1800" dirty="0"/>
              <a:t>(radius);</a:t>
            </a:r>
          </a:p>
          <a:p>
            <a:r>
              <a:rPr lang="en-US" sz="1800" dirty="0"/>
              <a:t>    </a:t>
            </a:r>
            <a:r>
              <a:rPr lang="en-US" sz="1800" dirty="0" err="1"/>
              <a:t>printf</a:t>
            </a:r>
            <a:r>
              <a:rPr lang="en-US" sz="1800" dirty="0"/>
              <a:t>("\</a:t>
            </a:r>
            <a:r>
              <a:rPr lang="en-US" sz="1800" dirty="0" err="1"/>
              <a:t>nArea</a:t>
            </a:r>
            <a:r>
              <a:rPr lang="en-US" sz="1800" dirty="0"/>
              <a:t> of Circle : %f ",area);</a:t>
            </a:r>
          </a:p>
          <a:p>
            <a:r>
              <a:rPr lang="en-US" sz="1800" dirty="0"/>
              <a:t>    return(0);</a:t>
            </a:r>
          </a:p>
          <a:p>
            <a:r>
              <a:rPr lang="en-US" sz="1800" dirty="0"/>
              <a:t>}</a:t>
            </a:r>
          </a:p>
          <a:p>
            <a:r>
              <a:rPr lang="en-US" sz="1800" dirty="0"/>
              <a:t>float </a:t>
            </a:r>
            <a:r>
              <a:rPr lang="en-US" sz="1800" dirty="0" err="1"/>
              <a:t>calculate_area</a:t>
            </a:r>
            <a:r>
              <a:rPr lang="en-US" sz="1800" dirty="0"/>
              <a:t>(</a:t>
            </a:r>
            <a:r>
              <a:rPr lang="en-US" sz="1800" dirty="0" err="1"/>
              <a:t>int</a:t>
            </a:r>
            <a:r>
              <a:rPr lang="en-US" sz="1800" dirty="0"/>
              <a:t> radius)</a:t>
            </a:r>
          </a:p>
          <a:p>
            <a:r>
              <a:rPr lang="en-US" sz="1800" dirty="0"/>
              <a:t>{</a:t>
            </a:r>
          </a:p>
          <a:p>
            <a:r>
              <a:rPr lang="en-US" sz="1800" dirty="0"/>
              <a:t>    float </a:t>
            </a:r>
            <a:r>
              <a:rPr lang="en-US" sz="1800" dirty="0" err="1"/>
              <a:t>areaOfCircle</a:t>
            </a:r>
            <a:r>
              <a:rPr lang="en-US" sz="1800" dirty="0"/>
              <a:t>;</a:t>
            </a:r>
          </a:p>
          <a:p>
            <a:r>
              <a:rPr lang="en-US" sz="1800" dirty="0"/>
              <a:t>    </a:t>
            </a:r>
            <a:r>
              <a:rPr lang="en-US" sz="1800" dirty="0" err="1"/>
              <a:t>areaOfCircle</a:t>
            </a:r>
            <a:r>
              <a:rPr lang="en-US" sz="1800" dirty="0"/>
              <a:t> = 3.14 * radius * radius;</a:t>
            </a:r>
          </a:p>
          <a:p>
            <a:r>
              <a:rPr lang="en-US" sz="1800" dirty="0"/>
              <a:t>    return(</a:t>
            </a:r>
            <a:r>
              <a:rPr lang="en-US" sz="1800" dirty="0" err="1"/>
              <a:t>areaOfCircle</a:t>
            </a:r>
            <a:r>
              <a:rPr lang="en-US" sz="1800" dirty="0"/>
              <a:t>);</a:t>
            </a:r>
          </a:p>
          <a:p>
            <a:r>
              <a:rPr lang="en-US" sz="1800" dirty="0"/>
              <a:t>}</a:t>
            </a:r>
          </a:p>
        </p:txBody>
      </p:sp>
    </p:spTree>
    <p:extLst>
      <p:ext uri="{BB962C8B-B14F-4D97-AF65-F5344CB8AC3E}">
        <p14:creationId xmlns:p14="http://schemas.microsoft.com/office/powerpoint/2010/main" val="387818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parameter passing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C Programming we have different ways of parameter passing schemes such as Call by Value and Call by Reference.</a:t>
            </a:r>
          </a:p>
          <a:p>
            <a:r>
              <a:rPr lang="en-US" dirty="0">
                <a:hlinkClick r:id="rId2" tooltip="Why Function is Used in C Programming ?"/>
              </a:rPr>
              <a:t>Function</a:t>
            </a:r>
            <a:r>
              <a:rPr lang="en-US" dirty="0"/>
              <a:t> is good programming style in which we can write reusable code that can be called whenever require.</a:t>
            </a:r>
          </a:p>
          <a:p>
            <a:r>
              <a:rPr lang="en-US" dirty="0"/>
              <a:t>Whenever we call a function then sequence of executable statements gets executed. We can pass some of the information to the function for processing called </a:t>
            </a:r>
            <a:r>
              <a:rPr lang="en-US" b="1" dirty="0"/>
              <a:t>argument</a:t>
            </a:r>
            <a:r>
              <a:rPr lang="en-US" dirty="0"/>
              <a:t>.</a:t>
            </a:r>
          </a:p>
          <a:p>
            <a:endParaRPr lang="en-US" dirty="0"/>
          </a:p>
        </p:txBody>
      </p:sp>
    </p:spTree>
    <p:extLst>
      <p:ext uri="{BB962C8B-B14F-4D97-AF65-F5344CB8AC3E}">
        <p14:creationId xmlns:p14="http://schemas.microsoft.com/office/powerpoint/2010/main" val="93679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pass an Parameter</a:t>
            </a:r>
            <a:endParaRPr lang="en-US" dirty="0"/>
          </a:p>
        </p:txBody>
      </p:sp>
      <p:sp>
        <p:nvSpPr>
          <p:cNvPr id="3" name="Content Placeholder 2"/>
          <p:cNvSpPr>
            <a:spLocks noGrp="1"/>
          </p:cNvSpPr>
          <p:nvPr>
            <p:ph idx="1"/>
          </p:nvPr>
        </p:nvSpPr>
        <p:spPr/>
        <p:txBody>
          <a:bodyPr/>
          <a:lstStyle/>
          <a:p>
            <a:r>
              <a:rPr lang="en-US" dirty="0"/>
              <a:t>Call by Reference</a:t>
            </a:r>
          </a:p>
          <a:p>
            <a:r>
              <a:rPr lang="en-US" dirty="0"/>
              <a:t>Call by Value</a:t>
            </a:r>
          </a:p>
          <a:p>
            <a:endParaRPr lang="en-US" dirty="0"/>
          </a:p>
        </p:txBody>
      </p:sp>
    </p:spTree>
    <p:extLst>
      <p:ext uri="{BB962C8B-B14F-4D97-AF65-F5344CB8AC3E}">
        <p14:creationId xmlns:p14="http://schemas.microsoft.com/office/powerpoint/2010/main" val="1475337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#include&lt;</a:t>
            </a:r>
            <a:r>
              <a:rPr lang="en-US" dirty="0" err="1" smtClean="0"/>
              <a:t>stdio.h</a:t>
            </a:r>
            <a:r>
              <a:rPr lang="en-US" dirty="0" smtClean="0"/>
              <a:t>&gt;</a:t>
            </a:r>
          </a:p>
          <a:p>
            <a:endParaRPr lang="en-US" dirty="0" smtClean="0"/>
          </a:p>
          <a:p>
            <a:r>
              <a:rPr lang="en-US" dirty="0" smtClean="0"/>
              <a:t>void interchange(</a:t>
            </a:r>
            <a:r>
              <a:rPr lang="en-US" dirty="0" err="1" smtClean="0"/>
              <a:t>int</a:t>
            </a:r>
            <a:r>
              <a:rPr lang="en-US" dirty="0" smtClean="0"/>
              <a:t> number1,int number2)</a:t>
            </a:r>
          </a:p>
          <a:p>
            <a:r>
              <a:rPr lang="en-US" dirty="0" smtClean="0"/>
              <a:t>{</a:t>
            </a:r>
          </a:p>
          <a:p>
            <a:r>
              <a:rPr lang="en-US" dirty="0" smtClean="0"/>
              <a:t>    </a:t>
            </a:r>
            <a:r>
              <a:rPr lang="en-US" dirty="0" err="1" smtClean="0"/>
              <a:t>int</a:t>
            </a:r>
            <a:r>
              <a:rPr lang="en-US" dirty="0" smtClean="0"/>
              <a:t> temp;</a:t>
            </a:r>
          </a:p>
          <a:p>
            <a:r>
              <a:rPr lang="en-US" dirty="0" smtClean="0"/>
              <a:t>    temp = number1;</a:t>
            </a:r>
          </a:p>
          <a:p>
            <a:r>
              <a:rPr lang="en-US" dirty="0" smtClean="0"/>
              <a:t>    number1 = number2;</a:t>
            </a:r>
          </a:p>
          <a:p>
            <a:r>
              <a:rPr lang="en-US" dirty="0" smtClean="0"/>
              <a:t>    number2 = temp;</a:t>
            </a:r>
          </a:p>
          <a:p>
            <a:r>
              <a:rPr lang="en-US" dirty="0" smtClean="0"/>
              <a:t>}</a:t>
            </a:r>
          </a:p>
          <a:p>
            <a:endParaRPr lang="en-US" dirty="0" smtClean="0"/>
          </a:p>
          <a:p>
            <a:r>
              <a:rPr lang="en-US" dirty="0" err="1" smtClean="0"/>
              <a:t>int</a:t>
            </a:r>
            <a:r>
              <a:rPr lang="en-US" dirty="0" smtClean="0"/>
              <a:t> main() {</a:t>
            </a:r>
          </a:p>
          <a:p>
            <a:endParaRPr lang="en-US" dirty="0" smtClean="0"/>
          </a:p>
          <a:p>
            <a:r>
              <a:rPr lang="en-US" dirty="0" smtClean="0"/>
              <a:t>    </a:t>
            </a:r>
            <a:r>
              <a:rPr lang="en-US" dirty="0" err="1" smtClean="0"/>
              <a:t>int</a:t>
            </a:r>
            <a:r>
              <a:rPr lang="en-US" dirty="0" smtClean="0"/>
              <a:t> num1=50,num2=70;</a:t>
            </a:r>
          </a:p>
          <a:p>
            <a:r>
              <a:rPr lang="en-US" dirty="0" smtClean="0"/>
              <a:t>    interchange(num1,num2);</a:t>
            </a:r>
          </a:p>
          <a:p>
            <a:endParaRPr lang="en-US" dirty="0" smtClean="0"/>
          </a:p>
          <a:p>
            <a:r>
              <a:rPr lang="en-US" dirty="0" smtClean="0"/>
              <a:t>    </a:t>
            </a:r>
            <a:r>
              <a:rPr lang="en-US" dirty="0" err="1" smtClean="0"/>
              <a:t>printf</a:t>
            </a:r>
            <a:r>
              <a:rPr lang="en-US" dirty="0" smtClean="0"/>
              <a:t>("\</a:t>
            </a:r>
            <a:r>
              <a:rPr lang="en-US" dirty="0" err="1" smtClean="0"/>
              <a:t>nNumber</a:t>
            </a:r>
            <a:r>
              <a:rPr lang="en-US" dirty="0" smtClean="0"/>
              <a:t> 1 : %d",num1);</a:t>
            </a:r>
          </a:p>
          <a:p>
            <a:r>
              <a:rPr lang="en-US" dirty="0" smtClean="0"/>
              <a:t>    </a:t>
            </a:r>
            <a:r>
              <a:rPr lang="en-US" dirty="0" err="1" smtClean="0"/>
              <a:t>printf</a:t>
            </a:r>
            <a:r>
              <a:rPr lang="en-US" dirty="0" smtClean="0"/>
              <a:t>("\</a:t>
            </a:r>
            <a:r>
              <a:rPr lang="en-US" dirty="0" err="1" smtClean="0"/>
              <a:t>nNumber</a:t>
            </a:r>
            <a:r>
              <a:rPr lang="en-US" dirty="0" smtClean="0"/>
              <a:t> 2 : %d",num2);</a:t>
            </a:r>
          </a:p>
          <a:p>
            <a:endParaRPr lang="en-US" dirty="0" smtClean="0"/>
          </a:p>
          <a:p>
            <a:r>
              <a:rPr lang="en-US" dirty="0" smtClean="0"/>
              <a:t>    return(0);</a:t>
            </a:r>
          </a:p>
          <a:p>
            <a:r>
              <a:rPr lang="en-US" dirty="0" smtClean="0"/>
              <a:t>}</a:t>
            </a:r>
            <a:endParaRPr lang="en-US" dirty="0"/>
          </a:p>
        </p:txBody>
      </p:sp>
    </p:spTree>
    <p:extLst>
      <p:ext uri="{BB962C8B-B14F-4D97-AF65-F5344CB8AC3E}">
        <p14:creationId xmlns:p14="http://schemas.microsoft.com/office/powerpoint/2010/main" val="3007742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While Passing Parameters using call by value , </a:t>
            </a:r>
            <a:r>
              <a:rPr lang="en-US" b="1" u="sng" dirty="0" err="1"/>
              <a:t>xerox</a:t>
            </a:r>
            <a:r>
              <a:rPr lang="en-US" b="1" u="sng" dirty="0"/>
              <a:t> copy of original parameter is created</a:t>
            </a:r>
            <a:r>
              <a:rPr lang="en-US" dirty="0"/>
              <a:t> and passed to the called function.</a:t>
            </a:r>
          </a:p>
          <a:p>
            <a:r>
              <a:rPr lang="en-US" dirty="0"/>
              <a:t>Any update made inside method will not affect the </a:t>
            </a:r>
            <a:r>
              <a:rPr lang="en-US" b="1" u="sng" dirty="0"/>
              <a:t>original value of variable in calling function</a:t>
            </a:r>
            <a:r>
              <a:rPr lang="en-US" dirty="0"/>
              <a:t>.</a:t>
            </a:r>
          </a:p>
          <a:p>
            <a:r>
              <a:rPr lang="en-US" dirty="0"/>
              <a:t>In the above example num1 and num2 are the original values and </a:t>
            </a:r>
            <a:r>
              <a:rPr lang="en-US" dirty="0" err="1"/>
              <a:t>xerox</a:t>
            </a:r>
            <a:r>
              <a:rPr lang="en-US" dirty="0"/>
              <a:t> copy of these values is passed to the function and these values are copied into number1,number2 variable of sum function respectively.</a:t>
            </a:r>
          </a:p>
          <a:p>
            <a:r>
              <a:rPr lang="en-US" dirty="0"/>
              <a:t>As their scope is limited to only function so they </a:t>
            </a:r>
            <a:r>
              <a:rPr lang="en-US" b="1" u="sng" dirty="0"/>
              <a:t>cannot alter the values inside main function</a:t>
            </a:r>
            <a:r>
              <a:rPr lang="en-US" dirty="0"/>
              <a:t>.</a:t>
            </a:r>
          </a:p>
          <a:p>
            <a:endParaRPr lang="en-US" dirty="0"/>
          </a:p>
        </p:txBody>
      </p:sp>
    </p:spTree>
    <p:extLst>
      <p:ext uri="{BB962C8B-B14F-4D97-AF65-F5344CB8AC3E}">
        <p14:creationId xmlns:p14="http://schemas.microsoft.com/office/powerpoint/2010/main" val="1798345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ashukla\Desktop\Call-by-Value-in-C-Programming-Schem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06901"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4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a:t>
            </a:r>
            <a:r>
              <a:rPr lang="en-US" dirty="0" err="1" smtClean="0"/>
              <a:t>Refrence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#include&lt;</a:t>
            </a:r>
            <a:r>
              <a:rPr lang="en-US" dirty="0" err="1" smtClean="0"/>
              <a:t>stdio.h</a:t>
            </a:r>
            <a:r>
              <a:rPr lang="en-US" dirty="0" smtClean="0"/>
              <a:t>&gt;</a:t>
            </a:r>
          </a:p>
          <a:p>
            <a:endParaRPr lang="en-US" dirty="0" smtClean="0"/>
          </a:p>
          <a:p>
            <a:r>
              <a:rPr lang="en-US" dirty="0" smtClean="0"/>
              <a:t>void interchange(</a:t>
            </a:r>
            <a:r>
              <a:rPr lang="en-US" dirty="0" err="1" smtClean="0"/>
              <a:t>int</a:t>
            </a:r>
            <a:r>
              <a:rPr lang="en-US" dirty="0" smtClean="0"/>
              <a:t> *num1,int *num2)</a:t>
            </a:r>
          </a:p>
          <a:p>
            <a:r>
              <a:rPr lang="en-US" dirty="0" smtClean="0"/>
              <a:t>{</a:t>
            </a:r>
          </a:p>
          <a:p>
            <a:r>
              <a:rPr lang="en-US" dirty="0" smtClean="0"/>
              <a:t>    </a:t>
            </a:r>
            <a:r>
              <a:rPr lang="en-US" dirty="0" err="1" smtClean="0"/>
              <a:t>int</a:t>
            </a:r>
            <a:r>
              <a:rPr lang="en-US" dirty="0" smtClean="0"/>
              <a:t> temp;</a:t>
            </a:r>
          </a:p>
          <a:p>
            <a:r>
              <a:rPr lang="en-US" dirty="0" smtClean="0"/>
              <a:t>    temp  = *num1;</a:t>
            </a:r>
          </a:p>
          <a:p>
            <a:r>
              <a:rPr lang="en-US" dirty="0" smtClean="0"/>
              <a:t>    *num1 = *num2;</a:t>
            </a:r>
          </a:p>
          <a:p>
            <a:r>
              <a:rPr lang="en-US" dirty="0" smtClean="0"/>
              <a:t>    *num2 = temp;</a:t>
            </a:r>
          </a:p>
          <a:p>
            <a:r>
              <a:rPr lang="en-US" dirty="0" smtClean="0"/>
              <a:t>}</a:t>
            </a:r>
          </a:p>
          <a:p>
            <a:endParaRPr lang="en-US" dirty="0" smtClean="0"/>
          </a:p>
          <a:p>
            <a:r>
              <a:rPr lang="en-US" dirty="0" err="1" smtClean="0"/>
              <a:t>int</a:t>
            </a:r>
            <a:r>
              <a:rPr lang="en-US" dirty="0" smtClean="0"/>
              <a:t> main() {</a:t>
            </a:r>
          </a:p>
          <a:p>
            <a:endParaRPr lang="en-US" dirty="0" smtClean="0"/>
          </a:p>
          <a:p>
            <a:r>
              <a:rPr lang="en-US" dirty="0" smtClean="0"/>
              <a:t>    </a:t>
            </a:r>
            <a:r>
              <a:rPr lang="en-US" dirty="0" err="1" smtClean="0"/>
              <a:t>int</a:t>
            </a:r>
            <a:r>
              <a:rPr lang="en-US" dirty="0" smtClean="0"/>
              <a:t> num1=50,num2=70;</a:t>
            </a:r>
          </a:p>
          <a:p>
            <a:r>
              <a:rPr lang="en-US" dirty="0" smtClean="0"/>
              <a:t>    interchange(&amp;num1,&amp;num2);</a:t>
            </a:r>
          </a:p>
          <a:p>
            <a:endParaRPr lang="en-US" dirty="0" smtClean="0"/>
          </a:p>
          <a:p>
            <a:r>
              <a:rPr lang="en-US" dirty="0" smtClean="0"/>
              <a:t>    </a:t>
            </a:r>
            <a:r>
              <a:rPr lang="en-US" dirty="0" err="1" smtClean="0"/>
              <a:t>printf</a:t>
            </a:r>
            <a:r>
              <a:rPr lang="en-US" dirty="0" smtClean="0"/>
              <a:t>("\</a:t>
            </a:r>
            <a:r>
              <a:rPr lang="en-US" dirty="0" err="1" smtClean="0"/>
              <a:t>nNumber</a:t>
            </a:r>
            <a:r>
              <a:rPr lang="en-US" dirty="0" smtClean="0"/>
              <a:t> 1 : %d",num1);</a:t>
            </a:r>
          </a:p>
          <a:p>
            <a:r>
              <a:rPr lang="en-US" dirty="0" smtClean="0"/>
              <a:t>    </a:t>
            </a:r>
            <a:r>
              <a:rPr lang="en-US" dirty="0" err="1" smtClean="0"/>
              <a:t>printf</a:t>
            </a:r>
            <a:r>
              <a:rPr lang="en-US" dirty="0" smtClean="0"/>
              <a:t>("\</a:t>
            </a:r>
            <a:r>
              <a:rPr lang="en-US" dirty="0" err="1" smtClean="0"/>
              <a:t>nNumber</a:t>
            </a:r>
            <a:r>
              <a:rPr lang="en-US" dirty="0" smtClean="0"/>
              <a:t> 2 : %d",num2);</a:t>
            </a:r>
          </a:p>
          <a:p>
            <a:endParaRPr lang="en-US" dirty="0" smtClean="0"/>
          </a:p>
          <a:p>
            <a:r>
              <a:rPr lang="en-US" dirty="0" smtClean="0"/>
              <a:t>    return(0);</a:t>
            </a:r>
          </a:p>
          <a:p>
            <a:r>
              <a:rPr lang="en-US" dirty="0" smtClean="0"/>
              <a:t>}</a:t>
            </a:r>
            <a:endParaRPr lang="en-US" dirty="0"/>
          </a:p>
        </p:txBody>
      </p:sp>
    </p:spTree>
    <p:extLst>
      <p:ext uri="{BB962C8B-B14F-4D97-AF65-F5344CB8AC3E}">
        <p14:creationId xmlns:p14="http://schemas.microsoft.com/office/powerpoint/2010/main" val="1214104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Returning control from function that does not return value:</a:t>
            </a:r>
            <a:br>
              <a:rPr lang="en-US" dirty="0"/>
            </a:br>
            <a:r>
              <a:rPr lang="en-US" dirty="0"/>
              <a:t>return; </a:t>
            </a:r>
          </a:p>
          <a:p>
            <a:r>
              <a:rPr lang="en-US" dirty="0"/>
              <a:t>Returning control from function that returns value:</a:t>
            </a:r>
            <a:br>
              <a:rPr lang="en-US" dirty="0"/>
            </a:br>
            <a:r>
              <a:rPr lang="en-US" dirty="0"/>
              <a:t>return &lt;value&gt;;</a:t>
            </a:r>
          </a:p>
          <a:p>
            <a:pPr marL="0" indent="0">
              <a:buNone/>
            </a:pPr>
            <a:endParaRPr lang="en-US" dirty="0" smtClean="0"/>
          </a:p>
          <a:p>
            <a:pPr marL="0" indent="0">
              <a:buNone/>
            </a:pPr>
            <a:r>
              <a:rPr lang="en-US" dirty="0" smtClean="0"/>
              <a:t>The </a:t>
            </a:r>
            <a:r>
              <a:rPr lang="en-US" dirty="0"/>
              <a:t>return value could be any valid expression that returns a value:</a:t>
            </a:r>
          </a:p>
          <a:p>
            <a:r>
              <a:rPr lang="en-US" dirty="0"/>
              <a:t>a constant</a:t>
            </a:r>
          </a:p>
          <a:p>
            <a:r>
              <a:rPr lang="en-US" dirty="0"/>
              <a:t>a variable</a:t>
            </a:r>
          </a:p>
          <a:p>
            <a:r>
              <a:rPr lang="en-US" dirty="0"/>
              <a:t>a calculation, for instance (a + b) * c</a:t>
            </a:r>
          </a:p>
          <a:p>
            <a:r>
              <a:rPr lang="en-US" dirty="0"/>
              <a:t>call to another function that returns a value</a:t>
            </a:r>
          </a:p>
          <a:p>
            <a:pPr marL="0" indent="0">
              <a:buNone/>
            </a:pPr>
            <a:r>
              <a:rPr lang="en-US" dirty="0"/>
              <a:t>    The value must be of the same (or compatible) type that the function was defined. For example, an </a:t>
            </a:r>
            <a:r>
              <a:rPr lang="en-US" dirty="0" err="1"/>
              <a:t>int</a:t>
            </a:r>
            <a:r>
              <a:rPr lang="en-US" dirty="0"/>
              <a:t> function can’t return a float value.</a:t>
            </a:r>
          </a:p>
          <a:p>
            <a:endParaRPr lang="en-US" dirty="0"/>
          </a:p>
        </p:txBody>
      </p:sp>
    </p:spTree>
    <p:extLst>
      <p:ext uri="{BB962C8B-B14F-4D97-AF65-F5344CB8AC3E}">
        <p14:creationId xmlns:p14="http://schemas.microsoft.com/office/powerpoint/2010/main" val="302101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While passing parameter using call by address scheme , we are </a:t>
            </a:r>
            <a:r>
              <a:rPr lang="en-US" b="1" u="sng" dirty="0"/>
              <a:t>passing the actual address of the variable</a:t>
            </a:r>
            <a:r>
              <a:rPr lang="en-US" dirty="0"/>
              <a:t> to the called function.</a:t>
            </a:r>
          </a:p>
          <a:p>
            <a:r>
              <a:rPr lang="en-US" dirty="0"/>
              <a:t>Any updates made inside the called function </a:t>
            </a:r>
            <a:r>
              <a:rPr lang="en-US" b="1" u="sng" dirty="0"/>
              <a:t>will modify the original copy</a:t>
            </a:r>
            <a:r>
              <a:rPr lang="en-US" dirty="0"/>
              <a:t> since we are directly modifying the content of the exact memory location.</a:t>
            </a:r>
          </a:p>
          <a:p>
            <a:pPr marL="0" indent="0">
              <a:buNone/>
            </a:pPr>
            <a:r>
              <a:rPr lang="en-US" dirty="0">
                <a:hlinkClick r:id="rId2"/>
              </a:rPr>
              <a:t/>
            </a:r>
            <a:br>
              <a:rPr lang="en-US" dirty="0">
                <a:hlinkClick r:id="rId2"/>
              </a:rPr>
            </a:br>
            <a:endParaRPr lang="en-US" dirty="0"/>
          </a:p>
        </p:txBody>
      </p:sp>
    </p:spTree>
    <p:extLst>
      <p:ext uri="{BB962C8B-B14F-4D97-AF65-F5344CB8AC3E}">
        <p14:creationId xmlns:p14="http://schemas.microsoft.com/office/powerpoint/2010/main" val="108873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shukla\Desktop\Call-by-Pointer-or-Address-or-Reference-in-C-Programming-Schem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10419"/>
            <a:ext cx="5886450" cy="41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476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1869499"/>
              </p:ext>
            </p:extLst>
          </p:nvPr>
        </p:nvGraphicFramePr>
        <p:xfrm>
          <a:off x="1371600" y="1981200"/>
          <a:ext cx="6553200" cy="3962400"/>
        </p:xfrm>
        <a:graphic>
          <a:graphicData uri="http://schemas.openxmlformats.org/drawingml/2006/table">
            <a:tbl>
              <a:tblPr/>
              <a:tblGrid>
                <a:gridCol w="2184400"/>
                <a:gridCol w="2184400"/>
                <a:gridCol w="2184400"/>
              </a:tblGrid>
              <a:tr h="637627">
                <a:tc>
                  <a:txBody>
                    <a:bodyPr/>
                    <a:lstStyle/>
                    <a:p>
                      <a:pPr algn="l"/>
                      <a:r>
                        <a:rPr lang="en-US" dirty="0">
                          <a:effectLst/>
                        </a:rPr>
                        <a:t>Point</a:t>
                      </a:r>
                    </a:p>
                  </a:txBody>
                  <a:tcPr marL="76200" marR="76200" marT="76200" marB="76200" anchor="ctr">
                    <a:lnL>
                      <a:noFill/>
                    </a:lnL>
                    <a:lnR>
                      <a:noFill/>
                    </a:lnR>
                    <a:lnT>
                      <a:noFill/>
                    </a:lnT>
                    <a:lnB w="9525" cap="flat" cmpd="sng" algn="ctr">
                      <a:solidFill>
                        <a:srgbClr val="777777"/>
                      </a:solidFill>
                      <a:prstDash val="solid"/>
                      <a:round/>
                      <a:headEnd type="none" w="med" len="med"/>
                      <a:tailEnd type="none" w="med" len="med"/>
                    </a:lnB>
                  </a:tcPr>
                </a:tc>
                <a:tc>
                  <a:txBody>
                    <a:bodyPr/>
                    <a:lstStyle/>
                    <a:p>
                      <a:pPr algn="l"/>
                      <a:r>
                        <a:rPr lang="en-US">
                          <a:effectLst/>
                        </a:rPr>
                        <a:t>Call by Value</a:t>
                      </a:r>
                    </a:p>
                  </a:txBody>
                  <a:tcPr marL="76200" marR="76200" marT="76200" marB="76200" anchor="ctr">
                    <a:lnL>
                      <a:noFill/>
                    </a:lnL>
                    <a:lnR>
                      <a:noFill/>
                    </a:lnR>
                    <a:lnT>
                      <a:noFill/>
                    </a:lnT>
                    <a:lnB w="9525" cap="flat" cmpd="sng" algn="ctr">
                      <a:solidFill>
                        <a:srgbClr val="777777"/>
                      </a:solidFill>
                      <a:prstDash val="solid"/>
                      <a:round/>
                      <a:headEnd type="none" w="med" len="med"/>
                      <a:tailEnd type="none" w="med" len="med"/>
                    </a:lnB>
                  </a:tcPr>
                </a:tc>
                <a:tc>
                  <a:txBody>
                    <a:bodyPr/>
                    <a:lstStyle/>
                    <a:p>
                      <a:pPr algn="l"/>
                      <a:r>
                        <a:rPr lang="en-US" dirty="0">
                          <a:effectLst/>
                        </a:rPr>
                        <a:t>Call by Reference</a:t>
                      </a:r>
                    </a:p>
                  </a:txBody>
                  <a:tcPr marL="76200" marR="76200" marT="76200" marB="76200" anchor="ctr">
                    <a:lnL>
                      <a:noFill/>
                    </a:lnL>
                    <a:lnR>
                      <a:noFill/>
                    </a:lnR>
                    <a:lnT>
                      <a:noFill/>
                    </a:lnT>
                    <a:lnB w="9525" cap="flat" cmpd="sng" algn="ctr">
                      <a:solidFill>
                        <a:srgbClr val="777777"/>
                      </a:solidFill>
                      <a:prstDash val="solid"/>
                      <a:round/>
                      <a:headEnd type="none" w="med" len="med"/>
                      <a:tailEnd type="none" w="med" len="med"/>
                    </a:lnB>
                  </a:tcPr>
                </a:tc>
              </a:tr>
              <a:tr h="1457434">
                <a:tc>
                  <a:txBody>
                    <a:bodyPr/>
                    <a:lstStyle/>
                    <a:p>
                      <a:r>
                        <a:rPr lang="en-US">
                          <a:effectLst/>
                        </a:rPr>
                        <a:t>Copy</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c>
                  <a:txBody>
                    <a:bodyPr/>
                    <a:lstStyle/>
                    <a:p>
                      <a:r>
                        <a:rPr lang="en-US">
                          <a:effectLst/>
                        </a:rPr>
                        <a:t>Duplicate Copy of Original Parameter is Passed</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c>
                  <a:txBody>
                    <a:bodyPr/>
                    <a:lstStyle/>
                    <a:p>
                      <a:r>
                        <a:rPr lang="en-US">
                          <a:effectLst/>
                        </a:rPr>
                        <a:t>Actual Copy of Original Parameter is Passed</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r>
              <a:tr h="1867339">
                <a:tc>
                  <a:txBody>
                    <a:bodyPr/>
                    <a:lstStyle/>
                    <a:p>
                      <a:r>
                        <a:rPr lang="en-US">
                          <a:effectLst/>
                        </a:rPr>
                        <a:t>Modification</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c>
                  <a:txBody>
                    <a:bodyPr/>
                    <a:lstStyle/>
                    <a:p>
                      <a:r>
                        <a:rPr lang="en-US">
                          <a:effectLst/>
                        </a:rPr>
                        <a:t>No effect on Original Parameter after modifying parameter in function</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c>
                  <a:txBody>
                    <a:bodyPr/>
                    <a:lstStyle/>
                    <a:p>
                      <a:r>
                        <a:rPr lang="en-US" dirty="0">
                          <a:effectLst/>
                        </a:rPr>
                        <a:t>Original Parameter gets affected if value of parameter changed inside function</a:t>
                      </a:r>
                    </a:p>
                  </a:txBody>
                  <a:tcPr marL="76200" marR="76200" marT="76200" marB="76200" anchor="ctr">
                    <a:lnL w="9525" cap="flat" cmpd="sng" algn="ctr">
                      <a:solidFill>
                        <a:srgbClr val="777777"/>
                      </a:solidFill>
                      <a:prstDash val="solid"/>
                      <a:round/>
                      <a:headEnd type="none" w="med" len="med"/>
                      <a:tailEnd type="none" w="med" len="med"/>
                    </a:lnL>
                    <a:lnR w="9525" cap="flat" cmpd="sng" algn="ctr">
                      <a:solidFill>
                        <a:srgbClr val="777777"/>
                      </a:solidFill>
                      <a:prstDash val="solid"/>
                      <a:round/>
                      <a:headEnd type="none" w="med" len="med"/>
                      <a:tailEnd type="none" w="med" len="med"/>
                    </a:lnR>
                    <a:lnT w="9525" cap="flat" cmpd="sng" algn="ctr">
                      <a:solidFill>
                        <a:srgbClr val="777777"/>
                      </a:solidFill>
                      <a:prstDash val="solid"/>
                      <a:round/>
                      <a:headEnd type="none" w="med" len="med"/>
                      <a:tailEnd type="none" w="med" len="med"/>
                    </a:lnT>
                    <a:lnB w="9525" cap="flat" cmpd="sng" algn="ctr">
                      <a:solidFill>
                        <a:srgbClr val="77777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606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it </a:t>
            </a:r>
            <a:r>
              <a:rPr lang="en-US" dirty="0"/>
              <a:t>is possible to pass some values from the command line to your C programs when they are executed. These values are called </a:t>
            </a:r>
            <a:r>
              <a:rPr lang="en-US" b="1" dirty="0"/>
              <a:t>command line </a:t>
            </a:r>
            <a:r>
              <a:rPr lang="en-US" b="1" dirty="0" smtClean="0"/>
              <a:t>arguments </a:t>
            </a:r>
            <a:r>
              <a:rPr lang="en-US" dirty="0" smtClean="0"/>
              <a:t>and </a:t>
            </a:r>
            <a:r>
              <a:rPr lang="en-US" dirty="0"/>
              <a:t>many times they are important for your program especially when you want to control your program from outside instead of hard coding those values inside the code.</a:t>
            </a:r>
          </a:p>
          <a:p>
            <a:pPr algn="just"/>
            <a:r>
              <a:rPr lang="en-US" dirty="0"/>
              <a:t>The command line arguments are handled using main() function arguments where </a:t>
            </a:r>
            <a:r>
              <a:rPr lang="en-US" b="1" dirty="0" err="1"/>
              <a:t>argc</a:t>
            </a:r>
            <a:r>
              <a:rPr lang="en-US" dirty="0"/>
              <a:t> refers to the number of arguments passed, and </a:t>
            </a:r>
            <a:r>
              <a:rPr lang="en-US" b="1" dirty="0" err="1"/>
              <a:t>argv</a:t>
            </a:r>
            <a:r>
              <a:rPr lang="en-US" b="1" dirty="0"/>
              <a:t>[]</a:t>
            </a:r>
            <a:r>
              <a:rPr lang="en-US" dirty="0"/>
              <a:t> is a pointer array which points to each argument passed to the program. Following is a simple example which checks if there is any argument supplied from the command line and take action accordingly −</a:t>
            </a:r>
          </a:p>
          <a:p>
            <a:endParaRPr lang="en-US" dirty="0"/>
          </a:p>
        </p:txBody>
      </p:sp>
    </p:spTree>
    <p:extLst>
      <p:ext uri="{BB962C8B-B14F-4D97-AF65-F5344CB8AC3E}">
        <p14:creationId xmlns:p14="http://schemas.microsoft.com/office/powerpoint/2010/main" val="2188542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#include &lt;</a:t>
            </a:r>
            <a:r>
              <a:rPr lang="en-US" dirty="0" err="1" smtClean="0"/>
              <a:t>stdio.h</a:t>
            </a:r>
            <a:r>
              <a:rPr lang="en-US" dirty="0" smtClean="0"/>
              <a:t>&gt;</a:t>
            </a:r>
          </a:p>
          <a:p>
            <a:endParaRPr lang="en-US" dirty="0" smtClean="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  {</a:t>
            </a:r>
          </a:p>
          <a:p>
            <a:endParaRPr lang="en-US" dirty="0" smtClean="0"/>
          </a:p>
          <a:p>
            <a:r>
              <a:rPr lang="en-US" dirty="0" smtClean="0"/>
              <a:t>   if( </a:t>
            </a:r>
            <a:r>
              <a:rPr lang="en-US" dirty="0" err="1" smtClean="0"/>
              <a:t>argc</a:t>
            </a:r>
            <a:r>
              <a:rPr lang="en-US" dirty="0" smtClean="0"/>
              <a:t> == 2 ) {</a:t>
            </a:r>
          </a:p>
          <a:p>
            <a:r>
              <a:rPr lang="en-US" dirty="0" smtClean="0"/>
              <a:t>      </a:t>
            </a:r>
            <a:r>
              <a:rPr lang="en-US" dirty="0" err="1" smtClean="0"/>
              <a:t>printf</a:t>
            </a:r>
            <a:r>
              <a:rPr lang="en-US" dirty="0" smtClean="0"/>
              <a:t>("The argument supplied is %s\n", </a:t>
            </a:r>
            <a:r>
              <a:rPr lang="en-US" dirty="0" err="1" smtClean="0"/>
              <a:t>argv</a:t>
            </a:r>
            <a:r>
              <a:rPr lang="en-US" dirty="0" smtClean="0"/>
              <a:t>[1]);</a:t>
            </a:r>
          </a:p>
          <a:p>
            <a:r>
              <a:rPr lang="en-US" dirty="0" smtClean="0"/>
              <a:t>   }</a:t>
            </a:r>
          </a:p>
          <a:p>
            <a:r>
              <a:rPr lang="en-US" dirty="0" smtClean="0"/>
              <a:t>   else if( </a:t>
            </a:r>
            <a:r>
              <a:rPr lang="en-US" dirty="0" err="1" smtClean="0"/>
              <a:t>argc</a:t>
            </a:r>
            <a:r>
              <a:rPr lang="en-US" dirty="0" smtClean="0"/>
              <a:t> &gt; 2 ) {</a:t>
            </a:r>
          </a:p>
          <a:p>
            <a:r>
              <a:rPr lang="en-US" dirty="0" smtClean="0"/>
              <a:t>      </a:t>
            </a:r>
            <a:r>
              <a:rPr lang="en-US" dirty="0" err="1" smtClean="0"/>
              <a:t>printf</a:t>
            </a:r>
            <a:r>
              <a:rPr lang="en-US" dirty="0" smtClean="0"/>
              <a:t>("Too many arguments supplied.\n");</a:t>
            </a:r>
          </a:p>
          <a:p>
            <a:r>
              <a:rPr lang="en-US" dirty="0" smtClean="0"/>
              <a:t>   }</a:t>
            </a:r>
          </a:p>
          <a:p>
            <a:r>
              <a:rPr lang="en-US" dirty="0" smtClean="0"/>
              <a:t>   else {</a:t>
            </a:r>
          </a:p>
          <a:p>
            <a:r>
              <a:rPr lang="en-US" dirty="0" smtClean="0"/>
              <a:t>      </a:t>
            </a:r>
            <a:r>
              <a:rPr lang="en-US" dirty="0" err="1" smtClean="0"/>
              <a:t>printf</a:t>
            </a:r>
            <a:r>
              <a:rPr lang="en-US" dirty="0" smtClean="0"/>
              <a:t>("One argument expected.\n");</a:t>
            </a:r>
          </a:p>
          <a:p>
            <a:r>
              <a:rPr lang="en-US" dirty="0" smtClean="0"/>
              <a:t>   }</a:t>
            </a:r>
          </a:p>
          <a:p>
            <a:r>
              <a:rPr lang="en-US" dirty="0" smtClean="0"/>
              <a:t>}</a:t>
            </a:r>
            <a:endParaRPr lang="en-US" dirty="0"/>
          </a:p>
        </p:txBody>
      </p:sp>
    </p:spTree>
    <p:extLst>
      <p:ext uri="{BB962C8B-B14F-4D97-AF65-F5344CB8AC3E}">
        <p14:creationId xmlns:p14="http://schemas.microsoft.com/office/powerpoint/2010/main" val="3037823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When the above code is compiled and executed with single argument, it produces the following result.</a:t>
            </a:r>
          </a:p>
          <a:p>
            <a:endParaRPr lang="en-US" dirty="0" smtClean="0"/>
          </a:p>
          <a:p>
            <a:r>
              <a:rPr lang="en-US" dirty="0" smtClean="0"/>
              <a:t>$./</a:t>
            </a:r>
            <a:r>
              <a:rPr lang="en-US" dirty="0" err="1" smtClean="0"/>
              <a:t>a.out</a:t>
            </a:r>
            <a:r>
              <a:rPr lang="en-US" dirty="0" smtClean="0"/>
              <a:t> testing</a:t>
            </a:r>
          </a:p>
          <a:p>
            <a:r>
              <a:rPr lang="en-US" dirty="0" smtClean="0"/>
              <a:t>The argument supplied is testing</a:t>
            </a:r>
          </a:p>
          <a:p>
            <a:r>
              <a:rPr lang="en-US" dirty="0" smtClean="0"/>
              <a:t>When the above code is compiled and executed with a two arguments, it produces the following result.</a:t>
            </a:r>
          </a:p>
          <a:p>
            <a:endParaRPr lang="en-US" dirty="0" smtClean="0"/>
          </a:p>
          <a:p>
            <a:r>
              <a:rPr lang="en-US" dirty="0" smtClean="0"/>
              <a:t>$./</a:t>
            </a:r>
            <a:r>
              <a:rPr lang="en-US" dirty="0" err="1" smtClean="0"/>
              <a:t>a.out</a:t>
            </a:r>
            <a:r>
              <a:rPr lang="en-US" dirty="0" smtClean="0"/>
              <a:t> testing1 testing2</a:t>
            </a:r>
          </a:p>
          <a:p>
            <a:r>
              <a:rPr lang="en-US" dirty="0" smtClean="0"/>
              <a:t>Too many arguments supplied.</a:t>
            </a:r>
          </a:p>
          <a:p>
            <a:r>
              <a:rPr lang="en-US" dirty="0" smtClean="0"/>
              <a:t>When the above code is compiled and executed without passing any argument, it produces the following result.</a:t>
            </a:r>
          </a:p>
          <a:p>
            <a:endParaRPr lang="en-US" dirty="0" smtClean="0"/>
          </a:p>
          <a:p>
            <a:r>
              <a:rPr lang="en-US" dirty="0" smtClean="0"/>
              <a:t>$./</a:t>
            </a:r>
            <a:r>
              <a:rPr lang="en-US" dirty="0" err="1" smtClean="0"/>
              <a:t>a.out</a:t>
            </a:r>
            <a:endParaRPr lang="en-US" dirty="0" smtClean="0"/>
          </a:p>
          <a:p>
            <a:r>
              <a:rPr lang="en-US" dirty="0" smtClean="0"/>
              <a:t>One argument expected</a:t>
            </a:r>
            <a:endParaRPr lang="en-US" dirty="0"/>
          </a:p>
        </p:txBody>
      </p:sp>
    </p:spTree>
    <p:extLst>
      <p:ext uri="{BB962C8B-B14F-4D97-AF65-F5344CB8AC3E}">
        <p14:creationId xmlns:p14="http://schemas.microsoft.com/office/powerpoint/2010/main" val="2286987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#include &lt;</a:t>
            </a:r>
            <a:r>
              <a:rPr lang="en-US" dirty="0" err="1" smtClean="0"/>
              <a:t>stdio.h</a:t>
            </a:r>
            <a:r>
              <a:rPr lang="en-US" dirty="0" smtClean="0"/>
              <a:t>&gt;</a:t>
            </a:r>
          </a:p>
          <a:p>
            <a:endParaRPr lang="en-US" dirty="0" smtClean="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  {</a:t>
            </a:r>
          </a:p>
          <a:p>
            <a:endParaRPr lang="en-US" dirty="0" smtClean="0"/>
          </a:p>
          <a:p>
            <a:r>
              <a:rPr lang="en-US" dirty="0" smtClean="0"/>
              <a:t>   </a:t>
            </a:r>
            <a:r>
              <a:rPr lang="en-US" dirty="0" err="1" smtClean="0"/>
              <a:t>printf</a:t>
            </a:r>
            <a:r>
              <a:rPr lang="en-US" dirty="0" smtClean="0"/>
              <a:t>("Program name %s\n", </a:t>
            </a:r>
            <a:r>
              <a:rPr lang="en-US" dirty="0" err="1" smtClean="0"/>
              <a:t>argv</a:t>
            </a:r>
            <a:r>
              <a:rPr lang="en-US" dirty="0" smtClean="0"/>
              <a:t>[0]);</a:t>
            </a:r>
          </a:p>
          <a:p>
            <a:r>
              <a:rPr lang="en-US" dirty="0" smtClean="0"/>
              <a:t> </a:t>
            </a:r>
          </a:p>
          <a:p>
            <a:r>
              <a:rPr lang="en-US" dirty="0" smtClean="0"/>
              <a:t>   if( </a:t>
            </a:r>
            <a:r>
              <a:rPr lang="en-US" dirty="0" err="1" smtClean="0"/>
              <a:t>argc</a:t>
            </a:r>
            <a:r>
              <a:rPr lang="en-US" dirty="0" smtClean="0"/>
              <a:t> == 2 ) {</a:t>
            </a:r>
          </a:p>
          <a:p>
            <a:r>
              <a:rPr lang="en-US" dirty="0" smtClean="0"/>
              <a:t>      </a:t>
            </a:r>
            <a:r>
              <a:rPr lang="en-US" dirty="0" err="1" smtClean="0"/>
              <a:t>printf</a:t>
            </a:r>
            <a:r>
              <a:rPr lang="en-US" dirty="0" smtClean="0"/>
              <a:t>("The argument supplied is %s\n", </a:t>
            </a:r>
            <a:r>
              <a:rPr lang="en-US" dirty="0" err="1" smtClean="0"/>
              <a:t>argv</a:t>
            </a:r>
            <a:r>
              <a:rPr lang="en-US" dirty="0" smtClean="0"/>
              <a:t>[1]);</a:t>
            </a:r>
          </a:p>
          <a:p>
            <a:r>
              <a:rPr lang="en-US" dirty="0" smtClean="0"/>
              <a:t>   }</a:t>
            </a:r>
          </a:p>
          <a:p>
            <a:r>
              <a:rPr lang="en-US" dirty="0" smtClean="0"/>
              <a:t>   else if( </a:t>
            </a:r>
            <a:r>
              <a:rPr lang="en-US" dirty="0" err="1" smtClean="0"/>
              <a:t>argc</a:t>
            </a:r>
            <a:r>
              <a:rPr lang="en-US" dirty="0" smtClean="0"/>
              <a:t> &gt; 2 ) {</a:t>
            </a:r>
          </a:p>
          <a:p>
            <a:r>
              <a:rPr lang="en-US" dirty="0" smtClean="0"/>
              <a:t>      </a:t>
            </a:r>
            <a:r>
              <a:rPr lang="en-US" dirty="0" err="1" smtClean="0"/>
              <a:t>printf</a:t>
            </a:r>
            <a:r>
              <a:rPr lang="en-US" dirty="0" smtClean="0"/>
              <a:t>("Too many arguments supplied.\n");</a:t>
            </a:r>
          </a:p>
          <a:p>
            <a:r>
              <a:rPr lang="en-US" dirty="0" smtClean="0"/>
              <a:t>   }</a:t>
            </a:r>
          </a:p>
          <a:p>
            <a:r>
              <a:rPr lang="en-US" dirty="0" smtClean="0"/>
              <a:t>   else {</a:t>
            </a:r>
          </a:p>
          <a:p>
            <a:r>
              <a:rPr lang="en-US" dirty="0" smtClean="0"/>
              <a:t>      </a:t>
            </a:r>
            <a:r>
              <a:rPr lang="en-US" dirty="0" err="1" smtClean="0"/>
              <a:t>printf</a:t>
            </a:r>
            <a:r>
              <a:rPr lang="en-US" dirty="0" smtClean="0"/>
              <a:t>("One argument expected.\n");</a:t>
            </a:r>
          </a:p>
          <a:p>
            <a:r>
              <a:rPr lang="en-US" dirty="0" smtClean="0"/>
              <a:t>   }</a:t>
            </a:r>
          </a:p>
          <a:p>
            <a:r>
              <a:rPr lang="en-US" dirty="0" smtClean="0"/>
              <a:t>}</a:t>
            </a:r>
            <a:endParaRPr lang="en-US" dirty="0"/>
          </a:p>
        </p:txBody>
      </p:sp>
    </p:spTree>
    <p:extLst>
      <p:ext uri="{BB962C8B-B14F-4D97-AF65-F5344CB8AC3E}">
        <p14:creationId xmlns:p14="http://schemas.microsoft.com/office/powerpoint/2010/main" val="1515909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a:t>
            </a:r>
            <a:endParaRPr lang="en-US" dirty="0"/>
          </a:p>
        </p:txBody>
      </p:sp>
      <p:sp>
        <p:nvSpPr>
          <p:cNvPr id="3" name="Content Placeholder 2"/>
          <p:cNvSpPr>
            <a:spLocks noGrp="1"/>
          </p:cNvSpPr>
          <p:nvPr>
            <p:ph idx="1"/>
          </p:nvPr>
        </p:nvSpPr>
        <p:spPr/>
        <p:txBody>
          <a:bodyPr/>
          <a:lstStyle/>
          <a:p>
            <a:r>
              <a:rPr lang="en-US" dirty="0"/>
              <a:t>Recursion is the process of repeating items in a self-similar way. In programming languages, if a program allows you to call a function inside the same function, then it is called a recursive call of the function.</a:t>
            </a:r>
          </a:p>
        </p:txBody>
      </p:sp>
    </p:spTree>
    <p:extLst>
      <p:ext uri="{BB962C8B-B14F-4D97-AF65-F5344CB8AC3E}">
        <p14:creationId xmlns:p14="http://schemas.microsoft.com/office/powerpoint/2010/main" val="3580176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void </a:t>
            </a:r>
            <a:r>
              <a:rPr lang="en-US" dirty="0" smtClean="0"/>
              <a:t>recursion() {</a:t>
            </a:r>
          </a:p>
          <a:p>
            <a:r>
              <a:rPr lang="en-US" dirty="0" smtClean="0"/>
              <a:t>   recursion(); /* function calls itself */</a:t>
            </a:r>
          </a:p>
          <a:p>
            <a:r>
              <a:rPr lang="en-US" dirty="0" smtClean="0"/>
              <a:t>}</a:t>
            </a:r>
          </a:p>
          <a:p>
            <a:endParaRPr lang="en-US" dirty="0" smtClean="0"/>
          </a:p>
          <a:p>
            <a:r>
              <a:rPr lang="en-US" dirty="0" err="1" smtClean="0"/>
              <a:t>int</a:t>
            </a:r>
            <a:r>
              <a:rPr lang="en-US" dirty="0" smtClean="0"/>
              <a:t> main() {</a:t>
            </a:r>
          </a:p>
          <a:p>
            <a:r>
              <a:rPr lang="en-US" dirty="0" smtClean="0"/>
              <a:t>   recursion();</a:t>
            </a:r>
          </a:p>
          <a:p>
            <a:r>
              <a:rPr lang="en-US" dirty="0" smtClean="0"/>
              <a:t>}</a:t>
            </a:r>
            <a:endParaRPr lang="en-US" dirty="0"/>
          </a:p>
        </p:txBody>
      </p:sp>
    </p:spTree>
    <p:extLst>
      <p:ext uri="{BB962C8B-B14F-4D97-AF65-F5344CB8AC3E}">
        <p14:creationId xmlns:p14="http://schemas.microsoft.com/office/powerpoint/2010/main" val="1054559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The C programming language supports recursion, i.e., a function to call itself. But while using recursion, programmers need to be careful to define an exit condition from the function, otherwise it will go into an infinite loop.</a:t>
            </a:r>
          </a:p>
          <a:p>
            <a:r>
              <a:rPr lang="en-US" dirty="0"/>
              <a:t>Recursive functions are very useful to solve many mathematical problems, such as calculating the factorial of a number, generating Fibonacci series, etc.</a:t>
            </a:r>
          </a:p>
          <a:p>
            <a:r>
              <a:rPr lang="en-US" dirty="0"/>
              <a:t>Number Factorial</a:t>
            </a:r>
          </a:p>
          <a:p>
            <a:r>
              <a:rPr lang="en-US" dirty="0"/>
              <a:t>The following example calculates the factorial of a given number using a recursive function −</a:t>
            </a:r>
          </a:p>
          <a:p>
            <a:endParaRPr lang="en-US" dirty="0"/>
          </a:p>
        </p:txBody>
      </p:sp>
    </p:spTree>
    <p:extLst>
      <p:ext uri="{BB962C8B-B14F-4D97-AF65-F5344CB8AC3E}">
        <p14:creationId xmlns:p14="http://schemas.microsoft.com/office/powerpoint/2010/main" val="1681850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return statement works?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First </a:t>
            </a:r>
            <a:r>
              <a:rPr lang="en-US" dirty="0"/>
              <a:t>you need to understand how the function call works. When you call a function two things </a:t>
            </a:r>
            <a:r>
              <a:rPr lang="en-US" dirty="0" smtClean="0"/>
              <a:t>happen</a:t>
            </a:r>
          </a:p>
          <a:p>
            <a:pPr marL="0" indent="0">
              <a:buNone/>
            </a:pPr>
            <a:endParaRPr lang="en-US" dirty="0"/>
          </a:p>
          <a:p>
            <a:r>
              <a:rPr lang="en-US" dirty="0"/>
              <a:t>The execution of the current function is paused.</a:t>
            </a:r>
          </a:p>
          <a:p>
            <a:r>
              <a:rPr lang="en-US" dirty="0"/>
              <a:t>The function that you call executes.</a:t>
            </a:r>
          </a:p>
          <a:p>
            <a:pPr marL="0" indent="0">
              <a:buNone/>
            </a:pPr>
            <a:endParaRPr lang="en-US" dirty="0" smtClean="0"/>
          </a:p>
          <a:p>
            <a:pPr marL="0" indent="0">
              <a:buNone/>
            </a:pPr>
            <a:r>
              <a:rPr lang="en-US" dirty="0"/>
              <a:t>    This is what we call a transfer of control. When you call a function the control of the program is transferred from the calling function to the called function.</a:t>
            </a:r>
          </a:p>
          <a:p>
            <a:r>
              <a:rPr lang="en-US" dirty="0" smtClean="0"/>
              <a:t>The</a:t>
            </a:r>
            <a:r>
              <a:rPr lang="en-US" dirty="0"/>
              <a:t> return statement returns the control to the previous routine. That function will continue its execution from the point where it was paused.</a:t>
            </a:r>
          </a:p>
          <a:p>
            <a:pPr marL="0" indent="0">
              <a:buNone/>
            </a:pPr>
            <a:endParaRPr lang="en-US" dirty="0" smtClean="0"/>
          </a:p>
          <a:p>
            <a:pPr marL="0" indent="0">
              <a:buNone/>
            </a:pPr>
            <a:r>
              <a:rPr lang="en-US" dirty="0"/>
              <a:t>   On the contrary, a function that calls the return statement is finished. It </a:t>
            </a:r>
            <a:r>
              <a:rPr lang="en-US" dirty="0" smtClean="0"/>
              <a:t>    is</a:t>
            </a:r>
            <a:r>
              <a:rPr lang="en-US" dirty="0"/>
              <a:t> </a:t>
            </a:r>
            <a:r>
              <a:rPr lang="en-US" b="1" dirty="0"/>
              <a:t>not</a:t>
            </a:r>
            <a:r>
              <a:rPr lang="en-US" dirty="0"/>
              <a:t> in a paused state and it </a:t>
            </a:r>
            <a:r>
              <a:rPr lang="en-US" b="1" dirty="0"/>
              <a:t>cannot</a:t>
            </a:r>
            <a:r>
              <a:rPr lang="en-US" dirty="0"/>
              <a:t> resume.</a:t>
            </a:r>
          </a:p>
          <a:p>
            <a:endParaRPr lang="en-US" dirty="0"/>
          </a:p>
        </p:txBody>
      </p:sp>
    </p:spTree>
    <p:extLst>
      <p:ext uri="{BB962C8B-B14F-4D97-AF65-F5344CB8AC3E}">
        <p14:creationId xmlns:p14="http://schemas.microsoft.com/office/powerpoint/2010/main" val="4108732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#include &lt;</a:t>
            </a:r>
            <a:r>
              <a:rPr lang="en-US" dirty="0" err="1" smtClean="0"/>
              <a:t>stdio.h</a:t>
            </a:r>
            <a:r>
              <a:rPr lang="en-US" dirty="0" smtClean="0"/>
              <a:t>&gt;</a:t>
            </a:r>
          </a:p>
          <a:p>
            <a:endParaRPr lang="en-US" dirty="0" smtClean="0"/>
          </a:p>
          <a:p>
            <a:r>
              <a:rPr lang="en-US" dirty="0" err="1" smtClean="0"/>
              <a:t>int</a:t>
            </a:r>
            <a:r>
              <a:rPr lang="en-US" dirty="0" smtClean="0"/>
              <a:t> </a:t>
            </a:r>
            <a:r>
              <a:rPr lang="en-US" dirty="0" smtClean="0"/>
              <a:t>factorial(</a:t>
            </a:r>
            <a:r>
              <a:rPr lang="en-US" dirty="0" err="1" smtClean="0"/>
              <a:t>int</a:t>
            </a:r>
            <a:r>
              <a:rPr lang="en-US" dirty="0" smtClean="0"/>
              <a:t> </a:t>
            </a:r>
            <a:r>
              <a:rPr lang="en-US" dirty="0" err="1" smtClean="0"/>
              <a:t>i</a:t>
            </a:r>
            <a:r>
              <a:rPr lang="en-US" dirty="0" smtClean="0"/>
              <a:t>) </a:t>
            </a:r>
            <a:r>
              <a:rPr lang="en-US" dirty="0" smtClean="0"/>
              <a:t>{</a:t>
            </a:r>
            <a:endParaRPr lang="en-US" dirty="0" smtClean="0"/>
          </a:p>
          <a:p>
            <a:r>
              <a:rPr lang="en-US" dirty="0" smtClean="0"/>
              <a:t>   if(</a:t>
            </a:r>
            <a:r>
              <a:rPr lang="en-US" dirty="0" err="1" smtClean="0"/>
              <a:t>i</a:t>
            </a:r>
            <a:r>
              <a:rPr lang="en-US" dirty="0" smtClean="0"/>
              <a:t> &lt;= 1) </a:t>
            </a:r>
            <a:endParaRPr lang="en-US" dirty="0" smtClean="0"/>
          </a:p>
          <a:p>
            <a:r>
              <a:rPr lang="en-US" dirty="0" smtClean="0"/>
              <a:t>{</a:t>
            </a:r>
            <a:endParaRPr lang="en-US" dirty="0" smtClean="0"/>
          </a:p>
          <a:p>
            <a:r>
              <a:rPr lang="en-US" dirty="0" smtClean="0"/>
              <a:t>      return 1;</a:t>
            </a:r>
          </a:p>
          <a:p>
            <a:r>
              <a:rPr lang="en-US" dirty="0" smtClean="0"/>
              <a:t>   }</a:t>
            </a:r>
          </a:p>
          <a:p>
            <a:r>
              <a:rPr lang="en-US" dirty="0" smtClean="0"/>
              <a:t>   return </a:t>
            </a:r>
            <a:r>
              <a:rPr lang="en-US" dirty="0" err="1" smtClean="0"/>
              <a:t>i</a:t>
            </a:r>
            <a:r>
              <a:rPr lang="en-US" dirty="0" smtClean="0"/>
              <a:t> * factorial(</a:t>
            </a:r>
            <a:r>
              <a:rPr lang="en-US" dirty="0" err="1" smtClean="0"/>
              <a:t>i</a:t>
            </a:r>
            <a:r>
              <a:rPr lang="en-US" dirty="0" smtClean="0"/>
              <a:t> - 1);</a:t>
            </a:r>
          </a:p>
          <a:p>
            <a:r>
              <a:rPr lang="en-US" dirty="0" smtClean="0"/>
              <a:t>}</a:t>
            </a:r>
          </a:p>
          <a:p>
            <a:endParaRPr lang="en-US" dirty="0" smtClean="0"/>
          </a:p>
          <a:p>
            <a:r>
              <a:rPr lang="en-US" dirty="0" err="1" smtClean="0"/>
              <a:t>int</a:t>
            </a:r>
            <a:r>
              <a:rPr lang="en-US" dirty="0" smtClean="0"/>
              <a:t>  main() {</a:t>
            </a:r>
          </a:p>
          <a:p>
            <a:r>
              <a:rPr lang="en-US" dirty="0" smtClean="0"/>
              <a:t>   </a:t>
            </a:r>
            <a:r>
              <a:rPr lang="en-US" dirty="0" err="1" smtClean="0"/>
              <a:t>int</a:t>
            </a:r>
            <a:r>
              <a:rPr lang="en-US" dirty="0" smtClean="0"/>
              <a:t> </a:t>
            </a:r>
            <a:r>
              <a:rPr lang="en-US" dirty="0" err="1" smtClean="0"/>
              <a:t>i</a:t>
            </a:r>
            <a:r>
              <a:rPr lang="en-US" dirty="0" smtClean="0"/>
              <a:t> = </a:t>
            </a:r>
            <a:r>
              <a:rPr lang="en-US" dirty="0" smtClean="0"/>
              <a:t>5</a:t>
            </a:r>
            <a:r>
              <a:rPr lang="en-US" dirty="0" smtClean="0"/>
              <a:t>;</a:t>
            </a:r>
          </a:p>
          <a:p>
            <a:r>
              <a:rPr lang="en-US" dirty="0" smtClean="0"/>
              <a:t>   </a:t>
            </a:r>
            <a:r>
              <a:rPr lang="en-US" dirty="0" err="1" smtClean="0"/>
              <a:t>printf</a:t>
            </a:r>
            <a:r>
              <a:rPr lang="en-US" dirty="0" smtClean="0"/>
              <a:t>("Factorial of %d is %d\n", </a:t>
            </a:r>
            <a:r>
              <a:rPr lang="en-US" dirty="0" err="1" smtClean="0"/>
              <a:t>i</a:t>
            </a:r>
            <a:r>
              <a:rPr lang="en-US" dirty="0" smtClean="0"/>
              <a:t>, factorial(</a:t>
            </a:r>
            <a:r>
              <a:rPr lang="en-US" dirty="0" err="1" smtClean="0"/>
              <a:t>i</a:t>
            </a:r>
            <a:r>
              <a:rPr lang="en-US" dirty="0" smtClean="0"/>
              <a:t>));</a:t>
            </a:r>
          </a:p>
          <a:p>
            <a:r>
              <a:rPr lang="en-US" dirty="0" smtClean="0"/>
              <a:t>   return 0;</a:t>
            </a:r>
          </a:p>
          <a:p>
            <a:r>
              <a:rPr lang="en-US" dirty="0" smtClean="0"/>
              <a:t>}</a:t>
            </a:r>
          </a:p>
        </p:txBody>
      </p:sp>
    </p:spTree>
    <p:extLst>
      <p:ext uri="{BB962C8B-B14F-4D97-AF65-F5344CB8AC3E}">
        <p14:creationId xmlns:p14="http://schemas.microsoft.com/office/powerpoint/2010/main" val="3327076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 in C</a:t>
            </a:r>
            <a:endParaRPr lang="en-US" dirty="0"/>
          </a:p>
        </p:txBody>
      </p:sp>
      <p:sp>
        <p:nvSpPr>
          <p:cNvPr id="3" name="Content Placeholder 2"/>
          <p:cNvSpPr>
            <a:spLocks noGrp="1"/>
          </p:cNvSpPr>
          <p:nvPr>
            <p:ph idx="1"/>
          </p:nvPr>
        </p:nvSpPr>
        <p:spPr>
          <a:xfrm>
            <a:off x="457200" y="1447800"/>
            <a:ext cx="8229600" cy="4678363"/>
          </a:xfrm>
        </p:spPr>
        <p:txBody>
          <a:bodyPr/>
          <a:lstStyle/>
          <a:p>
            <a:pPr algn="just"/>
            <a:r>
              <a:rPr lang="en-US" dirty="0">
                <a:latin typeface="Times New Roman" panose="02020603050405020304" pitchFamily="18" charset="0"/>
                <a:cs typeface="Times New Roman" panose="02020603050405020304" pitchFamily="18" charset="0"/>
              </a:rPr>
              <a:t>A storage class defines the scope (visibility) and life-time of variables and/or functions within a C Program. They precede the type that they modify</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Storage class specifiers in C language tells the compiler where to store a variable, how to store the variable, what is the initial value of the variable and life time of the variable.</a:t>
            </a:r>
          </a:p>
        </p:txBody>
      </p:sp>
    </p:spTree>
    <p:extLst>
      <p:ext uri="{BB962C8B-B14F-4D97-AF65-F5344CB8AC3E}">
        <p14:creationId xmlns:p14="http://schemas.microsoft.com/office/powerpoint/2010/main" val="4270998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Storage </a:t>
            </a:r>
            <a:r>
              <a:rPr lang="en-US" dirty="0" smtClean="0"/>
              <a:t>Classes </a:t>
            </a:r>
            <a:r>
              <a:rPr lang="en-US" dirty="0"/>
              <a:t>in C</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have four different storage classes in a C program −</a:t>
            </a:r>
          </a:p>
          <a:p>
            <a:r>
              <a:rPr lang="en-US" dirty="0" smtClean="0">
                <a:latin typeface="Times New Roman" panose="02020603050405020304" pitchFamily="18" charset="0"/>
                <a:cs typeface="Times New Roman" panose="02020603050405020304" pitchFamily="18" charset="0"/>
              </a:rPr>
              <a:t>Auto</a:t>
            </a:r>
          </a:p>
          <a:p>
            <a:r>
              <a:rPr lang="en-US" dirty="0" smtClean="0">
                <a:latin typeface="Times New Roman" panose="02020603050405020304" pitchFamily="18" charset="0"/>
                <a:cs typeface="Times New Roman" panose="02020603050405020304" pitchFamily="18" charset="0"/>
              </a:rPr>
              <a:t>Extern</a:t>
            </a:r>
          </a:p>
          <a:p>
            <a:r>
              <a:rPr lang="en-US" dirty="0" smtClean="0">
                <a:latin typeface="Times New Roman" panose="02020603050405020304" pitchFamily="18" charset="0"/>
                <a:cs typeface="Times New Roman" panose="02020603050405020304" pitchFamily="18" charset="0"/>
              </a:rPr>
              <a:t>static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register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33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auto Storage </a:t>
            </a:r>
            <a:r>
              <a:rPr lang="en-US" b="1" dirty="0" smtClean="0"/>
              <a:t>Class</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auto</a:t>
            </a:r>
            <a:r>
              <a:rPr lang="en-US" sz="2800" dirty="0">
                <a:latin typeface="Times New Roman" panose="02020603050405020304" pitchFamily="18" charset="0"/>
                <a:cs typeface="Times New Roman" panose="02020603050405020304" pitchFamily="18" charset="0"/>
              </a:rPr>
              <a:t> storage class is the default storage class for all local variables.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variable declared inside a function without any storage class specification, is by default an </a:t>
            </a:r>
            <a:r>
              <a:rPr lang="en-US" sz="2800" b="1" dirty="0">
                <a:latin typeface="Times New Roman" panose="02020603050405020304" pitchFamily="18" charset="0"/>
                <a:cs typeface="Times New Roman" panose="02020603050405020304" pitchFamily="18" charset="0"/>
              </a:rPr>
              <a:t>automatic variable</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They </a:t>
            </a:r>
            <a:r>
              <a:rPr lang="en-US" sz="2800" dirty="0">
                <a:latin typeface="Times New Roman" panose="02020603050405020304" pitchFamily="18" charset="0"/>
                <a:cs typeface="Times New Roman" panose="02020603050405020304" pitchFamily="18" charset="0"/>
              </a:rPr>
              <a:t>are created when a function is called and are destroyed </a:t>
            </a:r>
            <a:r>
              <a:rPr lang="en-US" sz="2800" b="1" dirty="0">
                <a:latin typeface="Times New Roman" panose="02020603050405020304" pitchFamily="18" charset="0"/>
                <a:cs typeface="Times New Roman" panose="02020603050405020304" pitchFamily="18" charset="0"/>
              </a:rPr>
              <a:t>automatically</a:t>
            </a:r>
            <a:r>
              <a:rPr lang="en-US" sz="2800" dirty="0">
                <a:latin typeface="Times New Roman" panose="02020603050405020304" pitchFamily="18" charset="0"/>
                <a:cs typeface="Times New Roman" panose="02020603050405020304" pitchFamily="18" charset="0"/>
              </a:rPr>
              <a:t> when the function exits</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Automatic </a:t>
            </a:r>
            <a:r>
              <a:rPr lang="en-US" sz="2800" dirty="0">
                <a:latin typeface="Times New Roman" panose="02020603050405020304" pitchFamily="18" charset="0"/>
                <a:cs typeface="Times New Roman" panose="02020603050405020304" pitchFamily="18" charset="0"/>
              </a:rPr>
              <a:t>variables can also be called local variables because they are local to a function.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By </a:t>
            </a:r>
            <a:r>
              <a:rPr lang="en-US" sz="2800" dirty="0">
                <a:latin typeface="Times New Roman" panose="02020603050405020304" pitchFamily="18" charset="0"/>
                <a:cs typeface="Times New Roman" panose="02020603050405020304" pitchFamily="18" charset="0"/>
              </a:rPr>
              <a:t>default they are assigned </a:t>
            </a:r>
            <a:r>
              <a:rPr lang="en-US" sz="2800" b="1" dirty="0">
                <a:latin typeface="Times New Roman" panose="02020603050405020304" pitchFamily="18" charset="0"/>
                <a:cs typeface="Times New Roman" panose="02020603050405020304" pitchFamily="18" charset="0"/>
              </a:rPr>
              <a:t>garbage value</a:t>
            </a:r>
            <a:r>
              <a:rPr lang="en-US" sz="2800" dirty="0">
                <a:latin typeface="Times New Roman" panose="02020603050405020304" pitchFamily="18" charset="0"/>
                <a:cs typeface="Times New Roman" panose="02020603050405020304" pitchFamily="18" charset="0"/>
              </a:rPr>
              <a:t> by the compiler.</a:t>
            </a:r>
          </a:p>
        </p:txBody>
      </p:sp>
    </p:spTree>
    <p:extLst>
      <p:ext uri="{BB962C8B-B14F-4D97-AF65-F5344CB8AC3E}">
        <p14:creationId xmlns:p14="http://schemas.microsoft.com/office/powerpoint/2010/main" val="557692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auto Storage Class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void main()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number;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or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auto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number;         </a:t>
            </a:r>
            <a:r>
              <a:rPr lang="en-US" sz="2800" i="1" dirty="0" smtClean="0">
                <a:solidFill>
                  <a:srgbClr val="FF0000"/>
                </a:solidFill>
                <a:latin typeface="Times New Roman" panose="02020603050405020304" pitchFamily="18" charset="0"/>
                <a:cs typeface="Times New Roman" panose="02020603050405020304" pitchFamily="18" charset="0"/>
              </a:rPr>
              <a:t>//</a:t>
            </a:r>
            <a:r>
              <a:rPr lang="en-US" sz="2800" i="1" dirty="0">
                <a:solidFill>
                  <a:srgbClr val="FF0000"/>
                </a:solidFill>
                <a:latin typeface="Times New Roman" panose="02020603050405020304" pitchFamily="18" charset="0"/>
                <a:cs typeface="Times New Roman" panose="02020603050405020304" pitchFamily="18" charset="0"/>
              </a:rPr>
              <a:t>Both are same</a:t>
            </a:r>
            <a:r>
              <a:rPr lang="en-US" sz="2800" dirty="0">
                <a:solidFill>
                  <a:srgbClr val="FF0000"/>
                </a:solidFill>
                <a:latin typeface="Times New Roman" panose="02020603050405020304" pitchFamily="18" charset="0"/>
                <a:cs typeface="Times New Roman" panose="02020603050405020304" pitchFamily="18" charset="0"/>
              </a:rPr>
              <a:t> </a:t>
            </a:r>
            <a:endParaRPr lang="en-US" sz="28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299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extern Storage </a:t>
            </a:r>
            <a:r>
              <a:rPr lang="en-US" b="1" dirty="0" smtClean="0"/>
              <a:t>Class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extern</a:t>
            </a:r>
            <a:r>
              <a:rPr lang="en-US" sz="2800" dirty="0">
                <a:latin typeface="Times New Roman" panose="02020603050405020304" pitchFamily="18" charset="0"/>
                <a:cs typeface="Times New Roman" panose="02020603050405020304" pitchFamily="18" charset="0"/>
              </a:rPr>
              <a:t> keyword is used before a variable to inform the compiler that this variable is declared somewhere else. </a:t>
            </a: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b="1" dirty="0" smtClean="0">
                <a:latin typeface="Times New Roman" panose="02020603050405020304" pitchFamily="18" charset="0"/>
                <a:cs typeface="Times New Roman" panose="02020603050405020304" pitchFamily="18" charset="0"/>
              </a:rPr>
              <a:t>default</a:t>
            </a:r>
            <a:r>
              <a:rPr lang="en-US" sz="2800" dirty="0" smtClean="0">
                <a:latin typeface="Times New Roman" panose="02020603050405020304" pitchFamily="18" charset="0"/>
                <a:cs typeface="Times New Roman" panose="02020603050405020304" pitchFamily="18" charset="0"/>
              </a:rPr>
              <a:t> value for extern variable is </a:t>
            </a:r>
            <a:r>
              <a:rPr lang="en-US" sz="2800" b="1" dirty="0" smtClean="0">
                <a:latin typeface="Times New Roman" panose="02020603050405020304" pitchFamily="18" charset="0"/>
                <a:cs typeface="Times New Roman" panose="02020603050405020304" pitchFamily="18" charset="0"/>
              </a:rPr>
              <a:t>zero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418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The extern Storage Class</a:t>
            </a:r>
            <a:endParaRPr lang="en-US" dirty="0"/>
          </a:p>
        </p:txBody>
      </p:sp>
      <p:sp>
        <p:nvSpPr>
          <p:cNvPr id="3" name="Content Placeholder 2"/>
          <p:cNvSpPr>
            <a:spLocks noGrp="1"/>
          </p:cNvSpPr>
          <p:nvPr>
            <p:ph idx="1"/>
          </p:nvPr>
        </p:nvSpPr>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#include&lt;</a:t>
            </a:r>
            <a:r>
              <a:rPr lang="en-US" sz="2200" dirty="0" err="1">
                <a:latin typeface="Times New Roman" panose="02020603050405020304" pitchFamily="18" charset="0"/>
                <a:cs typeface="Times New Roman" panose="02020603050405020304" pitchFamily="18" charset="0"/>
              </a:rPr>
              <a:t>stdio.h</a:t>
            </a:r>
            <a:r>
              <a:rPr lang="en-US" sz="2200" dirty="0">
                <a:latin typeface="Times New Roman" panose="02020603050405020304" pitchFamily="18" charset="0"/>
                <a:cs typeface="Times New Roman" panose="02020603050405020304" pitchFamily="18" charset="0"/>
              </a:rPr>
              <a:t>&gt;</a:t>
            </a:r>
          </a:p>
          <a:p>
            <a:pPr marL="0" indent="0">
              <a:buNone/>
            </a:pPr>
            <a:r>
              <a:rPr lang="en-US" sz="2200" dirty="0" err="1" smtClean="0">
                <a:latin typeface="Times New Roman" panose="02020603050405020304" pitchFamily="18" charset="0"/>
                <a:cs typeface="Times New Roman" panose="02020603050405020304" pitchFamily="18" charset="0"/>
              </a:rPr>
              <a:t>int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10 </a:t>
            </a:r>
            <a:r>
              <a:rPr lang="en-US" sz="2200" dirty="0" smtClean="0">
                <a:latin typeface="Times New Roman" panose="02020603050405020304" pitchFamily="18" charset="0"/>
                <a:cs typeface="Times New Roman" panose="02020603050405020304" pitchFamily="18" charset="0"/>
              </a:rPr>
              <a:t>;       </a:t>
            </a:r>
            <a:r>
              <a:rPr lang="en-US" sz="2200" dirty="0" smtClean="0">
                <a:solidFill>
                  <a:schemeClr val="accent2">
                    <a:lumMod val="75000"/>
                  </a:schemeClr>
                </a:solidFill>
                <a:latin typeface="Times New Roman" panose="02020603050405020304" pitchFamily="18" charset="0"/>
                <a:cs typeface="Times New Roman" panose="02020603050405020304" pitchFamily="18" charset="0"/>
              </a:rPr>
              <a:t>//global variable</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y = 50</a:t>
            </a:r>
            <a:r>
              <a:rPr lang="en-US" sz="2200" dirty="0" smtClean="0">
                <a:latin typeface="Times New Roman" panose="02020603050405020304" pitchFamily="18" charset="0"/>
                <a:cs typeface="Times New Roman" panose="02020603050405020304" pitchFamily="18" charset="0"/>
              </a:rPr>
              <a:t>;        </a:t>
            </a:r>
            <a:r>
              <a:rPr lang="en-US" sz="2200" dirty="0" smtClean="0">
                <a:solidFill>
                  <a:schemeClr val="accent2">
                    <a:lumMod val="75000"/>
                  </a:schemeClr>
                </a:solidFill>
                <a:latin typeface="Times New Roman" panose="02020603050405020304" pitchFamily="18" charset="0"/>
                <a:cs typeface="Times New Roman" panose="02020603050405020304" pitchFamily="18" charset="0"/>
              </a:rPr>
              <a:t>//global variable</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main( )</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extern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x;</a:t>
            </a:r>
          </a:p>
          <a:p>
            <a:pPr marL="0" indent="0">
              <a:buNone/>
            </a:pPr>
            <a:r>
              <a:rPr lang="en-US" sz="2200" dirty="0" smtClean="0">
                <a:latin typeface="Times New Roman" panose="02020603050405020304" pitchFamily="18" charset="0"/>
                <a:cs typeface="Times New Roman" panose="02020603050405020304" pitchFamily="18" charset="0"/>
              </a:rPr>
              <a:t>   extern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y;</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("The value of x is %d \</a:t>
            </a:r>
            <a:r>
              <a:rPr lang="en-US" sz="2200" dirty="0" err="1">
                <a:latin typeface="Times New Roman" panose="02020603050405020304" pitchFamily="18" charset="0"/>
                <a:cs typeface="Times New Roman" panose="02020603050405020304" pitchFamily="18" charset="0"/>
              </a:rPr>
              <a:t>n",x</a:t>
            </a: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("The value of y is %</a:t>
            </a:r>
            <a:r>
              <a:rPr lang="en-US" sz="2200" dirty="0" err="1">
                <a:latin typeface="Times New Roman" panose="02020603050405020304" pitchFamily="18" charset="0"/>
                <a:cs typeface="Times New Roman" panose="02020603050405020304" pitchFamily="18" charset="0"/>
              </a:rPr>
              <a:t>d",y</a:t>
            </a: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return </a:t>
            </a:r>
            <a:r>
              <a:rPr lang="en-US" sz="2200" dirty="0">
                <a:latin typeface="Times New Roman" panose="02020603050405020304" pitchFamily="18" charset="0"/>
                <a:cs typeface="Times New Roman" panose="02020603050405020304" pitchFamily="18" charset="0"/>
              </a:rPr>
              <a:t>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4091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value of x </a:t>
            </a:r>
            <a:r>
              <a:rPr lang="en-US" dirty="0" smtClean="0">
                <a:latin typeface="Times New Roman" panose="02020603050405020304" pitchFamily="18" charset="0"/>
                <a:cs typeface="Times New Roman" panose="02020603050405020304" pitchFamily="18" charset="0"/>
              </a:rPr>
              <a:t>is 10</a:t>
            </a:r>
          </a:p>
          <a:p>
            <a:r>
              <a:rPr lang="en-US" dirty="0">
                <a:latin typeface="Times New Roman" panose="02020603050405020304" pitchFamily="18" charset="0"/>
                <a:cs typeface="Times New Roman" panose="02020603050405020304" pitchFamily="18" charset="0"/>
              </a:rPr>
              <a:t>The value of </a:t>
            </a:r>
            <a:r>
              <a:rPr lang="en-US" dirty="0" smtClean="0">
                <a:latin typeface="Times New Roman" panose="02020603050405020304" pitchFamily="18" charset="0"/>
                <a:cs typeface="Times New Roman" panose="02020603050405020304" pitchFamily="18" charset="0"/>
              </a:rPr>
              <a:t>y is 50</a:t>
            </a:r>
            <a:endParaRPr lang="en-US" dirty="0"/>
          </a:p>
        </p:txBody>
      </p:sp>
    </p:spTree>
    <p:extLst>
      <p:ext uri="{BB962C8B-B14F-4D97-AF65-F5344CB8AC3E}">
        <p14:creationId xmlns:p14="http://schemas.microsoft.com/office/powerpoint/2010/main" val="3498162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static Storage </a:t>
            </a:r>
            <a:r>
              <a:rPr lang="en-US" b="1" dirty="0" smtClean="0"/>
              <a:t>Class</a:t>
            </a:r>
            <a:endParaRPr lang="en-US" dirty="0"/>
          </a:p>
        </p:txBody>
      </p:sp>
      <p:sp>
        <p:nvSpPr>
          <p:cNvPr id="3" name="Content Placeholder 2"/>
          <p:cNvSpPr>
            <a:spLocks noGrp="1"/>
          </p:cNvSpPr>
          <p:nvPr>
            <p:ph idx="1"/>
          </p:nvPr>
        </p:nvSpPr>
        <p:spPr/>
        <p:txBody>
          <a:bodyPr>
            <a:normAutofit fontScale="92500"/>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static</a:t>
            </a:r>
            <a:r>
              <a:rPr lang="en-US" sz="2800" dirty="0">
                <a:latin typeface="Times New Roman" panose="02020603050405020304" pitchFamily="18" charset="0"/>
                <a:cs typeface="Times New Roman" panose="02020603050405020304" pitchFamily="18" charset="0"/>
              </a:rPr>
              <a:t> storage class instructs the compiler to keep a local variable in existence during the life-time of the program instead of creating and destroying it each time it comes into and goes out of scope</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static modifier may also be applied to global variables. When this is done, it causes that variable's scope to be restricted to the file in which it is declared</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b="1" dirty="0" smtClean="0">
                <a:latin typeface="Times New Roman" panose="02020603050405020304" pitchFamily="18" charset="0"/>
                <a:cs typeface="Times New Roman" panose="02020603050405020304" pitchFamily="18" charset="0"/>
              </a:rPr>
              <a:t>default</a:t>
            </a:r>
            <a:r>
              <a:rPr lang="en-US" sz="2800" dirty="0" smtClean="0">
                <a:latin typeface="Times New Roman" panose="02020603050405020304" pitchFamily="18" charset="0"/>
                <a:cs typeface="Times New Roman" panose="02020603050405020304" pitchFamily="18" charset="0"/>
              </a:rPr>
              <a:t> value for static variables is </a:t>
            </a:r>
            <a:r>
              <a:rPr lang="en-US" sz="2800" b="1" dirty="0" smtClean="0">
                <a:latin typeface="Times New Roman" panose="02020603050405020304" pitchFamily="18" charset="0"/>
                <a:cs typeface="Times New Roman" panose="02020603050405020304" pitchFamily="18" charset="0"/>
              </a:rPr>
              <a:t>zero.</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8487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The static Storage Class</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void test();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test();</a:t>
            </a:r>
          </a:p>
          <a:p>
            <a:pPr marL="0" indent="0">
              <a:buNone/>
            </a:pPr>
            <a:r>
              <a:rPr lang="en-US" dirty="0">
                <a:latin typeface="Times New Roman" panose="02020603050405020304" pitchFamily="18" charset="0"/>
                <a:cs typeface="Times New Roman" panose="02020603050405020304" pitchFamily="18" charset="0"/>
              </a:rPr>
              <a:t> test();</a:t>
            </a:r>
          </a:p>
          <a:p>
            <a:pPr marL="0" indent="0">
              <a:buNone/>
            </a:pPr>
            <a:r>
              <a:rPr lang="en-US" dirty="0">
                <a:latin typeface="Times New Roman" panose="02020603050405020304" pitchFamily="18" charset="0"/>
                <a:cs typeface="Times New Roman" panose="02020603050405020304" pitchFamily="18" charset="0"/>
              </a:rPr>
              <a:t> test();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void test()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static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 a+1;</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 \</a:t>
            </a:r>
            <a:r>
              <a:rPr lang="en-US" dirty="0" err="1">
                <a:latin typeface="Times New Roman" panose="02020603050405020304" pitchFamily="18" charset="0"/>
                <a:cs typeface="Times New Roman" panose="02020603050405020304" pitchFamily="18" charset="0"/>
              </a:rPr>
              <a:t>t",a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9917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void main()</a:t>
            </a:r>
            <a:br>
              <a:rPr lang="en-US" dirty="0"/>
            </a:br>
            <a:r>
              <a:rPr lang="en-US" dirty="0"/>
              <a:t>{</a:t>
            </a:r>
            <a:br>
              <a:rPr lang="en-US" dirty="0"/>
            </a:br>
            <a:r>
              <a:rPr lang="en-US" dirty="0"/>
              <a:t>    </a:t>
            </a:r>
            <a:r>
              <a:rPr lang="en-US" dirty="0" err="1"/>
              <a:t>int</a:t>
            </a:r>
            <a:r>
              <a:rPr lang="en-US" dirty="0"/>
              <a:t> sum = </a:t>
            </a:r>
            <a:r>
              <a:rPr lang="en-US" dirty="0" err="1"/>
              <a:t>sumDigits</a:t>
            </a:r>
            <a:r>
              <a:rPr lang="en-US" dirty="0"/>
              <a:t>();</a:t>
            </a:r>
            <a:br>
              <a:rPr lang="en-US" dirty="0"/>
            </a:br>
            <a:r>
              <a:rPr lang="en-US" dirty="0"/>
              <a:t>    </a:t>
            </a:r>
            <a:r>
              <a:rPr lang="en-US" dirty="0" err="1"/>
              <a:t>printf</a:t>
            </a:r>
            <a:r>
              <a:rPr lang="en-US" dirty="0"/>
              <a:t>("%d\n", sum);</a:t>
            </a:r>
            <a:br>
              <a:rPr lang="en-US" dirty="0"/>
            </a:br>
            <a:r>
              <a:rPr lang="en-US" dirty="0"/>
              <a:t>    return;</a:t>
            </a:r>
            <a:br>
              <a:rPr lang="en-US" dirty="0"/>
            </a:br>
            <a:r>
              <a:rPr lang="en-US" dirty="0"/>
              <a:t>}</a:t>
            </a:r>
          </a:p>
          <a:p>
            <a:pPr marL="0" indent="0">
              <a:buNone/>
            </a:pPr>
            <a:r>
              <a:rPr lang="en-US" dirty="0" smtClean="0"/>
              <a:t>    </a:t>
            </a:r>
            <a:r>
              <a:rPr lang="en-US" dirty="0" err="1" smtClean="0"/>
              <a:t>int</a:t>
            </a:r>
            <a:r>
              <a:rPr lang="en-US" dirty="0"/>
              <a:t> </a:t>
            </a:r>
            <a:r>
              <a:rPr lang="en-US" dirty="0" err="1"/>
              <a:t>sumDigits</a:t>
            </a:r>
            <a:r>
              <a:rPr lang="en-US" dirty="0"/>
              <a:t>()</a:t>
            </a:r>
            <a:br>
              <a:rPr lang="en-US" dirty="0"/>
            </a:br>
            <a:r>
              <a:rPr lang="en-US" dirty="0"/>
              <a:t>{</a:t>
            </a:r>
            <a:br>
              <a:rPr lang="en-US" dirty="0"/>
            </a:br>
            <a:r>
              <a:rPr lang="en-US" dirty="0"/>
              <a:t>    </a:t>
            </a:r>
            <a:r>
              <a:rPr lang="en-US" dirty="0" err="1"/>
              <a:t>int</a:t>
            </a:r>
            <a:r>
              <a:rPr lang="en-US" dirty="0"/>
              <a:t> sum = 0; </a:t>
            </a:r>
            <a:br>
              <a:rPr lang="en-US" dirty="0"/>
            </a:br>
            <a:r>
              <a:rPr lang="en-US" dirty="0"/>
              <a:t>    </a:t>
            </a:r>
            <a:r>
              <a:rPr lang="en-US" dirty="0" err="1"/>
              <a:t>int</a:t>
            </a:r>
            <a:r>
              <a:rPr lang="en-US" dirty="0"/>
              <a:t> digit; </a:t>
            </a:r>
            <a:br>
              <a:rPr lang="en-US" dirty="0"/>
            </a:br>
            <a:r>
              <a:rPr lang="en-US" dirty="0"/>
              <a:t>    for(digit = 0; digit &lt;= 9; ++digit) </a:t>
            </a:r>
            <a:br>
              <a:rPr lang="en-US" dirty="0"/>
            </a:br>
            <a:r>
              <a:rPr lang="en-US" dirty="0"/>
              <a:t>    {</a:t>
            </a:r>
            <a:br>
              <a:rPr lang="en-US" dirty="0"/>
            </a:br>
            <a:r>
              <a:rPr lang="en-US" dirty="0"/>
              <a:t>        sum += digit; </a:t>
            </a:r>
            <a:br>
              <a:rPr lang="en-US" dirty="0"/>
            </a:br>
            <a:r>
              <a:rPr lang="en-US" dirty="0"/>
              <a:t>    }</a:t>
            </a:r>
            <a:br>
              <a:rPr lang="en-US" dirty="0"/>
            </a:br>
            <a:r>
              <a:rPr lang="en-US" dirty="0"/>
              <a:t>    return sum;</a:t>
            </a:r>
            <a:br>
              <a:rPr lang="en-US" dirty="0"/>
            </a:br>
            <a:r>
              <a:rPr lang="en-US" dirty="0"/>
              <a:t>}</a:t>
            </a:r>
          </a:p>
          <a:p>
            <a:endParaRPr lang="en-US" dirty="0"/>
          </a:p>
        </p:txBody>
      </p:sp>
    </p:spTree>
    <p:extLst>
      <p:ext uri="{BB962C8B-B14F-4D97-AF65-F5344CB8AC3E}">
        <p14:creationId xmlns:p14="http://schemas.microsoft.com/office/powerpoint/2010/main" val="30077766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normAutofit/>
          </a:bodyPr>
          <a:lstStyle/>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a=1		a=2		a=3</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242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register Storage </a:t>
            </a:r>
            <a:r>
              <a:rPr lang="en-US" b="1" dirty="0" smtClean="0"/>
              <a:t>Class</a:t>
            </a:r>
            <a:endParaRPr lang="en-US" dirty="0"/>
          </a:p>
        </p:txBody>
      </p:sp>
      <p:sp>
        <p:nvSpPr>
          <p:cNvPr id="3" name="Content Placeholder 2"/>
          <p:cNvSpPr>
            <a:spLocks noGrp="1"/>
          </p:cNvSpPr>
          <p:nvPr>
            <p:ph idx="1"/>
          </p:nvPr>
        </p:nvSpPr>
        <p:spPr/>
        <p:txBody>
          <a:bodyPr>
            <a:no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register</a:t>
            </a:r>
            <a:r>
              <a:rPr lang="en-US" sz="2800" dirty="0">
                <a:latin typeface="Times New Roman" panose="02020603050405020304" pitchFamily="18" charset="0"/>
                <a:cs typeface="Times New Roman" panose="02020603050405020304" pitchFamily="18" charset="0"/>
              </a:rPr>
              <a:t> storage class is used to define local variables that should be stored in a register instead of RAM</a:t>
            </a:r>
            <a:r>
              <a:rPr lang="en-US" sz="2800" dirty="0" smtClean="0">
                <a:latin typeface="Times New Roman" panose="02020603050405020304" pitchFamily="18" charset="0"/>
                <a:cs typeface="Times New Roman" panose="02020603050405020304" pitchFamily="18" charset="0"/>
              </a:rPr>
              <a:t>.</a:t>
            </a: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should also be noted that defining 'register' does not mean that the variable will be stored in a register. It means that it MIGHT be stored in a register depending on hardware and implementation restrictions.</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350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register Storage Class</a:t>
            </a:r>
            <a:endParaRPr lang="en-US" dirty="0"/>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Usually few variables which are to be accessed very frequently in a program are declared with the register keyword which improves the running time of the program.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An important </a:t>
            </a:r>
            <a:r>
              <a:rPr lang="en-US" sz="2800" dirty="0">
                <a:latin typeface="Times New Roman" panose="02020603050405020304" pitchFamily="18" charset="0"/>
                <a:cs typeface="Times New Roman" panose="02020603050405020304" pitchFamily="18" charset="0"/>
              </a:rPr>
              <a:t>point to be noted here is that we cannot obtain the address of a register variable using pointers</a:t>
            </a:r>
            <a:r>
              <a:rPr lang="en-US" sz="2800" dirty="0" smtClean="0">
                <a:latin typeface="Times New Roman" panose="02020603050405020304" pitchFamily="18" charset="0"/>
                <a:cs typeface="Times New Roman" panose="02020603050405020304" pitchFamily="18" charset="0"/>
              </a:rPr>
              <a:t>.</a:t>
            </a:r>
          </a:p>
          <a:p>
            <a:pPr marL="0" indent="0" algn="just">
              <a:buNone/>
            </a:pPr>
            <a:r>
              <a:rPr lang="en-US" sz="2800" i="1" dirty="0" smtClean="0">
                <a:latin typeface="Times New Roman" panose="02020603050405020304" pitchFamily="18" charset="0"/>
                <a:cs typeface="Times New Roman" panose="02020603050405020304" pitchFamily="18" charset="0"/>
              </a:rPr>
              <a:t>Example:- </a:t>
            </a:r>
          </a:p>
          <a:p>
            <a:pPr marL="0" indent="0" algn="just">
              <a:buNone/>
            </a:pPr>
            <a:r>
              <a:rPr lang="en-US" sz="2800" i="1" dirty="0" smtClean="0">
                <a:latin typeface="Times New Roman" panose="02020603050405020304" pitchFamily="18" charset="0"/>
                <a:cs typeface="Times New Roman" panose="02020603050405020304" pitchFamily="18" charset="0"/>
              </a:rPr>
              <a:t>                 register </a:t>
            </a:r>
            <a:r>
              <a:rPr lang="en-US" sz="2800" i="1" dirty="0" err="1">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number;</a:t>
            </a:r>
          </a:p>
        </p:txBody>
      </p:sp>
    </p:spTree>
    <p:extLst>
      <p:ext uri="{BB962C8B-B14F-4D97-AF65-F5344CB8AC3E}">
        <p14:creationId xmlns:p14="http://schemas.microsoft.com/office/powerpoint/2010/main" val="39891816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200" dirty="0" smtClean="0">
                <a:latin typeface="Times New Roman" panose="02020603050405020304" pitchFamily="18" charset="0"/>
                <a:cs typeface="Times New Roman" panose="02020603050405020304" pitchFamily="18" charset="0"/>
              </a:rPr>
              <a:t>Summary of Storage Classes</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88193"/>
              </p:ext>
            </p:extLst>
          </p:nvPr>
        </p:nvGraphicFramePr>
        <p:xfrm>
          <a:off x="990600" y="1219201"/>
          <a:ext cx="7010400" cy="5333998"/>
        </p:xfrm>
        <a:graphic>
          <a:graphicData uri="http://schemas.openxmlformats.org/drawingml/2006/table">
            <a:tbl>
              <a:tblPr/>
              <a:tblGrid>
                <a:gridCol w="685800"/>
                <a:gridCol w="1295400"/>
                <a:gridCol w="1143000"/>
                <a:gridCol w="1219200"/>
                <a:gridCol w="990600"/>
                <a:gridCol w="1676400"/>
              </a:tblGrid>
              <a:tr h="691855">
                <a:tc>
                  <a:txBody>
                    <a:bodyPr/>
                    <a:lstStyle/>
                    <a:p>
                      <a:r>
                        <a:rPr lang="en-US" sz="1200" b="1" dirty="0">
                          <a:solidFill>
                            <a:srgbClr val="000000"/>
                          </a:solidFill>
                          <a:effectLst/>
                          <a:latin typeface="Times New Roman" panose="02020603050405020304" pitchFamily="18" charset="0"/>
                          <a:cs typeface="Times New Roman" panose="02020603050405020304" pitchFamily="18" charset="0"/>
                        </a:rPr>
                        <a:t>S. No.</a:t>
                      </a:r>
                      <a:endParaRPr lang="en-US" sz="1200" dirty="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solidFill>
                            <a:srgbClr val="000000"/>
                          </a:solidFill>
                          <a:effectLst/>
                          <a:latin typeface="Times New Roman" panose="02020603050405020304" pitchFamily="18" charset="0"/>
                          <a:cs typeface="Times New Roman" panose="02020603050405020304" pitchFamily="18" charset="0"/>
                        </a:rPr>
                        <a:t>Storage Specifier</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dirty="0">
                          <a:solidFill>
                            <a:srgbClr val="000000"/>
                          </a:solidFill>
                          <a:effectLst/>
                          <a:latin typeface="Times New Roman" panose="02020603050405020304" pitchFamily="18" charset="0"/>
                          <a:cs typeface="Times New Roman" panose="02020603050405020304" pitchFamily="18" charset="0"/>
                        </a:rPr>
                        <a:t>Storage place</a:t>
                      </a:r>
                      <a:endParaRPr lang="en-US" sz="1200" dirty="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solidFill>
                            <a:srgbClr val="000000"/>
                          </a:solidFill>
                          <a:effectLst/>
                          <a:latin typeface="Times New Roman" panose="02020603050405020304" pitchFamily="18" charset="0"/>
                          <a:cs typeface="Times New Roman" panose="02020603050405020304" pitchFamily="18" charset="0"/>
                        </a:rPr>
                        <a:t>Initial / default value</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solidFill>
                            <a:srgbClr val="000000"/>
                          </a:solidFill>
                          <a:effectLst/>
                          <a:latin typeface="Times New Roman" panose="02020603050405020304" pitchFamily="18" charset="0"/>
                          <a:cs typeface="Times New Roman" panose="02020603050405020304" pitchFamily="18" charset="0"/>
                        </a:rPr>
                        <a:t>Scope</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solidFill>
                            <a:srgbClr val="000000"/>
                          </a:solidFill>
                          <a:effectLst/>
                          <a:latin typeface="Times New Roman" panose="02020603050405020304" pitchFamily="18" charset="0"/>
                          <a:cs typeface="Times New Roman" panose="02020603050405020304" pitchFamily="18" charset="0"/>
                        </a:rPr>
                        <a:t>Life</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91855">
                <a:tc>
                  <a:txBody>
                    <a:bodyPr/>
                    <a:lstStyle/>
                    <a:p>
                      <a:r>
                        <a:rPr lang="en-US" sz="1200" b="1">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effectLst/>
                          <a:latin typeface="Times New Roman" panose="02020603050405020304" pitchFamily="18" charset="0"/>
                          <a:cs typeface="Times New Roman" panose="02020603050405020304" pitchFamily="18" charset="0"/>
                        </a:rPr>
                        <a:t>auto</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CPU Memory</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dirty="0">
                          <a:effectLst/>
                          <a:latin typeface="Times New Roman" panose="02020603050405020304" pitchFamily="18" charset="0"/>
                          <a:cs typeface="Times New Roman" panose="02020603050405020304" pitchFamily="18" charset="0"/>
                        </a:rPr>
                        <a:t>Garbage value</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local</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200">
                          <a:effectLst/>
                          <a:latin typeface="Times New Roman" panose="02020603050405020304" pitchFamily="18" charset="0"/>
                          <a:cs typeface="Times New Roman" panose="02020603050405020304" pitchFamily="18" charset="0"/>
                        </a:rPr>
                        <a:t>Within the function only.</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941670">
                <a:tc>
                  <a:txBody>
                    <a:bodyPr/>
                    <a:lstStyle/>
                    <a:p>
                      <a:r>
                        <a:rPr lang="en-US" sz="1200" b="1"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dirty="0">
                          <a:effectLst/>
                          <a:latin typeface="Times New Roman" panose="02020603050405020304" pitchFamily="18" charset="0"/>
                          <a:cs typeface="Times New Roman" panose="02020603050405020304" pitchFamily="18" charset="0"/>
                        </a:rPr>
                        <a:t>extern</a:t>
                      </a:r>
                      <a:endParaRPr lang="en-US" sz="1200" dirty="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CPU memory</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dirty="0">
                          <a:effectLst/>
                          <a:latin typeface="Times New Roman" panose="02020603050405020304" pitchFamily="18" charset="0"/>
                          <a:cs typeface="Times New Roman" panose="02020603050405020304" pitchFamily="18" charset="0"/>
                        </a:rPr>
                        <a:t>Zero</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Global</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200">
                          <a:effectLst/>
                          <a:latin typeface="Times New Roman" panose="02020603050405020304" pitchFamily="18" charset="0"/>
                          <a:cs typeface="Times New Roman" panose="02020603050405020304" pitchFamily="18" charset="0"/>
                        </a:rPr>
                        <a:t>Till the end of the main program.</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Variable definition might be anywhere in the C program</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525065">
                <a:tc>
                  <a:txBody>
                    <a:bodyPr/>
                    <a:lstStyle/>
                    <a:p>
                      <a:r>
                        <a:rPr lang="en-US" sz="1200" b="1">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effectLst/>
                          <a:latin typeface="Times New Roman" panose="02020603050405020304" pitchFamily="18" charset="0"/>
                          <a:cs typeface="Times New Roman" panose="02020603050405020304" pitchFamily="18" charset="0"/>
                        </a:rPr>
                        <a:t>static</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CPU memory</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Zero</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local</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200">
                          <a:effectLst/>
                          <a:latin typeface="Times New Roman" panose="02020603050405020304" pitchFamily="18" charset="0"/>
                          <a:cs typeface="Times New Roman" panose="02020603050405020304" pitchFamily="18" charset="0"/>
                        </a:rPr>
                        <a:t>Retains the value of the variable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between different function calls.</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3553">
                <a:tc>
                  <a:txBody>
                    <a:bodyPr/>
                    <a:lstStyle/>
                    <a:p>
                      <a:r>
                        <a:rPr lang="en-US" sz="1200" b="1">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1">
                          <a:effectLst/>
                          <a:latin typeface="Times New Roman" panose="02020603050405020304" pitchFamily="18" charset="0"/>
                          <a:cs typeface="Times New Roman" panose="02020603050405020304" pitchFamily="18" charset="0"/>
                        </a:rPr>
                        <a:t>register</a:t>
                      </a:r>
                      <a:endParaRPr lang="en-US" sz="1200">
                        <a:effectLst/>
                        <a:latin typeface="Times New Roman" panose="02020603050405020304" pitchFamily="18" charset="0"/>
                        <a:cs typeface="Times New Roman" panose="02020603050405020304" pitchFamily="18" charset="0"/>
                      </a:endParaRP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Register memory</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Garbage value</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local</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200" dirty="0">
                          <a:effectLst/>
                          <a:latin typeface="Times New Roman" panose="02020603050405020304" pitchFamily="18" charset="0"/>
                          <a:cs typeface="Times New Roman" panose="02020603050405020304" pitchFamily="18" charset="0"/>
                        </a:rPr>
                        <a:t>Within the function</a:t>
                      </a:r>
                    </a:p>
                  </a:txBody>
                  <a:tcPr marL="58779" marR="58779" marT="29389" marB="293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847085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oto</a:t>
            </a:r>
            <a:r>
              <a:rPr lang="en-US" dirty="0" smtClean="0"/>
              <a:t> statement in C</a:t>
            </a:r>
            <a:endParaRPr lang="en-US" dirty="0"/>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A </a:t>
            </a:r>
            <a:r>
              <a:rPr lang="en-US" sz="2800" b="1"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statement in C programming provides an unconditional jump from the '</a:t>
            </a:r>
            <a:r>
              <a:rPr lang="en-US" sz="2800"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to a labeled statement in the same function</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NOTE</a:t>
            </a:r>
            <a:r>
              <a:rPr lang="en-US" sz="2800" dirty="0">
                <a:latin typeface="Times New Roman" panose="02020603050405020304" pitchFamily="18" charset="0"/>
                <a:cs typeface="Times New Roman" panose="02020603050405020304" pitchFamily="18" charset="0"/>
              </a:rPr>
              <a:t> − Use of </a:t>
            </a:r>
            <a:r>
              <a:rPr lang="en-US" sz="2800" b="1"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statement is highly discouraged in any programming language because it makes difficult to trace the control flow of a program, making the program hard to understand and hard to modify. </a:t>
            </a:r>
          </a:p>
        </p:txBody>
      </p:sp>
    </p:spTree>
    <p:extLst>
      <p:ext uri="{BB962C8B-B14F-4D97-AF65-F5344CB8AC3E}">
        <p14:creationId xmlns:p14="http://schemas.microsoft.com/office/powerpoint/2010/main" val="10068723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goto</a:t>
            </a:r>
            <a:r>
              <a:rPr lang="en-US" dirty="0"/>
              <a:t> statement in C</a:t>
            </a: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syntax for a </a:t>
            </a:r>
            <a:r>
              <a:rPr lang="en-US" sz="2800" b="1"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statement in C is as follows −</a:t>
            </a:r>
          </a:p>
          <a:p>
            <a:pPr marL="0" indent="0">
              <a:buNone/>
            </a:pPr>
            <a:r>
              <a:rPr lang="en-US" sz="2800" i="1" dirty="0" err="1">
                <a:solidFill>
                  <a:schemeClr val="accent6">
                    <a:lumMod val="75000"/>
                  </a:schemeClr>
                </a:solidFill>
                <a:latin typeface="Times New Roman" panose="02020603050405020304" pitchFamily="18" charset="0"/>
                <a:cs typeface="Times New Roman" panose="02020603050405020304" pitchFamily="18" charset="0"/>
              </a:rPr>
              <a:t>goto</a:t>
            </a:r>
            <a:r>
              <a:rPr lang="en-US" sz="2800" i="1" dirty="0">
                <a:solidFill>
                  <a:schemeClr val="accent6">
                    <a:lumMod val="75000"/>
                  </a:schemeClr>
                </a:solidFill>
                <a:latin typeface="Times New Roman" panose="02020603050405020304" pitchFamily="18" charset="0"/>
                <a:cs typeface="Times New Roman" panose="02020603050405020304" pitchFamily="18" charset="0"/>
              </a:rPr>
              <a:t> label; </a:t>
            </a:r>
            <a:endParaRPr lang="en-US" sz="2800" i="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sz="2800" i="1" dirty="0" smtClean="0">
                <a:solidFill>
                  <a:schemeClr val="accent6">
                    <a:lumMod val="75000"/>
                  </a:schemeClr>
                </a:solidFill>
                <a:latin typeface="Times New Roman" panose="02020603050405020304" pitchFamily="18" charset="0"/>
                <a:cs typeface="Times New Roman" panose="02020603050405020304" pitchFamily="18" charset="0"/>
              </a:rPr>
              <a:t>.. </a:t>
            </a:r>
          </a:p>
          <a:p>
            <a:pPr marL="0" indent="0">
              <a:buNone/>
            </a:pPr>
            <a:r>
              <a:rPr lang="en-US" sz="2800" i="1" dirty="0" smtClean="0">
                <a:solidFill>
                  <a:schemeClr val="accent6">
                    <a:lumMod val="75000"/>
                  </a:schemeClr>
                </a:solidFill>
                <a:latin typeface="Times New Roman" panose="02020603050405020304" pitchFamily="18" charset="0"/>
                <a:cs typeface="Times New Roman" panose="02020603050405020304" pitchFamily="18" charset="0"/>
              </a:rPr>
              <a:t>. </a:t>
            </a:r>
          </a:p>
          <a:p>
            <a:pPr marL="0" indent="0">
              <a:buNone/>
            </a:pPr>
            <a:r>
              <a:rPr lang="en-US" sz="2800" i="1" dirty="0" smtClean="0">
                <a:solidFill>
                  <a:schemeClr val="accent6">
                    <a:lumMod val="75000"/>
                  </a:schemeClr>
                </a:solidFill>
                <a:latin typeface="Times New Roman" panose="02020603050405020304" pitchFamily="18" charset="0"/>
                <a:cs typeface="Times New Roman" panose="02020603050405020304" pitchFamily="18" charset="0"/>
              </a:rPr>
              <a:t>label</a:t>
            </a:r>
            <a:r>
              <a:rPr lang="en-US" sz="2800" i="1" dirty="0">
                <a:solidFill>
                  <a:schemeClr val="accent6">
                    <a:lumMod val="75000"/>
                  </a:schemeClr>
                </a:solidFill>
                <a:latin typeface="Times New Roman" panose="02020603050405020304" pitchFamily="18" charset="0"/>
                <a:cs typeface="Times New Roman" panose="02020603050405020304" pitchFamily="18" charset="0"/>
              </a:rPr>
              <a:t>: statement; </a:t>
            </a:r>
            <a:endParaRPr lang="en-US" sz="2800" i="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endParaRPr lang="en-US" sz="2800" i="1"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Here </a:t>
            </a:r>
            <a:r>
              <a:rPr lang="en-US" sz="2600" b="1" dirty="0">
                <a:latin typeface="Times New Roman" panose="02020603050405020304" pitchFamily="18" charset="0"/>
                <a:cs typeface="Times New Roman" panose="02020603050405020304" pitchFamily="18" charset="0"/>
              </a:rPr>
              <a:t>label</a:t>
            </a:r>
            <a:r>
              <a:rPr lang="en-US" sz="2600" dirty="0">
                <a:latin typeface="Times New Roman" panose="02020603050405020304" pitchFamily="18" charset="0"/>
                <a:cs typeface="Times New Roman" panose="02020603050405020304" pitchFamily="18" charset="0"/>
              </a:rPr>
              <a:t> can be any plain text except C keyword and it can be set anywhere in the C program above or below to </a:t>
            </a:r>
            <a:r>
              <a:rPr lang="en-US" sz="2600" b="1"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 statement.</a:t>
            </a:r>
            <a:endParaRPr lang="en-US" sz="2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417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 </a:t>
            </a:r>
            <a:r>
              <a:rPr lang="en-US" dirty="0" smtClean="0"/>
              <a:t>Diagram for </a:t>
            </a:r>
            <a:r>
              <a:rPr lang="en-US" dirty="0" err="1" smtClean="0"/>
              <a:t>goto</a:t>
            </a:r>
            <a:r>
              <a:rPr lang="en-US" dirty="0" smtClean="0"/>
              <a:t> </a:t>
            </a:r>
            <a:r>
              <a:rPr lang="en-US" dirty="0"/>
              <a:t>statement in C</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1828800"/>
            <a:ext cx="35814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480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Vote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("you are eligible for voting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NoVote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("you are not eligible to vote");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you age:");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("%d", &amp;age);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if(age</a:t>
            </a:r>
            <a:r>
              <a:rPr lang="en-US" sz="2400" dirty="0">
                <a:latin typeface="Times New Roman" panose="02020603050405020304" pitchFamily="18" charset="0"/>
                <a:cs typeface="Times New Roman" panose="02020603050405020304" pitchFamily="18" charset="0"/>
              </a:rPr>
              <a:t>&gt;=18)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goto</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Vote;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else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goto</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NoVote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return </a:t>
            </a:r>
            <a:r>
              <a:rPr lang="en-US" sz="2400" dirty="0">
                <a:latin typeface="Times New Roman" panose="02020603050405020304" pitchFamily="18" charset="0"/>
                <a:cs typeface="Times New Roman" panose="02020603050405020304" pitchFamily="18" charset="0"/>
              </a:rPr>
              <a:t>0; }</a:t>
            </a:r>
          </a:p>
        </p:txBody>
      </p:sp>
    </p:spTree>
    <p:extLst>
      <p:ext uri="{BB962C8B-B14F-4D97-AF65-F5344CB8AC3E}">
        <p14:creationId xmlns:p14="http://schemas.microsoft.com/office/powerpoint/2010/main" val="2098696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main ()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 = 10;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LOOP: </a:t>
            </a:r>
            <a:r>
              <a:rPr lang="en-US" sz="2000" dirty="0" smtClean="0">
                <a:latin typeface="Times New Roman" panose="02020603050405020304" pitchFamily="18" charset="0"/>
                <a:cs typeface="Times New Roman" panose="02020603050405020304" pitchFamily="18" charset="0"/>
              </a:rPr>
              <a:t>do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if( a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15)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p>
          <a:p>
            <a:pPr marL="0" indent="0">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 a + 1;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goto</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LOOP;</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("value of a: %d\n", a);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while( a &lt; 20 );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0;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14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value of a: 10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11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12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13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14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16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17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18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of a: 19</a:t>
            </a:r>
          </a:p>
        </p:txBody>
      </p:sp>
    </p:spTree>
    <p:extLst>
      <p:ext uri="{BB962C8B-B14F-4D97-AF65-F5344CB8AC3E}">
        <p14:creationId xmlns:p14="http://schemas.microsoft.com/office/powerpoint/2010/main" val="4047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   </a:t>
            </a:r>
            <a:r>
              <a:rPr lang="en-US" sz="1400" dirty="0"/>
              <a:t> </a:t>
            </a:r>
            <a:r>
              <a:rPr lang="en-US" sz="1600" dirty="0"/>
              <a:t>The function main is called when our program is started. Then it calls the routine </a:t>
            </a:r>
            <a:r>
              <a:rPr lang="en-US" sz="1600" dirty="0" err="1"/>
              <a:t>sumDigits</a:t>
            </a:r>
            <a:r>
              <a:rPr lang="en-US" sz="1600" dirty="0"/>
              <a:t>. At this point “main” is paused and </a:t>
            </a:r>
            <a:r>
              <a:rPr lang="en-US" sz="1600" dirty="0" err="1"/>
              <a:t>sumDigits</a:t>
            </a:r>
            <a:r>
              <a:rPr lang="en-US" sz="1600" dirty="0"/>
              <a:t> starts. The second function will do its calculations and reach the return sum; statement. Here it ends and the control is transferred back in main. Since </a:t>
            </a:r>
            <a:r>
              <a:rPr lang="en-US" sz="1600" dirty="0" err="1"/>
              <a:t>sumDigits</a:t>
            </a:r>
            <a:r>
              <a:rPr lang="en-US" sz="1600" dirty="0"/>
              <a:t> returns a value(the value of the sum variable), a value will appear in the place where the function was called</a:t>
            </a:r>
            <a:r>
              <a:rPr lang="en-US" sz="1600" dirty="0" smtClean="0"/>
              <a:t>.</a:t>
            </a:r>
          </a:p>
          <a:p>
            <a:pPr algn="just"/>
            <a:endParaRPr lang="en-US" sz="1600" dirty="0"/>
          </a:p>
          <a:p>
            <a:pPr marL="0" indent="0" algn="just">
              <a:buNone/>
            </a:pPr>
            <a:endParaRPr lang="en-US" sz="1600" dirty="0"/>
          </a:p>
          <a:p>
            <a:pPr algn="just"/>
            <a:r>
              <a:rPr lang="en-US" sz="1600" dirty="0"/>
              <a:t>    The sum of the digits is 0+1+2…+9= 45. This value will appear in the place of invocation and the variable sum will take this value. Then we print that value and return from the main function, which ends our program.</a:t>
            </a:r>
          </a:p>
          <a:p>
            <a:endParaRPr lang="en-US" sz="1600" dirty="0"/>
          </a:p>
        </p:txBody>
      </p:sp>
    </p:spTree>
    <p:extLst>
      <p:ext uri="{BB962C8B-B14F-4D97-AF65-F5344CB8AC3E}">
        <p14:creationId xmlns:p14="http://schemas.microsoft.com/office/powerpoint/2010/main" val="2511988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Type of Functions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1) Function </a:t>
            </a:r>
            <a:r>
              <a:rPr lang="en-US" sz="2000" dirty="0"/>
              <a:t>with no argument and no Return value</a:t>
            </a:r>
          </a:p>
          <a:p>
            <a:pPr marL="0" indent="0">
              <a:buNone/>
            </a:pPr>
            <a:r>
              <a:rPr lang="en-US" sz="2000" dirty="0" smtClean="0"/>
              <a:t>2)Function </a:t>
            </a:r>
            <a:r>
              <a:rPr lang="en-US" sz="2000" dirty="0"/>
              <a:t>with no argument and with Return value</a:t>
            </a:r>
          </a:p>
          <a:p>
            <a:pPr marL="0" indent="0">
              <a:buNone/>
            </a:pPr>
            <a:r>
              <a:rPr lang="en-US" sz="2000" dirty="0" smtClean="0"/>
              <a:t>3)Function </a:t>
            </a:r>
            <a:r>
              <a:rPr lang="en-US" sz="2000" dirty="0"/>
              <a:t>with argument and No Return value</a:t>
            </a:r>
          </a:p>
          <a:p>
            <a:pPr marL="0" indent="0">
              <a:buNone/>
            </a:pPr>
            <a:r>
              <a:rPr lang="en-US" sz="2000" dirty="0" smtClean="0"/>
              <a:t>4)Function </a:t>
            </a:r>
            <a:r>
              <a:rPr lang="en-US" sz="2000" dirty="0"/>
              <a:t>with argument and Return </a:t>
            </a:r>
            <a:r>
              <a:rPr lang="en-US" sz="2000" dirty="0" smtClean="0"/>
              <a:t>value</a:t>
            </a:r>
          </a:p>
          <a:p>
            <a:pPr marL="0" indent="0">
              <a:buNone/>
            </a:pPr>
            <a:endParaRPr lang="en-US" sz="2000" dirty="0"/>
          </a:p>
          <a:p>
            <a:pPr marL="0" indent="0" algn="just">
              <a:buNone/>
            </a:pPr>
            <a:r>
              <a:rPr lang="en-US" sz="2000" dirty="0" smtClean="0"/>
              <a:t>From the above, 1 and 3 types does not return any value when the function is called so, We use void return type while defining the function.</a:t>
            </a:r>
          </a:p>
          <a:p>
            <a:pPr marL="0" indent="0" algn="just">
              <a:buNone/>
            </a:pPr>
            <a:endParaRPr lang="en-US" sz="2000" dirty="0" smtClean="0"/>
          </a:p>
          <a:p>
            <a:pPr marL="0" indent="0" algn="just">
              <a:buNone/>
            </a:pPr>
            <a:r>
              <a:rPr lang="en-US" sz="2000" dirty="0" smtClean="0"/>
              <a:t>When we call the function 2 and 4 types will return some value so, We have to use the appropriate data type (</a:t>
            </a:r>
            <a:r>
              <a:rPr lang="en-US" sz="2000" dirty="0" err="1" smtClean="0"/>
              <a:t>int</a:t>
            </a:r>
            <a:r>
              <a:rPr lang="en-US" sz="2000" dirty="0" smtClean="0"/>
              <a:t>, float, double </a:t>
            </a:r>
            <a:r>
              <a:rPr lang="en-US" sz="2000" dirty="0" err="1" smtClean="0"/>
              <a:t>etc</a:t>
            </a:r>
            <a:r>
              <a:rPr lang="en-US" sz="2000" dirty="0" smtClean="0"/>
              <a:t>) as return type while defining the function. We use return keyword inside the function to return some value when the function is called from the main() function or any sub functions.</a:t>
            </a:r>
          </a:p>
          <a:p>
            <a:pPr algn="just"/>
            <a:endParaRPr lang="en-US" sz="2000" dirty="0" smtClean="0"/>
          </a:p>
          <a:p>
            <a:endParaRPr lang="en-US" sz="2000" dirty="0"/>
          </a:p>
        </p:txBody>
      </p:sp>
    </p:spTree>
    <p:extLst>
      <p:ext uri="{BB962C8B-B14F-4D97-AF65-F5344CB8AC3E}">
        <p14:creationId xmlns:p14="http://schemas.microsoft.com/office/powerpoint/2010/main" val="2705720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1447800"/>
          </a:xfrm>
        </p:spPr>
        <p:txBody>
          <a:bodyPr>
            <a:normAutofit fontScale="90000"/>
          </a:bodyPr>
          <a:lstStyle/>
          <a:p>
            <a:r>
              <a:rPr lang="en-US" dirty="0" smtClean="0"/>
              <a:t>Function with no argument and no Return value</a:t>
            </a:r>
            <a:br>
              <a:rPr lang="en-US" dirty="0" smtClean="0"/>
            </a:br>
            <a:endParaRPr lang="en-US" dirty="0"/>
          </a:p>
        </p:txBody>
      </p:sp>
      <p:sp>
        <p:nvSpPr>
          <p:cNvPr id="3" name="Content Placeholder 2"/>
          <p:cNvSpPr>
            <a:spLocks noGrp="1"/>
          </p:cNvSpPr>
          <p:nvPr>
            <p:ph idx="1"/>
          </p:nvPr>
        </p:nvSpPr>
        <p:spPr/>
        <p:txBody>
          <a:bodyPr>
            <a:noAutofit/>
          </a:bodyPr>
          <a:lstStyle/>
          <a:p>
            <a:pPr algn="just"/>
            <a:r>
              <a:rPr lang="en-US" sz="1200" dirty="0" smtClean="0"/>
              <a:t>In this method, We won’t pass any arguments to the function while defining, declaring or calling the function. This type of functions will not return any value when we call the function from main() or any sub function. When we are not expecting any return value but, we need some statements to be printed as output then, this type of functions are very useful.</a:t>
            </a:r>
          </a:p>
          <a:p>
            <a:endParaRPr lang="en-US" sz="1200" dirty="0" smtClean="0"/>
          </a:p>
          <a:p>
            <a:r>
              <a:rPr lang="en-US" sz="1200" dirty="0" smtClean="0"/>
              <a:t>#</a:t>
            </a:r>
            <a:r>
              <a:rPr lang="en-US" sz="1200" dirty="0"/>
              <a:t>include&lt;</a:t>
            </a:r>
            <a:r>
              <a:rPr lang="en-US" sz="1200" dirty="0" err="1"/>
              <a:t>stdio.h</a:t>
            </a:r>
            <a:r>
              <a:rPr lang="en-US" sz="1200" dirty="0"/>
              <a:t>&gt;</a:t>
            </a:r>
          </a:p>
          <a:p>
            <a:r>
              <a:rPr lang="en-US" sz="1200" dirty="0"/>
              <a:t> </a:t>
            </a:r>
          </a:p>
          <a:p>
            <a:r>
              <a:rPr lang="en-US" sz="1200" dirty="0"/>
              <a:t>// Function Declaration</a:t>
            </a:r>
          </a:p>
          <a:p>
            <a:r>
              <a:rPr lang="en-US" sz="1200" dirty="0"/>
              <a:t>void Addition();        </a:t>
            </a:r>
          </a:p>
          <a:p>
            <a:r>
              <a:rPr lang="en-US" sz="1200" dirty="0"/>
              <a:t> </a:t>
            </a:r>
          </a:p>
          <a:p>
            <a:r>
              <a:rPr lang="en-US" sz="1200" dirty="0"/>
              <a:t>void main()</a:t>
            </a:r>
          </a:p>
          <a:p>
            <a:r>
              <a:rPr lang="en-US" sz="1200" dirty="0"/>
              <a:t>{</a:t>
            </a:r>
          </a:p>
          <a:p>
            <a:r>
              <a:rPr lang="en-US" sz="1200" dirty="0"/>
              <a:t>  </a:t>
            </a:r>
            <a:r>
              <a:rPr lang="en-US" sz="1200" dirty="0" err="1"/>
              <a:t>printf</a:t>
            </a:r>
            <a:r>
              <a:rPr lang="en-US" sz="1200" dirty="0"/>
              <a:t>("\n ............. \n");</a:t>
            </a:r>
          </a:p>
          <a:p>
            <a:r>
              <a:rPr lang="en-US" sz="1200" dirty="0"/>
              <a:t>  </a:t>
            </a:r>
          </a:p>
          <a:p>
            <a:r>
              <a:rPr lang="en-US" sz="1200" dirty="0"/>
              <a:t>  Addition();                      </a:t>
            </a:r>
          </a:p>
          <a:p>
            <a:r>
              <a:rPr lang="en-US" sz="1200" dirty="0"/>
              <a:t>}</a:t>
            </a:r>
          </a:p>
          <a:p>
            <a:r>
              <a:rPr lang="en-US" sz="1200" dirty="0"/>
              <a:t> </a:t>
            </a:r>
          </a:p>
          <a:p>
            <a:r>
              <a:rPr lang="en-US" sz="1200" dirty="0"/>
              <a:t>void Addition()</a:t>
            </a:r>
          </a:p>
          <a:p>
            <a:r>
              <a:rPr lang="en-US" sz="1200" dirty="0"/>
              <a:t>{</a:t>
            </a:r>
          </a:p>
          <a:p>
            <a:r>
              <a:rPr lang="en-US" sz="1200" dirty="0"/>
              <a:t>  </a:t>
            </a:r>
            <a:r>
              <a:rPr lang="en-US" sz="1200" dirty="0" err="1"/>
              <a:t>int</a:t>
            </a:r>
            <a:r>
              <a:rPr lang="en-US" sz="1200" dirty="0"/>
              <a:t> Sum, a = 10, b = 20;  </a:t>
            </a:r>
          </a:p>
          <a:p>
            <a:r>
              <a:rPr lang="en-US" sz="1200" dirty="0"/>
              <a:t>  Sum = a + b;</a:t>
            </a:r>
          </a:p>
          <a:p>
            <a:r>
              <a:rPr lang="en-US" sz="1200" dirty="0"/>
              <a:t>  </a:t>
            </a:r>
          </a:p>
          <a:p>
            <a:r>
              <a:rPr lang="en-US" sz="1200" dirty="0"/>
              <a:t>  </a:t>
            </a:r>
            <a:r>
              <a:rPr lang="en-US" sz="1200" dirty="0" err="1"/>
              <a:t>printf</a:t>
            </a:r>
            <a:r>
              <a:rPr lang="en-US" sz="1200" dirty="0"/>
              <a:t>("\n Sum of a = %d and b = %d is = %d", a, b, Sum);</a:t>
            </a:r>
          </a:p>
          <a:p>
            <a:r>
              <a:rPr lang="en-US" sz="1200" dirty="0"/>
              <a:t>}</a:t>
            </a:r>
          </a:p>
          <a:p>
            <a:pPr algn="just"/>
            <a:endParaRPr lang="en-US" sz="1200" dirty="0"/>
          </a:p>
        </p:txBody>
      </p:sp>
    </p:spTree>
    <p:extLst>
      <p:ext uri="{BB962C8B-B14F-4D97-AF65-F5344CB8AC3E}">
        <p14:creationId xmlns:p14="http://schemas.microsoft.com/office/powerpoint/2010/main" val="2273530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with no argument and with Return value</a:t>
            </a:r>
            <a:endParaRPr lang="en-US" dirty="0"/>
          </a:p>
        </p:txBody>
      </p:sp>
      <p:sp>
        <p:nvSpPr>
          <p:cNvPr id="3" name="Content Placeholder 2"/>
          <p:cNvSpPr>
            <a:spLocks noGrp="1"/>
          </p:cNvSpPr>
          <p:nvPr>
            <p:ph idx="1"/>
          </p:nvPr>
        </p:nvSpPr>
        <p:spPr/>
        <p:txBody>
          <a:bodyPr>
            <a:normAutofit/>
          </a:bodyPr>
          <a:lstStyle/>
          <a:p>
            <a:pPr algn="just"/>
            <a:r>
              <a:rPr lang="en-US" sz="2000" dirty="0" smtClean="0"/>
              <a:t>In </a:t>
            </a:r>
            <a:r>
              <a:rPr lang="en-US" sz="2000" dirty="0"/>
              <a:t>this method, We won’t pass any arguments to the function while defining, declaring or calling the function. This type of functions will return some value when we call the function from main() or any sub function. Data Type of the return value will depend upon the return type of function declaration. For instance, if the return type is </a:t>
            </a:r>
            <a:r>
              <a:rPr lang="en-US" sz="2000" dirty="0" err="1"/>
              <a:t>int</a:t>
            </a:r>
            <a:r>
              <a:rPr lang="en-US" sz="2000" dirty="0"/>
              <a:t> then return value will be int</a:t>
            </a:r>
            <a:r>
              <a:rPr lang="en-US" sz="2000" dirty="0" smtClean="0"/>
              <a:t>.</a:t>
            </a:r>
          </a:p>
          <a:p>
            <a:pPr algn="just"/>
            <a:endParaRPr lang="en-US" sz="2000" dirty="0"/>
          </a:p>
        </p:txBody>
      </p:sp>
    </p:spTree>
    <p:extLst>
      <p:ext uri="{BB962C8B-B14F-4D97-AF65-F5344CB8AC3E}">
        <p14:creationId xmlns:p14="http://schemas.microsoft.com/office/powerpoint/2010/main" val="190296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25000" lnSpcReduction="20000"/>
          </a:bodyPr>
          <a:lstStyle/>
          <a:p>
            <a:r>
              <a:rPr lang="en-US" sz="5600" dirty="0"/>
              <a:t>#include&lt;</a:t>
            </a:r>
            <a:r>
              <a:rPr lang="en-US" sz="5600" dirty="0" err="1"/>
              <a:t>stdio.h</a:t>
            </a:r>
            <a:r>
              <a:rPr lang="en-US" sz="5600" dirty="0"/>
              <a:t>&gt;</a:t>
            </a:r>
          </a:p>
          <a:p>
            <a:r>
              <a:rPr lang="en-US" sz="5600" dirty="0"/>
              <a:t> </a:t>
            </a:r>
          </a:p>
          <a:p>
            <a:r>
              <a:rPr lang="en-US" sz="5600" dirty="0" err="1"/>
              <a:t>int</a:t>
            </a:r>
            <a:r>
              <a:rPr lang="en-US" sz="5600" dirty="0"/>
              <a:t> Multiplication();        </a:t>
            </a:r>
          </a:p>
          <a:p>
            <a:r>
              <a:rPr lang="en-US" sz="5600" dirty="0"/>
              <a:t> </a:t>
            </a:r>
          </a:p>
          <a:p>
            <a:r>
              <a:rPr lang="en-US" sz="5600" dirty="0" err="1"/>
              <a:t>int</a:t>
            </a:r>
            <a:r>
              <a:rPr lang="en-US" sz="5600" dirty="0"/>
              <a:t> main()</a:t>
            </a:r>
          </a:p>
          <a:p>
            <a:r>
              <a:rPr lang="en-US" sz="5600" dirty="0"/>
              <a:t>{</a:t>
            </a:r>
          </a:p>
          <a:p>
            <a:r>
              <a:rPr lang="en-US" sz="5600" dirty="0"/>
              <a:t>  </a:t>
            </a:r>
            <a:r>
              <a:rPr lang="en-US" sz="5600" dirty="0" err="1"/>
              <a:t>int</a:t>
            </a:r>
            <a:r>
              <a:rPr lang="en-US" sz="5600" dirty="0"/>
              <a:t> Multi;</a:t>
            </a:r>
          </a:p>
          <a:p>
            <a:r>
              <a:rPr lang="en-US" sz="5600" dirty="0"/>
              <a:t> </a:t>
            </a:r>
          </a:p>
          <a:p>
            <a:r>
              <a:rPr lang="en-US" sz="5600" dirty="0"/>
              <a:t>  Multi = Multiplication();</a:t>
            </a:r>
          </a:p>
          <a:p>
            <a:r>
              <a:rPr lang="en-US" sz="5600" dirty="0"/>
              <a:t>  </a:t>
            </a:r>
            <a:r>
              <a:rPr lang="en-US" sz="5600" dirty="0" err="1"/>
              <a:t>printf</a:t>
            </a:r>
            <a:r>
              <a:rPr lang="en-US" sz="5600" dirty="0"/>
              <a:t>("\n Multiplication of a and b is = %d \n", Multi );        </a:t>
            </a:r>
          </a:p>
          <a:p>
            <a:r>
              <a:rPr lang="en-US" sz="5600" dirty="0"/>
              <a:t> </a:t>
            </a:r>
          </a:p>
          <a:p>
            <a:r>
              <a:rPr lang="en-US" sz="5600" dirty="0"/>
              <a:t>  return 0;            </a:t>
            </a:r>
          </a:p>
          <a:p>
            <a:r>
              <a:rPr lang="en-US" sz="5600" dirty="0"/>
              <a:t>}</a:t>
            </a:r>
          </a:p>
          <a:p>
            <a:r>
              <a:rPr lang="en-US" sz="5600" dirty="0"/>
              <a:t> </a:t>
            </a:r>
          </a:p>
          <a:p>
            <a:r>
              <a:rPr lang="en-US" sz="5600" dirty="0" err="1"/>
              <a:t>int</a:t>
            </a:r>
            <a:r>
              <a:rPr lang="en-US" sz="5600" dirty="0"/>
              <a:t> Multiplication()</a:t>
            </a:r>
          </a:p>
          <a:p>
            <a:r>
              <a:rPr lang="en-US" sz="5600" dirty="0"/>
              <a:t>{</a:t>
            </a:r>
          </a:p>
          <a:p>
            <a:r>
              <a:rPr lang="en-US" sz="5600" dirty="0"/>
              <a:t>  </a:t>
            </a:r>
            <a:r>
              <a:rPr lang="en-US" sz="5600" dirty="0" err="1"/>
              <a:t>int</a:t>
            </a:r>
            <a:r>
              <a:rPr lang="en-US" sz="5600" dirty="0"/>
              <a:t> Multi, a = 20, b = 40;  </a:t>
            </a:r>
          </a:p>
          <a:p>
            <a:r>
              <a:rPr lang="en-US" sz="5600" dirty="0"/>
              <a:t>  </a:t>
            </a:r>
          </a:p>
          <a:p>
            <a:r>
              <a:rPr lang="en-US" sz="5600" dirty="0"/>
              <a:t>  Multi = a * b;</a:t>
            </a:r>
          </a:p>
          <a:p>
            <a:r>
              <a:rPr lang="en-US" sz="5600" dirty="0"/>
              <a:t> </a:t>
            </a:r>
          </a:p>
          <a:p>
            <a:r>
              <a:rPr lang="en-US" sz="5600" dirty="0"/>
              <a:t>  return Multi;</a:t>
            </a:r>
          </a:p>
          <a:p>
            <a:r>
              <a:rPr lang="en-US" sz="5600" dirty="0"/>
              <a:t>}</a:t>
            </a:r>
          </a:p>
          <a:p>
            <a:endParaRPr lang="en-US" dirty="0"/>
          </a:p>
        </p:txBody>
      </p:sp>
    </p:spTree>
    <p:extLst>
      <p:ext uri="{BB962C8B-B14F-4D97-AF65-F5344CB8AC3E}">
        <p14:creationId xmlns:p14="http://schemas.microsoft.com/office/powerpoint/2010/main" val="1302414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2409</TotalTime>
  <Words>2328</Words>
  <Application>Microsoft Office PowerPoint</Application>
  <PresentationFormat>On-screen Show (4:3)</PresentationFormat>
  <Paragraphs>431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Functions</vt:lpstr>
      <vt:lpstr>Return Statement</vt:lpstr>
      <vt:lpstr>How the return statement works? </vt:lpstr>
      <vt:lpstr>PowerPoint Presentation</vt:lpstr>
      <vt:lpstr>PowerPoint Presentation</vt:lpstr>
      <vt:lpstr>Type of Functions</vt:lpstr>
      <vt:lpstr>Function with no argument and no Return value </vt:lpstr>
      <vt:lpstr>Function with no argument and with Return value</vt:lpstr>
      <vt:lpstr>Example</vt:lpstr>
      <vt:lpstr>Function with argument and No Return value</vt:lpstr>
      <vt:lpstr>Example</vt:lpstr>
      <vt:lpstr>Function with argument and Return value </vt:lpstr>
      <vt:lpstr>Example</vt:lpstr>
      <vt:lpstr>C parameter passing</vt:lpstr>
      <vt:lpstr>Two ways to pass an Parameter</vt:lpstr>
      <vt:lpstr>Call by VALUE</vt:lpstr>
      <vt:lpstr>PowerPoint Presentation</vt:lpstr>
      <vt:lpstr>PowerPoint Presentation</vt:lpstr>
      <vt:lpstr>Call by Refrence</vt:lpstr>
      <vt:lpstr>PowerPoint Presentation</vt:lpstr>
      <vt:lpstr>PowerPoint Presentation</vt:lpstr>
      <vt:lpstr>PowerPoint Presentation</vt:lpstr>
      <vt:lpstr>Command line argument</vt:lpstr>
      <vt:lpstr>PowerPoint Presentation</vt:lpstr>
      <vt:lpstr>PowerPoint Presentation</vt:lpstr>
      <vt:lpstr>PowerPoint Presentation</vt:lpstr>
      <vt:lpstr>Recursive Function</vt:lpstr>
      <vt:lpstr>PowerPoint Presentation</vt:lpstr>
      <vt:lpstr>PowerPoint Presentation</vt:lpstr>
      <vt:lpstr>PowerPoint Presentation</vt:lpstr>
      <vt:lpstr>Storage Classes in C</vt:lpstr>
      <vt:lpstr>Types of Storage Classes in C</vt:lpstr>
      <vt:lpstr>The auto Storage Class</vt:lpstr>
      <vt:lpstr>The auto Storage Class</vt:lpstr>
      <vt:lpstr>The extern Storage Class</vt:lpstr>
      <vt:lpstr>The extern Storage Class</vt:lpstr>
      <vt:lpstr>Output</vt:lpstr>
      <vt:lpstr>The static Storage Class</vt:lpstr>
      <vt:lpstr>The static Storage Class</vt:lpstr>
      <vt:lpstr>Output</vt:lpstr>
      <vt:lpstr>The register Storage Class</vt:lpstr>
      <vt:lpstr>The register Storage Class</vt:lpstr>
      <vt:lpstr>Summary of Storage Classes</vt:lpstr>
      <vt:lpstr>goto statement in C</vt:lpstr>
      <vt:lpstr>goto statement in C</vt:lpstr>
      <vt:lpstr>Flow Diagram for goto statement in C</vt:lpstr>
      <vt:lpstr>Example</vt:lpstr>
      <vt:lpstr>Example</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Amar Shukla</dc:creator>
  <cp:lastModifiedBy>Amber Hayat</cp:lastModifiedBy>
  <cp:revision>26</cp:revision>
  <dcterms:created xsi:type="dcterms:W3CDTF">2016-09-05T15:02:51Z</dcterms:created>
  <dcterms:modified xsi:type="dcterms:W3CDTF">2016-09-07T11:51:58Z</dcterms:modified>
</cp:coreProperties>
</file>