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80" r:id="rId13"/>
    <p:sldId id="281" r:id="rId14"/>
    <p:sldId id="282" r:id="rId15"/>
    <p:sldId id="283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8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fresh2refresh.com/c/c-operators-expressions/c-increment-decrement-operators/" TargetMode="External"/><Relationship Id="rId3" Type="http://schemas.openxmlformats.org/officeDocument/2006/relationships/hyperlink" Target="http://fresh2refresh.com/c/c-operators-expressions/c-assignment-operators/" TargetMode="External"/><Relationship Id="rId7" Type="http://schemas.openxmlformats.org/officeDocument/2006/relationships/hyperlink" Target="http://fresh2refresh.com/c/c-operators-expressions/c-conditional-operators/" TargetMode="External"/><Relationship Id="rId2" Type="http://schemas.openxmlformats.org/officeDocument/2006/relationships/hyperlink" Target="http://fresh2refresh.com/c/c-operators-expressions/c-arithmetic-operato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resh2refresh.com/c/c-operators-expressions/c-bit-wise-operators/" TargetMode="External"/><Relationship Id="rId5" Type="http://schemas.openxmlformats.org/officeDocument/2006/relationships/hyperlink" Target="http://fresh2refresh.com/c/c-operators-expressions/c-logical-operators/" TargetMode="External"/><Relationship Id="rId4" Type="http://schemas.openxmlformats.org/officeDocument/2006/relationships/hyperlink" Target="http://fresh2refresh.com/c/c-operators-expressions/c-relational-operators/" TargetMode="External"/><Relationship Id="rId9" Type="http://schemas.openxmlformats.org/officeDocument/2006/relationships/hyperlink" Target="http://fresh2refresh.com/c/c-operators-expressions/c-special-operators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Operators in C</a:t>
            </a:r>
            <a:endParaRPr lang="en-US" sz="32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110494"/>
              </p:ext>
            </p:extLst>
          </p:nvPr>
        </p:nvGraphicFramePr>
        <p:xfrm>
          <a:off x="990600" y="838201"/>
          <a:ext cx="7315200" cy="5867401"/>
        </p:xfrm>
        <a:graphic>
          <a:graphicData uri="http://schemas.openxmlformats.org/drawingml/2006/table">
            <a:tbl>
              <a:tblPr/>
              <a:tblGrid>
                <a:gridCol w="822960"/>
                <a:gridCol w="2377440"/>
                <a:gridCol w="4114800"/>
              </a:tblGrid>
              <a:tr h="456432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Types of Operators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            Description             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1348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tooltip="C – Arithmetic Operators"/>
                        </a:rPr>
                        <a:t>Arithmetic</a:t>
                      </a:r>
                      <a:r>
                        <a:rPr lang="en-US" sz="1400" b="1" dirty="0" err="1">
                          <a:solidFill>
                            <a:srgbClr val="DAEC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tooltip="C – Arithmetic Operators"/>
                        </a:rPr>
                        <a:t>_</a:t>
                      </a:r>
                      <a:r>
                        <a:rPr lang="en-US" sz="1400" b="1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tooltip="C – Arithmetic Operators"/>
                        </a:rPr>
                        <a:t>operators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These are used to perform mathematical calculations like addition, subtraction, multiplication, division and modulus</a:t>
                      </a: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59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tooltip="C – Assignment Operators"/>
                        </a:rPr>
                        <a:t>Assignment operators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These are used to assign the values for the variables in C programs.</a:t>
                      </a: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59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 tooltip="C – Relational Operators"/>
                        </a:rPr>
                        <a:t>Relational operators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These operators are used to compare the value of two variables.</a:t>
                      </a: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042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 tooltip="C – Logical Operators"/>
                        </a:rPr>
                        <a:t>Logical operators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These operators are used to perform logical operations on the given two variables.</a:t>
                      </a: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59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 tooltip="C – Bit wise Operators"/>
                        </a:rPr>
                        <a:t>Bit wise operators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These operators are used to perform bit operations on given two variables.</a:t>
                      </a: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129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 tooltip="C – Conditional Operators"/>
                        </a:rPr>
                        <a:t>Conditional (ternary) operators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operators return one value if condition is true and returns another value is condition is false.</a:t>
                      </a: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042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8" tooltip="C – Increment/decrement Operators"/>
                        </a:rPr>
                        <a:t>Increment / decrement operators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These operators are used to either increase or decrease the value of the variable by one.</a:t>
                      </a: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71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9" tooltip="C – Special Operators"/>
                        </a:rPr>
                        <a:t>Special operators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&amp;, *,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sizeof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) and ternary operators.</a:t>
                      </a:r>
                    </a:p>
                  </a:txBody>
                  <a:tcPr marL="45717" marR="45717" marT="22858" marB="2285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16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b="1" dirty="0"/>
              <a:t>C – Increment/decrement </a:t>
            </a:r>
            <a:r>
              <a:rPr lang="en-US" sz="3200" b="1" dirty="0" smtClean="0"/>
              <a:t>Operators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operators are used to increase the value of the variable by one and decrement operators are used to decrease the value of the variable by one in C programs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operator: ++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var_name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(or)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var_name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b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Decrement operator: 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-</a:t>
            </a:r>
            <a:r>
              <a:rPr lang="en-US" sz="2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var_name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(or)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var_name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-;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operator :  ++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   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++ ;</a:t>
            </a:r>
            <a:b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Decrement operator :  – –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  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– ;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94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/>
              <a:t>C – Increment/decrement Operators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465296"/>
              </p:ext>
            </p:extLst>
          </p:nvPr>
        </p:nvGraphicFramePr>
        <p:xfrm>
          <a:off x="1116912" y="1295400"/>
          <a:ext cx="7112688" cy="5334001"/>
        </p:xfrm>
        <a:graphic>
          <a:graphicData uri="http://schemas.openxmlformats.org/drawingml/2006/table">
            <a:tbl>
              <a:tblPr/>
              <a:tblGrid>
                <a:gridCol w="864288"/>
                <a:gridCol w="1828800"/>
                <a:gridCol w="1447800"/>
                <a:gridCol w="2971800"/>
              </a:tblGrid>
              <a:tr h="380653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S.no</a:t>
                      </a:r>
                      <a:endParaRPr lang="en-US" sz="1600" dirty="0">
                        <a:effectLst/>
                      </a:endParaRP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Operator type</a:t>
                      </a:r>
                      <a:endParaRPr lang="en-US" sz="1600">
                        <a:effectLst/>
                      </a:endParaRP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Operator</a:t>
                      </a:r>
                      <a:endParaRPr lang="en-US" sz="1600">
                        <a:effectLst/>
                      </a:endParaRP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  <a:endParaRPr lang="en-US" sz="1600">
                        <a:effectLst/>
                      </a:endParaRP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8337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Pre increment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++</a:t>
                      </a:r>
                      <a:r>
                        <a:rPr lang="en-US" sz="1600" dirty="0" err="1">
                          <a:effectLst/>
                        </a:rPr>
                        <a:t>i</a:t>
                      </a:r>
                      <a:r>
                        <a:rPr lang="en-US" sz="1600" dirty="0">
                          <a:effectLst/>
                        </a:rPr>
                        <a:t/>
                      </a:r>
                      <a:br>
                        <a:rPr lang="en-US" sz="1600" dirty="0">
                          <a:effectLst/>
                        </a:rPr>
                      </a:br>
                      <a:endParaRPr lang="en-US" sz="1600" dirty="0">
                        <a:effectLst/>
                      </a:endParaRP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Value of i is incremented before assigning it to variable i.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8337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Post</a:t>
                      </a:r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</a:rPr>
                        <a:t>–</a:t>
                      </a:r>
                      <a:r>
                        <a:rPr lang="en-US" sz="1600">
                          <a:effectLst/>
                        </a:rPr>
                        <a:t>increment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i++</a:t>
                      </a:r>
                      <a:br>
                        <a:rPr lang="en-US" sz="1600">
                          <a:effectLst/>
                        </a:rPr>
                      </a:br>
                      <a:endParaRPr lang="en-US" sz="1600">
                        <a:effectLst/>
                      </a:endParaRP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Value of i is incremented after assigning it to variable i.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8337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Pre decrement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— –i</a:t>
                      </a:r>
                      <a:br>
                        <a:rPr lang="en-US" sz="1600">
                          <a:effectLst/>
                        </a:rPr>
                      </a:br>
                      <a:endParaRPr lang="en-US" sz="1600">
                        <a:effectLst/>
                      </a:endParaRP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Value of i is decremented before assigning it to variable i.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8337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4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Post</a:t>
                      </a:r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</a:rPr>
                        <a:t>_</a:t>
                      </a:r>
                      <a:r>
                        <a:rPr lang="en-US" sz="1600">
                          <a:effectLst/>
                        </a:rPr>
                        <a:t>decrement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i– —</a:t>
                      </a:r>
                      <a:br>
                        <a:rPr lang="en-US" sz="1600">
                          <a:effectLst/>
                        </a:rPr>
                      </a:br>
                      <a:endParaRPr lang="en-US" sz="1600">
                        <a:effectLst/>
                      </a:endParaRP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Value of </a:t>
                      </a:r>
                      <a:r>
                        <a:rPr lang="en-US" sz="1600" dirty="0" err="1">
                          <a:effectLst/>
                        </a:rPr>
                        <a:t>i</a:t>
                      </a:r>
                      <a:r>
                        <a:rPr lang="en-US" sz="1600" dirty="0">
                          <a:effectLst/>
                        </a:rPr>
                        <a:t> is decremented after assigning it to variable </a:t>
                      </a:r>
                      <a:r>
                        <a:rPr lang="en-US" sz="1600" dirty="0" err="1">
                          <a:effectLst/>
                        </a:rPr>
                        <a:t>i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78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oid main()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=1;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=%d\n”,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++);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=%d\n”,++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=%d\n”,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 + ++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4256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=%d\n”,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++);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=%d\n”,++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=%d\n”,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+ ++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/>
              <a:t>i</a:t>
            </a:r>
            <a:r>
              <a:rPr lang="en-US" dirty="0"/>
              <a:t>=1</a:t>
            </a:r>
          </a:p>
          <a:p>
            <a:pPr marL="0" indent="0" algn="ctr">
              <a:buNone/>
            </a:pPr>
            <a:r>
              <a:rPr lang="en-US" dirty="0" err="1"/>
              <a:t>i</a:t>
            </a:r>
            <a:r>
              <a:rPr lang="en-US" dirty="0"/>
              <a:t>=3</a:t>
            </a:r>
          </a:p>
          <a:p>
            <a:pPr marL="0" indent="0" algn="ctr">
              <a:buNone/>
            </a:pPr>
            <a:r>
              <a:rPr lang="en-US" dirty="0" err="1"/>
              <a:t>i</a:t>
            </a:r>
            <a:r>
              <a:rPr lang="en-US" dirty="0"/>
              <a:t>=8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36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=1, j;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 =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 + ++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//j =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 + ++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++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%d \n j = %d”,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650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 j;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+ ++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%d \n j = %d”,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i</a:t>
            </a:r>
            <a:r>
              <a:rPr lang="en-US" dirty="0" smtClean="0"/>
              <a:t> = 4</a:t>
            </a:r>
          </a:p>
          <a:p>
            <a:pPr marL="0" indent="0" algn="ctr">
              <a:buNone/>
            </a:pPr>
            <a:r>
              <a:rPr lang="en-US" dirty="0"/>
              <a:t>j</a:t>
            </a:r>
            <a:r>
              <a:rPr lang="en-US" dirty="0" smtClean="0"/>
              <a:t> = 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894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b="1" dirty="0"/>
              <a:t>Special Operators in C</a:t>
            </a:r>
            <a:r>
              <a:rPr lang="en-US" sz="3200" b="1" dirty="0" smtClean="0"/>
              <a:t>: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6012781"/>
              </p:ext>
            </p:extLst>
          </p:nvPr>
        </p:nvGraphicFramePr>
        <p:xfrm>
          <a:off x="1280160" y="1295400"/>
          <a:ext cx="6797040" cy="4808061"/>
        </p:xfrm>
        <a:graphic>
          <a:graphicData uri="http://schemas.openxmlformats.org/drawingml/2006/table">
            <a:tbl>
              <a:tblPr/>
              <a:tblGrid>
                <a:gridCol w="1158240"/>
                <a:gridCol w="1676400"/>
                <a:gridCol w="3962400"/>
              </a:tblGrid>
              <a:tr h="39249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S.no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Operators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997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&amp;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effectLst/>
                        </a:rPr>
                        <a:t>This is used to get the address of the variable.</a:t>
                      </a:r>
                    </a:p>
                    <a:p>
                      <a:pPr algn="just"/>
                      <a:r>
                        <a:rPr lang="en-US" dirty="0">
                          <a:effectLst/>
                        </a:rPr>
                        <a:t>Example : &amp;a will give address of a.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997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*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effectLst/>
                        </a:rPr>
                        <a:t>This is used as pointer to a variable.</a:t>
                      </a:r>
                    </a:p>
                    <a:p>
                      <a:pPr algn="just"/>
                      <a:r>
                        <a:rPr lang="en-US" dirty="0">
                          <a:effectLst/>
                        </a:rPr>
                        <a:t>Example : * a  where, * is pointer to the variable a.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5608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Sizeof ()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effectLst/>
                        </a:rPr>
                        <a:t>This gives the size of the variable.</a:t>
                      </a:r>
                    </a:p>
                    <a:p>
                      <a:pPr algn="just"/>
                      <a:r>
                        <a:rPr lang="en-US" dirty="0">
                          <a:effectLst/>
                        </a:rPr>
                        <a:t>Example : </a:t>
                      </a:r>
                      <a:r>
                        <a:rPr lang="en-US" dirty="0" err="1" smtClean="0">
                          <a:effectLst/>
                        </a:rPr>
                        <a:t>sizeof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(char) will give us 1.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99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Example program for </a:t>
            </a:r>
            <a:r>
              <a:rPr lang="en-US" sz="3200" b="1" dirty="0" err="1"/>
              <a:t>sizeof</a:t>
            </a:r>
            <a:r>
              <a:rPr lang="en-US" sz="3200" b="1" dirty="0"/>
              <a:t>() operator in C</a:t>
            </a:r>
            <a:r>
              <a:rPr lang="en-US" sz="3200" b="1" dirty="0" smtClean="0"/>
              <a:t>: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limits.h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b;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c;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d;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printf("Storage size for int data type:%d \n",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(a));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printf("Storage size for char data type:%d \n",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(b));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printf("Storage size for float data type:%d \n",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(c));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printf("Storage size for double data type:%d\n",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(d));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105400" y="1600200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4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b="1" dirty="0"/>
              <a:t>Example program for </a:t>
            </a:r>
            <a:r>
              <a:rPr lang="en-US" sz="3200" b="1" dirty="0" err="1"/>
              <a:t>sizeof</a:t>
            </a:r>
            <a:r>
              <a:rPr lang="en-US" sz="3200" b="1" dirty="0"/>
              <a:t>() operator in C: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Output: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size for int data type:4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size for char data type:1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size for float data type:4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size for double data type:8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3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b="1" dirty="0"/>
              <a:t>C - Type </a:t>
            </a:r>
            <a:r>
              <a:rPr lang="en-US" sz="4000" b="1" dirty="0" smtClean="0"/>
              <a:t>Casting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casting is a way to convert a variable from one data type to another data type. For example, if you want to store a 'long' value into a simple integer then you can type cast 'long' to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'.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conversions can be implicit which is performed by the compiler automatically, or it can be specified explicitly through the use of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cast operator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considered good programming practice to use the cast operator whenever type conversions are necessary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convert the values from one type to another explicitly using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cast operator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follows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type_name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expression</a:t>
            </a:r>
          </a:p>
        </p:txBody>
      </p:sp>
    </p:spTree>
    <p:extLst>
      <p:ext uri="{BB962C8B-B14F-4D97-AF65-F5344CB8AC3E}">
        <p14:creationId xmlns:p14="http://schemas.microsoft.com/office/powerpoint/2010/main" val="368366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/>
              <a:t>Arithmetic Operators in C</a:t>
            </a:r>
            <a:r>
              <a:rPr lang="en-US" b="1" dirty="0" smtClean="0"/>
              <a:t>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969139"/>
              </p:ext>
            </p:extLst>
          </p:nvPr>
        </p:nvGraphicFramePr>
        <p:xfrm>
          <a:off x="1691640" y="1600201"/>
          <a:ext cx="5760720" cy="4419602"/>
        </p:xfrm>
        <a:graphic>
          <a:graphicData uri="http://schemas.openxmlformats.org/drawingml/2006/table">
            <a:tbl>
              <a:tblPr/>
              <a:tblGrid>
                <a:gridCol w="1127760"/>
                <a:gridCol w="1524000"/>
                <a:gridCol w="1668780"/>
                <a:gridCol w="1440180"/>
              </a:tblGrid>
              <a:tr h="1145822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S.no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Arithmetic Operators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Operation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Example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75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+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Addition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A+B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75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–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Subtraction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A-B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75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*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multiplication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A*B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75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/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Division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A/B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75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Modulus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A%B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7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= 17, count = 5;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double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mean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(double) sum / count;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("Value of mean : %f\n", mean );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992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Value </a:t>
            </a:r>
            <a:r>
              <a:rPr lang="en-US" dirty="0"/>
              <a:t>of </a:t>
            </a:r>
            <a:r>
              <a:rPr lang="en-US" dirty="0" smtClean="0"/>
              <a:t>mean </a:t>
            </a:r>
            <a:r>
              <a:rPr lang="en-US" dirty="0"/>
              <a:t>: </a:t>
            </a:r>
            <a:r>
              <a:rPr lang="en-US" dirty="0" smtClean="0"/>
              <a:t>3.400000</a:t>
            </a:r>
          </a:p>
          <a:p>
            <a:pPr algn="just"/>
            <a:r>
              <a:rPr lang="en-US" dirty="0"/>
              <a:t>It should be noted here that the cast operator has precedence over division, so the value of </a:t>
            </a:r>
            <a:r>
              <a:rPr lang="en-US" b="1" dirty="0"/>
              <a:t>sum</a:t>
            </a:r>
            <a:r>
              <a:rPr lang="en-US" dirty="0"/>
              <a:t> is first converted to type </a:t>
            </a:r>
            <a:r>
              <a:rPr lang="en-US" b="1" dirty="0"/>
              <a:t>double</a:t>
            </a:r>
            <a:r>
              <a:rPr lang="en-US" dirty="0"/>
              <a:t> and finally it gets divided by count yielding a double value.</a:t>
            </a:r>
          </a:p>
        </p:txBody>
      </p:sp>
    </p:spTree>
    <p:extLst>
      <p:ext uri="{BB962C8B-B14F-4D97-AF65-F5344CB8AC3E}">
        <p14:creationId xmlns:p14="http://schemas.microsoft.com/office/powerpoint/2010/main" val="468643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Integer Promotion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 promotion is the process by which values of integer type "smaller" than </a:t>
            </a:r>
            <a:r>
              <a:rPr lang="en-US" b="1" dirty="0"/>
              <a:t>int</a:t>
            </a:r>
            <a:r>
              <a:rPr lang="en-US" dirty="0"/>
              <a:t> or </a:t>
            </a:r>
            <a:r>
              <a:rPr lang="en-US" b="1" dirty="0"/>
              <a:t>unsigned int</a:t>
            </a:r>
            <a:r>
              <a:rPr lang="en-US" dirty="0"/>
              <a:t> are converted either to </a:t>
            </a:r>
            <a:r>
              <a:rPr lang="en-US" b="1" dirty="0"/>
              <a:t>int</a:t>
            </a:r>
            <a:r>
              <a:rPr lang="en-US" dirty="0"/>
              <a:t> or </a:t>
            </a:r>
            <a:r>
              <a:rPr lang="en-US" b="1" dirty="0"/>
              <a:t>unsigned int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Consider </a:t>
            </a:r>
            <a:r>
              <a:rPr lang="en-US" dirty="0"/>
              <a:t>an example of adding a character with an integer −</a:t>
            </a:r>
          </a:p>
        </p:txBody>
      </p:sp>
    </p:spTree>
    <p:extLst>
      <p:ext uri="{BB962C8B-B14F-4D97-AF65-F5344CB8AC3E}">
        <p14:creationId xmlns:p14="http://schemas.microsoft.com/office/powerpoint/2010/main" val="3882133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&lt;stdio.h&gt;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main</a:t>
            </a:r>
            <a:r>
              <a:rPr lang="en-US" dirty="0"/>
              <a:t>()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int </a:t>
            </a:r>
            <a:r>
              <a:rPr lang="en-US" dirty="0" err="1"/>
              <a:t>i</a:t>
            </a:r>
            <a:r>
              <a:rPr lang="en-US" dirty="0"/>
              <a:t> = 17;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char </a:t>
            </a:r>
            <a:r>
              <a:rPr lang="en-US" dirty="0"/>
              <a:t>c = 'c'; </a:t>
            </a:r>
            <a:r>
              <a:rPr lang="en-US" dirty="0" smtClean="0"/>
              <a:t>       /* </a:t>
            </a:r>
            <a:r>
              <a:rPr lang="en-US" dirty="0" err="1" smtClean="0"/>
              <a:t>ascii</a:t>
            </a:r>
            <a:r>
              <a:rPr lang="en-US" dirty="0" smtClean="0"/>
              <a:t> </a:t>
            </a:r>
            <a:r>
              <a:rPr lang="en-US" dirty="0"/>
              <a:t>value is 99 */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int </a:t>
            </a:r>
            <a:r>
              <a:rPr lang="en-US" dirty="0"/>
              <a:t>sum;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sum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 + c;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printf</a:t>
            </a:r>
            <a:r>
              <a:rPr lang="en-US" dirty="0"/>
              <a:t>("Value of sum : %d\n", sum 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63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Value of sum : </a:t>
            </a:r>
            <a:r>
              <a:rPr lang="en-US" i="1" dirty="0" smtClean="0"/>
              <a:t>116</a:t>
            </a:r>
          </a:p>
          <a:p>
            <a:pPr marL="0" indent="0">
              <a:buNone/>
            </a:pPr>
            <a:endParaRPr lang="en-US" i="1" dirty="0" smtClean="0"/>
          </a:p>
          <a:p>
            <a:r>
              <a:rPr lang="en-US" dirty="0"/>
              <a:t>Here, the value of sum is 116 because the compiler is doing integer promotion and converting the value of 'c' to ASCII before performing the actual addition operation.</a:t>
            </a:r>
          </a:p>
        </p:txBody>
      </p:sp>
    </p:spTree>
    <p:extLst>
      <p:ext uri="{BB962C8B-B14F-4D97-AF65-F5344CB8AC3E}">
        <p14:creationId xmlns:p14="http://schemas.microsoft.com/office/powerpoint/2010/main" val="3763963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Const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#include &lt;stdio.h&gt;</a:t>
            </a:r>
          </a:p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const int height = 100; </a:t>
            </a:r>
            <a:r>
              <a:rPr lang="en-US" dirty="0" smtClean="0"/>
              <a:t>               /*</a:t>
            </a:r>
            <a:r>
              <a:rPr lang="en-US" dirty="0"/>
              <a:t>int constant*/</a:t>
            </a:r>
          </a:p>
          <a:p>
            <a:pPr marL="0" indent="0">
              <a:buNone/>
            </a:pPr>
            <a:r>
              <a:rPr lang="en-US" dirty="0"/>
              <a:t>const float number = 3.14; </a:t>
            </a:r>
            <a:r>
              <a:rPr lang="en-US" dirty="0" smtClean="0"/>
              <a:t>       /*</a:t>
            </a:r>
            <a:r>
              <a:rPr lang="en-US" dirty="0"/>
              <a:t>Real constant*/</a:t>
            </a:r>
          </a:p>
          <a:p>
            <a:pPr marL="0" indent="0">
              <a:buNone/>
            </a:pPr>
            <a:r>
              <a:rPr lang="en-US" dirty="0"/>
              <a:t>const char letter = 'A'; </a:t>
            </a:r>
            <a:r>
              <a:rPr lang="en-US" dirty="0" smtClean="0"/>
              <a:t>               /*</a:t>
            </a:r>
            <a:r>
              <a:rPr lang="en-US" dirty="0"/>
              <a:t>char constant*/</a:t>
            </a:r>
          </a:p>
          <a:p>
            <a:pPr marL="0" indent="0">
              <a:buNone/>
            </a:pPr>
            <a:r>
              <a:rPr lang="en-US" dirty="0"/>
              <a:t>const char letter_sequence[10] = "ABC"; </a:t>
            </a:r>
            <a:r>
              <a:rPr lang="en-US" dirty="0" smtClean="0"/>
              <a:t>         /*</a:t>
            </a:r>
            <a:r>
              <a:rPr lang="en-US" dirty="0"/>
              <a:t>string constant*/</a:t>
            </a:r>
          </a:p>
          <a:p>
            <a:pPr marL="0" indent="0">
              <a:buNone/>
            </a:pPr>
            <a:r>
              <a:rPr lang="en-US" dirty="0"/>
              <a:t>const char backslash_char = '\?'; </a:t>
            </a:r>
            <a:r>
              <a:rPr lang="en-US" dirty="0" smtClean="0"/>
              <a:t>           /*</a:t>
            </a:r>
            <a:r>
              <a:rPr lang="en-US" dirty="0"/>
              <a:t>special char cnst*/</a:t>
            </a:r>
          </a:p>
          <a:p>
            <a:pPr marL="0" indent="0">
              <a:buNone/>
            </a:pPr>
            <a:r>
              <a:rPr lang="en-US" dirty="0"/>
              <a:t>printf("value of height :%d \n", height );</a:t>
            </a:r>
          </a:p>
          <a:p>
            <a:pPr marL="0" indent="0">
              <a:buNone/>
            </a:pPr>
            <a:r>
              <a:rPr lang="en-US" dirty="0"/>
              <a:t>printf("value of number : %f \n", number );</a:t>
            </a:r>
          </a:p>
          <a:p>
            <a:pPr marL="0" indent="0">
              <a:buNone/>
            </a:pPr>
            <a:r>
              <a:rPr lang="en-US" dirty="0"/>
              <a:t>printf("value of letter : %c \n", letter );</a:t>
            </a:r>
          </a:p>
          <a:p>
            <a:pPr marL="0" indent="0">
              <a:buNone/>
            </a:pPr>
            <a:r>
              <a:rPr lang="en-US" dirty="0"/>
              <a:t>printf("value of letter_sequence : %s \n", letter_sequence);</a:t>
            </a:r>
          </a:p>
          <a:p>
            <a:pPr marL="0" indent="0">
              <a:buNone/>
            </a:pPr>
            <a:r>
              <a:rPr lang="en-US" dirty="0"/>
              <a:t>printf("value of backslash_char : %c \n", backslash_char);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377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Macro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#include &lt;stdio.h&gt;</a:t>
            </a:r>
          </a:p>
          <a:p>
            <a:pPr marL="0" indent="0">
              <a:buNone/>
            </a:pPr>
            <a:r>
              <a:rPr lang="en-US" dirty="0"/>
              <a:t>#define height 100</a:t>
            </a:r>
          </a:p>
          <a:p>
            <a:pPr marL="0" indent="0">
              <a:buNone/>
            </a:pPr>
            <a:r>
              <a:rPr lang="en-US" dirty="0"/>
              <a:t>#define number 3.14</a:t>
            </a:r>
          </a:p>
          <a:p>
            <a:pPr marL="0" indent="0">
              <a:buNone/>
            </a:pPr>
            <a:r>
              <a:rPr lang="en-US" dirty="0"/>
              <a:t>#define letter 'A'</a:t>
            </a:r>
          </a:p>
          <a:p>
            <a:pPr marL="0" indent="0">
              <a:buNone/>
            </a:pPr>
            <a:r>
              <a:rPr lang="en-US" dirty="0"/>
              <a:t>#define letter_sequence "ABC"</a:t>
            </a:r>
          </a:p>
          <a:p>
            <a:pPr marL="0" indent="0">
              <a:buNone/>
            </a:pPr>
            <a:r>
              <a:rPr lang="en-US" dirty="0"/>
              <a:t>#define backslash_char '\?'</a:t>
            </a:r>
          </a:p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printf("value of height : %d \n", height );</a:t>
            </a:r>
          </a:p>
          <a:p>
            <a:pPr marL="0" indent="0">
              <a:buNone/>
            </a:pPr>
            <a:r>
              <a:rPr lang="en-US" dirty="0"/>
              <a:t>printf("value of number : %f \n", number );</a:t>
            </a:r>
          </a:p>
          <a:p>
            <a:pPr marL="0" indent="0">
              <a:buNone/>
            </a:pPr>
            <a:r>
              <a:rPr lang="en-US" dirty="0"/>
              <a:t>printf("value of letter : %c \n", letter );</a:t>
            </a:r>
          </a:p>
          <a:p>
            <a:pPr marL="0" indent="0">
              <a:buNone/>
            </a:pPr>
            <a:r>
              <a:rPr lang="en-US" dirty="0"/>
              <a:t>printf("value of letter_sequence : %s \</a:t>
            </a:r>
            <a:r>
              <a:rPr lang="en-US" dirty="0" smtClean="0"/>
              <a:t>n", letter_sequence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printf("value of backslash_char : %c \</a:t>
            </a:r>
            <a:r>
              <a:rPr lang="en-US" dirty="0" smtClean="0"/>
              <a:t>n", backslash_char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64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Example </a:t>
            </a:r>
            <a:r>
              <a:rPr lang="en-US" sz="3200" b="1" dirty="0"/>
              <a:t>for C arithmetic operators</a:t>
            </a:r>
            <a:r>
              <a:rPr lang="en-US" sz="3200" b="1" dirty="0" smtClean="0"/>
              <a:t>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a=40,b=20,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add,sub,mul,div,mod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= a-b;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a*b;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 = a/b;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a%b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printf("Addition of a, b is : %d\n", add);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printf("Subtraction of a, b is : %d\n", sub);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printf("Multiplication of a, b is : %d\n",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printf("Division of a, b is : %d\n", div);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printf("Modulus of a, b is : %d\n", mod);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a, b is : 60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 of a, b is : 20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of a, b is : 800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 of a, b is : 2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Modulus of a, b is : 0</a:t>
            </a:r>
          </a:p>
        </p:txBody>
      </p:sp>
    </p:spTree>
    <p:extLst>
      <p:ext uri="{BB962C8B-B14F-4D97-AF65-F5344CB8AC3E}">
        <p14:creationId xmlns:p14="http://schemas.microsoft.com/office/powerpoint/2010/main" val="96351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b="1" dirty="0"/>
              <a:t>Assignment operators in C</a:t>
            </a:r>
            <a:r>
              <a:rPr lang="en-US" sz="3200" b="1" dirty="0" smtClean="0"/>
              <a:t>: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754048"/>
              </p:ext>
            </p:extLst>
          </p:nvPr>
        </p:nvGraphicFramePr>
        <p:xfrm>
          <a:off x="1523999" y="835408"/>
          <a:ext cx="5867401" cy="5717791"/>
        </p:xfrm>
        <a:graphic>
          <a:graphicData uri="http://schemas.openxmlformats.org/drawingml/2006/table">
            <a:tbl>
              <a:tblPr/>
              <a:tblGrid>
                <a:gridCol w="1456647"/>
                <a:gridCol w="1456647"/>
                <a:gridCol w="1456647"/>
                <a:gridCol w="1497460"/>
              </a:tblGrid>
              <a:tr h="332201">
                <a:tc grid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Operators</a:t>
                      </a:r>
                      <a:endParaRPr lang="en-US" sz="1400" dirty="0">
                        <a:effectLst/>
                      </a:endParaRP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  <a:endParaRPr lang="en-US" sz="1400">
                        <a:effectLst/>
                      </a:endParaRP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 Explanation </a:t>
                      </a:r>
                      <a:endParaRPr lang="en-US" sz="1400">
                        <a:effectLst/>
                      </a:endParaRP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45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Simple assignment operator</a:t>
                      </a: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=</a:t>
                      </a: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sum = 10</a:t>
                      </a: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10 is assigned to variable sum</a:t>
                      </a: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327">
                <a:tc rowSpan="7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Compound assignment operators</a:t>
                      </a: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              +=</a:t>
                      </a:r>
                      <a:endParaRPr lang="en-US" sz="1400" dirty="0">
                        <a:effectLst/>
                      </a:endParaRP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sum += 10</a:t>
                      </a: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This is same as sum = sum + 10 </a:t>
                      </a: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3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-=</a:t>
                      </a: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sum -= 10</a:t>
                      </a: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This is same as sum = sum – 10</a:t>
                      </a: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3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*=</a:t>
                      </a: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sum *= 10</a:t>
                      </a: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This is same as sum = sum * 10</a:t>
                      </a: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3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/+</a:t>
                      </a: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sum /= 10</a:t>
                      </a: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This is same as sum = sum / 10</a:t>
                      </a: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07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              %=</a:t>
                      </a:r>
                      <a:endParaRPr lang="en-US" sz="1400" dirty="0">
                        <a:effectLst/>
                      </a:endParaRP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sum %= 10</a:t>
                      </a: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This is same as sum = sum % 10</a:t>
                      </a: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07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&amp;=</a:t>
                      </a: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sum&amp;=10</a:t>
                      </a: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This is same as sum = sum &amp; 10</a:t>
                      </a: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3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^=</a:t>
                      </a: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sum ^= 10</a:t>
                      </a: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This is same as sum = sum ^ 10</a:t>
                      </a:r>
                    </a:p>
                  </a:txBody>
                  <a:tcPr marL="70011" marR="70011" marT="35006" marB="350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23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b="1" dirty="0"/>
              <a:t>Relational operators in C</a:t>
            </a:r>
            <a:r>
              <a:rPr lang="en-US" sz="3200" b="1" dirty="0" smtClean="0"/>
              <a:t>: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841956"/>
              </p:ext>
            </p:extLst>
          </p:nvPr>
        </p:nvGraphicFramePr>
        <p:xfrm>
          <a:off x="1280160" y="1524000"/>
          <a:ext cx="6583680" cy="4724399"/>
        </p:xfrm>
        <a:graphic>
          <a:graphicData uri="http://schemas.openxmlformats.org/drawingml/2006/table">
            <a:tbl>
              <a:tblPr/>
              <a:tblGrid>
                <a:gridCol w="1386840"/>
                <a:gridCol w="1676400"/>
                <a:gridCol w="1600200"/>
                <a:gridCol w="1920240"/>
              </a:tblGrid>
              <a:tr h="439479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S.no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Operators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Example 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908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&gt;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 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x is greater than 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479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&lt;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 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x is less than 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869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&gt;=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&gt;= 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x is greater than or equal to 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908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&lt;=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&lt;= 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x is less than or equal to 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479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==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== 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x is equal to 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908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!=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!= 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x is not equal to 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38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b="1" dirty="0"/>
              <a:t>Logical operators in C</a:t>
            </a:r>
            <a:r>
              <a:rPr lang="en-US" sz="3200" b="1" dirty="0" smtClean="0"/>
              <a:t>: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1661719"/>
              </p:ext>
            </p:extLst>
          </p:nvPr>
        </p:nvGraphicFramePr>
        <p:xfrm>
          <a:off x="1389682" y="1295400"/>
          <a:ext cx="6687518" cy="5105400"/>
        </p:xfrm>
        <a:graphic>
          <a:graphicData uri="http://schemas.openxmlformats.org/drawingml/2006/table">
            <a:tbl>
              <a:tblPr/>
              <a:tblGrid>
                <a:gridCol w="896318"/>
                <a:gridCol w="1219200"/>
                <a:gridCol w="1295400"/>
                <a:gridCol w="1524000"/>
                <a:gridCol w="1752600"/>
              </a:tblGrid>
              <a:tr h="302355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S.no</a:t>
                      </a:r>
                      <a:endParaRPr lang="en-US" sz="1400" dirty="0">
                        <a:effectLst/>
                      </a:endParaRP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Operators</a:t>
                      </a:r>
                      <a:endParaRPr lang="en-US" sz="1400">
                        <a:effectLst/>
                      </a:endParaRP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Name</a:t>
                      </a:r>
                      <a:endParaRPr lang="en-US" sz="1400">
                        <a:effectLst/>
                      </a:endParaRP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Example</a:t>
                      </a:r>
                      <a:endParaRPr lang="en-US" sz="1400">
                        <a:effectLst/>
                      </a:endParaRP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Description</a:t>
                      </a:r>
                      <a:endParaRPr lang="en-US" sz="1400">
                        <a:effectLst/>
                      </a:endParaRP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3617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&amp;&amp;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logical AND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(x&gt;5)&amp;&amp;(y&lt;5)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</a:rPr>
                        <a:t>It returns true when both conditions are true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070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||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logical OR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(x&gt;=10)||(y&gt;=10)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</a:rPr>
                        <a:t>It returns true when at-least one of the condition is true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872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!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logical NOT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!((x&gt;5)&amp;&amp;(y&lt;5))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</a:rPr>
                        <a:t>It reverses the state of the operand “((x&gt;5) &amp;&amp; (y&lt;5))”</a:t>
                      </a:r>
                    </a:p>
                    <a:p>
                      <a:pPr algn="just"/>
                      <a:r>
                        <a:rPr lang="en-US" sz="1400" dirty="0">
                          <a:effectLst/>
                        </a:rPr>
                        <a:t>If “((x&gt;5) &amp;&amp; (y&lt;5))” is true, logical NOT operator makes it false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4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/>
              <a:t>Bit wise operators in C</a:t>
            </a:r>
            <a:r>
              <a:rPr lang="en-US" sz="3200" b="1" dirty="0" smtClean="0"/>
              <a:t>:</a:t>
            </a:r>
            <a:endParaRPr lang="en-US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774927"/>
              </p:ext>
            </p:extLst>
          </p:nvPr>
        </p:nvGraphicFramePr>
        <p:xfrm>
          <a:off x="1280160" y="1524000"/>
          <a:ext cx="6416040" cy="4114803"/>
        </p:xfrm>
        <a:graphic>
          <a:graphicData uri="http://schemas.openxmlformats.org/drawingml/2006/table">
            <a:tbl>
              <a:tblPr/>
              <a:tblGrid>
                <a:gridCol w="2062480"/>
                <a:gridCol w="2062480"/>
                <a:gridCol w="2291080"/>
              </a:tblGrid>
              <a:tr h="587829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S.no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Operators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782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&amp;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Bitwise</a:t>
                      </a:r>
                      <a:r>
                        <a:rPr lang="en-US" baseline="0" dirty="0" smtClean="0">
                          <a:effectLst/>
                        </a:rPr>
                        <a:t> AND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7829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|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Bitwise</a:t>
                      </a:r>
                      <a:r>
                        <a:rPr lang="en-US" baseline="0" dirty="0" smtClean="0">
                          <a:effectLst/>
                        </a:rPr>
                        <a:t> OR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7829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~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Bitwise</a:t>
                      </a:r>
                      <a:r>
                        <a:rPr lang="en-US" baseline="0" dirty="0" smtClean="0">
                          <a:effectLst/>
                        </a:rPr>
                        <a:t> NOT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7829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^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XOR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7829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&lt;&lt;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Lef</a:t>
                      </a:r>
                      <a:r>
                        <a:rPr lang="en-US" baseline="0" dirty="0" smtClean="0">
                          <a:effectLst/>
                        </a:rPr>
                        <a:t>t shift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7829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&gt;&gt;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Right</a:t>
                      </a:r>
                      <a:r>
                        <a:rPr lang="en-US" baseline="0" dirty="0" smtClean="0">
                          <a:effectLst/>
                        </a:rPr>
                        <a:t> shift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5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b="1" dirty="0"/>
              <a:t>Conditional or ternary operators in C</a:t>
            </a:r>
            <a:r>
              <a:rPr lang="en-US" sz="3200" b="1" dirty="0" smtClean="0"/>
              <a:t>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operators return one value if condition is true and returns another value is condition is false.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operator is also called as ternary operator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    :        (Condition?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true_value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false_value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       (A &gt; 100  ?  0  :  1);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above example, if A is greater than 100, 0 is returned else 1 is returned. This is equal to if else conditional statements.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9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Example </a:t>
            </a:r>
            <a:r>
              <a:rPr lang="en-US" sz="3200" b="1" dirty="0"/>
              <a:t>for conditional/ternary operators in C</a:t>
            </a:r>
            <a:r>
              <a:rPr lang="en-US" sz="3200" b="1" dirty="0" smtClean="0"/>
              <a:t>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#include &lt;stdio.h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int x=1, y ;</a:t>
            </a:r>
          </a:p>
          <a:p>
            <a:pPr marL="0" indent="0">
              <a:buNone/>
            </a:pPr>
            <a:r>
              <a:rPr lang="en-US" dirty="0"/>
              <a:t>y = ( x ==1 ? 2 : 0 ) ;</a:t>
            </a:r>
          </a:p>
          <a:p>
            <a:pPr marL="0" indent="0">
              <a:buNone/>
            </a:pPr>
            <a:r>
              <a:rPr lang="en-US" dirty="0"/>
              <a:t>printf("x value is %d\n", x);</a:t>
            </a:r>
          </a:p>
          <a:p>
            <a:pPr marL="0" indent="0">
              <a:buNone/>
            </a:pPr>
            <a:r>
              <a:rPr lang="en-US" dirty="0"/>
              <a:t>printf("y value is %d", y);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Output:</a:t>
            </a:r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 value is 1</a:t>
            </a:r>
          </a:p>
          <a:p>
            <a:pPr marL="0" indent="0">
              <a:buNone/>
            </a:pPr>
            <a:r>
              <a:rPr lang="en-US" dirty="0"/>
              <a:t>y</a:t>
            </a:r>
            <a:r>
              <a:rPr lang="en-US" dirty="0" smtClean="0"/>
              <a:t> value is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54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2087</TotalTime>
  <Words>1669</Words>
  <Application>Microsoft Office PowerPoint</Application>
  <PresentationFormat>On-screen Show (4:3)</PresentationFormat>
  <Paragraphs>367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Operators in C</vt:lpstr>
      <vt:lpstr>Arithmetic Operators in C:</vt:lpstr>
      <vt:lpstr>Example for C arithmetic operators:</vt:lpstr>
      <vt:lpstr>Assignment operators in C:</vt:lpstr>
      <vt:lpstr>Relational operators in C:</vt:lpstr>
      <vt:lpstr>Logical operators in C:</vt:lpstr>
      <vt:lpstr>Bit wise operators in C:</vt:lpstr>
      <vt:lpstr>Conditional or ternary operators in C:</vt:lpstr>
      <vt:lpstr>Example for conditional/ternary operators in C:</vt:lpstr>
      <vt:lpstr>C – Increment/decrement Operators</vt:lpstr>
      <vt:lpstr>C – Increment/decrement Operators</vt:lpstr>
      <vt:lpstr>Example</vt:lpstr>
      <vt:lpstr>Answer</vt:lpstr>
      <vt:lpstr>Example</vt:lpstr>
      <vt:lpstr>Answer</vt:lpstr>
      <vt:lpstr>Special Operators in C:</vt:lpstr>
      <vt:lpstr>Example program for sizeof() operator in C:</vt:lpstr>
      <vt:lpstr>Example program for sizeof() operator in C:</vt:lpstr>
      <vt:lpstr>C - Type Casting</vt:lpstr>
      <vt:lpstr>EXAMPLE</vt:lpstr>
      <vt:lpstr>OUTPUT</vt:lpstr>
      <vt:lpstr>Integer Promotion </vt:lpstr>
      <vt:lpstr>EXAMPLE</vt:lpstr>
      <vt:lpstr>OUTPUT</vt:lpstr>
      <vt:lpstr>Const example</vt:lpstr>
      <vt:lpstr>Macro 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Ambika Aggarwal</dc:creator>
  <cp:lastModifiedBy>Ambika Aggarwal</cp:lastModifiedBy>
  <cp:revision>33</cp:revision>
  <dcterms:created xsi:type="dcterms:W3CDTF">2006-08-16T00:00:00Z</dcterms:created>
  <dcterms:modified xsi:type="dcterms:W3CDTF">2017-08-23T04:01:41Z</dcterms:modified>
</cp:coreProperties>
</file>