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15" r:id="rId4"/>
    <p:sldId id="316" r:id="rId5"/>
    <p:sldId id="317" r:id="rId6"/>
    <p:sldId id="257" r:id="rId7"/>
    <p:sldId id="258" r:id="rId8"/>
    <p:sldId id="259" r:id="rId9"/>
    <p:sldId id="269" r:id="rId10"/>
    <p:sldId id="270" r:id="rId11"/>
    <p:sldId id="260" r:id="rId12"/>
    <p:sldId id="265" r:id="rId13"/>
    <p:sldId id="261" r:id="rId14"/>
    <p:sldId id="262" r:id="rId15"/>
    <p:sldId id="263" r:id="rId16"/>
    <p:sldId id="264" r:id="rId17"/>
    <p:sldId id="266" r:id="rId18"/>
    <p:sldId id="267" r:id="rId19"/>
    <p:sldId id="268"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7" r:id="rId35"/>
    <p:sldId id="285" r:id="rId36"/>
    <p:sldId id="286"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18" r:id="rId52"/>
    <p:sldId id="322" r:id="rId53"/>
    <p:sldId id="323" r:id="rId54"/>
    <p:sldId id="324" r:id="rId55"/>
    <p:sldId id="325" r:id="rId56"/>
    <p:sldId id="319" r:id="rId57"/>
    <p:sldId id="320" r:id="rId58"/>
    <p:sldId id="304" r:id="rId59"/>
    <p:sldId id="305" r:id="rId60"/>
    <p:sldId id="326" r:id="rId61"/>
    <p:sldId id="306" r:id="rId62"/>
    <p:sldId id="307" r:id="rId63"/>
    <p:sldId id="308" r:id="rId64"/>
    <p:sldId id="309" r:id="rId65"/>
    <p:sldId id="310" r:id="rId66"/>
    <p:sldId id="311" r:id="rId67"/>
    <p:sldId id="312" r:id="rId68"/>
    <p:sldId id="313"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40" r:id="rId82"/>
    <p:sldId id="341" r:id="rId83"/>
    <p:sldId id="339"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&amp; Queue and Linked List </a:t>
            </a:r>
            <a:endParaRPr lang="en-US" dirty="0"/>
          </a:p>
        </p:txBody>
      </p:sp>
      <p:sp>
        <p:nvSpPr>
          <p:cNvPr id="3" name="Subtitle 2"/>
          <p:cNvSpPr>
            <a:spLocks noGrp="1"/>
          </p:cNvSpPr>
          <p:nvPr>
            <p:ph type="subTitle" idx="1"/>
          </p:nvPr>
        </p:nvSpPr>
        <p:spPr/>
        <p:txBody>
          <a:bodyPr/>
          <a:lstStyle/>
          <a:p>
            <a:r>
              <a:rPr lang="en-US" dirty="0" smtClean="0"/>
              <a:t>By: Amber Hayat</a:t>
            </a:r>
          </a:p>
          <a:p>
            <a:r>
              <a:rPr lang="en-US" dirty="0" smtClean="0"/>
              <a:t>ahayat@ddn.upes.ac.in</a:t>
            </a:r>
            <a:endParaRPr lang="en-US" dirty="0"/>
          </a:p>
        </p:txBody>
      </p:sp>
    </p:spTree>
    <p:extLst>
      <p:ext uri="{BB962C8B-B14F-4D97-AF65-F5344CB8AC3E}">
        <p14:creationId xmlns:p14="http://schemas.microsoft.com/office/powerpoint/2010/main" val="3418586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POP operation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begin procedure pop: stack</a:t>
            </a:r>
          </a:p>
          <a:p>
            <a:endParaRPr lang="en-US" dirty="0"/>
          </a:p>
          <a:p>
            <a:r>
              <a:rPr lang="en-US" dirty="0"/>
              <a:t>   if stack is empty</a:t>
            </a:r>
          </a:p>
          <a:p>
            <a:r>
              <a:rPr lang="en-US" dirty="0"/>
              <a:t>      return null</a:t>
            </a:r>
          </a:p>
          <a:p>
            <a:r>
              <a:rPr lang="en-US" dirty="0"/>
              <a:t>   </a:t>
            </a:r>
            <a:r>
              <a:rPr lang="en-US" dirty="0" err="1"/>
              <a:t>endif</a:t>
            </a:r>
            <a:endParaRPr lang="en-US" dirty="0"/>
          </a:p>
          <a:p>
            <a:r>
              <a:rPr lang="en-US" dirty="0"/>
              <a:t>   </a:t>
            </a:r>
          </a:p>
          <a:p>
            <a:r>
              <a:rPr lang="en-US" dirty="0"/>
              <a:t>   data ← stack[top]</a:t>
            </a:r>
          </a:p>
          <a:p>
            <a:r>
              <a:rPr lang="en-US" dirty="0"/>
              <a:t>   </a:t>
            </a:r>
          </a:p>
          <a:p>
            <a:r>
              <a:rPr lang="en-US" dirty="0"/>
              <a:t>   top ← top - 1</a:t>
            </a:r>
          </a:p>
          <a:p>
            <a:r>
              <a:rPr lang="en-US" dirty="0"/>
              <a:t>   </a:t>
            </a:r>
          </a:p>
          <a:p>
            <a:r>
              <a:rPr lang="en-US" dirty="0"/>
              <a:t>   return data</a:t>
            </a:r>
          </a:p>
          <a:p>
            <a:endParaRPr lang="en-US" dirty="0"/>
          </a:p>
          <a:p>
            <a:r>
              <a:rPr lang="en-US" dirty="0"/>
              <a:t>end procedure</a:t>
            </a:r>
          </a:p>
        </p:txBody>
      </p:sp>
    </p:spTree>
    <p:extLst>
      <p:ext uri="{BB962C8B-B14F-4D97-AF65-F5344CB8AC3E}">
        <p14:creationId xmlns:p14="http://schemas.microsoft.com/office/powerpoint/2010/main" val="41575807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switch (</a:t>
            </a:r>
            <a:r>
              <a:rPr lang="en-US" dirty="0" err="1"/>
              <a:t>ch</a:t>
            </a:r>
            <a:r>
              <a:rPr lang="en-US" dirty="0"/>
              <a:t>)</a:t>
            </a:r>
          </a:p>
          <a:p>
            <a:r>
              <a:rPr lang="en-US" dirty="0"/>
              <a:t>        {</a:t>
            </a:r>
          </a:p>
          <a:p>
            <a:r>
              <a:rPr lang="en-US" dirty="0"/>
              <a:t>        case 1:</a:t>
            </a:r>
          </a:p>
          <a:p>
            <a:r>
              <a:rPr lang="en-US" dirty="0"/>
              <a:t>            </a:t>
            </a:r>
            <a:r>
              <a:rPr lang="en-US" dirty="0" err="1"/>
              <a:t>printf</a:t>
            </a:r>
            <a:r>
              <a:rPr lang="en-US" dirty="0"/>
              <a:t>("Enter data : ");</a:t>
            </a:r>
          </a:p>
          <a:p>
            <a:r>
              <a:rPr lang="en-US" dirty="0"/>
              <a:t>            </a:t>
            </a:r>
            <a:r>
              <a:rPr lang="en-US" dirty="0" err="1"/>
              <a:t>scanf</a:t>
            </a:r>
            <a:r>
              <a:rPr lang="en-US" dirty="0"/>
              <a:t>("%d", &amp;no);</a:t>
            </a:r>
          </a:p>
          <a:p>
            <a:r>
              <a:rPr lang="en-US" dirty="0"/>
              <a:t>            </a:t>
            </a:r>
            <a:r>
              <a:rPr lang="en-US" dirty="0" err="1"/>
              <a:t>enq</a:t>
            </a:r>
            <a:r>
              <a:rPr lang="en-US" dirty="0"/>
              <a:t>(no);</a:t>
            </a:r>
          </a:p>
          <a:p>
            <a:r>
              <a:rPr lang="en-US" dirty="0"/>
              <a:t>            break;</a:t>
            </a:r>
          </a:p>
          <a:p>
            <a:r>
              <a:rPr lang="en-US" dirty="0"/>
              <a:t>        case 2:</a:t>
            </a:r>
          </a:p>
          <a:p>
            <a:r>
              <a:rPr lang="en-US" dirty="0"/>
              <a:t>            </a:t>
            </a:r>
            <a:r>
              <a:rPr lang="en-US" dirty="0" err="1"/>
              <a:t>deq</a:t>
            </a:r>
            <a:r>
              <a:rPr lang="en-US" dirty="0"/>
              <a:t>();</a:t>
            </a:r>
          </a:p>
          <a:p>
            <a:r>
              <a:rPr lang="en-US" dirty="0"/>
              <a:t>            break;</a:t>
            </a:r>
          </a:p>
          <a:p>
            <a:r>
              <a:rPr lang="en-US" dirty="0"/>
              <a:t>        case 3:</a:t>
            </a:r>
          </a:p>
          <a:p>
            <a:r>
              <a:rPr lang="en-US" dirty="0"/>
              <a:t>            e = </a:t>
            </a:r>
            <a:r>
              <a:rPr lang="en-US" dirty="0" err="1"/>
              <a:t>frontelement</a:t>
            </a:r>
            <a:r>
              <a:rPr lang="en-US" dirty="0"/>
              <a:t>();</a:t>
            </a:r>
          </a:p>
          <a:p>
            <a:r>
              <a:rPr lang="en-US" dirty="0"/>
              <a:t>            if (e != 0)</a:t>
            </a:r>
          </a:p>
          <a:p>
            <a:r>
              <a:rPr lang="en-US" dirty="0"/>
              <a:t>                </a:t>
            </a:r>
            <a:r>
              <a:rPr lang="en-US" dirty="0" err="1"/>
              <a:t>printf</a:t>
            </a:r>
            <a:r>
              <a:rPr lang="en-US" dirty="0"/>
              <a:t>("Front element : %d", e);</a:t>
            </a:r>
          </a:p>
          <a:p>
            <a:r>
              <a:rPr lang="en-US" dirty="0"/>
              <a:t>            else</a:t>
            </a:r>
          </a:p>
          <a:p>
            <a:r>
              <a:rPr lang="en-US" dirty="0"/>
              <a:t>                </a:t>
            </a:r>
            <a:r>
              <a:rPr lang="en-US" dirty="0" err="1"/>
              <a:t>printf</a:t>
            </a:r>
            <a:r>
              <a:rPr lang="en-US" dirty="0"/>
              <a:t>("\n No front element in Queue as queue is empty");</a:t>
            </a:r>
          </a:p>
          <a:p>
            <a:r>
              <a:rPr lang="en-US" dirty="0"/>
              <a:t>            break;</a:t>
            </a:r>
          </a:p>
        </p:txBody>
      </p:sp>
    </p:spTree>
    <p:extLst>
      <p:ext uri="{BB962C8B-B14F-4D97-AF65-F5344CB8AC3E}">
        <p14:creationId xmlns:p14="http://schemas.microsoft.com/office/powerpoint/2010/main" val="37374870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case 4:</a:t>
            </a:r>
          </a:p>
          <a:p>
            <a:r>
              <a:rPr lang="en-US" dirty="0"/>
              <a:t>            empty();</a:t>
            </a:r>
          </a:p>
          <a:p>
            <a:r>
              <a:rPr lang="en-US" dirty="0"/>
              <a:t>            break;</a:t>
            </a:r>
          </a:p>
          <a:p>
            <a:r>
              <a:rPr lang="en-US" dirty="0"/>
              <a:t>        case 5:</a:t>
            </a:r>
          </a:p>
          <a:p>
            <a:r>
              <a:rPr lang="en-US" dirty="0"/>
              <a:t>            exit(0);</a:t>
            </a:r>
          </a:p>
          <a:p>
            <a:r>
              <a:rPr lang="en-US" dirty="0"/>
              <a:t>        case 6:</a:t>
            </a:r>
          </a:p>
          <a:p>
            <a:r>
              <a:rPr lang="en-US" dirty="0"/>
              <a:t>            display();</a:t>
            </a:r>
          </a:p>
          <a:p>
            <a:r>
              <a:rPr lang="en-US" dirty="0"/>
              <a:t>            break;</a:t>
            </a:r>
          </a:p>
          <a:p>
            <a:r>
              <a:rPr lang="en-US" dirty="0"/>
              <a:t>        case 7:</a:t>
            </a:r>
          </a:p>
          <a:p>
            <a:r>
              <a:rPr lang="en-US" dirty="0"/>
              <a:t>            </a:t>
            </a:r>
            <a:r>
              <a:rPr lang="en-US" dirty="0" err="1"/>
              <a:t>queuesize</a:t>
            </a:r>
            <a:r>
              <a:rPr lang="en-US" dirty="0"/>
              <a:t>();</a:t>
            </a:r>
          </a:p>
          <a:p>
            <a:r>
              <a:rPr lang="en-US" dirty="0"/>
              <a:t>            break;</a:t>
            </a:r>
          </a:p>
          <a:p>
            <a:r>
              <a:rPr lang="en-US" dirty="0"/>
              <a:t>        default:</a:t>
            </a:r>
          </a:p>
          <a:p>
            <a:r>
              <a:rPr lang="en-US" dirty="0"/>
              <a:t>            </a:t>
            </a:r>
            <a:r>
              <a:rPr lang="en-US" dirty="0" err="1"/>
              <a:t>printf</a:t>
            </a:r>
            <a:r>
              <a:rPr lang="en-US" dirty="0"/>
              <a:t>("Wrong choice, Please enter correct choice  ");</a:t>
            </a:r>
          </a:p>
          <a:p>
            <a:r>
              <a:rPr lang="en-US" dirty="0"/>
              <a:t>            break;</a:t>
            </a:r>
          </a:p>
          <a:p>
            <a:r>
              <a:rPr lang="en-US" dirty="0"/>
              <a:t>        }</a:t>
            </a:r>
          </a:p>
          <a:p>
            <a:r>
              <a:rPr lang="en-US" dirty="0"/>
              <a:t>    }</a:t>
            </a:r>
          </a:p>
          <a:p>
            <a:r>
              <a:rPr lang="en-US" dirty="0"/>
              <a:t>}</a:t>
            </a:r>
          </a:p>
        </p:txBody>
      </p:sp>
    </p:spTree>
    <p:extLst>
      <p:ext uri="{BB962C8B-B14F-4D97-AF65-F5344CB8AC3E}">
        <p14:creationId xmlns:p14="http://schemas.microsoft.com/office/powerpoint/2010/main" val="10264653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 Create an empty queue */</a:t>
            </a:r>
          </a:p>
          <a:p>
            <a:r>
              <a:rPr lang="en-US" dirty="0"/>
              <a:t>void create()</a:t>
            </a:r>
          </a:p>
          <a:p>
            <a:r>
              <a:rPr lang="en-US" dirty="0"/>
              <a:t>{</a:t>
            </a:r>
          </a:p>
          <a:p>
            <a:r>
              <a:rPr lang="en-US" dirty="0"/>
              <a:t>    front = rear = NULL;</a:t>
            </a:r>
          </a:p>
          <a:p>
            <a:r>
              <a:rPr lang="en-US" dirty="0"/>
              <a:t>}</a:t>
            </a:r>
          </a:p>
          <a:p>
            <a:r>
              <a:rPr lang="en-US" dirty="0"/>
              <a:t> </a:t>
            </a:r>
          </a:p>
          <a:p>
            <a:r>
              <a:rPr lang="en-US" dirty="0"/>
              <a:t>/* Returns queue size */</a:t>
            </a:r>
          </a:p>
          <a:p>
            <a:r>
              <a:rPr lang="en-US" dirty="0"/>
              <a:t>void </a:t>
            </a:r>
            <a:r>
              <a:rPr lang="en-US" dirty="0" err="1"/>
              <a:t>queuesize</a:t>
            </a:r>
            <a:r>
              <a:rPr lang="en-US" dirty="0"/>
              <a:t>()</a:t>
            </a:r>
          </a:p>
          <a:p>
            <a:r>
              <a:rPr lang="en-US" dirty="0"/>
              <a:t>{</a:t>
            </a:r>
          </a:p>
          <a:p>
            <a:r>
              <a:rPr lang="en-US" dirty="0"/>
              <a:t>    </a:t>
            </a:r>
            <a:r>
              <a:rPr lang="en-US" dirty="0" err="1"/>
              <a:t>printf</a:t>
            </a:r>
            <a:r>
              <a:rPr lang="en-US" dirty="0"/>
              <a:t>("\n Queue size : %d", count);</a:t>
            </a:r>
          </a:p>
          <a:p>
            <a:r>
              <a:rPr lang="en-US" dirty="0"/>
              <a:t>}</a:t>
            </a:r>
          </a:p>
        </p:txBody>
      </p:sp>
    </p:spTree>
    <p:extLst>
      <p:ext uri="{BB962C8B-B14F-4D97-AF65-F5344CB8AC3E}">
        <p14:creationId xmlns:p14="http://schemas.microsoft.com/office/powerpoint/2010/main" val="15103573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 </a:t>
            </a:r>
            <a:r>
              <a:rPr lang="en-US" dirty="0" err="1"/>
              <a:t>Enqueing</a:t>
            </a:r>
            <a:r>
              <a:rPr lang="en-US" dirty="0"/>
              <a:t> the queue */</a:t>
            </a:r>
          </a:p>
          <a:p>
            <a:r>
              <a:rPr lang="en-US" dirty="0"/>
              <a:t>void </a:t>
            </a:r>
            <a:r>
              <a:rPr lang="en-US" dirty="0" err="1"/>
              <a:t>enq</a:t>
            </a:r>
            <a:r>
              <a:rPr lang="en-US" dirty="0"/>
              <a:t>(</a:t>
            </a:r>
            <a:r>
              <a:rPr lang="en-US" dirty="0" err="1"/>
              <a:t>int</a:t>
            </a:r>
            <a:r>
              <a:rPr lang="en-US" dirty="0"/>
              <a:t> data)</a:t>
            </a:r>
          </a:p>
          <a:p>
            <a:r>
              <a:rPr lang="en-US" dirty="0"/>
              <a:t>{</a:t>
            </a:r>
          </a:p>
          <a:p>
            <a:r>
              <a:rPr lang="en-US" dirty="0"/>
              <a:t>    if (rear == NULL)</a:t>
            </a:r>
          </a:p>
          <a:p>
            <a:r>
              <a:rPr lang="en-US" dirty="0"/>
              <a:t>    {</a:t>
            </a:r>
          </a:p>
          <a:p>
            <a:r>
              <a:rPr lang="en-US" dirty="0"/>
              <a:t>        rear = (</a:t>
            </a:r>
            <a:r>
              <a:rPr lang="en-US" dirty="0" err="1"/>
              <a:t>struct</a:t>
            </a:r>
            <a:r>
              <a:rPr lang="en-US" dirty="0"/>
              <a:t> node *)</a:t>
            </a:r>
            <a:r>
              <a:rPr lang="en-US" dirty="0" err="1"/>
              <a:t>malloc</a:t>
            </a:r>
            <a:r>
              <a:rPr lang="en-US" dirty="0"/>
              <a:t>(1*</a:t>
            </a:r>
            <a:r>
              <a:rPr lang="en-US" dirty="0" err="1"/>
              <a:t>sizeof</a:t>
            </a:r>
            <a:r>
              <a:rPr lang="en-US" dirty="0"/>
              <a:t>(</a:t>
            </a:r>
            <a:r>
              <a:rPr lang="en-US" dirty="0" err="1"/>
              <a:t>struct</a:t>
            </a:r>
            <a:r>
              <a:rPr lang="en-US" dirty="0"/>
              <a:t> node));</a:t>
            </a:r>
          </a:p>
          <a:p>
            <a:r>
              <a:rPr lang="en-US" dirty="0"/>
              <a:t>        rear-&gt;</a:t>
            </a:r>
            <a:r>
              <a:rPr lang="en-US" dirty="0" err="1"/>
              <a:t>ptr</a:t>
            </a:r>
            <a:r>
              <a:rPr lang="en-US" dirty="0"/>
              <a:t> = NULL;</a:t>
            </a:r>
          </a:p>
          <a:p>
            <a:r>
              <a:rPr lang="en-US" dirty="0"/>
              <a:t>        rear-&gt;info = data;</a:t>
            </a:r>
          </a:p>
          <a:p>
            <a:r>
              <a:rPr lang="en-US" dirty="0"/>
              <a:t>        front = rear;</a:t>
            </a:r>
          </a:p>
          <a:p>
            <a:r>
              <a:rPr lang="en-US" dirty="0"/>
              <a:t>    }</a:t>
            </a:r>
          </a:p>
          <a:p>
            <a:r>
              <a:rPr lang="en-US" dirty="0"/>
              <a:t>    else</a:t>
            </a:r>
          </a:p>
          <a:p>
            <a:r>
              <a:rPr lang="en-US" dirty="0"/>
              <a:t>    {</a:t>
            </a:r>
          </a:p>
          <a:p>
            <a:r>
              <a:rPr lang="en-US" dirty="0"/>
              <a:t>        temp=(</a:t>
            </a:r>
            <a:r>
              <a:rPr lang="en-US" dirty="0" err="1"/>
              <a:t>struct</a:t>
            </a:r>
            <a:r>
              <a:rPr lang="en-US" dirty="0"/>
              <a:t> node *)</a:t>
            </a:r>
            <a:r>
              <a:rPr lang="en-US" dirty="0" err="1"/>
              <a:t>malloc</a:t>
            </a:r>
            <a:r>
              <a:rPr lang="en-US" dirty="0"/>
              <a:t>(1*</a:t>
            </a:r>
            <a:r>
              <a:rPr lang="en-US" dirty="0" err="1"/>
              <a:t>sizeof</a:t>
            </a:r>
            <a:r>
              <a:rPr lang="en-US" dirty="0"/>
              <a:t>(</a:t>
            </a:r>
            <a:r>
              <a:rPr lang="en-US" dirty="0" err="1"/>
              <a:t>struct</a:t>
            </a:r>
            <a:r>
              <a:rPr lang="en-US" dirty="0"/>
              <a:t> node));</a:t>
            </a:r>
          </a:p>
          <a:p>
            <a:r>
              <a:rPr lang="en-US" dirty="0"/>
              <a:t>        rear-&gt;</a:t>
            </a:r>
            <a:r>
              <a:rPr lang="en-US" dirty="0" err="1"/>
              <a:t>ptr</a:t>
            </a:r>
            <a:r>
              <a:rPr lang="en-US" dirty="0"/>
              <a:t> = temp;</a:t>
            </a:r>
          </a:p>
          <a:p>
            <a:r>
              <a:rPr lang="en-US" dirty="0"/>
              <a:t>        temp-&gt;info = data;</a:t>
            </a:r>
          </a:p>
          <a:p>
            <a:r>
              <a:rPr lang="en-US" dirty="0"/>
              <a:t>        temp-&gt;</a:t>
            </a:r>
            <a:r>
              <a:rPr lang="en-US" dirty="0" err="1"/>
              <a:t>ptr</a:t>
            </a:r>
            <a:r>
              <a:rPr lang="en-US" dirty="0"/>
              <a:t> = NULL;</a:t>
            </a:r>
          </a:p>
          <a:p>
            <a:r>
              <a:rPr lang="en-US" dirty="0"/>
              <a:t> </a:t>
            </a:r>
          </a:p>
          <a:p>
            <a:r>
              <a:rPr lang="en-US" dirty="0"/>
              <a:t>        rear = temp;</a:t>
            </a:r>
          </a:p>
          <a:p>
            <a:r>
              <a:rPr lang="en-US" dirty="0"/>
              <a:t>    }</a:t>
            </a:r>
          </a:p>
          <a:p>
            <a:r>
              <a:rPr lang="en-US" dirty="0"/>
              <a:t>    count++;</a:t>
            </a:r>
          </a:p>
          <a:p>
            <a:r>
              <a:rPr lang="en-US" dirty="0"/>
              <a:t>}</a:t>
            </a:r>
          </a:p>
        </p:txBody>
      </p:sp>
    </p:spTree>
    <p:extLst>
      <p:ext uri="{BB962C8B-B14F-4D97-AF65-F5344CB8AC3E}">
        <p14:creationId xmlns:p14="http://schemas.microsoft.com/office/powerpoint/2010/main" val="3233435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Displaying the queue elements */</a:t>
            </a:r>
          </a:p>
          <a:p>
            <a:r>
              <a:rPr lang="en-US" dirty="0"/>
              <a:t>void display()</a:t>
            </a:r>
          </a:p>
          <a:p>
            <a:r>
              <a:rPr lang="en-US" dirty="0"/>
              <a:t>{</a:t>
            </a:r>
          </a:p>
          <a:p>
            <a:r>
              <a:rPr lang="en-US" dirty="0"/>
              <a:t>    front1 = front;</a:t>
            </a:r>
          </a:p>
          <a:p>
            <a:r>
              <a:rPr lang="en-US" dirty="0"/>
              <a:t> </a:t>
            </a:r>
          </a:p>
          <a:p>
            <a:r>
              <a:rPr lang="en-US" dirty="0"/>
              <a:t>    if ((front1 == NULL) &amp;&amp; (rear == NULL))</a:t>
            </a:r>
          </a:p>
          <a:p>
            <a:r>
              <a:rPr lang="en-US" dirty="0"/>
              <a:t>    {</a:t>
            </a:r>
          </a:p>
          <a:p>
            <a:r>
              <a:rPr lang="en-US" dirty="0"/>
              <a:t>        </a:t>
            </a:r>
            <a:r>
              <a:rPr lang="en-US" dirty="0" err="1"/>
              <a:t>printf</a:t>
            </a:r>
            <a:r>
              <a:rPr lang="en-US" dirty="0"/>
              <a:t>("Queue is empty");</a:t>
            </a:r>
          </a:p>
          <a:p>
            <a:r>
              <a:rPr lang="en-US" dirty="0"/>
              <a:t>        return;</a:t>
            </a:r>
          </a:p>
          <a:p>
            <a:r>
              <a:rPr lang="en-US" dirty="0"/>
              <a:t>    }</a:t>
            </a:r>
          </a:p>
          <a:p>
            <a:r>
              <a:rPr lang="en-US" dirty="0"/>
              <a:t>    while (front1 != rear)</a:t>
            </a:r>
          </a:p>
          <a:p>
            <a:r>
              <a:rPr lang="en-US" dirty="0"/>
              <a:t>    {</a:t>
            </a:r>
          </a:p>
          <a:p>
            <a:r>
              <a:rPr lang="en-US" dirty="0"/>
              <a:t>        </a:t>
            </a:r>
            <a:r>
              <a:rPr lang="en-US" dirty="0" err="1"/>
              <a:t>printf</a:t>
            </a:r>
            <a:r>
              <a:rPr lang="en-US" dirty="0"/>
              <a:t>("%d ", front1-&gt;info);</a:t>
            </a:r>
          </a:p>
          <a:p>
            <a:r>
              <a:rPr lang="en-US" dirty="0"/>
              <a:t>        front1 = front1-&gt;</a:t>
            </a:r>
            <a:r>
              <a:rPr lang="en-US" dirty="0" err="1"/>
              <a:t>ptr</a:t>
            </a:r>
            <a:r>
              <a:rPr lang="en-US" dirty="0"/>
              <a:t>;</a:t>
            </a:r>
          </a:p>
          <a:p>
            <a:r>
              <a:rPr lang="en-US" dirty="0"/>
              <a:t>    }</a:t>
            </a:r>
          </a:p>
          <a:p>
            <a:r>
              <a:rPr lang="en-US" dirty="0"/>
              <a:t>    if (front1 == rear)</a:t>
            </a:r>
          </a:p>
          <a:p>
            <a:r>
              <a:rPr lang="en-US" dirty="0"/>
              <a:t>        </a:t>
            </a:r>
            <a:r>
              <a:rPr lang="en-US" dirty="0" err="1"/>
              <a:t>printf</a:t>
            </a:r>
            <a:r>
              <a:rPr lang="en-US" dirty="0"/>
              <a:t>("%d", front1-&gt;info);</a:t>
            </a:r>
          </a:p>
          <a:p>
            <a:r>
              <a:rPr lang="en-US" dirty="0"/>
              <a:t>}</a:t>
            </a:r>
          </a:p>
        </p:txBody>
      </p:sp>
    </p:spTree>
    <p:extLst>
      <p:ext uri="{BB962C8B-B14F-4D97-AF65-F5344CB8AC3E}">
        <p14:creationId xmlns:p14="http://schemas.microsoft.com/office/powerpoint/2010/main" val="30516072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47500" lnSpcReduction="20000"/>
          </a:bodyPr>
          <a:lstStyle/>
          <a:p>
            <a:r>
              <a:rPr lang="en-US" dirty="0"/>
              <a:t>/* </a:t>
            </a:r>
            <a:r>
              <a:rPr lang="en-US" dirty="0" err="1"/>
              <a:t>Dequeing</a:t>
            </a:r>
            <a:r>
              <a:rPr lang="en-US" dirty="0"/>
              <a:t> the queue */</a:t>
            </a:r>
          </a:p>
          <a:p>
            <a:r>
              <a:rPr lang="en-US" dirty="0"/>
              <a:t>void </a:t>
            </a:r>
            <a:r>
              <a:rPr lang="en-US" dirty="0" err="1"/>
              <a:t>deq</a:t>
            </a:r>
            <a:r>
              <a:rPr lang="en-US" dirty="0"/>
              <a:t>()</a:t>
            </a:r>
          </a:p>
          <a:p>
            <a:r>
              <a:rPr lang="en-US" dirty="0"/>
              <a:t>{</a:t>
            </a:r>
          </a:p>
          <a:p>
            <a:r>
              <a:rPr lang="en-US" dirty="0"/>
              <a:t>    front1 = front;</a:t>
            </a:r>
          </a:p>
          <a:p>
            <a:r>
              <a:rPr lang="en-US" dirty="0"/>
              <a:t> </a:t>
            </a:r>
          </a:p>
          <a:p>
            <a:r>
              <a:rPr lang="en-US" dirty="0"/>
              <a:t>    if (front1 == NULL)</a:t>
            </a:r>
          </a:p>
          <a:p>
            <a:r>
              <a:rPr lang="en-US" dirty="0"/>
              <a:t>    {</a:t>
            </a:r>
          </a:p>
          <a:p>
            <a:r>
              <a:rPr lang="en-US" dirty="0"/>
              <a:t>        </a:t>
            </a:r>
            <a:r>
              <a:rPr lang="en-US" dirty="0" err="1"/>
              <a:t>printf</a:t>
            </a:r>
            <a:r>
              <a:rPr lang="en-US" dirty="0"/>
              <a:t>("\n Error: Trying to display elements from empty queue");</a:t>
            </a:r>
          </a:p>
          <a:p>
            <a:r>
              <a:rPr lang="en-US" dirty="0"/>
              <a:t>        return;</a:t>
            </a:r>
          </a:p>
          <a:p>
            <a:r>
              <a:rPr lang="en-US" dirty="0"/>
              <a:t>    }</a:t>
            </a:r>
          </a:p>
          <a:p>
            <a:r>
              <a:rPr lang="en-US" dirty="0"/>
              <a:t>    else</a:t>
            </a:r>
          </a:p>
          <a:p>
            <a:r>
              <a:rPr lang="en-US" dirty="0"/>
              <a:t>        if (front1-&gt;</a:t>
            </a:r>
            <a:r>
              <a:rPr lang="en-US" dirty="0" err="1"/>
              <a:t>ptr</a:t>
            </a:r>
            <a:r>
              <a:rPr lang="en-US" dirty="0"/>
              <a:t> != NULL)</a:t>
            </a:r>
          </a:p>
          <a:p>
            <a:r>
              <a:rPr lang="en-US" dirty="0"/>
              <a:t>        {</a:t>
            </a:r>
          </a:p>
          <a:p>
            <a:r>
              <a:rPr lang="en-US" dirty="0"/>
              <a:t>            front1 = front1-&gt;</a:t>
            </a:r>
            <a:r>
              <a:rPr lang="en-US" dirty="0" err="1"/>
              <a:t>ptr</a:t>
            </a:r>
            <a:r>
              <a:rPr lang="en-US" dirty="0"/>
              <a:t>;</a:t>
            </a:r>
          </a:p>
          <a:p>
            <a:r>
              <a:rPr lang="en-US" dirty="0"/>
              <a:t>            </a:t>
            </a:r>
            <a:r>
              <a:rPr lang="en-US" dirty="0" err="1"/>
              <a:t>printf</a:t>
            </a:r>
            <a:r>
              <a:rPr lang="en-US" dirty="0"/>
              <a:t>("\n </a:t>
            </a:r>
            <a:r>
              <a:rPr lang="en-US" dirty="0" err="1"/>
              <a:t>Dequed</a:t>
            </a:r>
            <a:r>
              <a:rPr lang="en-US" dirty="0"/>
              <a:t> value : %d", front-&gt;info);</a:t>
            </a:r>
          </a:p>
          <a:p>
            <a:r>
              <a:rPr lang="en-US" dirty="0"/>
              <a:t>            free(front);</a:t>
            </a:r>
          </a:p>
          <a:p>
            <a:r>
              <a:rPr lang="en-US" dirty="0"/>
              <a:t>            front = front1;</a:t>
            </a:r>
          </a:p>
          <a:p>
            <a:r>
              <a:rPr lang="en-US" dirty="0"/>
              <a:t>        }</a:t>
            </a:r>
          </a:p>
          <a:p>
            <a:r>
              <a:rPr lang="en-US" dirty="0"/>
              <a:t>        else</a:t>
            </a:r>
          </a:p>
          <a:p>
            <a:r>
              <a:rPr lang="en-US" dirty="0"/>
              <a:t>        {</a:t>
            </a:r>
          </a:p>
          <a:p>
            <a:r>
              <a:rPr lang="en-US" dirty="0"/>
              <a:t>            </a:t>
            </a:r>
            <a:r>
              <a:rPr lang="en-US" dirty="0" err="1"/>
              <a:t>printf</a:t>
            </a:r>
            <a:r>
              <a:rPr lang="en-US" dirty="0"/>
              <a:t>("\n </a:t>
            </a:r>
            <a:r>
              <a:rPr lang="en-US" dirty="0" err="1"/>
              <a:t>Dequed</a:t>
            </a:r>
            <a:r>
              <a:rPr lang="en-US" dirty="0"/>
              <a:t> value : %d", front-&gt;info);</a:t>
            </a:r>
          </a:p>
          <a:p>
            <a:r>
              <a:rPr lang="en-US" dirty="0"/>
              <a:t>            free(front);</a:t>
            </a:r>
          </a:p>
          <a:p>
            <a:r>
              <a:rPr lang="en-US" dirty="0"/>
              <a:t>            front = NULL;</a:t>
            </a:r>
          </a:p>
          <a:p>
            <a:r>
              <a:rPr lang="en-US" dirty="0"/>
              <a:t>            rear = NULL;</a:t>
            </a:r>
          </a:p>
          <a:p>
            <a:r>
              <a:rPr lang="en-US" dirty="0"/>
              <a:t>        }</a:t>
            </a:r>
          </a:p>
          <a:p>
            <a:r>
              <a:rPr lang="en-US" dirty="0"/>
              <a:t>        count--;</a:t>
            </a:r>
          </a:p>
          <a:p>
            <a:r>
              <a:rPr lang="en-US" dirty="0"/>
              <a:t>}</a:t>
            </a:r>
          </a:p>
        </p:txBody>
      </p:sp>
    </p:spTree>
    <p:extLst>
      <p:ext uri="{BB962C8B-B14F-4D97-AF65-F5344CB8AC3E}">
        <p14:creationId xmlns:p14="http://schemas.microsoft.com/office/powerpoint/2010/main" val="8129654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a:t>/* Returns the front element of queue */</a:t>
            </a:r>
          </a:p>
          <a:p>
            <a:r>
              <a:rPr lang="en-US" dirty="0" err="1"/>
              <a:t>int</a:t>
            </a:r>
            <a:r>
              <a:rPr lang="en-US" dirty="0"/>
              <a:t> </a:t>
            </a:r>
            <a:r>
              <a:rPr lang="en-US" dirty="0" err="1"/>
              <a:t>frontelement</a:t>
            </a:r>
            <a:r>
              <a:rPr lang="en-US" dirty="0"/>
              <a:t>()</a:t>
            </a:r>
          </a:p>
          <a:p>
            <a:r>
              <a:rPr lang="en-US" dirty="0"/>
              <a:t>{</a:t>
            </a:r>
          </a:p>
          <a:p>
            <a:r>
              <a:rPr lang="en-US" dirty="0"/>
              <a:t>    if ((front != NULL) &amp;&amp; (rear != NULL))</a:t>
            </a:r>
          </a:p>
          <a:p>
            <a:r>
              <a:rPr lang="en-US" dirty="0"/>
              <a:t>        return(front-&gt;info);</a:t>
            </a:r>
          </a:p>
          <a:p>
            <a:r>
              <a:rPr lang="en-US" dirty="0"/>
              <a:t>    else</a:t>
            </a:r>
          </a:p>
          <a:p>
            <a:r>
              <a:rPr lang="en-US" dirty="0"/>
              <a:t>        return 0;</a:t>
            </a:r>
          </a:p>
          <a:p>
            <a:r>
              <a:rPr lang="en-US" dirty="0"/>
              <a:t>}</a:t>
            </a:r>
          </a:p>
          <a:p>
            <a:r>
              <a:rPr lang="en-US" dirty="0"/>
              <a:t> </a:t>
            </a:r>
          </a:p>
          <a:p>
            <a:r>
              <a:rPr lang="en-US" dirty="0"/>
              <a:t>/* Display if queue is empty or not */</a:t>
            </a:r>
          </a:p>
          <a:p>
            <a:r>
              <a:rPr lang="en-US" dirty="0"/>
              <a:t>void empty()</a:t>
            </a:r>
          </a:p>
          <a:p>
            <a:r>
              <a:rPr lang="en-US" dirty="0"/>
              <a:t>{</a:t>
            </a:r>
          </a:p>
          <a:p>
            <a:r>
              <a:rPr lang="en-US" dirty="0"/>
              <a:t>     if ((front == NULL) &amp;&amp; (rear == NULL))</a:t>
            </a:r>
          </a:p>
          <a:p>
            <a:r>
              <a:rPr lang="en-US" dirty="0"/>
              <a:t>        </a:t>
            </a:r>
            <a:r>
              <a:rPr lang="en-US" dirty="0" err="1"/>
              <a:t>printf</a:t>
            </a:r>
            <a:r>
              <a:rPr lang="en-US" dirty="0"/>
              <a:t>("\n Queue empty");</a:t>
            </a:r>
          </a:p>
          <a:p>
            <a:r>
              <a:rPr lang="en-US" dirty="0"/>
              <a:t>    else</a:t>
            </a:r>
          </a:p>
          <a:p>
            <a:r>
              <a:rPr lang="en-US" dirty="0"/>
              <a:t>       </a:t>
            </a:r>
            <a:r>
              <a:rPr lang="en-US" dirty="0" err="1"/>
              <a:t>printf</a:t>
            </a:r>
            <a:r>
              <a:rPr lang="en-US" dirty="0"/>
              <a:t>("Queue not empty");</a:t>
            </a:r>
          </a:p>
          <a:p>
            <a:r>
              <a:rPr lang="en-US" dirty="0"/>
              <a:t>}</a:t>
            </a:r>
          </a:p>
        </p:txBody>
      </p:sp>
    </p:spTree>
    <p:extLst>
      <p:ext uri="{BB962C8B-B14F-4D97-AF65-F5344CB8AC3E}">
        <p14:creationId xmlns:p14="http://schemas.microsoft.com/office/powerpoint/2010/main" val="21694860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40000" lnSpcReduction="20000"/>
          </a:bodyPr>
          <a:lstStyle/>
          <a:p>
            <a:r>
              <a:rPr lang="en-US" dirty="0"/>
              <a:t>1 - </a:t>
            </a:r>
            <a:r>
              <a:rPr lang="en-US" dirty="0" err="1"/>
              <a:t>Enque</a:t>
            </a:r>
            <a:endParaRPr lang="en-US" dirty="0"/>
          </a:p>
          <a:p>
            <a:r>
              <a:rPr lang="en-US" dirty="0"/>
              <a:t>2 - </a:t>
            </a:r>
            <a:r>
              <a:rPr lang="en-US" dirty="0" err="1"/>
              <a:t>Deque</a:t>
            </a:r>
            <a:endParaRPr lang="en-US" dirty="0"/>
          </a:p>
          <a:p>
            <a:r>
              <a:rPr lang="en-US" dirty="0"/>
              <a:t>3 - Front element</a:t>
            </a:r>
          </a:p>
          <a:p>
            <a:r>
              <a:rPr lang="en-US" dirty="0"/>
              <a:t>4 - Empty</a:t>
            </a:r>
          </a:p>
          <a:p>
            <a:r>
              <a:rPr lang="en-US" dirty="0"/>
              <a:t>5 - Exit</a:t>
            </a:r>
          </a:p>
          <a:p>
            <a:r>
              <a:rPr lang="en-US" dirty="0"/>
              <a:t>6 - Display</a:t>
            </a:r>
          </a:p>
          <a:p>
            <a:r>
              <a:rPr lang="en-US" dirty="0"/>
              <a:t>7 - Queue size</a:t>
            </a:r>
          </a:p>
          <a:p>
            <a:r>
              <a:rPr lang="en-US" dirty="0"/>
              <a:t>Enter choice : 1</a:t>
            </a:r>
          </a:p>
          <a:p>
            <a:r>
              <a:rPr lang="en-US" dirty="0"/>
              <a:t>Enter data : 14</a:t>
            </a:r>
          </a:p>
          <a:p>
            <a:r>
              <a:rPr lang="en-US" dirty="0"/>
              <a:t> </a:t>
            </a:r>
          </a:p>
          <a:p>
            <a:r>
              <a:rPr lang="en-US" dirty="0"/>
              <a:t>Enter choice : 1</a:t>
            </a:r>
          </a:p>
          <a:p>
            <a:r>
              <a:rPr lang="en-US" dirty="0"/>
              <a:t>Enter data : 85</a:t>
            </a:r>
          </a:p>
          <a:p>
            <a:r>
              <a:rPr lang="en-US" dirty="0"/>
              <a:t> </a:t>
            </a:r>
          </a:p>
          <a:p>
            <a:r>
              <a:rPr lang="en-US" dirty="0"/>
              <a:t>Enter choice : 1</a:t>
            </a:r>
          </a:p>
          <a:p>
            <a:r>
              <a:rPr lang="en-US" dirty="0"/>
              <a:t>Enter data : 38</a:t>
            </a:r>
          </a:p>
          <a:p>
            <a:r>
              <a:rPr lang="en-US" dirty="0"/>
              <a:t> </a:t>
            </a:r>
          </a:p>
          <a:p>
            <a:r>
              <a:rPr lang="en-US" dirty="0"/>
              <a:t>Enter choice : 3</a:t>
            </a:r>
          </a:p>
          <a:p>
            <a:r>
              <a:rPr lang="en-US" dirty="0"/>
              <a:t>Front element : 14</a:t>
            </a:r>
          </a:p>
          <a:p>
            <a:r>
              <a:rPr lang="en-US" dirty="0"/>
              <a:t>Enter choice : 6</a:t>
            </a:r>
          </a:p>
          <a:p>
            <a:r>
              <a:rPr lang="en-US" dirty="0"/>
              <a:t>14 85 38</a:t>
            </a:r>
          </a:p>
          <a:p>
            <a:r>
              <a:rPr lang="en-US" dirty="0"/>
              <a:t>Enter choice : 7</a:t>
            </a:r>
          </a:p>
        </p:txBody>
      </p:sp>
    </p:spTree>
    <p:extLst>
      <p:ext uri="{BB962C8B-B14F-4D97-AF65-F5344CB8AC3E}">
        <p14:creationId xmlns:p14="http://schemas.microsoft.com/office/powerpoint/2010/main" val="26888146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Queue size : 3</a:t>
            </a:r>
          </a:p>
          <a:p>
            <a:r>
              <a:rPr lang="en-US" dirty="0"/>
              <a:t>Enter choice : 2</a:t>
            </a:r>
          </a:p>
          <a:p>
            <a:r>
              <a:rPr lang="en-US" dirty="0"/>
              <a:t> </a:t>
            </a:r>
          </a:p>
          <a:p>
            <a:r>
              <a:rPr lang="en-US" dirty="0" err="1"/>
              <a:t>Dequed</a:t>
            </a:r>
            <a:r>
              <a:rPr lang="en-US" dirty="0"/>
              <a:t> value : 14</a:t>
            </a:r>
          </a:p>
          <a:p>
            <a:r>
              <a:rPr lang="en-US" dirty="0"/>
              <a:t>Enter choice : 6</a:t>
            </a:r>
          </a:p>
          <a:p>
            <a:r>
              <a:rPr lang="en-US" dirty="0"/>
              <a:t>85 38</a:t>
            </a:r>
          </a:p>
          <a:p>
            <a:r>
              <a:rPr lang="en-US" dirty="0"/>
              <a:t>Enter choice : 7</a:t>
            </a:r>
          </a:p>
          <a:p>
            <a:r>
              <a:rPr lang="en-US" dirty="0"/>
              <a:t> </a:t>
            </a:r>
          </a:p>
          <a:p>
            <a:r>
              <a:rPr lang="en-US" dirty="0"/>
              <a:t>Queue size : 2</a:t>
            </a:r>
          </a:p>
          <a:p>
            <a:r>
              <a:rPr lang="en-US" dirty="0"/>
              <a:t>Enter choice : 4</a:t>
            </a:r>
          </a:p>
          <a:p>
            <a:r>
              <a:rPr lang="en-US" dirty="0"/>
              <a:t>Queue not empty</a:t>
            </a:r>
          </a:p>
          <a:p>
            <a:r>
              <a:rPr lang="en-US" dirty="0"/>
              <a:t>Enter choice : 5</a:t>
            </a:r>
          </a:p>
        </p:txBody>
      </p:sp>
    </p:spTree>
    <p:extLst>
      <p:ext uri="{BB962C8B-B14F-4D97-AF65-F5344CB8AC3E}">
        <p14:creationId xmlns:p14="http://schemas.microsoft.com/office/powerpoint/2010/main" val="42966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Array Representation of Stack</a:t>
            </a:r>
            <a:endParaRPr lang="en-US" dirty="0"/>
          </a:p>
        </p:txBody>
      </p:sp>
      <p:sp>
        <p:nvSpPr>
          <p:cNvPr id="3" name="Content Placeholder 2"/>
          <p:cNvSpPr>
            <a:spLocks noGrp="1"/>
          </p:cNvSpPr>
          <p:nvPr>
            <p:ph idx="1"/>
          </p:nvPr>
        </p:nvSpPr>
        <p:spPr>
          <a:xfrm>
            <a:off x="457200" y="762000"/>
            <a:ext cx="8229600" cy="6400800"/>
          </a:xfrm>
        </p:spPr>
        <p:txBody>
          <a:bodyPr>
            <a:noAutofit/>
          </a:bodyPr>
          <a:lstStyle/>
          <a:p>
            <a:r>
              <a:rPr lang="en-US" sz="2800" dirty="0"/>
              <a:t> #include&lt;</a:t>
            </a:r>
            <a:r>
              <a:rPr lang="en-US" sz="2800" dirty="0" err="1"/>
              <a:t>stdio.h</a:t>
            </a:r>
            <a:r>
              <a:rPr lang="en-US" sz="2800" dirty="0"/>
              <a:t>&gt;</a:t>
            </a:r>
          </a:p>
          <a:p>
            <a:r>
              <a:rPr lang="en-US" sz="2800" dirty="0"/>
              <a:t>#include&lt;</a:t>
            </a:r>
            <a:r>
              <a:rPr lang="en-US" sz="2800" dirty="0" err="1"/>
              <a:t>conio.h</a:t>
            </a:r>
            <a:r>
              <a:rPr lang="en-US" sz="2800" dirty="0"/>
              <a:t>&gt;</a:t>
            </a:r>
          </a:p>
          <a:p>
            <a:r>
              <a:rPr lang="en-US" sz="2800" dirty="0"/>
              <a:t>#include&lt;</a:t>
            </a:r>
            <a:r>
              <a:rPr lang="en-US" sz="2800" dirty="0" err="1"/>
              <a:t>process.h</a:t>
            </a:r>
            <a:r>
              <a:rPr lang="en-US" sz="2800" dirty="0"/>
              <a:t>&gt;       //for exit()</a:t>
            </a:r>
          </a:p>
          <a:p>
            <a:r>
              <a:rPr lang="en-US" sz="2800" dirty="0" smtClean="0"/>
              <a:t>#</a:t>
            </a:r>
            <a:r>
              <a:rPr lang="en-US" sz="2800" dirty="0"/>
              <a:t>define MAX 5               //Maximum number of </a:t>
            </a:r>
            <a:r>
              <a:rPr lang="en-US" sz="2800" dirty="0" smtClean="0"/>
              <a:t>    				elements that </a:t>
            </a:r>
            <a:r>
              <a:rPr lang="en-US" sz="2800" dirty="0"/>
              <a:t>can be stored</a:t>
            </a:r>
          </a:p>
          <a:p>
            <a:r>
              <a:rPr lang="en-US" sz="2800" dirty="0" err="1"/>
              <a:t>int</a:t>
            </a:r>
            <a:r>
              <a:rPr lang="en-US" sz="2800" dirty="0"/>
              <a:t> top=-1,stack[MAX];</a:t>
            </a:r>
          </a:p>
          <a:p>
            <a:r>
              <a:rPr lang="en-US" sz="2800" dirty="0"/>
              <a:t>void push();</a:t>
            </a:r>
          </a:p>
          <a:p>
            <a:r>
              <a:rPr lang="en-US" sz="2800" dirty="0"/>
              <a:t>void pop();</a:t>
            </a:r>
          </a:p>
          <a:p>
            <a:r>
              <a:rPr lang="en-US" sz="2800" dirty="0"/>
              <a:t>void display();</a:t>
            </a:r>
          </a:p>
          <a:p>
            <a:endParaRPr lang="en-US" sz="1400" dirty="0"/>
          </a:p>
        </p:txBody>
      </p:sp>
    </p:spTree>
    <p:extLst>
      <p:ext uri="{BB962C8B-B14F-4D97-AF65-F5344CB8AC3E}">
        <p14:creationId xmlns:p14="http://schemas.microsoft.com/office/powerpoint/2010/main" val="59292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void main()</a:t>
            </a:r>
          </a:p>
          <a:p>
            <a:r>
              <a:rPr lang="en-US" dirty="0"/>
              <a:t>{</a:t>
            </a:r>
          </a:p>
          <a:p>
            <a:r>
              <a:rPr lang="en-US" dirty="0"/>
              <a:t>    </a:t>
            </a:r>
            <a:r>
              <a:rPr lang="en-US" dirty="0" err="1"/>
              <a:t>int</a:t>
            </a:r>
            <a:r>
              <a:rPr lang="en-US" dirty="0"/>
              <a:t> </a:t>
            </a:r>
            <a:r>
              <a:rPr lang="en-US" dirty="0" err="1"/>
              <a:t>ch</a:t>
            </a:r>
            <a:r>
              <a:rPr lang="en-US" dirty="0"/>
              <a:t>;</a:t>
            </a:r>
          </a:p>
          <a:p>
            <a:r>
              <a:rPr lang="en-US" dirty="0"/>
              <a:t>    while(1)                //infinite loop, will end when</a:t>
            </a:r>
          </a:p>
          <a:p>
            <a:r>
              <a:rPr lang="en-US" dirty="0" smtClean="0"/>
              <a:t>                                  choice </a:t>
            </a:r>
            <a:r>
              <a:rPr lang="en-US" dirty="0"/>
              <a:t>will be 4</a:t>
            </a:r>
          </a:p>
          <a:p>
            <a:r>
              <a:rPr lang="en-US" dirty="0"/>
              <a:t>    {</a:t>
            </a:r>
          </a:p>
          <a:p>
            <a:r>
              <a:rPr lang="en-US" dirty="0" err="1" smtClean="0"/>
              <a:t>printf</a:t>
            </a:r>
            <a:r>
              <a:rPr lang="en-US" dirty="0"/>
              <a:t>(“*** Stack Menu ***”);</a:t>
            </a:r>
          </a:p>
          <a:p>
            <a:r>
              <a:rPr lang="en-US" dirty="0"/>
              <a:t>       </a:t>
            </a:r>
          </a:p>
          <a:p>
            <a:r>
              <a:rPr lang="en-US" dirty="0" err="1"/>
              <a:t>printf</a:t>
            </a:r>
            <a:r>
              <a:rPr lang="en-US" smtClean="0"/>
              <a:t>(“\n1.Push\n2.Pop\n3.Display\n4.Exit</a:t>
            </a:r>
            <a:r>
              <a:rPr lang="en-US" dirty="0"/>
              <a:t>”);</a:t>
            </a:r>
          </a:p>
          <a:p>
            <a:r>
              <a:rPr lang="en-US" dirty="0"/>
              <a:t>        </a:t>
            </a:r>
            <a:r>
              <a:rPr lang="en-US" dirty="0" err="1"/>
              <a:t>printf</a:t>
            </a:r>
            <a:r>
              <a:rPr lang="en-US" dirty="0"/>
              <a:t>(“</a:t>
            </a:r>
            <a:r>
              <a:rPr lang="en-US" dirty="0" err="1"/>
              <a:t>nnEnter</a:t>
            </a:r>
            <a:r>
              <a:rPr lang="en-US" dirty="0"/>
              <a:t> your</a:t>
            </a:r>
          </a:p>
          <a:p>
            <a:r>
              <a:rPr lang="en-US" dirty="0"/>
              <a:t>choice(1-4):”);</a:t>
            </a:r>
          </a:p>
          <a:p>
            <a:r>
              <a:rPr lang="en-US" dirty="0"/>
              <a:t>        </a:t>
            </a:r>
            <a:r>
              <a:rPr lang="en-US" dirty="0" err="1"/>
              <a:t>scanf</a:t>
            </a:r>
            <a:r>
              <a:rPr lang="en-US" dirty="0"/>
              <a:t>(“%d”,&amp;</a:t>
            </a:r>
            <a:r>
              <a:rPr lang="en-US" dirty="0" err="1"/>
              <a:t>ch</a:t>
            </a:r>
            <a:r>
              <a:rPr lang="en-US" dirty="0"/>
              <a:t>);</a:t>
            </a:r>
          </a:p>
          <a:p>
            <a:endParaRPr lang="en-US" dirty="0"/>
          </a:p>
        </p:txBody>
      </p:sp>
    </p:spTree>
    <p:extLst>
      <p:ext uri="{BB962C8B-B14F-4D97-AF65-F5344CB8AC3E}">
        <p14:creationId xmlns:p14="http://schemas.microsoft.com/office/powerpoint/2010/main" val="2801186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fontScale="77500" lnSpcReduction="20000"/>
          </a:bodyPr>
          <a:lstStyle/>
          <a:p>
            <a:r>
              <a:rPr lang="en-US" dirty="0" err="1"/>
              <a:t>scanf</a:t>
            </a:r>
            <a:r>
              <a:rPr lang="en-US" dirty="0"/>
              <a:t>(“%d”,&amp;</a:t>
            </a:r>
            <a:r>
              <a:rPr lang="en-US" dirty="0" err="1"/>
              <a:t>ch</a:t>
            </a:r>
            <a:r>
              <a:rPr lang="en-US" dirty="0"/>
              <a:t>);</a:t>
            </a:r>
          </a:p>
          <a:p>
            <a:r>
              <a:rPr lang="en-US" dirty="0"/>
              <a:t>        switch(</a:t>
            </a:r>
            <a:r>
              <a:rPr lang="en-US" dirty="0" err="1"/>
              <a:t>ch</a:t>
            </a:r>
            <a:r>
              <a:rPr lang="en-US" dirty="0"/>
              <a:t>)</a:t>
            </a:r>
          </a:p>
          <a:p>
            <a:r>
              <a:rPr lang="en-US" dirty="0"/>
              <a:t>        {</a:t>
            </a:r>
          </a:p>
          <a:p>
            <a:r>
              <a:rPr lang="en-US" dirty="0"/>
              <a:t>            case 1: push();</a:t>
            </a:r>
          </a:p>
          <a:p>
            <a:r>
              <a:rPr lang="en-US" dirty="0"/>
              <a:t>                    break;</a:t>
            </a:r>
          </a:p>
          <a:p>
            <a:r>
              <a:rPr lang="en-US" dirty="0"/>
              <a:t>            case 2: pop();</a:t>
            </a:r>
          </a:p>
          <a:p>
            <a:r>
              <a:rPr lang="en-US" dirty="0"/>
              <a:t>                    break;</a:t>
            </a:r>
          </a:p>
          <a:p>
            <a:r>
              <a:rPr lang="en-US" dirty="0"/>
              <a:t>            case 3: display();</a:t>
            </a:r>
          </a:p>
          <a:p>
            <a:r>
              <a:rPr lang="en-US" dirty="0"/>
              <a:t>                    break;</a:t>
            </a:r>
          </a:p>
          <a:p>
            <a:r>
              <a:rPr lang="en-US" dirty="0"/>
              <a:t>            case 4: exit(0);</a:t>
            </a:r>
          </a:p>
          <a:p>
            <a:r>
              <a:rPr lang="en-US" dirty="0"/>
              <a:t>            default: </a:t>
            </a:r>
            <a:r>
              <a:rPr lang="en-US" dirty="0" err="1"/>
              <a:t>printf</a:t>
            </a:r>
            <a:r>
              <a:rPr lang="en-US" dirty="0"/>
              <a:t>(“</a:t>
            </a:r>
            <a:r>
              <a:rPr lang="en-US" dirty="0" err="1"/>
              <a:t>nWrong</a:t>
            </a:r>
            <a:endParaRPr lang="en-US" dirty="0"/>
          </a:p>
          <a:p>
            <a:r>
              <a:rPr lang="en-US" dirty="0"/>
              <a:t>Choice!!Press any key….”);</a:t>
            </a:r>
          </a:p>
          <a:p>
            <a:r>
              <a:rPr lang="en-US" dirty="0"/>
              <a:t>                     </a:t>
            </a:r>
            <a:r>
              <a:rPr lang="en-US" dirty="0" err="1"/>
              <a:t>getch</a:t>
            </a:r>
            <a:r>
              <a:rPr lang="en-US" dirty="0"/>
              <a:t>();</a:t>
            </a:r>
          </a:p>
          <a:p>
            <a:r>
              <a:rPr lang="en-US" dirty="0"/>
              <a:t>        }</a:t>
            </a:r>
          </a:p>
          <a:p>
            <a:r>
              <a:rPr lang="en-US" dirty="0"/>
              <a:t>    }</a:t>
            </a:r>
          </a:p>
          <a:p>
            <a:r>
              <a:rPr lang="en-US" dirty="0" smtClean="0"/>
              <a:t>}</a:t>
            </a:r>
            <a:endParaRPr lang="en-US" dirty="0"/>
          </a:p>
        </p:txBody>
      </p:sp>
    </p:spTree>
    <p:extLst>
      <p:ext uri="{BB962C8B-B14F-4D97-AF65-F5344CB8AC3E}">
        <p14:creationId xmlns:p14="http://schemas.microsoft.com/office/powerpoint/2010/main" val="334702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void push()</a:t>
            </a:r>
          </a:p>
          <a:p>
            <a:r>
              <a:rPr lang="en-US" dirty="0"/>
              <a:t>{</a:t>
            </a:r>
          </a:p>
          <a:p>
            <a:r>
              <a:rPr lang="en-US" dirty="0"/>
              <a:t>    </a:t>
            </a:r>
            <a:r>
              <a:rPr lang="en-US" dirty="0" err="1"/>
              <a:t>int</a:t>
            </a:r>
            <a:r>
              <a:rPr lang="en-US" dirty="0"/>
              <a:t> </a:t>
            </a:r>
            <a:r>
              <a:rPr lang="en-US" dirty="0" err="1"/>
              <a:t>val</a:t>
            </a:r>
            <a:r>
              <a:rPr lang="en-US" dirty="0"/>
              <a:t>;</a:t>
            </a:r>
          </a:p>
          <a:p>
            <a:r>
              <a:rPr lang="en-US" dirty="0"/>
              <a:t>    if(top==MAX-1)</a:t>
            </a:r>
          </a:p>
          <a:p>
            <a:r>
              <a:rPr lang="en-US" dirty="0"/>
              <a:t>    {</a:t>
            </a:r>
          </a:p>
          <a:p>
            <a:r>
              <a:rPr lang="en-US" dirty="0"/>
              <a:t>        </a:t>
            </a:r>
            <a:r>
              <a:rPr lang="en-US" dirty="0" err="1"/>
              <a:t>printf</a:t>
            </a:r>
            <a:r>
              <a:rPr lang="en-US" dirty="0"/>
              <a:t>(“</a:t>
            </a:r>
            <a:r>
              <a:rPr lang="en-US" dirty="0" err="1"/>
              <a:t>nStack</a:t>
            </a:r>
            <a:r>
              <a:rPr lang="en-US" dirty="0"/>
              <a:t> is full!!Press any</a:t>
            </a:r>
          </a:p>
          <a:p>
            <a:r>
              <a:rPr lang="en-US" dirty="0"/>
              <a:t>key….”);</a:t>
            </a:r>
          </a:p>
          <a:p>
            <a:r>
              <a:rPr lang="en-US" dirty="0"/>
              <a:t>        </a:t>
            </a:r>
            <a:r>
              <a:rPr lang="en-US" dirty="0" err="1"/>
              <a:t>getch</a:t>
            </a:r>
            <a:r>
              <a:rPr lang="en-US" dirty="0"/>
              <a:t>();</a:t>
            </a:r>
          </a:p>
          <a:p>
            <a:r>
              <a:rPr lang="en-US" dirty="0"/>
              <a:t>    }</a:t>
            </a:r>
          </a:p>
          <a:p>
            <a:r>
              <a:rPr lang="en-US" dirty="0"/>
              <a:t>    else</a:t>
            </a:r>
          </a:p>
          <a:p>
            <a:r>
              <a:rPr lang="en-US" dirty="0"/>
              <a:t>    {</a:t>
            </a:r>
          </a:p>
          <a:p>
            <a:r>
              <a:rPr lang="en-US" dirty="0"/>
              <a:t>        </a:t>
            </a:r>
            <a:r>
              <a:rPr lang="en-US" dirty="0" err="1"/>
              <a:t>printf</a:t>
            </a:r>
            <a:r>
              <a:rPr lang="en-US" dirty="0"/>
              <a:t>(“</a:t>
            </a:r>
            <a:r>
              <a:rPr lang="en-US" dirty="0" err="1"/>
              <a:t>nEnter</a:t>
            </a:r>
            <a:r>
              <a:rPr lang="en-US" dirty="0"/>
              <a:t> element to</a:t>
            </a:r>
          </a:p>
          <a:p>
            <a:r>
              <a:rPr lang="en-US" dirty="0"/>
              <a:t>push:”);</a:t>
            </a:r>
          </a:p>
          <a:p>
            <a:r>
              <a:rPr lang="en-US" dirty="0"/>
              <a:t>        </a:t>
            </a:r>
            <a:r>
              <a:rPr lang="en-US" dirty="0" err="1"/>
              <a:t>scanf</a:t>
            </a:r>
            <a:r>
              <a:rPr lang="en-US" dirty="0"/>
              <a:t>(“%d”,&amp;</a:t>
            </a:r>
            <a:r>
              <a:rPr lang="en-US" dirty="0" err="1"/>
              <a:t>val</a:t>
            </a:r>
            <a:r>
              <a:rPr lang="en-US" dirty="0"/>
              <a:t>);</a:t>
            </a:r>
          </a:p>
          <a:p>
            <a:r>
              <a:rPr lang="en-US" dirty="0"/>
              <a:t>        top=top+1;</a:t>
            </a:r>
          </a:p>
          <a:p>
            <a:r>
              <a:rPr lang="en-US" dirty="0"/>
              <a:t>        stack[top]=</a:t>
            </a:r>
            <a:r>
              <a:rPr lang="en-US" dirty="0" err="1"/>
              <a:t>val</a:t>
            </a:r>
            <a:r>
              <a:rPr lang="en-US" dirty="0"/>
              <a:t>;</a:t>
            </a:r>
          </a:p>
          <a:p>
            <a:r>
              <a:rPr lang="en-US" dirty="0"/>
              <a:t>        </a:t>
            </a:r>
            <a:r>
              <a:rPr lang="en-US" dirty="0" err="1"/>
              <a:t>printf</a:t>
            </a:r>
            <a:r>
              <a:rPr lang="en-US" dirty="0"/>
              <a:t>(“</a:t>
            </a:r>
            <a:r>
              <a:rPr lang="en-US" dirty="0" err="1"/>
              <a:t>nPress</a:t>
            </a:r>
            <a:r>
              <a:rPr lang="en-US" dirty="0"/>
              <a:t> any</a:t>
            </a:r>
          </a:p>
          <a:p>
            <a:r>
              <a:rPr lang="en-US" dirty="0"/>
              <a:t>key….”);</a:t>
            </a:r>
          </a:p>
          <a:p>
            <a:r>
              <a:rPr lang="en-US" dirty="0"/>
              <a:t>        </a:t>
            </a:r>
            <a:r>
              <a:rPr lang="en-US" dirty="0" err="1"/>
              <a:t>getch</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136614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i="1" dirty="0"/>
              <a:t>void pop()</a:t>
            </a:r>
            <a:endParaRPr lang="en-US" dirty="0"/>
          </a:p>
          <a:p>
            <a:r>
              <a:rPr lang="en-US" i="1" dirty="0"/>
              <a:t>{</a:t>
            </a:r>
            <a:endParaRPr lang="en-US" dirty="0"/>
          </a:p>
          <a:p>
            <a:r>
              <a:rPr lang="en-US" i="1" dirty="0"/>
              <a:t>    if(top==-1)</a:t>
            </a:r>
            <a:endParaRPr lang="en-US" dirty="0"/>
          </a:p>
          <a:p>
            <a:r>
              <a:rPr lang="en-US" i="1" dirty="0"/>
              <a:t>    {</a:t>
            </a:r>
            <a:endParaRPr lang="en-US" dirty="0"/>
          </a:p>
          <a:p>
            <a:r>
              <a:rPr lang="en-US" i="1" dirty="0"/>
              <a:t>        </a:t>
            </a:r>
            <a:r>
              <a:rPr lang="en-US" i="1" dirty="0" err="1"/>
              <a:t>printf</a:t>
            </a:r>
            <a:r>
              <a:rPr lang="en-US" i="1" dirty="0"/>
              <a:t>(“</a:t>
            </a:r>
            <a:r>
              <a:rPr lang="en-US" i="1" dirty="0" err="1"/>
              <a:t>nStack</a:t>
            </a:r>
            <a:r>
              <a:rPr lang="en-US" i="1" dirty="0"/>
              <a:t> is empty!!Press</a:t>
            </a:r>
            <a:br>
              <a:rPr lang="en-US" i="1" dirty="0"/>
            </a:br>
            <a:r>
              <a:rPr lang="en-US" i="1" dirty="0"/>
              <a:t>any key….”);</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    else</a:t>
            </a:r>
            <a:endParaRPr lang="en-US" dirty="0"/>
          </a:p>
          <a:p>
            <a:r>
              <a:rPr lang="en-US" i="1" dirty="0"/>
              <a:t>    {</a:t>
            </a:r>
            <a:endParaRPr lang="en-US" dirty="0"/>
          </a:p>
          <a:p>
            <a:r>
              <a:rPr lang="en-US" i="1" dirty="0"/>
              <a:t>        </a:t>
            </a:r>
            <a:r>
              <a:rPr lang="en-US" i="1" dirty="0" err="1"/>
              <a:t>printf</a:t>
            </a:r>
            <a:r>
              <a:rPr lang="en-US" i="1" dirty="0"/>
              <a:t>(“</a:t>
            </a:r>
            <a:r>
              <a:rPr lang="en-US" i="1" dirty="0" err="1"/>
              <a:t>nDeleted</a:t>
            </a:r>
            <a:r>
              <a:rPr lang="en-US" i="1" dirty="0"/>
              <a:t> element is</a:t>
            </a:r>
            <a:br>
              <a:rPr lang="en-US" i="1" dirty="0"/>
            </a:br>
            <a:r>
              <a:rPr lang="en-US" i="1" dirty="0"/>
              <a:t>%</a:t>
            </a:r>
            <a:r>
              <a:rPr lang="en-US" i="1" dirty="0" err="1"/>
              <a:t>dnPress</a:t>
            </a:r>
            <a:r>
              <a:rPr lang="en-US" i="1" dirty="0"/>
              <a:t> any key….”,stack[top]);</a:t>
            </a:r>
            <a:endParaRPr lang="en-US" dirty="0"/>
          </a:p>
          <a:p>
            <a:r>
              <a:rPr lang="en-US" i="1" dirty="0"/>
              <a:t>        top=top-1;</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a:t>
            </a:r>
            <a:endParaRPr lang="en-US" dirty="0"/>
          </a:p>
          <a:p>
            <a:r>
              <a:rPr lang="en-US" i="1" dirty="0"/>
              <a:t>void display()</a:t>
            </a:r>
            <a:endParaRPr lang="en-US" dirty="0"/>
          </a:p>
          <a:p>
            <a:r>
              <a:rPr lang="en-US" dirty="0"/>
              <a:t/>
            </a:r>
            <a:br>
              <a:rPr lang="en-US" dirty="0"/>
            </a:br>
            <a:endParaRPr lang="en-US" dirty="0"/>
          </a:p>
        </p:txBody>
      </p:sp>
    </p:spTree>
    <p:extLst>
      <p:ext uri="{BB962C8B-B14F-4D97-AF65-F5344CB8AC3E}">
        <p14:creationId xmlns:p14="http://schemas.microsoft.com/office/powerpoint/2010/main" val="1004377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i="1" dirty="0"/>
              <a:t>{</a:t>
            </a:r>
            <a:endParaRPr lang="en-US" dirty="0"/>
          </a:p>
          <a:p>
            <a:r>
              <a:rPr lang="en-US" i="1" dirty="0"/>
              <a:t>    </a:t>
            </a:r>
            <a:r>
              <a:rPr lang="en-US" i="1" dirty="0" err="1"/>
              <a:t>int</a:t>
            </a:r>
            <a:r>
              <a:rPr lang="en-US" i="1" dirty="0"/>
              <a:t> </a:t>
            </a:r>
            <a:r>
              <a:rPr lang="en-US" i="1" dirty="0" err="1"/>
              <a:t>i</a:t>
            </a:r>
            <a:r>
              <a:rPr lang="en-US" i="1" dirty="0"/>
              <a:t>;</a:t>
            </a:r>
            <a:endParaRPr lang="en-US" dirty="0"/>
          </a:p>
          <a:p>
            <a:r>
              <a:rPr lang="en-US" i="1" dirty="0"/>
              <a:t>    if(top==-1)</a:t>
            </a:r>
            <a:endParaRPr lang="en-US" dirty="0"/>
          </a:p>
          <a:p>
            <a:r>
              <a:rPr lang="en-US" i="1" dirty="0"/>
              <a:t>    {</a:t>
            </a:r>
            <a:endParaRPr lang="en-US" dirty="0"/>
          </a:p>
          <a:p>
            <a:r>
              <a:rPr lang="en-US" i="1" dirty="0"/>
              <a:t>        </a:t>
            </a:r>
            <a:r>
              <a:rPr lang="en-US" i="1" dirty="0" err="1"/>
              <a:t>printf</a:t>
            </a:r>
            <a:r>
              <a:rPr lang="en-US" i="1" dirty="0"/>
              <a:t>(“</a:t>
            </a:r>
            <a:r>
              <a:rPr lang="en-US" i="1" dirty="0" err="1"/>
              <a:t>nStack</a:t>
            </a:r>
            <a:r>
              <a:rPr lang="en-US" i="1" dirty="0"/>
              <a:t> is empty!!Press</a:t>
            </a:r>
            <a:br>
              <a:rPr lang="en-US" i="1" dirty="0"/>
            </a:br>
            <a:r>
              <a:rPr lang="en-US" i="1" dirty="0"/>
              <a:t>any key….”);</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    else</a:t>
            </a:r>
            <a:endParaRPr lang="en-US" dirty="0"/>
          </a:p>
          <a:p>
            <a:r>
              <a:rPr lang="en-US" i="1" dirty="0"/>
              <a:t>    {</a:t>
            </a:r>
            <a:endParaRPr lang="en-US" dirty="0"/>
          </a:p>
          <a:p>
            <a:r>
              <a:rPr lang="en-US" i="1" dirty="0"/>
              <a:t>        </a:t>
            </a:r>
            <a:r>
              <a:rPr lang="en-US" i="1" dirty="0" err="1"/>
              <a:t>printf</a:t>
            </a:r>
            <a:r>
              <a:rPr lang="en-US" i="1" dirty="0"/>
              <a:t>(“</a:t>
            </a:r>
            <a:r>
              <a:rPr lang="en-US" i="1" dirty="0" err="1"/>
              <a:t>nStack</a:t>
            </a:r>
            <a:r>
              <a:rPr lang="en-US" i="1" dirty="0"/>
              <a:t> is…n”);</a:t>
            </a:r>
            <a:endParaRPr lang="en-US" dirty="0"/>
          </a:p>
          <a:p>
            <a:r>
              <a:rPr lang="en-US" i="1" dirty="0"/>
              <a:t>        for(</a:t>
            </a:r>
            <a:r>
              <a:rPr lang="en-US" i="1" dirty="0" err="1"/>
              <a:t>i</a:t>
            </a:r>
            <a:r>
              <a:rPr lang="en-US" i="1" dirty="0"/>
              <a:t>=</a:t>
            </a:r>
            <a:r>
              <a:rPr lang="en-US" i="1" dirty="0" err="1"/>
              <a:t>top;i</a:t>
            </a:r>
            <a:r>
              <a:rPr lang="en-US" i="1" dirty="0"/>
              <a:t>&gt;=0;–</a:t>
            </a:r>
            <a:r>
              <a:rPr lang="en-US" i="1" dirty="0" err="1"/>
              <a:t>i</a:t>
            </a:r>
            <a:r>
              <a:rPr lang="en-US" i="1" dirty="0"/>
              <a:t>)</a:t>
            </a:r>
            <a:endParaRPr lang="en-US" dirty="0"/>
          </a:p>
          <a:p>
            <a:r>
              <a:rPr lang="en-US" i="1" dirty="0"/>
              <a:t>            </a:t>
            </a:r>
            <a:r>
              <a:rPr lang="en-US" i="1" dirty="0" err="1"/>
              <a:t>printf</a:t>
            </a:r>
            <a:r>
              <a:rPr lang="en-US" i="1" dirty="0"/>
              <a:t>(“%</a:t>
            </a:r>
            <a:r>
              <a:rPr lang="en-US" i="1" dirty="0" err="1"/>
              <a:t>dn</a:t>
            </a:r>
            <a:r>
              <a:rPr lang="en-US" i="1" dirty="0"/>
              <a:t>”,stack[</a:t>
            </a:r>
            <a:r>
              <a:rPr lang="en-US" i="1" dirty="0" err="1"/>
              <a:t>i</a:t>
            </a:r>
            <a:r>
              <a:rPr lang="en-US" i="1" dirty="0"/>
              <a:t>]);</a:t>
            </a:r>
            <a:endParaRPr lang="en-US" dirty="0"/>
          </a:p>
          <a:p>
            <a:r>
              <a:rPr lang="en-US" i="1" dirty="0"/>
              <a:t>    </a:t>
            </a:r>
            <a:r>
              <a:rPr lang="en-US" i="1" dirty="0" err="1"/>
              <a:t>printf</a:t>
            </a:r>
            <a:r>
              <a:rPr lang="en-US" i="1" dirty="0"/>
              <a:t>(“</a:t>
            </a:r>
            <a:r>
              <a:rPr lang="en-US" i="1" dirty="0" err="1"/>
              <a:t>nPress</a:t>
            </a:r>
            <a:r>
              <a:rPr lang="en-US" i="1" dirty="0"/>
              <a:t> any key….”);</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a:t>
            </a:r>
            <a:endParaRPr lang="en-US" dirty="0"/>
          </a:p>
          <a:p>
            <a:endParaRPr lang="en-US" dirty="0"/>
          </a:p>
        </p:txBody>
      </p:sp>
    </p:spTree>
    <p:extLst>
      <p:ext uri="{BB962C8B-B14F-4D97-AF65-F5344CB8AC3E}">
        <p14:creationId xmlns:p14="http://schemas.microsoft.com/office/powerpoint/2010/main" val="2239683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838200"/>
            <a:ext cx="8534399" cy="5638799"/>
          </a:xfrm>
        </p:spPr>
      </p:pic>
    </p:spTree>
    <p:extLst>
      <p:ext uri="{BB962C8B-B14F-4D97-AF65-F5344CB8AC3E}">
        <p14:creationId xmlns:p14="http://schemas.microsoft.com/office/powerpoint/2010/main" val="2478784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0"/>
            <a:ext cx="8305800" cy="5410200"/>
          </a:xfrm>
        </p:spPr>
      </p:pic>
    </p:spTree>
    <p:extLst>
      <p:ext uri="{BB962C8B-B14F-4D97-AF65-F5344CB8AC3E}">
        <p14:creationId xmlns:p14="http://schemas.microsoft.com/office/powerpoint/2010/main" val="2117289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0"/>
            <a:ext cx="8610599" cy="5181599"/>
          </a:xfrm>
        </p:spPr>
      </p:pic>
    </p:spTree>
    <p:extLst>
      <p:ext uri="{BB962C8B-B14F-4D97-AF65-F5344CB8AC3E}">
        <p14:creationId xmlns:p14="http://schemas.microsoft.com/office/powerpoint/2010/main" val="1254510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normAutofit lnSpcReduction="10000"/>
          </a:bodyPr>
          <a:lstStyle/>
          <a:p>
            <a:r>
              <a:rPr lang="en-US" dirty="0"/>
              <a:t>In computer science, a data structure is a particular way of storing </a:t>
            </a:r>
            <a:r>
              <a:rPr lang="en-US" dirty="0" smtClean="0"/>
              <a:t>and organizing </a:t>
            </a:r>
            <a:r>
              <a:rPr lang="en-US" dirty="0"/>
              <a:t>data in a computer’s memory so that it can be used efficiently</a:t>
            </a:r>
            <a:r>
              <a:rPr lang="en-US" dirty="0" smtClean="0"/>
              <a:t>.</a:t>
            </a:r>
          </a:p>
          <a:p>
            <a:r>
              <a:rPr lang="en-US" b="1" dirty="0"/>
              <a:t>Categories of Data Structure:</a:t>
            </a:r>
          </a:p>
          <a:p>
            <a:r>
              <a:rPr lang="en-US" dirty="0"/>
              <a:t>The data structure can be classified in to major types:</a:t>
            </a:r>
          </a:p>
          <a:p>
            <a:r>
              <a:rPr lang="en-US" dirty="0" smtClean="0"/>
              <a:t> </a:t>
            </a:r>
            <a:r>
              <a:rPr lang="en-US" dirty="0"/>
              <a:t>Linear Data Structure</a:t>
            </a:r>
          </a:p>
          <a:p>
            <a:r>
              <a:rPr lang="en-US" dirty="0" smtClean="0"/>
              <a:t> </a:t>
            </a:r>
            <a:r>
              <a:rPr lang="en-US" dirty="0"/>
              <a:t>Non-linear Data Structure</a:t>
            </a:r>
          </a:p>
        </p:txBody>
      </p:sp>
    </p:spTree>
    <p:extLst>
      <p:ext uri="{BB962C8B-B14F-4D97-AF65-F5344CB8AC3E}">
        <p14:creationId xmlns:p14="http://schemas.microsoft.com/office/powerpoint/2010/main" val="1490910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Stack</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Recursive </a:t>
            </a:r>
            <a:r>
              <a:rPr lang="en-US" dirty="0" smtClean="0"/>
              <a:t>Function</a:t>
            </a:r>
            <a:endParaRPr lang="en-US" dirty="0"/>
          </a:p>
          <a:p>
            <a:r>
              <a:rPr lang="en-US" dirty="0"/>
              <a:t>Expression Evaluation</a:t>
            </a:r>
          </a:p>
          <a:p>
            <a:r>
              <a:rPr lang="en-US" dirty="0"/>
              <a:t>Expression Conversion</a:t>
            </a:r>
          </a:p>
          <a:p>
            <a:endParaRPr lang="en-US" dirty="0"/>
          </a:p>
          <a:p>
            <a:r>
              <a:rPr lang="en-US" dirty="0"/>
              <a:t>    Infix to Postfix</a:t>
            </a:r>
          </a:p>
          <a:p>
            <a:r>
              <a:rPr lang="en-US" dirty="0"/>
              <a:t>    Infix to Prefix</a:t>
            </a:r>
          </a:p>
          <a:p>
            <a:r>
              <a:rPr lang="en-US" dirty="0"/>
              <a:t>    Postfix to Infix</a:t>
            </a:r>
          </a:p>
          <a:p>
            <a:r>
              <a:rPr lang="en-US" dirty="0"/>
              <a:t>    Prefix to Infix</a:t>
            </a:r>
          </a:p>
          <a:p>
            <a:endParaRPr lang="en-US" dirty="0"/>
          </a:p>
          <a:p>
            <a:r>
              <a:rPr lang="en-US" dirty="0"/>
              <a:t>Towers of </a:t>
            </a:r>
            <a:r>
              <a:rPr lang="en-US" dirty="0" err="1"/>
              <a:t>hanoi</a:t>
            </a:r>
            <a:endParaRPr lang="en-US" dirty="0"/>
          </a:p>
        </p:txBody>
      </p:sp>
    </p:spTree>
    <p:extLst>
      <p:ext uri="{BB962C8B-B14F-4D97-AF65-F5344CB8AC3E}">
        <p14:creationId xmlns:p14="http://schemas.microsoft.com/office/powerpoint/2010/main" val="3772971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lnSpcReduction="10000"/>
          </a:bodyPr>
          <a:lstStyle/>
          <a:p>
            <a:r>
              <a:rPr lang="en-US" dirty="0" err="1" smtClean="0"/>
              <a:t>Queue,is</a:t>
            </a:r>
            <a:r>
              <a:rPr lang="en-US" dirty="0" smtClean="0"/>
              <a:t> a data structure similar to stack with some differences.</a:t>
            </a:r>
          </a:p>
          <a:p>
            <a:r>
              <a:rPr lang="en-US" dirty="0" smtClean="0"/>
              <a:t>queue </a:t>
            </a:r>
            <a:r>
              <a:rPr lang="en-US" dirty="0"/>
              <a:t>is opened at both end. </a:t>
            </a:r>
            <a:endParaRPr lang="en-US" dirty="0" smtClean="0"/>
          </a:p>
          <a:p>
            <a:r>
              <a:rPr lang="en-US" dirty="0" smtClean="0"/>
              <a:t>One </a:t>
            </a:r>
            <a:r>
              <a:rPr lang="en-US" dirty="0"/>
              <a:t>end is always used to insert data (</a:t>
            </a:r>
            <a:r>
              <a:rPr lang="en-US" dirty="0" err="1"/>
              <a:t>enqueue</a:t>
            </a:r>
            <a:r>
              <a:rPr lang="en-US" dirty="0"/>
              <a:t>) and the other is used to remove data (</a:t>
            </a:r>
            <a:r>
              <a:rPr lang="en-US" dirty="0" err="1"/>
              <a:t>dequeue</a:t>
            </a:r>
            <a:r>
              <a:rPr lang="en-US" dirty="0"/>
              <a:t>). </a:t>
            </a:r>
            <a:endParaRPr lang="en-US" dirty="0" smtClean="0"/>
          </a:p>
          <a:p>
            <a:r>
              <a:rPr lang="en-US" dirty="0" smtClean="0"/>
              <a:t>Queue </a:t>
            </a:r>
            <a:r>
              <a:rPr lang="en-US" dirty="0"/>
              <a:t>follows First-In-First-Out methodology, i.e., the data item stored first will be accessed first.</a:t>
            </a:r>
          </a:p>
        </p:txBody>
      </p:sp>
    </p:spTree>
    <p:extLst>
      <p:ext uri="{BB962C8B-B14F-4D97-AF65-F5344CB8AC3E}">
        <p14:creationId xmlns:p14="http://schemas.microsoft.com/office/powerpoint/2010/main" val="3486067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real world example of queue can be a single-lane one-way road, where the vehicle enters first, exits first. More real-world example can be seen as queues at ticket windows &amp; bus-stops.</a:t>
            </a:r>
          </a:p>
        </p:txBody>
      </p:sp>
    </p:spTree>
    <p:extLst>
      <p:ext uri="{BB962C8B-B14F-4D97-AF65-F5344CB8AC3E}">
        <p14:creationId xmlns:p14="http://schemas.microsoft.com/office/powerpoint/2010/main" val="1195998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Queue Representation</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76400"/>
            <a:ext cx="8229599" cy="3200400"/>
          </a:xfrm>
        </p:spPr>
      </p:pic>
    </p:spTree>
    <p:extLst>
      <p:ext uri="{BB962C8B-B14F-4D97-AF65-F5344CB8AC3E}">
        <p14:creationId xmlns:p14="http://schemas.microsoft.com/office/powerpoint/2010/main" val="4124446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Basic Operations</a:t>
            </a:r>
          </a:p>
          <a:p>
            <a:r>
              <a:rPr lang="en-US" dirty="0"/>
              <a:t>Queue operations may involve initializing or defining the queue, utilizing it and then completing erasing it from memory. Here we shall try to understand basic operations associated with queues −</a:t>
            </a:r>
          </a:p>
          <a:p>
            <a:r>
              <a:rPr lang="en-US" b="1" dirty="0" err="1"/>
              <a:t>enqueue</a:t>
            </a:r>
            <a:r>
              <a:rPr lang="en-US" b="1" dirty="0"/>
              <a:t>()</a:t>
            </a:r>
            <a:r>
              <a:rPr lang="en-US" dirty="0"/>
              <a:t> − add (store) an item to the queue.</a:t>
            </a:r>
          </a:p>
          <a:p>
            <a:r>
              <a:rPr lang="en-US" b="1" dirty="0" err="1"/>
              <a:t>dequeue</a:t>
            </a:r>
            <a:r>
              <a:rPr lang="en-US" b="1" dirty="0"/>
              <a:t>()</a:t>
            </a:r>
            <a:r>
              <a:rPr lang="en-US" dirty="0"/>
              <a:t> − remove (access) an item from the queue.</a:t>
            </a:r>
          </a:p>
          <a:p>
            <a:endParaRPr lang="en-US" dirty="0"/>
          </a:p>
        </p:txBody>
      </p:sp>
    </p:spTree>
    <p:extLst>
      <p:ext uri="{BB962C8B-B14F-4D97-AF65-F5344CB8AC3E}">
        <p14:creationId xmlns:p14="http://schemas.microsoft.com/office/powerpoint/2010/main" val="199490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Enqueue</a:t>
            </a:r>
            <a:r>
              <a:rPr lang="en-US" b="1" dirty="0"/>
              <a:t> Operation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queue </a:t>
            </a:r>
            <a:r>
              <a:rPr lang="en-US" dirty="0"/>
              <a:t>maintains two data pointers, </a:t>
            </a:r>
            <a:r>
              <a:rPr lang="en-US" b="1" dirty="0"/>
              <a:t>front</a:t>
            </a:r>
            <a:r>
              <a:rPr lang="en-US" dirty="0"/>
              <a:t> and </a:t>
            </a:r>
            <a:r>
              <a:rPr lang="en-US" b="1" dirty="0" smtClean="0"/>
              <a:t>rear</a:t>
            </a:r>
            <a:r>
              <a:rPr lang="en-US" dirty="0" smtClean="0"/>
              <a:t>.</a:t>
            </a:r>
            <a:endParaRPr lang="en-US" dirty="0"/>
          </a:p>
          <a:p>
            <a:r>
              <a:rPr lang="en-US" dirty="0"/>
              <a:t>The following steps should be taken to </a:t>
            </a:r>
            <a:r>
              <a:rPr lang="en-US" dirty="0" err="1"/>
              <a:t>enqueue</a:t>
            </a:r>
            <a:r>
              <a:rPr lang="en-US" dirty="0"/>
              <a:t> (insert) data into a queue − </a:t>
            </a:r>
          </a:p>
          <a:p>
            <a:r>
              <a:rPr lang="en-US" b="1" dirty="0"/>
              <a:t>Step 1</a:t>
            </a:r>
            <a:r>
              <a:rPr lang="en-US" dirty="0"/>
              <a:t> − Check if queue is full.</a:t>
            </a:r>
          </a:p>
          <a:p>
            <a:r>
              <a:rPr lang="en-US" b="1" dirty="0"/>
              <a:t>Step 2</a:t>
            </a:r>
            <a:r>
              <a:rPr lang="en-US" dirty="0"/>
              <a:t> − If queue is full, produce overflow error and exit.</a:t>
            </a:r>
          </a:p>
          <a:p>
            <a:r>
              <a:rPr lang="en-US" b="1" dirty="0"/>
              <a:t>Step 3</a:t>
            </a:r>
            <a:r>
              <a:rPr lang="en-US" dirty="0"/>
              <a:t> − If queue is not full, increment </a:t>
            </a:r>
            <a:r>
              <a:rPr lang="en-US" b="1" dirty="0"/>
              <a:t>rear</a:t>
            </a:r>
            <a:r>
              <a:rPr lang="en-US" dirty="0"/>
              <a:t> pointer to point next empty space.</a:t>
            </a:r>
          </a:p>
          <a:p>
            <a:r>
              <a:rPr lang="en-US" b="1" dirty="0"/>
              <a:t>Step 4</a:t>
            </a:r>
            <a:r>
              <a:rPr lang="en-US" dirty="0"/>
              <a:t> − Add data element to the queue location, where rear is pointing.</a:t>
            </a:r>
          </a:p>
          <a:p>
            <a:r>
              <a:rPr lang="en-US" b="1" dirty="0"/>
              <a:t>Step 5</a:t>
            </a:r>
            <a:r>
              <a:rPr lang="en-US" dirty="0"/>
              <a:t> − return success.</a:t>
            </a:r>
          </a:p>
          <a:p>
            <a:endParaRPr lang="en-US" dirty="0"/>
          </a:p>
        </p:txBody>
      </p:sp>
    </p:spTree>
    <p:extLst>
      <p:ext uri="{BB962C8B-B14F-4D97-AF65-F5344CB8AC3E}">
        <p14:creationId xmlns:p14="http://schemas.microsoft.com/office/powerpoint/2010/main" val="2025365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1" y="1676400"/>
            <a:ext cx="8077200" cy="4267199"/>
          </a:xfrm>
        </p:spPr>
      </p:pic>
    </p:spTree>
    <p:extLst>
      <p:ext uri="{BB962C8B-B14F-4D97-AF65-F5344CB8AC3E}">
        <p14:creationId xmlns:p14="http://schemas.microsoft.com/office/powerpoint/2010/main" val="3313762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a:t>
            </a:r>
            <a:r>
              <a:rPr lang="en-US" b="1" dirty="0" err="1"/>
              <a:t>enqueue</a:t>
            </a:r>
            <a:r>
              <a:rPr lang="en-US" b="1" dirty="0"/>
              <a:t> operation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procedure </a:t>
            </a:r>
            <a:r>
              <a:rPr lang="en-US" dirty="0" err="1"/>
              <a:t>enqueue</a:t>
            </a:r>
            <a:r>
              <a:rPr lang="en-US" dirty="0"/>
              <a:t>(data)      </a:t>
            </a:r>
          </a:p>
          <a:p>
            <a:r>
              <a:rPr lang="en-US" dirty="0"/>
              <a:t>   if queue is full</a:t>
            </a:r>
          </a:p>
          <a:p>
            <a:r>
              <a:rPr lang="en-US" dirty="0"/>
              <a:t>      return overflow</a:t>
            </a:r>
          </a:p>
          <a:p>
            <a:r>
              <a:rPr lang="en-US" dirty="0"/>
              <a:t>   </a:t>
            </a:r>
            <a:r>
              <a:rPr lang="en-US" dirty="0" err="1"/>
              <a:t>endif</a:t>
            </a:r>
            <a:endParaRPr lang="en-US" dirty="0"/>
          </a:p>
          <a:p>
            <a:r>
              <a:rPr lang="en-US" dirty="0"/>
              <a:t>   </a:t>
            </a:r>
          </a:p>
          <a:p>
            <a:r>
              <a:rPr lang="en-US" dirty="0"/>
              <a:t>   rear ← rear + 1</a:t>
            </a:r>
          </a:p>
          <a:p>
            <a:r>
              <a:rPr lang="en-US" dirty="0"/>
              <a:t>   </a:t>
            </a:r>
          </a:p>
          <a:p>
            <a:r>
              <a:rPr lang="en-US" dirty="0"/>
              <a:t>   queue[rear] ← data</a:t>
            </a:r>
          </a:p>
          <a:p>
            <a:r>
              <a:rPr lang="en-US" dirty="0"/>
              <a:t>   </a:t>
            </a:r>
          </a:p>
          <a:p>
            <a:r>
              <a:rPr lang="en-US" dirty="0"/>
              <a:t>   return true</a:t>
            </a:r>
          </a:p>
          <a:p>
            <a:r>
              <a:rPr lang="en-US" dirty="0"/>
              <a:t>   </a:t>
            </a:r>
          </a:p>
          <a:p>
            <a:r>
              <a:rPr lang="en-US" dirty="0"/>
              <a:t>end procedure</a:t>
            </a:r>
          </a:p>
        </p:txBody>
      </p:sp>
    </p:spTree>
    <p:extLst>
      <p:ext uri="{BB962C8B-B14F-4D97-AF65-F5344CB8AC3E}">
        <p14:creationId xmlns:p14="http://schemas.microsoft.com/office/powerpoint/2010/main" val="2359997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Dequeue</a:t>
            </a:r>
            <a:r>
              <a:rPr lang="en-US" b="1" dirty="0"/>
              <a:t> Operation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Accessing data from queue is a process of two tasks − access the data where </a:t>
            </a:r>
            <a:r>
              <a:rPr lang="en-US" b="1" dirty="0"/>
              <a:t>front</a:t>
            </a:r>
            <a:r>
              <a:rPr lang="en-US" dirty="0"/>
              <a:t> is pointing and remove the data after access. The following steps are taken to perform </a:t>
            </a:r>
            <a:r>
              <a:rPr lang="en-US" b="1" dirty="0" err="1"/>
              <a:t>dequeue</a:t>
            </a:r>
            <a:r>
              <a:rPr lang="en-US" dirty="0"/>
              <a:t> operation −</a:t>
            </a:r>
          </a:p>
          <a:p>
            <a:r>
              <a:rPr lang="en-US" b="1" dirty="0"/>
              <a:t>Step 1</a:t>
            </a:r>
            <a:r>
              <a:rPr lang="en-US" dirty="0"/>
              <a:t> − Check if queue is empty.</a:t>
            </a:r>
          </a:p>
          <a:p>
            <a:r>
              <a:rPr lang="en-US" b="1" dirty="0"/>
              <a:t>Step 2</a:t>
            </a:r>
            <a:r>
              <a:rPr lang="en-US" dirty="0"/>
              <a:t> − If queue is empty, produce underflow error and exit.</a:t>
            </a:r>
          </a:p>
          <a:p>
            <a:r>
              <a:rPr lang="en-US" b="1" dirty="0"/>
              <a:t>Step 3</a:t>
            </a:r>
            <a:r>
              <a:rPr lang="en-US" dirty="0"/>
              <a:t> − If queue is not empty, access data where </a:t>
            </a:r>
            <a:r>
              <a:rPr lang="en-US" b="1" dirty="0"/>
              <a:t>front</a:t>
            </a:r>
            <a:r>
              <a:rPr lang="en-US" dirty="0"/>
              <a:t> is pointing.</a:t>
            </a:r>
          </a:p>
          <a:p>
            <a:r>
              <a:rPr lang="en-US" b="1" dirty="0"/>
              <a:t>Step 3</a:t>
            </a:r>
            <a:r>
              <a:rPr lang="en-US" dirty="0"/>
              <a:t> − Increment </a:t>
            </a:r>
            <a:r>
              <a:rPr lang="en-US" b="1" dirty="0"/>
              <a:t>front</a:t>
            </a:r>
            <a:r>
              <a:rPr lang="en-US" dirty="0"/>
              <a:t> pointer to point next available data element.</a:t>
            </a:r>
          </a:p>
          <a:p>
            <a:r>
              <a:rPr lang="en-US" b="1" dirty="0"/>
              <a:t>Step 5</a:t>
            </a:r>
            <a:r>
              <a:rPr lang="en-US" dirty="0"/>
              <a:t> − return success.</a:t>
            </a:r>
          </a:p>
          <a:p>
            <a:endParaRPr lang="en-US" dirty="0"/>
          </a:p>
        </p:txBody>
      </p:sp>
    </p:spTree>
    <p:extLst>
      <p:ext uri="{BB962C8B-B14F-4D97-AF65-F5344CB8AC3E}">
        <p14:creationId xmlns:p14="http://schemas.microsoft.com/office/powerpoint/2010/main" val="586368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7619999" cy="4724400"/>
          </a:xfrm>
        </p:spPr>
      </p:pic>
    </p:spTree>
    <p:extLst>
      <p:ext uri="{BB962C8B-B14F-4D97-AF65-F5344CB8AC3E}">
        <p14:creationId xmlns:p14="http://schemas.microsoft.com/office/powerpoint/2010/main" val="1126467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Data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data structure is said to be linear if its elements form any sequence. </a:t>
            </a:r>
            <a:endParaRPr lang="en-US" dirty="0" smtClean="0"/>
          </a:p>
          <a:p>
            <a:r>
              <a:rPr lang="en-US" dirty="0" smtClean="0"/>
              <a:t>There</a:t>
            </a:r>
            <a:r>
              <a:rPr lang="en-US" dirty="0"/>
              <a:t> </a:t>
            </a:r>
            <a:r>
              <a:rPr lang="en-US" dirty="0" smtClean="0"/>
              <a:t>are </a:t>
            </a:r>
            <a:r>
              <a:rPr lang="en-US" dirty="0"/>
              <a:t>basically two ways of representing such linear structure in memory</a:t>
            </a:r>
            <a:r>
              <a:rPr lang="en-US" dirty="0" smtClean="0"/>
              <a:t>.</a:t>
            </a:r>
          </a:p>
          <a:p>
            <a:r>
              <a:rPr lang="en-US" dirty="0"/>
              <a:t>The common examples of linear data structure are</a:t>
            </a:r>
          </a:p>
          <a:p>
            <a:r>
              <a:rPr lang="en-US" b="1" dirty="0" smtClean="0"/>
              <a:t>Arrays</a:t>
            </a:r>
            <a:endParaRPr lang="en-US" b="1" dirty="0"/>
          </a:p>
          <a:p>
            <a:r>
              <a:rPr lang="en-US" b="1" dirty="0" smtClean="0"/>
              <a:t>Queues</a:t>
            </a:r>
            <a:endParaRPr lang="en-US" b="1" dirty="0"/>
          </a:p>
          <a:p>
            <a:r>
              <a:rPr lang="en-US" b="1" dirty="0" smtClean="0"/>
              <a:t>Stacks</a:t>
            </a:r>
            <a:endParaRPr lang="en-US" b="1" dirty="0"/>
          </a:p>
          <a:p>
            <a:r>
              <a:rPr lang="en-US" b="1" dirty="0" smtClean="0"/>
              <a:t>Linked </a:t>
            </a:r>
            <a:r>
              <a:rPr lang="en-US" b="1" dirty="0"/>
              <a:t>lists</a:t>
            </a:r>
            <a:endParaRPr lang="en-US" dirty="0"/>
          </a:p>
        </p:txBody>
      </p:sp>
    </p:spTree>
    <p:extLst>
      <p:ext uri="{BB962C8B-B14F-4D97-AF65-F5344CB8AC3E}">
        <p14:creationId xmlns:p14="http://schemas.microsoft.com/office/powerpoint/2010/main" val="2059186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Queues using Arrays</a:t>
            </a:r>
          </a:p>
        </p:txBody>
      </p:sp>
      <p:sp>
        <p:nvSpPr>
          <p:cNvPr id="3" name="Content Placeholder 2"/>
          <p:cNvSpPr>
            <a:spLocks noGrp="1"/>
          </p:cNvSpPr>
          <p:nvPr>
            <p:ph idx="1"/>
          </p:nvPr>
        </p:nvSpPr>
        <p:spPr/>
        <p:txBody>
          <a:bodyPr>
            <a:normAutofit fontScale="47500" lnSpcReduction="20000"/>
          </a:bodyPr>
          <a:lstStyle/>
          <a:p>
            <a:endParaRPr lang="en-US" dirty="0"/>
          </a:p>
          <a:p>
            <a:pPr marL="0" indent="0">
              <a:buNone/>
            </a:pPr>
            <a:r>
              <a:rPr lang="en-US" dirty="0"/>
              <a:t>/*</a:t>
            </a:r>
          </a:p>
          <a:p>
            <a:pPr marL="0" indent="0">
              <a:buNone/>
            </a:pPr>
            <a:endParaRPr lang="en-US" dirty="0"/>
          </a:p>
          <a:p>
            <a:pPr marL="0" indent="0">
              <a:buNone/>
            </a:pPr>
            <a:r>
              <a:rPr lang="en-US" dirty="0"/>
              <a:t> * C Program to Implement a Queue using an Array</a:t>
            </a:r>
          </a:p>
          <a:p>
            <a:pPr marL="0" indent="0">
              <a:buNone/>
            </a:pPr>
            <a:endParaRPr lang="en-US" dirty="0"/>
          </a:p>
          <a:p>
            <a:pPr marL="0" indent="0">
              <a:buNone/>
            </a:pPr>
            <a:r>
              <a:rPr lang="en-US" dirty="0"/>
              <a:t> */</a:t>
            </a:r>
          </a:p>
          <a:p>
            <a:pPr marL="0" indent="0">
              <a:buNone/>
            </a:pPr>
            <a:endParaRPr lang="en-US" dirty="0"/>
          </a:p>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 </a:t>
            </a:r>
          </a:p>
          <a:p>
            <a:pPr marL="0" indent="0">
              <a:buNone/>
            </a:pPr>
            <a:endParaRPr lang="en-US" dirty="0"/>
          </a:p>
          <a:p>
            <a:pPr marL="0" indent="0">
              <a:buNone/>
            </a:pPr>
            <a:r>
              <a:rPr lang="en-US" dirty="0"/>
              <a:t>#define MAX 50</a:t>
            </a:r>
          </a:p>
          <a:p>
            <a:pPr marL="0" indent="0">
              <a:buNone/>
            </a:pPr>
            <a:endParaRPr lang="en-US" dirty="0"/>
          </a:p>
          <a:p>
            <a:pPr marL="0" indent="0">
              <a:buNone/>
            </a:pPr>
            <a:r>
              <a:rPr lang="en-US" dirty="0" err="1"/>
              <a:t>int</a:t>
            </a:r>
            <a:r>
              <a:rPr lang="en-US" dirty="0"/>
              <a:t> </a:t>
            </a:r>
            <a:r>
              <a:rPr lang="en-US" dirty="0" err="1"/>
              <a:t>queue_array</a:t>
            </a:r>
            <a:r>
              <a:rPr lang="en-US" dirty="0"/>
              <a:t>[MAX];</a:t>
            </a:r>
          </a:p>
          <a:p>
            <a:pPr marL="0" indent="0">
              <a:buNone/>
            </a:pPr>
            <a:endParaRPr lang="en-US" dirty="0"/>
          </a:p>
          <a:p>
            <a:pPr marL="0" indent="0">
              <a:buNone/>
            </a:pPr>
            <a:r>
              <a:rPr lang="en-US" dirty="0" err="1"/>
              <a:t>int</a:t>
            </a:r>
            <a:r>
              <a:rPr lang="en-US" dirty="0"/>
              <a:t> rear = - 1;</a:t>
            </a:r>
          </a:p>
          <a:p>
            <a:pPr marL="0" indent="0">
              <a:buNone/>
            </a:pPr>
            <a:endParaRPr lang="en-US" dirty="0"/>
          </a:p>
          <a:p>
            <a:pPr marL="0" indent="0">
              <a:buNone/>
            </a:pPr>
            <a:r>
              <a:rPr lang="en-US" dirty="0" err="1"/>
              <a:t>int</a:t>
            </a:r>
            <a:r>
              <a:rPr lang="en-US" dirty="0"/>
              <a:t> front = - 1;</a:t>
            </a:r>
          </a:p>
        </p:txBody>
      </p:sp>
    </p:spTree>
    <p:extLst>
      <p:ext uri="{BB962C8B-B14F-4D97-AF65-F5344CB8AC3E}">
        <p14:creationId xmlns:p14="http://schemas.microsoft.com/office/powerpoint/2010/main" val="169947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47500" lnSpcReduction="20000"/>
          </a:bodyPr>
          <a:lstStyle/>
          <a:p>
            <a:endParaRPr lang="en-US" dirty="0"/>
          </a:p>
          <a:p>
            <a:pPr marL="0" indent="0">
              <a:buNone/>
            </a:pPr>
            <a:r>
              <a:rPr lang="en-US" dirty="0"/>
              <a:t>main()</a:t>
            </a:r>
          </a:p>
          <a:p>
            <a:pPr marL="0" indent="0">
              <a:buNone/>
            </a:pPr>
            <a:endParaRPr lang="en-US" dirty="0"/>
          </a:p>
          <a:p>
            <a:pPr marL="0" indent="0">
              <a:buNone/>
            </a:pPr>
            <a:r>
              <a:rPr lang="en-US" dirty="0"/>
              <a:t>{</a:t>
            </a:r>
          </a:p>
          <a:p>
            <a:pPr marL="0" indent="0">
              <a:buNone/>
            </a:pPr>
            <a:endParaRPr lang="en-US" dirty="0"/>
          </a:p>
          <a:p>
            <a:pPr marL="0" indent="0">
              <a:buNone/>
            </a:pPr>
            <a:r>
              <a:rPr lang="en-US" dirty="0"/>
              <a:t>    </a:t>
            </a:r>
            <a:r>
              <a:rPr lang="en-US" dirty="0" err="1"/>
              <a:t>int</a:t>
            </a:r>
            <a:r>
              <a:rPr lang="en-US" dirty="0"/>
              <a:t> choice;</a:t>
            </a:r>
          </a:p>
          <a:p>
            <a:pPr marL="0" indent="0">
              <a:buNone/>
            </a:pPr>
            <a:endParaRPr lang="en-US" dirty="0"/>
          </a:p>
          <a:p>
            <a:pPr marL="0" indent="0">
              <a:buNone/>
            </a:pPr>
            <a:r>
              <a:rPr lang="en-US" dirty="0"/>
              <a:t>    while (1)</a:t>
            </a:r>
          </a:p>
          <a:p>
            <a:pPr marL="0" indent="0">
              <a:buNone/>
            </a:pPr>
            <a:endParaRPr lang="en-US" dirty="0"/>
          </a:p>
          <a:p>
            <a:pPr marL="0" indent="0">
              <a:buNone/>
            </a:pPr>
            <a:r>
              <a:rPr lang="en-US" dirty="0"/>
              <a:t>    {</a:t>
            </a:r>
          </a:p>
          <a:p>
            <a:pPr marL="0" indent="0">
              <a:buNone/>
            </a:pPr>
            <a:endParaRPr lang="en-US" dirty="0"/>
          </a:p>
          <a:p>
            <a:pPr marL="0" indent="0">
              <a:buNone/>
            </a:pPr>
            <a:r>
              <a:rPr lang="en-US" dirty="0"/>
              <a:t>        </a:t>
            </a:r>
            <a:r>
              <a:rPr lang="en-US" dirty="0" err="1"/>
              <a:t>printf</a:t>
            </a:r>
            <a:r>
              <a:rPr lang="en-US" dirty="0"/>
              <a:t>("1.Insert element to queue \n");</a:t>
            </a:r>
          </a:p>
          <a:p>
            <a:pPr marL="0" indent="0">
              <a:buNone/>
            </a:pPr>
            <a:endParaRPr lang="en-US" dirty="0"/>
          </a:p>
          <a:p>
            <a:pPr marL="0" indent="0">
              <a:buNone/>
            </a:pPr>
            <a:r>
              <a:rPr lang="en-US" dirty="0"/>
              <a:t>        </a:t>
            </a:r>
            <a:r>
              <a:rPr lang="en-US" dirty="0" err="1"/>
              <a:t>printf</a:t>
            </a:r>
            <a:r>
              <a:rPr lang="en-US" dirty="0"/>
              <a:t>("2.Delete element from queue \n");</a:t>
            </a:r>
          </a:p>
          <a:p>
            <a:pPr marL="0" indent="0">
              <a:buNone/>
            </a:pPr>
            <a:endParaRPr lang="en-US" dirty="0"/>
          </a:p>
          <a:p>
            <a:pPr marL="0" indent="0">
              <a:buNone/>
            </a:pPr>
            <a:r>
              <a:rPr lang="en-US" dirty="0"/>
              <a:t>        </a:t>
            </a:r>
            <a:r>
              <a:rPr lang="en-US" dirty="0" err="1"/>
              <a:t>printf</a:t>
            </a:r>
            <a:r>
              <a:rPr lang="en-US" dirty="0"/>
              <a:t>("3.Display all elements of queue \n");</a:t>
            </a:r>
          </a:p>
          <a:p>
            <a:pPr marL="0" indent="0">
              <a:buNone/>
            </a:pPr>
            <a:endParaRPr lang="en-US" dirty="0"/>
          </a:p>
          <a:p>
            <a:pPr marL="0" indent="0">
              <a:buNone/>
            </a:pPr>
            <a:r>
              <a:rPr lang="en-US" dirty="0"/>
              <a:t>        </a:t>
            </a:r>
            <a:r>
              <a:rPr lang="en-US" dirty="0" err="1"/>
              <a:t>printf</a:t>
            </a:r>
            <a:r>
              <a:rPr lang="en-US" dirty="0"/>
              <a:t>("4.Quit \n");</a:t>
            </a:r>
          </a:p>
          <a:p>
            <a:pPr marL="0" indent="0">
              <a:buNone/>
            </a:pPr>
            <a:endParaRPr lang="en-US" dirty="0"/>
          </a:p>
          <a:p>
            <a:pPr marL="0" indent="0">
              <a:buNone/>
            </a:pPr>
            <a:r>
              <a:rPr lang="en-US" dirty="0"/>
              <a:t>        </a:t>
            </a:r>
            <a:r>
              <a:rPr lang="en-US" dirty="0" err="1"/>
              <a:t>printf</a:t>
            </a:r>
            <a:r>
              <a:rPr lang="en-US" dirty="0"/>
              <a:t>("Enter your choice : ");</a:t>
            </a:r>
          </a:p>
          <a:p>
            <a:pPr marL="0" indent="0">
              <a:buNone/>
            </a:pPr>
            <a:endParaRPr lang="en-US" dirty="0"/>
          </a:p>
          <a:p>
            <a:pPr marL="0" indent="0">
              <a:buNone/>
            </a:pPr>
            <a:r>
              <a:rPr lang="en-US" dirty="0"/>
              <a:t>        </a:t>
            </a:r>
            <a:r>
              <a:rPr lang="en-US" dirty="0" err="1"/>
              <a:t>scanf</a:t>
            </a:r>
            <a:r>
              <a:rPr lang="en-US" dirty="0"/>
              <a:t>("%d", &amp;choice);</a:t>
            </a:r>
          </a:p>
        </p:txBody>
      </p:sp>
    </p:spTree>
    <p:extLst>
      <p:ext uri="{BB962C8B-B14F-4D97-AF65-F5344CB8AC3E}">
        <p14:creationId xmlns:p14="http://schemas.microsoft.com/office/powerpoint/2010/main" val="218165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 switch (choice)</a:t>
            </a:r>
          </a:p>
          <a:p>
            <a:endParaRPr lang="en-US" dirty="0"/>
          </a:p>
          <a:p>
            <a:r>
              <a:rPr lang="en-US" dirty="0"/>
              <a:t>        {</a:t>
            </a:r>
          </a:p>
          <a:p>
            <a:endParaRPr lang="en-US" dirty="0"/>
          </a:p>
          <a:p>
            <a:r>
              <a:rPr lang="en-US" dirty="0"/>
              <a:t>            case 1:</a:t>
            </a:r>
          </a:p>
          <a:p>
            <a:endParaRPr lang="en-US" dirty="0"/>
          </a:p>
          <a:p>
            <a:r>
              <a:rPr lang="en-US" dirty="0"/>
              <a:t>            insert();</a:t>
            </a:r>
          </a:p>
          <a:p>
            <a:endParaRPr lang="en-US" dirty="0"/>
          </a:p>
          <a:p>
            <a:r>
              <a:rPr lang="en-US" dirty="0"/>
              <a:t>            break;</a:t>
            </a:r>
          </a:p>
          <a:p>
            <a:endParaRPr lang="en-US" dirty="0"/>
          </a:p>
          <a:p>
            <a:r>
              <a:rPr lang="en-US" dirty="0"/>
              <a:t>            case 2:</a:t>
            </a:r>
          </a:p>
          <a:p>
            <a:endParaRPr lang="en-US" dirty="0"/>
          </a:p>
          <a:p>
            <a:r>
              <a:rPr lang="en-US" dirty="0"/>
              <a:t>            delete();</a:t>
            </a:r>
          </a:p>
          <a:p>
            <a:endParaRPr lang="en-US" dirty="0"/>
          </a:p>
          <a:p>
            <a:r>
              <a:rPr lang="en-US" dirty="0"/>
              <a:t>            break;</a:t>
            </a:r>
          </a:p>
        </p:txBody>
      </p:sp>
    </p:spTree>
    <p:extLst>
      <p:ext uri="{BB962C8B-B14F-4D97-AF65-F5344CB8AC3E}">
        <p14:creationId xmlns:p14="http://schemas.microsoft.com/office/powerpoint/2010/main" val="2760209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case 3:</a:t>
            </a:r>
          </a:p>
          <a:p>
            <a:endParaRPr lang="en-US" dirty="0"/>
          </a:p>
          <a:p>
            <a:r>
              <a:rPr lang="en-US" dirty="0"/>
              <a:t>            display();</a:t>
            </a:r>
          </a:p>
          <a:p>
            <a:endParaRPr lang="en-US" dirty="0"/>
          </a:p>
          <a:p>
            <a:r>
              <a:rPr lang="en-US" dirty="0"/>
              <a:t>            break;</a:t>
            </a:r>
          </a:p>
          <a:p>
            <a:endParaRPr lang="en-US" dirty="0"/>
          </a:p>
          <a:p>
            <a:r>
              <a:rPr lang="en-US" dirty="0"/>
              <a:t>            case 4:</a:t>
            </a:r>
          </a:p>
          <a:p>
            <a:endParaRPr lang="en-US" dirty="0"/>
          </a:p>
          <a:p>
            <a:r>
              <a:rPr lang="en-US" dirty="0"/>
              <a:t>            exit(1);</a:t>
            </a:r>
          </a:p>
          <a:p>
            <a:endParaRPr lang="en-US" dirty="0"/>
          </a:p>
          <a:p>
            <a:r>
              <a:rPr lang="en-US" dirty="0"/>
              <a:t>            default:</a:t>
            </a:r>
          </a:p>
          <a:p>
            <a:endParaRPr lang="en-US" dirty="0"/>
          </a:p>
          <a:p>
            <a:r>
              <a:rPr lang="en-US" dirty="0"/>
              <a:t>            </a:t>
            </a:r>
            <a:r>
              <a:rPr lang="en-US" dirty="0" err="1"/>
              <a:t>printf</a:t>
            </a:r>
            <a:r>
              <a:rPr lang="en-US" dirty="0"/>
              <a:t>("Wrong choice \n");</a:t>
            </a:r>
          </a:p>
          <a:p>
            <a:endParaRPr lang="en-US" dirty="0"/>
          </a:p>
          <a:p>
            <a:r>
              <a:rPr lang="en-US" dirty="0"/>
              <a:t>        } /*End of switch*/</a:t>
            </a:r>
          </a:p>
          <a:p>
            <a:endParaRPr lang="en-US" dirty="0"/>
          </a:p>
          <a:p>
            <a:r>
              <a:rPr lang="en-US" dirty="0"/>
              <a:t>    } /*End of while*/</a:t>
            </a:r>
          </a:p>
          <a:p>
            <a:endParaRPr lang="en-US" dirty="0"/>
          </a:p>
          <a:p>
            <a:r>
              <a:rPr lang="en-US" dirty="0"/>
              <a:t>} /*End of main()*/</a:t>
            </a:r>
          </a:p>
        </p:txBody>
      </p:sp>
    </p:spTree>
    <p:extLst>
      <p:ext uri="{BB962C8B-B14F-4D97-AF65-F5344CB8AC3E}">
        <p14:creationId xmlns:p14="http://schemas.microsoft.com/office/powerpoint/2010/main" val="2828201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r>
              <a:rPr lang="en-US" sz="1600" dirty="0"/>
              <a:t>insert()</a:t>
            </a:r>
          </a:p>
          <a:p>
            <a:endParaRPr lang="en-US" sz="1600" dirty="0"/>
          </a:p>
          <a:p>
            <a:r>
              <a:rPr lang="en-US" sz="1600" dirty="0"/>
              <a:t>{</a:t>
            </a:r>
          </a:p>
          <a:p>
            <a:endParaRPr lang="en-US" sz="1600" dirty="0"/>
          </a:p>
          <a:p>
            <a:r>
              <a:rPr lang="en-US" sz="1600" dirty="0"/>
              <a:t>    </a:t>
            </a:r>
            <a:r>
              <a:rPr lang="en-US" sz="1600" dirty="0" err="1"/>
              <a:t>int</a:t>
            </a:r>
            <a:r>
              <a:rPr lang="en-US" sz="1600" dirty="0"/>
              <a:t> </a:t>
            </a:r>
            <a:r>
              <a:rPr lang="en-US" sz="1600" dirty="0" err="1"/>
              <a:t>add_item</a:t>
            </a:r>
            <a:r>
              <a:rPr lang="en-US" sz="1600" dirty="0"/>
              <a:t>;</a:t>
            </a:r>
          </a:p>
          <a:p>
            <a:endParaRPr lang="en-US" sz="1600" dirty="0"/>
          </a:p>
          <a:p>
            <a:r>
              <a:rPr lang="en-US" sz="1600" dirty="0"/>
              <a:t>    if (rear == MAX - 1)</a:t>
            </a:r>
          </a:p>
          <a:p>
            <a:endParaRPr lang="en-US" sz="1600" dirty="0"/>
          </a:p>
          <a:p>
            <a:r>
              <a:rPr lang="en-US" sz="1600" dirty="0"/>
              <a:t>    </a:t>
            </a:r>
            <a:r>
              <a:rPr lang="en-US" sz="1600" dirty="0" err="1"/>
              <a:t>printf</a:t>
            </a:r>
            <a:r>
              <a:rPr lang="en-US" sz="1600" dirty="0"/>
              <a:t>("Queue Overflow \n");</a:t>
            </a:r>
          </a:p>
          <a:p>
            <a:endParaRPr lang="en-US" sz="1600" dirty="0"/>
          </a:p>
          <a:p>
            <a:r>
              <a:rPr lang="en-US" sz="1600" dirty="0"/>
              <a:t>    else</a:t>
            </a:r>
          </a:p>
          <a:p>
            <a:endParaRPr lang="en-US" sz="1600" dirty="0"/>
          </a:p>
          <a:p>
            <a:r>
              <a:rPr lang="en-US" sz="1600" dirty="0"/>
              <a:t>    {</a:t>
            </a:r>
          </a:p>
          <a:p>
            <a:endParaRPr lang="en-US" sz="1600" dirty="0"/>
          </a:p>
          <a:p>
            <a:r>
              <a:rPr lang="en-US" sz="1600" dirty="0"/>
              <a:t>        if (front == - 1)</a:t>
            </a:r>
          </a:p>
          <a:p>
            <a:endParaRPr lang="en-US" sz="1600" dirty="0"/>
          </a:p>
          <a:p>
            <a:r>
              <a:rPr lang="en-US" sz="1600" dirty="0"/>
              <a:t>        /*If queue is initially empty */</a:t>
            </a:r>
          </a:p>
          <a:p>
            <a:endParaRPr lang="en-US" sz="1600" dirty="0"/>
          </a:p>
          <a:p>
            <a:r>
              <a:rPr lang="en-US" sz="1600" dirty="0"/>
              <a:t>        front = 0;</a:t>
            </a:r>
          </a:p>
          <a:p>
            <a:endParaRPr lang="en-US" sz="1600" dirty="0"/>
          </a:p>
          <a:p>
            <a:r>
              <a:rPr lang="en-US" sz="1600" dirty="0"/>
              <a:t>        </a:t>
            </a:r>
            <a:r>
              <a:rPr lang="en-US" sz="1600" dirty="0" err="1"/>
              <a:t>printf</a:t>
            </a:r>
            <a:r>
              <a:rPr lang="en-US" sz="1600" dirty="0"/>
              <a:t>("Inset the element in queue : ");</a:t>
            </a:r>
          </a:p>
          <a:p>
            <a:endParaRPr lang="en-US" sz="1600" dirty="0"/>
          </a:p>
          <a:p>
            <a:r>
              <a:rPr lang="en-US" sz="1600" dirty="0"/>
              <a:t>        </a:t>
            </a:r>
            <a:r>
              <a:rPr lang="en-US" sz="1600" dirty="0" err="1"/>
              <a:t>scanf</a:t>
            </a:r>
            <a:r>
              <a:rPr lang="en-US" sz="1600" dirty="0"/>
              <a:t>("%d", &amp;</a:t>
            </a:r>
            <a:r>
              <a:rPr lang="en-US" sz="1600" dirty="0" err="1"/>
              <a:t>add_item</a:t>
            </a:r>
            <a:r>
              <a:rPr lang="en-US" sz="1600" dirty="0"/>
              <a:t>);</a:t>
            </a:r>
          </a:p>
          <a:p>
            <a:endParaRPr lang="en-US" sz="1600" dirty="0"/>
          </a:p>
          <a:p>
            <a:r>
              <a:rPr lang="en-US" sz="1600" dirty="0"/>
              <a:t>        rear = rear + 1;</a:t>
            </a:r>
          </a:p>
        </p:txBody>
      </p:sp>
    </p:spTree>
    <p:extLst>
      <p:ext uri="{BB962C8B-B14F-4D97-AF65-F5344CB8AC3E}">
        <p14:creationId xmlns:p14="http://schemas.microsoft.com/office/powerpoint/2010/main" val="221760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 </a:t>
            </a:r>
            <a:r>
              <a:rPr lang="en-US" dirty="0" err="1"/>
              <a:t>queue_array</a:t>
            </a:r>
            <a:r>
              <a:rPr lang="en-US" dirty="0"/>
              <a:t>[rear] = </a:t>
            </a:r>
            <a:r>
              <a:rPr lang="en-US" dirty="0" err="1"/>
              <a:t>add_item</a:t>
            </a:r>
            <a:r>
              <a:rPr lang="en-US" dirty="0"/>
              <a:t>;</a:t>
            </a:r>
          </a:p>
          <a:p>
            <a:endParaRPr lang="en-US" dirty="0"/>
          </a:p>
          <a:p>
            <a:r>
              <a:rPr lang="en-US" dirty="0"/>
              <a:t>    }</a:t>
            </a:r>
          </a:p>
          <a:p>
            <a:endParaRPr lang="en-US" dirty="0"/>
          </a:p>
          <a:p>
            <a:r>
              <a:rPr lang="en-US" dirty="0"/>
              <a:t>} /*End of insert()*/</a:t>
            </a:r>
          </a:p>
        </p:txBody>
      </p:sp>
    </p:spTree>
    <p:extLst>
      <p:ext uri="{BB962C8B-B14F-4D97-AF65-F5344CB8AC3E}">
        <p14:creationId xmlns:p14="http://schemas.microsoft.com/office/powerpoint/2010/main" val="1486765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dirty="0"/>
              <a:t>delete()</a:t>
            </a:r>
          </a:p>
          <a:p>
            <a:endParaRPr lang="en-US" dirty="0"/>
          </a:p>
          <a:p>
            <a:r>
              <a:rPr lang="en-US" dirty="0"/>
              <a:t>{</a:t>
            </a:r>
          </a:p>
          <a:p>
            <a:endParaRPr lang="en-US" dirty="0"/>
          </a:p>
          <a:p>
            <a:r>
              <a:rPr lang="en-US" dirty="0"/>
              <a:t>    if (front == - 1 || front &gt; rear)</a:t>
            </a:r>
          </a:p>
          <a:p>
            <a:endParaRPr lang="en-US" dirty="0"/>
          </a:p>
          <a:p>
            <a:r>
              <a:rPr lang="en-US" dirty="0"/>
              <a:t>    {</a:t>
            </a:r>
          </a:p>
          <a:p>
            <a:endParaRPr lang="en-US" dirty="0"/>
          </a:p>
          <a:p>
            <a:r>
              <a:rPr lang="en-US" dirty="0"/>
              <a:t>        </a:t>
            </a:r>
            <a:r>
              <a:rPr lang="en-US" dirty="0" err="1"/>
              <a:t>printf</a:t>
            </a:r>
            <a:r>
              <a:rPr lang="en-US" dirty="0"/>
              <a:t>("Queue Underflow \n");</a:t>
            </a:r>
          </a:p>
          <a:p>
            <a:endParaRPr lang="en-US" dirty="0"/>
          </a:p>
          <a:p>
            <a:r>
              <a:rPr lang="en-US" dirty="0"/>
              <a:t>        return ;</a:t>
            </a:r>
          </a:p>
          <a:p>
            <a:endParaRPr lang="en-US" dirty="0"/>
          </a:p>
          <a:p>
            <a:r>
              <a:rPr lang="en-US" dirty="0"/>
              <a:t>    }</a:t>
            </a:r>
          </a:p>
        </p:txBody>
      </p:sp>
    </p:spTree>
    <p:extLst>
      <p:ext uri="{BB962C8B-B14F-4D97-AF65-F5344CB8AC3E}">
        <p14:creationId xmlns:p14="http://schemas.microsoft.com/office/powerpoint/2010/main" val="20119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 else</a:t>
            </a:r>
          </a:p>
          <a:p>
            <a:endParaRPr lang="en-US" dirty="0"/>
          </a:p>
          <a:p>
            <a:r>
              <a:rPr lang="en-US" dirty="0"/>
              <a:t>    {</a:t>
            </a:r>
          </a:p>
          <a:p>
            <a:endParaRPr lang="en-US" dirty="0"/>
          </a:p>
          <a:p>
            <a:r>
              <a:rPr lang="en-US" dirty="0"/>
              <a:t>        </a:t>
            </a:r>
            <a:r>
              <a:rPr lang="en-US" dirty="0" err="1"/>
              <a:t>printf</a:t>
            </a:r>
            <a:r>
              <a:rPr lang="en-US" dirty="0"/>
              <a:t>("Element deleted from queue is : %d\n", </a:t>
            </a:r>
            <a:r>
              <a:rPr lang="en-US" dirty="0" err="1"/>
              <a:t>queue_array</a:t>
            </a:r>
            <a:r>
              <a:rPr lang="en-US" dirty="0"/>
              <a:t>[front]);</a:t>
            </a:r>
          </a:p>
          <a:p>
            <a:endParaRPr lang="en-US" dirty="0"/>
          </a:p>
          <a:p>
            <a:r>
              <a:rPr lang="en-US" dirty="0"/>
              <a:t>        front = front + 1;</a:t>
            </a:r>
          </a:p>
          <a:p>
            <a:endParaRPr lang="en-US" dirty="0"/>
          </a:p>
          <a:p>
            <a:r>
              <a:rPr lang="en-US" dirty="0"/>
              <a:t>    }</a:t>
            </a:r>
          </a:p>
          <a:p>
            <a:endParaRPr lang="en-US" dirty="0"/>
          </a:p>
          <a:p>
            <a:r>
              <a:rPr lang="en-US" dirty="0"/>
              <a:t>} /*End of delete() */</a:t>
            </a:r>
          </a:p>
        </p:txBody>
      </p:sp>
    </p:spTree>
    <p:extLst>
      <p:ext uri="{BB962C8B-B14F-4D97-AF65-F5344CB8AC3E}">
        <p14:creationId xmlns:p14="http://schemas.microsoft.com/office/powerpoint/2010/main" val="187948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32500" lnSpcReduction="20000"/>
          </a:bodyPr>
          <a:lstStyle/>
          <a:p>
            <a:r>
              <a:rPr lang="en-US" sz="4300" dirty="0"/>
              <a:t>display()</a:t>
            </a:r>
          </a:p>
          <a:p>
            <a:endParaRPr lang="en-US" sz="4900" dirty="0"/>
          </a:p>
          <a:p>
            <a:r>
              <a:rPr lang="en-US" sz="4900" dirty="0"/>
              <a:t>{</a:t>
            </a:r>
          </a:p>
          <a:p>
            <a:endParaRPr lang="en-US" sz="4900" dirty="0"/>
          </a:p>
          <a:p>
            <a:r>
              <a:rPr lang="en-US" sz="4900" dirty="0"/>
              <a:t>    </a:t>
            </a:r>
            <a:r>
              <a:rPr lang="en-US" sz="4900" dirty="0" err="1"/>
              <a:t>int</a:t>
            </a:r>
            <a:r>
              <a:rPr lang="en-US" sz="4900" dirty="0"/>
              <a:t> </a:t>
            </a:r>
            <a:r>
              <a:rPr lang="en-US" sz="4900" dirty="0" err="1"/>
              <a:t>i</a:t>
            </a:r>
            <a:r>
              <a:rPr lang="en-US" sz="4900" dirty="0"/>
              <a:t>;</a:t>
            </a:r>
          </a:p>
          <a:p>
            <a:endParaRPr lang="en-US" sz="4900" dirty="0"/>
          </a:p>
          <a:p>
            <a:r>
              <a:rPr lang="en-US" sz="4900" dirty="0"/>
              <a:t>    if (front == - 1)</a:t>
            </a:r>
          </a:p>
          <a:p>
            <a:endParaRPr lang="en-US" sz="4900" dirty="0"/>
          </a:p>
          <a:p>
            <a:r>
              <a:rPr lang="en-US" sz="4900" dirty="0"/>
              <a:t>        </a:t>
            </a:r>
            <a:r>
              <a:rPr lang="en-US" sz="4900" dirty="0" err="1"/>
              <a:t>printf</a:t>
            </a:r>
            <a:r>
              <a:rPr lang="en-US" sz="4900" dirty="0"/>
              <a:t>("Queue is empty \n");</a:t>
            </a:r>
          </a:p>
          <a:p>
            <a:endParaRPr lang="en-US" sz="4900" dirty="0"/>
          </a:p>
          <a:p>
            <a:r>
              <a:rPr lang="en-US" sz="4900" dirty="0"/>
              <a:t>    else</a:t>
            </a:r>
          </a:p>
          <a:p>
            <a:endParaRPr lang="en-US" sz="4900" dirty="0"/>
          </a:p>
          <a:p>
            <a:r>
              <a:rPr lang="en-US" sz="4900" dirty="0"/>
              <a:t>    {</a:t>
            </a:r>
          </a:p>
          <a:p>
            <a:endParaRPr lang="en-US" sz="4900" dirty="0"/>
          </a:p>
          <a:p>
            <a:r>
              <a:rPr lang="en-US" sz="4900" dirty="0"/>
              <a:t>        </a:t>
            </a:r>
            <a:r>
              <a:rPr lang="en-US" sz="4900" dirty="0" err="1"/>
              <a:t>printf</a:t>
            </a:r>
            <a:r>
              <a:rPr lang="en-US" sz="4900" dirty="0"/>
              <a:t>("Queue is : \n");</a:t>
            </a:r>
          </a:p>
          <a:p>
            <a:endParaRPr lang="en-US" sz="4900" dirty="0"/>
          </a:p>
          <a:p>
            <a:r>
              <a:rPr lang="en-US" sz="4900" dirty="0"/>
              <a:t>        for (</a:t>
            </a:r>
            <a:r>
              <a:rPr lang="en-US" sz="4900" dirty="0" err="1"/>
              <a:t>i</a:t>
            </a:r>
            <a:r>
              <a:rPr lang="en-US" sz="4900" dirty="0"/>
              <a:t> = front; </a:t>
            </a:r>
            <a:r>
              <a:rPr lang="en-US" sz="4900" dirty="0" err="1"/>
              <a:t>i</a:t>
            </a:r>
            <a:r>
              <a:rPr lang="en-US" sz="4900" dirty="0"/>
              <a:t> &lt;= rear; </a:t>
            </a:r>
            <a:r>
              <a:rPr lang="en-US" sz="4900" dirty="0" err="1"/>
              <a:t>i</a:t>
            </a:r>
            <a:r>
              <a:rPr lang="en-US" sz="4900" dirty="0"/>
              <a:t>++)</a:t>
            </a:r>
          </a:p>
          <a:p>
            <a:endParaRPr lang="en-US" sz="4900" dirty="0"/>
          </a:p>
          <a:p>
            <a:r>
              <a:rPr lang="en-US" sz="4900" dirty="0"/>
              <a:t>            </a:t>
            </a:r>
            <a:r>
              <a:rPr lang="en-US" sz="4900" dirty="0" err="1"/>
              <a:t>printf</a:t>
            </a:r>
            <a:r>
              <a:rPr lang="en-US" sz="4900" dirty="0"/>
              <a:t>("%d ", </a:t>
            </a:r>
            <a:r>
              <a:rPr lang="en-US" sz="4900" dirty="0" err="1"/>
              <a:t>queue_array</a:t>
            </a:r>
            <a:r>
              <a:rPr lang="en-US" sz="4900" dirty="0"/>
              <a:t>[</a:t>
            </a:r>
            <a:r>
              <a:rPr lang="en-US" sz="4900" dirty="0" err="1"/>
              <a:t>i</a:t>
            </a:r>
            <a:r>
              <a:rPr lang="en-US" sz="4900" dirty="0"/>
              <a:t>]);</a:t>
            </a:r>
          </a:p>
          <a:p>
            <a:endParaRPr lang="en-US" sz="4900" dirty="0"/>
          </a:p>
          <a:p>
            <a:r>
              <a:rPr lang="en-US" sz="4900" dirty="0"/>
              <a:t>        </a:t>
            </a:r>
            <a:r>
              <a:rPr lang="en-US" sz="4900" dirty="0" err="1"/>
              <a:t>printf</a:t>
            </a:r>
            <a:r>
              <a:rPr lang="en-US" sz="4900" dirty="0"/>
              <a:t>("\n");</a:t>
            </a:r>
          </a:p>
          <a:p>
            <a:endParaRPr lang="en-US" sz="4900" dirty="0"/>
          </a:p>
          <a:p>
            <a:r>
              <a:rPr lang="en-US" sz="4900" dirty="0"/>
              <a:t>    }</a:t>
            </a:r>
          </a:p>
        </p:txBody>
      </p:sp>
    </p:spTree>
    <p:extLst>
      <p:ext uri="{BB962C8B-B14F-4D97-AF65-F5344CB8AC3E}">
        <p14:creationId xmlns:p14="http://schemas.microsoft.com/office/powerpoint/2010/main" val="2661451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US" sz="1400" dirty="0" smtClean="0"/>
              <a:t>1.Insert </a:t>
            </a:r>
            <a:r>
              <a:rPr lang="en-US" sz="1400" dirty="0"/>
              <a:t>element to queue</a:t>
            </a:r>
          </a:p>
          <a:p>
            <a:r>
              <a:rPr lang="en-US" sz="1400" dirty="0"/>
              <a:t>2.Delete element from queue</a:t>
            </a:r>
          </a:p>
          <a:p>
            <a:r>
              <a:rPr lang="en-US" sz="1400" dirty="0"/>
              <a:t>3.Display all elements of queue</a:t>
            </a:r>
          </a:p>
          <a:p>
            <a:r>
              <a:rPr lang="en-US" sz="1400" dirty="0"/>
              <a:t>4.Quit</a:t>
            </a:r>
          </a:p>
          <a:p>
            <a:r>
              <a:rPr lang="en-US" sz="1400" dirty="0"/>
              <a:t>Enter your choice : 1</a:t>
            </a:r>
          </a:p>
          <a:p>
            <a:r>
              <a:rPr lang="en-US" sz="1400" dirty="0"/>
              <a:t>Inset the element in queue : 10</a:t>
            </a:r>
          </a:p>
          <a:p>
            <a:r>
              <a:rPr lang="en-US" sz="1400" dirty="0"/>
              <a:t>1.Insert element to queue</a:t>
            </a:r>
          </a:p>
          <a:p>
            <a:r>
              <a:rPr lang="en-US" sz="1400" dirty="0"/>
              <a:t>2.Delete element from queue</a:t>
            </a:r>
          </a:p>
          <a:p>
            <a:r>
              <a:rPr lang="en-US" sz="1400" dirty="0"/>
              <a:t>3.Display all elements of queue</a:t>
            </a:r>
          </a:p>
          <a:p>
            <a:r>
              <a:rPr lang="en-US" sz="1400" dirty="0"/>
              <a:t>4.Quit</a:t>
            </a:r>
          </a:p>
          <a:p>
            <a:r>
              <a:rPr lang="en-US" sz="1400" dirty="0"/>
              <a:t>Enter your choice : 1</a:t>
            </a:r>
          </a:p>
          <a:p>
            <a:r>
              <a:rPr lang="en-US" sz="1400" dirty="0"/>
              <a:t>Inset the element in queue : 15</a:t>
            </a:r>
          </a:p>
          <a:p>
            <a:r>
              <a:rPr lang="en-US" sz="1400" dirty="0"/>
              <a:t>1.Insert element to queue</a:t>
            </a:r>
          </a:p>
          <a:p>
            <a:r>
              <a:rPr lang="en-US" sz="1400" dirty="0"/>
              <a:t>2.Delete element from queue</a:t>
            </a:r>
          </a:p>
          <a:p>
            <a:r>
              <a:rPr lang="en-US" sz="1400" dirty="0"/>
              <a:t>3.Display all elements of queue</a:t>
            </a:r>
          </a:p>
          <a:p>
            <a:r>
              <a:rPr lang="en-US" sz="1400" dirty="0"/>
              <a:t>4.Quit</a:t>
            </a:r>
          </a:p>
          <a:p>
            <a:r>
              <a:rPr lang="en-US" sz="1400" dirty="0"/>
              <a:t>Enter your choice : 1</a:t>
            </a:r>
          </a:p>
          <a:p>
            <a:r>
              <a:rPr lang="en-US" sz="1400" dirty="0"/>
              <a:t>Inset the element in queue : 20</a:t>
            </a:r>
          </a:p>
          <a:p>
            <a:r>
              <a:rPr lang="en-US" sz="1400" dirty="0"/>
              <a:t>1.Insert element to queue</a:t>
            </a:r>
          </a:p>
          <a:p>
            <a:r>
              <a:rPr lang="en-US" sz="1400" dirty="0"/>
              <a:t>2.Delete element from queue</a:t>
            </a:r>
          </a:p>
          <a:p>
            <a:r>
              <a:rPr lang="en-US" sz="1400" dirty="0"/>
              <a:t>3.Display all elements of queue</a:t>
            </a:r>
          </a:p>
          <a:p>
            <a:r>
              <a:rPr lang="en-US" sz="1400" dirty="0" smtClean="0"/>
              <a:t>4.Quit</a:t>
            </a:r>
            <a:endParaRPr lang="en-US" sz="1400" dirty="0"/>
          </a:p>
        </p:txBody>
      </p:sp>
    </p:spTree>
    <p:extLst>
      <p:ext uri="{BB962C8B-B14F-4D97-AF65-F5344CB8AC3E}">
        <p14:creationId xmlns:p14="http://schemas.microsoft.com/office/powerpoint/2010/main" val="124019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Non-linear Data Structure:</a:t>
            </a:r>
            <a:endParaRPr lang="en-US" dirty="0"/>
          </a:p>
        </p:txBody>
      </p:sp>
      <p:sp>
        <p:nvSpPr>
          <p:cNvPr id="3" name="Content Placeholder 2"/>
          <p:cNvSpPr>
            <a:spLocks noGrp="1"/>
          </p:cNvSpPr>
          <p:nvPr>
            <p:ph idx="1"/>
          </p:nvPr>
        </p:nvSpPr>
        <p:spPr/>
        <p:txBody>
          <a:bodyPr/>
          <a:lstStyle/>
          <a:p>
            <a:r>
              <a:rPr lang="en-US" dirty="0"/>
              <a:t>This structure is mainly used to represent data containing a </a:t>
            </a:r>
            <a:r>
              <a:rPr lang="en-US" dirty="0" smtClean="0"/>
              <a:t>hierarchical relationship </a:t>
            </a:r>
            <a:r>
              <a:rPr lang="en-US" dirty="0"/>
              <a:t>between </a:t>
            </a:r>
            <a:r>
              <a:rPr lang="en-US" dirty="0" smtClean="0"/>
              <a:t>elements.</a:t>
            </a:r>
          </a:p>
          <a:p>
            <a:r>
              <a:rPr lang="en-US" b="1" dirty="0"/>
              <a:t>e.g. graphs</a:t>
            </a:r>
            <a:r>
              <a:rPr lang="en-US" dirty="0"/>
              <a:t>, </a:t>
            </a:r>
            <a:r>
              <a:rPr lang="en-US" dirty="0" smtClean="0"/>
              <a:t> </a:t>
            </a:r>
            <a:r>
              <a:rPr lang="en-US" b="1" dirty="0"/>
              <a:t>trees </a:t>
            </a:r>
            <a:endParaRPr lang="en-US" dirty="0"/>
          </a:p>
        </p:txBody>
      </p:sp>
    </p:spTree>
    <p:extLst>
      <p:ext uri="{BB962C8B-B14F-4D97-AF65-F5344CB8AC3E}">
        <p14:creationId xmlns:p14="http://schemas.microsoft.com/office/powerpoint/2010/main" val="706310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Enter your choice : 1</a:t>
            </a:r>
          </a:p>
          <a:p>
            <a:r>
              <a:rPr lang="en-US" dirty="0"/>
              <a:t>Inset the element in queue : 30</a:t>
            </a:r>
          </a:p>
          <a:p>
            <a:r>
              <a:rPr lang="en-US" dirty="0"/>
              <a:t>1.Insert element to queue</a:t>
            </a:r>
          </a:p>
          <a:p>
            <a:r>
              <a:rPr lang="en-US" dirty="0"/>
              <a:t>2.Delete element from queue</a:t>
            </a:r>
          </a:p>
          <a:p>
            <a:r>
              <a:rPr lang="en-US" dirty="0"/>
              <a:t>3.Display all elements of queue</a:t>
            </a:r>
          </a:p>
          <a:p>
            <a:r>
              <a:rPr lang="en-US" dirty="0"/>
              <a:t>4.Quit</a:t>
            </a:r>
          </a:p>
          <a:p>
            <a:r>
              <a:rPr lang="en-US" dirty="0"/>
              <a:t>Enter your choice : 2</a:t>
            </a:r>
          </a:p>
          <a:p>
            <a:r>
              <a:rPr lang="en-US" dirty="0"/>
              <a:t>Element deleted from queue is : 10</a:t>
            </a:r>
          </a:p>
          <a:p>
            <a:r>
              <a:rPr lang="en-US" dirty="0"/>
              <a:t>1.Insert element to queue</a:t>
            </a:r>
          </a:p>
          <a:p>
            <a:r>
              <a:rPr lang="en-US" dirty="0"/>
              <a:t>2.Delete element from queue</a:t>
            </a:r>
          </a:p>
          <a:p>
            <a:r>
              <a:rPr lang="en-US" dirty="0"/>
              <a:t>3.Display all elements of queue</a:t>
            </a:r>
          </a:p>
          <a:p>
            <a:r>
              <a:rPr lang="en-US" dirty="0"/>
              <a:t>4.Quit</a:t>
            </a:r>
          </a:p>
          <a:p>
            <a:r>
              <a:rPr lang="en-US" dirty="0"/>
              <a:t>Enter your choice : 3</a:t>
            </a:r>
          </a:p>
          <a:p>
            <a:r>
              <a:rPr lang="en-US" dirty="0"/>
              <a:t>Queue is :</a:t>
            </a:r>
          </a:p>
          <a:p>
            <a:r>
              <a:rPr lang="en-US" dirty="0"/>
              <a:t>15 20 30</a:t>
            </a:r>
          </a:p>
          <a:p>
            <a:r>
              <a:rPr lang="en-US" dirty="0"/>
              <a:t>1.Insert element to queue</a:t>
            </a:r>
          </a:p>
          <a:p>
            <a:r>
              <a:rPr lang="en-US" dirty="0"/>
              <a:t>2.Delete element from queue</a:t>
            </a:r>
          </a:p>
          <a:p>
            <a:r>
              <a:rPr lang="en-US" dirty="0"/>
              <a:t>3.Display all elements of queue</a:t>
            </a:r>
          </a:p>
          <a:p>
            <a:r>
              <a:rPr lang="en-US" dirty="0"/>
              <a:t>4.Quit</a:t>
            </a:r>
          </a:p>
          <a:p>
            <a:r>
              <a:rPr lang="en-US" dirty="0"/>
              <a:t>Enter your choice : 4</a:t>
            </a:r>
          </a:p>
          <a:p>
            <a:endParaRPr lang="en-US" dirty="0"/>
          </a:p>
        </p:txBody>
      </p:sp>
    </p:spTree>
    <p:extLst>
      <p:ext uri="{BB962C8B-B14F-4D97-AF65-F5344CB8AC3E}">
        <p14:creationId xmlns:p14="http://schemas.microsoft.com/office/powerpoint/2010/main" val="347193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Notations</a:t>
            </a:r>
            <a:endParaRPr lang="en-US" dirty="0"/>
          </a:p>
        </p:txBody>
      </p:sp>
      <p:sp>
        <p:nvSpPr>
          <p:cNvPr id="3" name="Content Placeholder 2"/>
          <p:cNvSpPr>
            <a:spLocks noGrp="1"/>
          </p:cNvSpPr>
          <p:nvPr>
            <p:ph idx="1"/>
          </p:nvPr>
        </p:nvSpPr>
        <p:spPr/>
        <p:txBody>
          <a:bodyPr>
            <a:normAutofit lnSpcReduction="10000"/>
          </a:bodyPr>
          <a:lstStyle/>
          <a:p>
            <a:r>
              <a:rPr lang="en-US" dirty="0"/>
              <a:t>The way to write arithmetic expression is known as </a:t>
            </a:r>
            <a:r>
              <a:rPr lang="en-US" b="1" dirty="0"/>
              <a:t>notation</a:t>
            </a:r>
            <a:r>
              <a:rPr lang="en-US" dirty="0"/>
              <a:t>. An arithmetic expression can be written in three different but equivalent notations, i.e., without changing the essence or output of expression. These notations are −</a:t>
            </a:r>
          </a:p>
          <a:p>
            <a:r>
              <a:rPr lang="en-US" dirty="0"/>
              <a:t>Infix Notation</a:t>
            </a:r>
          </a:p>
          <a:p>
            <a:r>
              <a:rPr lang="en-US" dirty="0"/>
              <a:t>Prefix (Polish) Notation</a:t>
            </a:r>
          </a:p>
          <a:p>
            <a:r>
              <a:rPr lang="en-US" dirty="0"/>
              <a:t>Postfix (Reverse-Polish) Notation</a:t>
            </a:r>
          </a:p>
          <a:p>
            <a:endParaRPr lang="en-US" dirty="0"/>
          </a:p>
        </p:txBody>
      </p:sp>
    </p:spTree>
    <p:extLst>
      <p:ext uri="{BB962C8B-B14F-4D97-AF65-F5344CB8AC3E}">
        <p14:creationId xmlns:p14="http://schemas.microsoft.com/office/powerpoint/2010/main" val="1322070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Infix Notation</a:t>
            </a:r>
            <a:br>
              <a:rPr lang="en-US" b="1" dirty="0"/>
            </a:br>
            <a:endParaRPr lang="en-US" dirty="0"/>
          </a:p>
        </p:txBody>
      </p:sp>
      <p:sp>
        <p:nvSpPr>
          <p:cNvPr id="3" name="Content Placeholder 2"/>
          <p:cNvSpPr>
            <a:spLocks noGrp="1"/>
          </p:cNvSpPr>
          <p:nvPr>
            <p:ph idx="1"/>
          </p:nvPr>
        </p:nvSpPr>
        <p:spPr/>
        <p:txBody>
          <a:bodyPr/>
          <a:lstStyle/>
          <a:p>
            <a:r>
              <a:rPr lang="en-US" dirty="0"/>
              <a:t>We write expression in </a:t>
            </a:r>
            <a:r>
              <a:rPr lang="en-US" b="1" dirty="0"/>
              <a:t>infix</a:t>
            </a:r>
            <a:r>
              <a:rPr lang="en-US" dirty="0"/>
              <a:t> notation, e.g. </a:t>
            </a:r>
            <a:r>
              <a:rPr lang="en-US" b="1" dirty="0" err="1"/>
              <a:t>a-b+c</a:t>
            </a:r>
            <a:r>
              <a:rPr lang="en-US" dirty="0"/>
              <a:t>, where operators are used </a:t>
            </a:r>
            <a:r>
              <a:rPr lang="en-US" b="1" dirty="0"/>
              <a:t>in</a:t>
            </a:r>
            <a:r>
              <a:rPr lang="en-US" dirty="0"/>
              <a:t>-between </a:t>
            </a:r>
            <a:r>
              <a:rPr lang="en-US" dirty="0" smtClean="0"/>
              <a:t>operands.</a:t>
            </a:r>
          </a:p>
          <a:p>
            <a:endParaRPr lang="en-US" dirty="0"/>
          </a:p>
        </p:txBody>
      </p:sp>
    </p:spTree>
    <p:extLst>
      <p:ext uri="{BB962C8B-B14F-4D97-AF65-F5344CB8AC3E}">
        <p14:creationId xmlns:p14="http://schemas.microsoft.com/office/powerpoint/2010/main" val="643460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Prefix </a:t>
            </a:r>
            <a:r>
              <a:rPr lang="en-US" b="1" dirty="0" smtClean="0"/>
              <a:t>Notation/Polish Notation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notation, operator is </a:t>
            </a:r>
            <a:r>
              <a:rPr lang="en-US" b="1" dirty="0"/>
              <a:t>prefix</a:t>
            </a:r>
            <a:r>
              <a:rPr lang="en-US" dirty="0"/>
              <a:t>ed to operands, i.e. operator is written ahead of operands. For example </a:t>
            </a:r>
            <a:r>
              <a:rPr lang="en-US" b="1" dirty="0"/>
              <a:t>+ab</a:t>
            </a:r>
            <a:r>
              <a:rPr lang="en-US" dirty="0"/>
              <a:t>. This is equivalent to its infix notation </a:t>
            </a:r>
            <a:r>
              <a:rPr lang="en-US" b="1" dirty="0" err="1"/>
              <a:t>a+b</a:t>
            </a:r>
            <a:r>
              <a:rPr lang="en-US" dirty="0"/>
              <a:t>. Prefix notation is also known as </a:t>
            </a:r>
            <a:r>
              <a:rPr lang="en-US" b="1" dirty="0"/>
              <a:t>Polish Notation</a:t>
            </a:r>
            <a:r>
              <a:rPr lang="en-US" dirty="0"/>
              <a:t>.</a:t>
            </a:r>
          </a:p>
        </p:txBody>
      </p:sp>
    </p:spTree>
    <p:extLst>
      <p:ext uri="{BB962C8B-B14F-4D97-AF65-F5344CB8AC3E}">
        <p14:creationId xmlns:p14="http://schemas.microsoft.com/office/powerpoint/2010/main" val="2489082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Postfix </a:t>
            </a:r>
            <a:r>
              <a:rPr lang="en-US" b="1" dirty="0" smtClean="0"/>
              <a:t>Notation/Reversed Polish Notation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This notation style is known as </a:t>
            </a:r>
            <a:r>
              <a:rPr lang="en-US" b="1" dirty="0"/>
              <a:t>Reversed Polish Notation</a:t>
            </a:r>
            <a:r>
              <a:rPr lang="en-US" dirty="0"/>
              <a:t>. In this notation style, operator is </a:t>
            </a:r>
            <a:r>
              <a:rPr lang="en-US" b="1" dirty="0" err="1"/>
              <a:t>postfix</a:t>
            </a:r>
            <a:r>
              <a:rPr lang="en-US" dirty="0" err="1"/>
              <a:t>ed</a:t>
            </a:r>
            <a:r>
              <a:rPr lang="en-US" dirty="0"/>
              <a:t> to the operands i.e., operator is written after the operands. For example </a:t>
            </a:r>
            <a:r>
              <a:rPr lang="en-US" b="1" dirty="0"/>
              <a:t>ab+</a:t>
            </a:r>
            <a:r>
              <a:rPr lang="en-US" dirty="0"/>
              <a:t>. This is equivalent to its infix notation </a:t>
            </a:r>
            <a:r>
              <a:rPr lang="en-US" b="1" dirty="0" err="1"/>
              <a:t>a+b</a:t>
            </a:r>
            <a:r>
              <a:rPr lang="en-US" dirty="0"/>
              <a:t>.</a:t>
            </a:r>
          </a:p>
        </p:txBody>
      </p:sp>
    </p:spTree>
    <p:extLst>
      <p:ext uri="{BB962C8B-B14F-4D97-AF65-F5344CB8AC3E}">
        <p14:creationId xmlns:p14="http://schemas.microsoft.com/office/powerpoint/2010/main" val="2950388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1600201"/>
            <a:ext cx="8153400" cy="4572000"/>
          </a:xfrm>
        </p:spPr>
      </p:pic>
    </p:spTree>
    <p:extLst>
      <p:ext uri="{BB962C8B-B14F-4D97-AF65-F5344CB8AC3E}">
        <p14:creationId xmlns:p14="http://schemas.microsoft.com/office/powerpoint/2010/main" val="20951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Associativity</a:t>
            </a:r>
            <a:br>
              <a:rPr lang="en-US" b="1" dirty="0"/>
            </a:br>
            <a:endParaRPr lang="en-US" dirty="0"/>
          </a:p>
        </p:txBody>
      </p:sp>
      <p:sp>
        <p:nvSpPr>
          <p:cNvPr id="3" name="Content Placeholder 2"/>
          <p:cNvSpPr>
            <a:spLocks noGrp="1"/>
          </p:cNvSpPr>
          <p:nvPr>
            <p:ph idx="1"/>
          </p:nvPr>
        </p:nvSpPr>
        <p:spPr/>
        <p:txBody>
          <a:bodyPr/>
          <a:lstStyle/>
          <a:p>
            <a:r>
              <a:rPr lang="en-US" dirty="0"/>
              <a:t>Associativity describes the rule where operators with same precedence appear in an expression. For example, in expression </a:t>
            </a:r>
            <a:r>
              <a:rPr lang="en-US" b="1" dirty="0" err="1"/>
              <a:t>a+b−c</a:t>
            </a:r>
            <a:r>
              <a:rPr lang="en-US" dirty="0"/>
              <a:t>, both + and − has same precedence, then which part of expression will be evaluated first, is determined by associativity of those operators. Here, both + and − are left associative, so the expression will be evaluated as </a:t>
            </a:r>
            <a:r>
              <a:rPr lang="en-US" b="1" dirty="0"/>
              <a:t>(</a:t>
            </a:r>
            <a:r>
              <a:rPr lang="en-US" b="1" dirty="0" err="1"/>
              <a:t>a+b</a:t>
            </a:r>
            <a:r>
              <a:rPr lang="en-US" b="1" dirty="0"/>
              <a:t>)−c</a:t>
            </a:r>
            <a:endParaRPr lang="en-US" dirty="0"/>
          </a:p>
        </p:txBody>
      </p:sp>
    </p:spTree>
    <p:extLst>
      <p:ext uri="{BB962C8B-B14F-4D97-AF65-F5344CB8AC3E}">
        <p14:creationId xmlns:p14="http://schemas.microsoft.com/office/powerpoint/2010/main" val="2630331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Precedence and associativity, determines the order of evaluation of an expression. An operator precedence and associativity table is given below (highest to lowest) </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7924800" cy="2667000"/>
          </a:xfrm>
          <a:prstGeom prst="rect">
            <a:avLst/>
          </a:prstGeom>
        </p:spPr>
      </p:pic>
    </p:spTree>
    <p:extLst>
      <p:ext uri="{BB962C8B-B14F-4D97-AF65-F5344CB8AC3E}">
        <p14:creationId xmlns:p14="http://schemas.microsoft.com/office/powerpoint/2010/main" val="3810224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t>
            </a:r>
            <a:r>
              <a:rPr lang="en-US" b="1" dirty="0" err="1"/>
              <a:t>a+b</a:t>
            </a:r>
            <a:r>
              <a:rPr lang="en-US" b="1" dirty="0"/>
              <a:t>*c</a:t>
            </a:r>
            <a:r>
              <a:rPr lang="en-US" dirty="0"/>
              <a:t>, the expression part </a:t>
            </a:r>
            <a:r>
              <a:rPr lang="en-US" b="1" dirty="0"/>
              <a:t>b*c</a:t>
            </a:r>
            <a:r>
              <a:rPr lang="en-US" dirty="0"/>
              <a:t> will be evaluated first, as multiplication as precedence over addition. We here use parenthesis to make </a:t>
            </a:r>
            <a:r>
              <a:rPr lang="en-US" b="1" dirty="0" err="1"/>
              <a:t>a+b</a:t>
            </a:r>
            <a:r>
              <a:rPr lang="en-US" dirty="0"/>
              <a:t> be evaluated first, like </a:t>
            </a:r>
            <a:r>
              <a:rPr lang="en-US" b="1" dirty="0"/>
              <a:t>(</a:t>
            </a:r>
            <a:r>
              <a:rPr lang="en-US" b="1" dirty="0" err="1"/>
              <a:t>a+b</a:t>
            </a:r>
            <a:r>
              <a:rPr lang="en-US" b="1" dirty="0"/>
              <a:t>)*c</a:t>
            </a:r>
            <a:r>
              <a:rPr lang="en-US" dirty="0"/>
              <a:t>.</a:t>
            </a:r>
          </a:p>
        </p:txBody>
      </p:sp>
    </p:spTree>
    <p:extLst>
      <p:ext uri="{BB962C8B-B14F-4D97-AF65-F5344CB8AC3E}">
        <p14:creationId xmlns:p14="http://schemas.microsoft.com/office/powerpoint/2010/main" val="38304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Postfix </a:t>
            </a:r>
            <a:endParaRPr lang="en-US" dirty="0"/>
          </a:p>
        </p:txBody>
      </p:sp>
      <p:sp>
        <p:nvSpPr>
          <p:cNvPr id="3" name="Content Placeholder 2"/>
          <p:cNvSpPr>
            <a:spLocks noGrp="1"/>
          </p:cNvSpPr>
          <p:nvPr>
            <p:ph idx="1"/>
          </p:nvPr>
        </p:nvSpPr>
        <p:spPr/>
        <p:txBody>
          <a:bodyPr/>
          <a:lstStyle/>
          <a:p>
            <a:r>
              <a:rPr lang="en-US" dirty="0"/>
              <a:t>The following algorithm transform the infix expression </a:t>
            </a:r>
            <a:r>
              <a:rPr lang="en-US" b="1" dirty="0"/>
              <a:t>Q </a:t>
            </a:r>
            <a:r>
              <a:rPr lang="en-US" dirty="0"/>
              <a:t>into its </a:t>
            </a:r>
            <a:r>
              <a:rPr lang="en-US" dirty="0" smtClean="0"/>
              <a:t>equivalent postfix </a:t>
            </a:r>
            <a:r>
              <a:rPr lang="en-US" dirty="0"/>
              <a:t>expression </a:t>
            </a:r>
            <a:r>
              <a:rPr lang="en-US" b="1" dirty="0"/>
              <a:t>P</a:t>
            </a:r>
            <a:r>
              <a:rPr lang="en-US" dirty="0"/>
              <a:t>. </a:t>
            </a:r>
            <a:endParaRPr lang="en-US" dirty="0" smtClean="0"/>
          </a:p>
          <a:p>
            <a:r>
              <a:rPr lang="en-US" dirty="0" smtClean="0"/>
              <a:t>It </a:t>
            </a:r>
            <a:r>
              <a:rPr lang="en-US" dirty="0"/>
              <a:t>uses a stack to temporary hold the operators and </a:t>
            </a:r>
            <a:r>
              <a:rPr lang="en-US" dirty="0" smtClean="0"/>
              <a:t>left parenthesis.</a:t>
            </a:r>
          </a:p>
          <a:p>
            <a:r>
              <a:rPr lang="en-US" dirty="0"/>
              <a:t>The postfix expression will be constructed from left to right using operands from </a:t>
            </a:r>
            <a:r>
              <a:rPr lang="en-US" b="1" dirty="0" smtClean="0"/>
              <a:t>Q </a:t>
            </a:r>
            <a:r>
              <a:rPr lang="en-US" dirty="0" smtClean="0"/>
              <a:t>and </a:t>
            </a:r>
            <a:r>
              <a:rPr lang="en-US" dirty="0"/>
              <a:t>operators popped from STACK.</a:t>
            </a:r>
          </a:p>
        </p:txBody>
      </p:sp>
    </p:spTree>
    <p:extLst>
      <p:ext uri="{BB962C8B-B14F-4D97-AF65-F5344CB8AC3E}">
        <p14:creationId xmlns:p14="http://schemas.microsoft.com/office/powerpoint/2010/main" val="5907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Structures Operations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Traversing: </a:t>
            </a:r>
            <a:r>
              <a:rPr lang="en-US" dirty="0"/>
              <a:t>accessing each record/node exactly once so that certain items </a:t>
            </a:r>
            <a:r>
              <a:rPr lang="en-US" dirty="0" smtClean="0"/>
              <a:t>in the </a:t>
            </a:r>
            <a:r>
              <a:rPr lang="en-US" dirty="0"/>
              <a:t>record may be processed. (This accessing and processing is sometimes</a:t>
            </a:r>
          </a:p>
          <a:p>
            <a:r>
              <a:rPr lang="en-US" dirty="0"/>
              <a:t>called “</a:t>
            </a:r>
            <a:r>
              <a:rPr lang="en-US" b="1" dirty="0"/>
              <a:t>visiting</a:t>
            </a:r>
            <a:r>
              <a:rPr lang="en-US" dirty="0"/>
              <a:t>” the record.)</a:t>
            </a:r>
          </a:p>
          <a:p>
            <a:r>
              <a:rPr lang="en-US" b="1" dirty="0" smtClean="0"/>
              <a:t>Searching</a:t>
            </a:r>
            <a:r>
              <a:rPr lang="en-US" b="1" dirty="0"/>
              <a:t>: </a:t>
            </a:r>
            <a:r>
              <a:rPr lang="en-US" dirty="0"/>
              <a:t>Finding the location of the desired node with a given key </a:t>
            </a:r>
            <a:r>
              <a:rPr lang="en-US" dirty="0" err="1" smtClean="0"/>
              <a:t>value,or</a:t>
            </a:r>
            <a:r>
              <a:rPr lang="en-US" dirty="0" smtClean="0"/>
              <a:t> </a:t>
            </a:r>
            <a:r>
              <a:rPr lang="en-US" dirty="0"/>
              <a:t>finding the locations of all such nodes which satisfy one or more conditions.</a:t>
            </a:r>
          </a:p>
          <a:p>
            <a:r>
              <a:rPr lang="en-US" b="1" dirty="0" smtClean="0"/>
              <a:t>Inserting</a:t>
            </a:r>
            <a:r>
              <a:rPr lang="en-US" b="1" dirty="0"/>
              <a:t>: </a:t>
            </a:r>
            <a:r>
              <a:rPr lang="en-US" dirty="0"/>
              <a:t>Adding a new node/record to the structure.</a:t>
            </a:r>
          </a:p>
          <a:p>
            <a:r>
              <a:rPr lang="en-US" b="1" dirty="0" smtClean="0"/>
              <a:t>Deleting</a:t>
            </a:r>
            <a:r>
              <a:rPr lang="en-US" b="1" dirty="0"/>
              <a:t>: </a:t>
            </a:r>
            <a:r>
              <a:rPr lang="en-US" dirty="0"/>
              <a:t>Removing a node/record from the structure.</a:t>
            </a:r>
          </a:p>
        </p:txBody>
      </p:sp>
    </p:spTree>
    <p:extLst>
      <p:ext uri="{BB962C8B-B14F-4D97-AF65-F5344CB8AC3E}">
        <p14:creationId xmlns:p14="http://schemas.microsoft.com/office/powerpoint/2010/main" val="2800503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a:t>
            </a:r>
            <a:r>
              <a:rPr lang="en-US" b="1" dirty="0" err="1"/>
              <a:t>Infix_to_PostFix</a:t>
            </a:r>
            <a:r>
              <a:rPr lang="en-US" b="1" dirty="0"/>
              <a:t>(Q, P)</a:t>
            </a:r>
            <a:endParaRPr lang="en-US" dirty="0"/>
          </a:p>
        </p:txBody>
      </p:sp>
      <p:sp>
        <p:nvSpPr>
          <p:cNvPr id="3" name="Content Placeholder 2"/>
          <p:cNvSpPr>
            <a:spLocks noGrp="1"/>
          </p:cNvSpPr>
          <p:nvPr>
            <p:ph idx="1"/>
          </p:nvPr>
        </p:nvSpPr>
        <p:spPr/>
        <p:txBody>
          <a:bodyPr>
            <a:normAutofit fontScale="70000" lnSpcReduction="20000"/>
          </a:bodyPr>
          <a:lstStyle/>
          <a:p>
            <a:r>
              <a:rPr lang="en-US" dirty="0"/>
              <a:t>Suppose Q is an arithmetic expression written in infix notation. This</a:t>
            </a:r>
          </a:p>
          <a:p>
            <a:r>
              <a:rPr lang="en-US" dirty="0"/>
              <a:t>algorithm finds the equivalent postfix expression P.</a:t>
            </a:r>
          </a:p>
          <a:p>
            <a:r>
              <a:rPr lang="en-US" dirty="0"/>
              <a:t>1. Push “(“ onto STACK, and add “)” to the end of Q.</a:t>
            </a:r>
          </a:p>
          <a:p>
            <a:r>
              <a:rPr lang="en-US" dirty="0"/>
              <a:t>2. Scan Q from left to right and repeat Steps 3 to 6 for each element of Q </a:t>
            </a:r>
            <a:r>
              <a:rPr lang="en-US" dirty="0" smtClean="0"/>
              <a:t>until the </a:t>
            </a:r>
            <a:r>
              <a:rPr lang="en-US" dirty="0"/>
              <a:t>STACK is empty:</a:t>
            </a:r>
          </a:p>
          <a:p>
            <a:r>
              <a:rPr lang="en-US" dirty="0"/>
              <a:t>3. If an operand is encountered, add it to P.</a:t>
            </a:r>
          </a:p>
          <a:p>
            <a:r>
              <a:rPr lang="en-US" dirty="0"/>
              <a:t>4. If a left parenthesis is encountered, push it onto STACK.</a:t>
            </a:r>
          </a:p>
          <a:p>
            <a:r>
              <a:rPr lang="en-US" dirty="0"/>
              <a:t>5. If an operator © is encountered, then:</a:t>
            </a:r>
          </a:p>
          <a:p>
            <a:r>
              <a:rPr lang="en-US" dirty="0"/>
              <a:t>a) Repeatedly pop from STACK and add to P each operator</a:t>
            </a:r>
          </a:p>
          <a:p>
            <a:pPr marL="0" indent="0">
              <a:buNone/>
            </a:pPr>
            <a:r>
              <a:rPr lang="en-US" dirty="0" smtClean="0"/>
              <a:t>       (</a:t>
            </a:r>
            <a:r>
              <a:rPr lang="en-US" dirty="0"/>
              <a:t>on the top of STACK) which has the same </a:t>
            </a:r>
            <a:r>
              <a:rPr lang="en-US" dirty="0" smtClean="0"/>
              <a:t>or  higher      	precedence/priority </a:t>
            </a:r>
            <a:r>
              <a:rPr lang="en-US" dirty="0"/>
              <a:t>than ©</a:t>
            </a:r>
          </a:p>
          <a:p>
            <a:r>
              <a:rPr lang="en-US" dirty="0"/>
              <a:t>b) Add © to STACK</a:t>
            </a:r>
            <a:r>
              <a:rPr lang="en-US" dirty="0" smtClean="0"/>
              <a:t>.</a:t>
            </a:r>
          </a:p>
          <a:p>
            <a:r>
              <a:rPr lang="en-US" dirty="0"/>
              <a:t>[End of If structure.]</a:t>
            </a:r>
          </a:p>
        </p:txBody>
      </p:sp>
    </p:spTree>
    <p:extLst>
      <p:ext uri="{BB962C8B-B14F-4D97-AF65-F5344CB8AC3E}">
        <p14:creationId xmlns:p14="http://schemas.microsoft.com/office/powerpoint/2010/main" val="3878618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If a right parenthesis is encountered, then:</a:t>
            </a:r>
          </a:p>
          <a:p>
            <a:r>
              <a:rPr lang="en-US" dirty="0"/>
              <a:t>a) Repeatedly pop from STACK and add to </a:t>
            </a:r>
            <a:r>
              <a:rPr lang="en-US" b="1" dirty="0"/>
              <a:t>P </a:t>
            </a:r>
            <a:r>
              <a:rPr lang="en-US" dirty="0"/>
              <a:t>each operator (on </a:t>
            </a:r>
            <a:r>
              <a:rPr lang="en-US" dirty="0" smtClean="0"/>
              <a:t>the top </a:t>
            </a:r>
            <a:r>
              <a:rPr lang="en-US" dirty="0"/>
              <a:t>of STACK) until a left parenthesis is encountered.</a:t>
            </a:r>
          </a:p>
          <a:p>
            <a:r>
              <a:rPr lang="en-US" dirty="0"/>
              <a:t>b) Remove the left parenthesis. [Do not add the left parenthesis to </a:t>
            </a:r>
            <a:r>
              <a:rPr lang="en-US" b="1" dirty="0"/>
              <a:t>P</a:t>
            </a:r>
            <a:r>
              <a:rPr lang="en-US" dirty="0"/>
              <a:t>.]</a:t>
            </a:r>
          </a:p>
          <a:p>
            <a:r>
              <a:rPr lang="en-US" dirty="0"/>
              <a:t>[End of If structure.]</a:t>
            </a:r>
          </a:p>
          <a:p>
            <a:r>
              <a:rPr lang="en-US" dirty="0"/>
              <a:t>[End of Step 2 loop.]</a:t>
            </a:r>
          </a:p>
          <a:p>
            <a:r>
              <a:rPr lang="en-US" b="1" dirty="0" smtClean="0"/>
              <a:t> </a:t>
            </a:r>
            <a:r>
              <a:rPr lang="en-US" dirty="0"/>
              <a:t>Exit.</a:t>
            </a:r>
          </a:p>
        </p:txBody>
      </p:sp>
    </p:spTree>
    <p:extLst>
      <p:ext uri="{BB962C8B-B14F-4D97-AF65-F5344CB8AC3E}">
        <p14:creationId xmlns:p14="http://schemas.microsoft.com/office/powerpoint/2010/main" val="1592410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Convert </a:t>
            </a:r>
            <a:r>
              <a:rPr lang="en-US" b="1" dirty="0"/>
              <a:t>Q</a:t>
            </a:r>
            <a:r>
              <a:rPr lang="en-US" dirty="0"/>
              <a:t>: </a:t>
            </a:r>
            <a:r>
              <a:rPr lang="en-US" b="1" dirty="0"/>
              <a:t>A+( B * C – ( D / E ^ F ) * G ) * H </a:t>
            </a:r>
            <a:r>
              <a:rPr lang="en-US" dirty="0"/>
              <a:t>into postfix form showing stack status </a:t>
            </a:r>
            <a:r>
              <a:rPr lang="en-US" dirty="0" smtClean="0"/>
              <a:t>.</a:t>
            </a:r>
          </a:p>
          <a:p>
            <a:r>
              <a:rPr lang="en-US" dirty="0"/>
              <a:t>Now add </a:t>
            </a:r>
            <a:r>
              <a:rPr lang="en-US" b="1" dirty="0"/>
              <a:t>“)” </a:t>
            </a:r>
            <a:r>
              <a:rPr lang="en-US" dirty="0"/>
              <a:t>at the end of expression </a:t>
            </a:r>
            <a:r>
              <a:rPr lang="en-US" b="1" dirty="0"/>
              <a:t>A+( B * C – ( D / E ^ F ) * G ) * H </a:t>
            </a:r>
            <a:r>
              <a:rPr lang="en-US" b="1" dirty="0" smtClean="0"/>
              <a:t>) </a:t>
            </a:r>
            <a:r>
              <a:rPr lang="en-US" dirty="0" smtClean="0"/>
              <a:t>and </a:t>
            </a:r>
            <a:r>
              <a:rPr lang="en-US" dirty="0"/>
              <a:t>also Push a </a:t>
            </a:r>
            <a:r>
              <a:rPr lang="en-US" b="1" dirty="0"/>
              <a:t>“(“ </a:t>
            </a:r>
            <a:r>
              <a:rPr lang="en-US" dirty="0"/>
              <a:t>on Stack.</a:t>
            </a:r>
          </a:p>
        </p:txBody>
      </p:sp>
    </p:spTree>
    <p:extLst>
      <p:ext uri="{BB962C8B-B14F-4D97-AF65-F5344CB8AC3E}">
        <p14:creationId xmlns:p14="http://schemas.microsoft.com/office/powerpoint/2010/main" val="44492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304800"/>
            <a:ext cx="7619999" cy="6019800"/>
          </a:xfrm>
        </p:spPr>
      </p:pic>
    </p:spTree>
    <p:extLst>
      <p:ext uri="{BB962C8B-B14F-4D97-AF65-F5344CB8AC3E}">
        <p14:creationId xmlns:p14="http://schemas.microsoft.com/office/powerpoint/2010/main" val="28682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Evaluation of Postfix Expression</a:t>
            </a:r>
            <a:endParaRPr lang="en-US" dirty="0"/>
          </a:p>
        </p:txBody>
      </p:sp>
      <p:sp>
        <p:nvSpPr>
          <p:cNvPr id="3" name="Content Placeholder 2"/>
          <p:cNvSpPr>
            <a:spLocks noGrp="1"/>
          </p:cNvSpPr>
          <p:nvPr>
            <p:ph idx="1"/>
          </p:nvPr>
        </p:nvSpPr>
        <p:spPr/>
        <p:txBody>
          <a:bodyPr/>
          <a:lstStyle/>
          <a:p>
            <a:r>
              <a:rPr lang="en-US" dirty="0"/>
              <a:t>If </a:t>
            </a:r>
            <a:r>
              <a:rPr lang="en-US" b="1" dirty="0"/>
              <a:t>P </a:t>
            </a:r>
            <a:r>
              <a:rPr lang="en-US" dirty="0"/>
              <a:t>is an arithmetic expression written in postfix notation. This </a:t>
            </a:r>
            <a:r>
              <a:rPr lang="en-US" dirty="0" smtClean="0"/>
              <a:t>algorithm uses </a:t>
            </a:r>
            <a:r>
              <a:rPr lang="en-US" dirty="0"/>
              <a:t>STACK to hold operands, and evaluate </a:t>
            </a:r>
            <a:r>
              <a:rPr lang="en-US" b="1" dirty="0"/>
              <a:t>P</a:t>
            </a:r>
            <a:r>
              <a:rPr lang="en-US" dirty="0"/>
              <a:t>.</a:t>
            </a:r>
          </a:p>
        </p:txBody>
      </p:sp>
    </p:spTree>
    <p:extLst>
      <p:ext uri="{BB962C8B-B14F-4D97-AF65-F5344CB8AC3E}">
        <p14:creationId xmlns:p14="http://schemas.microsoft.com/office/powerpoint/2010/main" val="3348926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Algorithm: </a:t>
            </a:r>
            <a:r>
              <a:rPr lang="en-US" dirty="0"/>
              <a:t>This algorithm finds the VALUE of </a:t>
            </a:r>
            <a:r>
              <a:rPr lang="en-US" b="1" dirty="0"/>
              <a:t>P </a:t>
            </a:r>
            <a:r>
              <a:rPr lang="en-US" dirty="0"/>
              <a:t>written in postfix notation.</a:t>
            </a:r>
          </a:p>
          <a:p>
            <a:r>
              <a:rPr lang="en-US" b="1" dirty="0"/>
              <a:t>1. </a:t>
            </a:r>
            <a:r>
              <a:rPr lang="en-US" dirty="0"/>
              <a:t>Add a Dollar Sign ”$” at the end of </a:t>
            </a:r>
            <a:r>
              <a:rPr lang="en-US" b="1" dirty="0"/>
              <a:t>P</a:t>
            </a:r>
            <a:r>
              <a:rPr lang="en-US" dirty="0"/>
              <a:t>. [This acts as sentinel.]</a:t>
            </a:r>
          </a:p>
          <a:p>
            <a:r>
              <a:rPr lang="en-US" b="1" dirty="0"/>
              <a:t>2. </a:t>
            </a:r>
            <a:r>
              <a:rPr lang="en-US" dirty="0"/>
              <a:t>Scan </a:t>
            </a:r>
            <a:r>
              <a:rPr lang="en-US" b="1" dirty="0"/>
              <a:t>P </a:t>
            </a:r>
            <a:r>
              <a:rPr lang="en-US" dirty="0"/>
              <a:t>from left to right and repeat Steps 3 and 4 for each element of </a:t>
            </a:r>
            <a:r>
              <a:rPr lang="en-US" b="1" dirty="0"/>
              <a:t>P</a:t>
            </a:r>
          </a:p>
          <a:p>
            <a:r>
              <a:rPr lang="en-US" dirty="0"/>
              <a:t>until the sentinel “$” is encountered.</a:t>
            </a:r>
          </a:p>
          <a:p>
            <a:r>
              <a:rPr lang="en-US" b="1" dirty="0"/>
              <a:t>3. </a:t>
            </a:r>
            <a:r>
              <a:rPr lang="en-US" dirty="0"/>
              <a:t>If an operand is encountered, put it on STACK.</a:t>
            </a:r>
          </a:p>
          <a:p>
            <a:r>
              <a:rPr lang="en-US" b="1" dirty="0"/>
              <a:t>4. </a:t>
            </a:r>
            <a:r>
              <a:rPr lang="en-US" dirty="0"/>
              <a:t>If an operator © is encountered, then:</a:t>
            </a:r>
          </a:p>
          <a:p>
            <a:r>
              <a:rPr lang="en-US" b="1" dirty="0"/>
              <a:t>a) </a:t>
            </a:r>
            <a:r>
              <a:rPr lang="en-US" dirty="0"/>
              <a:t>Remove the two top elements of STACK, where </a:t>
            </a:r>
            <a:r>
              <a:rPr lang="en-US" b="1" dirty="0"/>
              <a:t>A </a:t>
            </a:r>
            <a:r>
              <a:rPr lang="en-US" dirty="0"/>
              <a:t>is the top</a:t>
            </a:r>
          </a:p>
          <a:p>
            <a:r>
              <a:rPr lang="en-US" dirty="0"/>
              <a:t>element and </a:t>
            </a:r>
            <a:r>
              <a:rPr lang="en-US" b="1" dirty="0"/>
              <a:t>B </a:t>
            </a:r>
            <a:r>
              <a:rPr lang="en-US" dirty="0"/>
              <a:t>is the next-to—top-element.</a:t>
            </a:r>
          </a:p>
          <a:p>
            <a:r>
              <a:rPr lang="en-US" b="1" dirty="0"/>
              <a:t>b) </a:t>
            </a:r>
            <a:r>
              <a:rPr lang="en-US" dirty="0"/>
              <a:t>Evaluate </a:t>
            </a:r>
            <a:r>
              <a:rPr lang="en-US" b="1" dirty="0"/>
              <a:t>B </a:t>
            </a:r>
            <a:r>
              <a:rPr lang="en-US" dirty="0"/>
              <a:t>© </a:t>
            </a:r>
            <a:r>
              <a:rPr lang="en-US" b="1" dirty="0"/>
              <a:t>A</a:t>
            </a:r>
            <a:r>
              <a:rPr lang="en-US" dirty="0"/>
              <a:t>.</a:t>
            </a:r>
          </a:p>
          <a:p>
            <a:r>
              <a:rPr lang="en-US" b="1" dirty="0"/>
              <a:t>c) </a:t>
            </a:r>
            <a:r>
              <a:rPr lang="en-US" dirty="0"/>
              <a:t>Place the result of (b) back on STACK.</a:t>
            </a:r>
          </a:p>
          <a:p>
            <a:r>
              <a:rPr lang="en-US" dirty="0"/>
              <a:t>[End of If structure.]</a:t>
            </a:r>
          </a:p>
          <a:p>
            <a:r>
              <a:rPr lang="en-US" dirty="0"/>
              <a:t>[End of Step 2 loop.]</a:t>
            </a:r>
          </a:p>
          <a:p>
            <a:r>
              <a:rPr lang="en-US" b="1" dirty="0"/>
              <a:t>5. </a:t>
            </a:r>
            <a:r>
              <a:rPr lang="en-US" dirty="0"/>
              <a:t>Set VALUE equal to the top element on STACK.</a:t>
            </a:r>
          </a:p>
          <a:p>
            <a:r>
              <a:rPr lang="en-US" b="1" dirty="0"/>
              <a:t>6. </a:t>
            </a:r>
            <a:r>
              <a:rPr lang="en-US" dirty="0"/>
              <a:t>Exit.</a:t>
            </a:r>
          </a:p>
        </p:txBody>
      </p:sp>
    </p:spTree>
    <p:extLst>
      <p:ext uri="{BB962C8B-B14F-4D97-AF65-F5344CB8AC3E}">
        <p14:creationId xmlns:p14="http://schemas.microsoft.com/office/powerpoint/2010/main" val="3467986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Following </a:t>
            </a:r>
            <a:r>
              <a:rPr lang="en-US" dirty="0"/>
              <a:t>is an infix arithmetic expression</a:t>
            </a:r>
          </a:p>
          <a:p>
            <a:r>
              <a:rPr lang="en-US" dirty="0"/>
              <a:t>(5 + 2) * 3 – 9 / </a:t>
            </a:r>
            <a:r>
              <a:rPr lang="en-US" dirty="0" smtClean="0"/>
              <a:t>3</a:t>
            </a:r>
          </a:p>
          <a:p>
            <a:endParaRPr lang="en-US" dirty="0"/>
          </a:p>
          <a:p>
            <a:r>
              <a:rPr lang="en-US" b="1" dirty="0"/>
              <a:t>And its postfix is:</a:t>
            </a:r>
          </a:p>
          <a:p>
            <a:r>
              <a:rPr lang="en-US" dirty="0"/>
              <a:t>5 2 + 3 * 9 3 / </a:t>
            </a:r>
            <a:r>
              <a:rPr lang="en-US" dirty="0" smtClean="0"/>
              <a:t>–</a:t>
            </a:r>
          </a:p>
          <a:p>
            <a:r>
              <a:rPr lang="en-US" dirty="0"/>
              <a:t>Now add </a:t>
            </a:r>
            <a:r>
              <a:rPr lang="en-US" b="1" dirty="0"/>
              <a:t>“$” </a:t>
            </a:r>
            <a:r>
              <a:rPr lang="en-US" dirty="0"/>
              <a:t>at the end of expression as a sentinel.</a:t>
            </a:r>
          </a:p>
          <a:p>
            <a:r>
              <a:rPr lang="en-US" dirty="0"/>
              <a:t>5 2 + 3 * 8 4 / – </a:t>
            </a:r>
            <a:r>
              <a:rPr lang="en-US" b="1" dirty="0"/>
              <a:t>$</a:t>
            </a:r>
            <a:endParaRPr lang="en-US" dirty="0"/>
          </a:p>
        </p:txBody>
      </p:sp>
    </p:spTree>
    <p:extLst>
      <p:ext uri="{BB962C8B-B14F-4D97-AF65-F5344CB8AC3E}">
        <p14:creationId xmlns:p14="http://schemas.microsoft.com/office/powerpoint/2010/main" val="19285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457200"/>
            <a:ext cx="8763000" cy="5943600"/>
          </a:xfrm>
        </p:spPr>
      </p:pic>
    </p:spTree>
    <p:extLst>
      <p:ext uri="{BB962C8B-B14F-4D97-AF65-F5344CB8AC3E}">
        <p14:creationId xmlns:p14="http://schemas.microsoft.com/office/powerpoint/2010/main" val="21732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t>
            </a:r>
            <a:endParaRPr lang="en-US" dirty="0"/>
          </a:p>
        </p:txBody>
      </p:sp>
      <p:sp>
        <p:nvSpPr>
          <p:cNvPr id="3" name="Content Placeholder 2"/>
          <p:cNvSpPr>
            <a:spLocks noGrp="1"/>
          </p:cNvSpPr>
          <p:nvPr>
            <p:ph idx="1"/>
          </p:nvPr>
        </p:nvSpPr>
        <p:spPr/>
        <p:txBody>
          <a:bodyPr/>
          <a:lstStyle/>
          <a:p>
            <a:r>
              <a:rPr lang="en-US" dirty="0"/>
              <a:t>Linked List is a linear data structure and it is very common data structure which consists of group of nodes in a sequence which is divided in two parts. </a:t>
            </a:r>
            <a:endParaRPr lang="en-US" dirty="0" smtClean="0"/>
          </a:p>
          <a:p>
            <a:r>
              <a:rPr lang="en-US" dirty="0" smtClean="0"/>
              <a:t>Each </a:t>
            </a:r>
            <a:r>
              <a:rPr lang="en-US" dirty="0"/>
              <a:t>node consists of its own data and the address of the next node and forms a chain. Linked Lists are used to create trees and graphs.</a:t>
            </a:r>
          </a:p>
        </p:txBody>
      </p:sp>
    </p:spTree>
    <p:extLst>
      <p:ext uri="{BB962C8B-B14F-4D97-AF65-F5344CB8AC3E}">
        <p14:creationId xmlns:p14="http://schemas.microsoft.com/office/powerpoint/2010/main" val="4279101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4201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98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Stack is a LIFO (last in first out) structure. </a:t>
            </a:r>
            <a:endParaRPr lang="en-US" dirty="0" smtClean="0"/>
          </a:p>
          <a:p>
            <a:r>
              <a:rPr lang="en-US" dirty="0" smtClean="0"/>
              <a:t>It </a:t>
            </a:r>
            <a:r>
              <a:rPr lang="en-US" dirty="0"/>
              <a:t>is </a:t>
            </a:r>
            <a:r>
              <a:rPr lang="en-US" dirty="0" smtClean="0"/>
              <a:t>an ordered </a:t>
            </a:r>
            <a:r>
              <a:rPr lang="en-US" dirty="0"/>
              <a:t>list of the same type of elements. </a:t>
            </a:r>
            <a:endParaRPr lang="en-US" dirty="0" smtClean="0"/>
          </a:p>
          <a:p>
            <a:r>
              <a:rPr lang="en-US" dirty="0" smtClean="0"/>
              <a:t>A </a:t>
            </a:r>
            <a:r>
              <a:rPr lang="en-US" dirty="0"/>
              <a:t>stack is a linear list where </a:t>
            </a:r>
            <a:r>
              <a:rPr lang="en-US" dirty="0" smtClean="0"/>
              <a:t>all insertions </a:t>
            </a:r>
            <a:r>
              <a:rPr lang="en-US" dirty="0"/>
              <a:t>and deletions are permitted only at one end of the list. </a:t>
            </a:r>
            <a:r>
              <a:rPr lang="en-US" dirty="0" smtClean="0"/>
              <a:t> </a:t>
            </a:r>
          </a:p>
          <a:p>
            <a:r>
              <a:rPr lang="en-US" dirty="0" smtClean="0"/>
              <a:t>When elements </a:t>
            </a:r>
            <a:r>
              <a:rPr lang="en-US" dirty="0"/>
              <a:t>are added to stack it grow at one end. </a:t>
            </a:r>
            <a:endParaRPr lang="en-US" dirty="0" smtClean="0"/>
          </a:p>
          <a:p>
            <a:r>
              <a:rPr lang="en-US" dirty="0" smtClean="0"/>
              <a:t>Similarly</a:t>
            </a:r>
            <a:r>
              <a:rPr lang="en-US" dirty="0"/>
              <a:t>, when elements </a:t>
            </a:r>
            <a:r>
              <a:rPr lang="en-US" dirty="0" smtClean="0"/>
              <a:t>are deleted </a:t>
            </a:r>
            <a:r>
              <a:rPr lang="en-US" dirty="0"/>
              <a:t>from a stack, it shrinks at the same end.</a:t>
            </a:r>
          </a:p>
        </p:txBody>
      </p:sp>
    </p:spTree>
    <p:extLst>
      <p:ext uri="{BB962C8B-B14F-4D97-AF65-F5344CB8AC3E}">
        <p14:creationId xmlns:p14="http://schemas.microsoft.com/office/powerpoint/2010/main" val="28679858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Head is a special pointer variable which contains the address of the </a:t>
            </a:r>
            <a:r>
              <a:rPr lang="en-US" dirty="0" smtClean="0"/>
              <a:t>first node </a:t>
            </a:r>
            <a:r>
              <a:rPr lang="en-US" dirty="0"/>
              <a:t>of the list. </a:t>
            </a:r>
            <a:endParaRPr lang="en-US" dirty="0" smtClean="0"/>
          </a:p>
          <a:p>
            <a:r>
              <a:rPr lang="en-US" dirty="0" smtClean="0"/>
              <a:t>If </a:t>
            </a:r>
            <a:r>
              <a:rPr lang="en-US" dirty="0"/>
              <a:t>there is no node available in the list then Head contains </a:t>
            </a:r>
            <a:r>
              <a:rPr lang="en-US" dirty="0" smtClean="0"/>
              <a:t>NULL value </a:t>
            </a:r>
            <a:r>
              <a:rPr lang="en-US" dirty="0"/>
              <a:t>that means, List is empty. </a:t>
            </a:r>
            <a:endParaRPr lang="en-US" dirty="0" smtClean="0"/>
          </a:p>
          <a:p>
            <a:r>
              <a:rPr lang="en-US" dirty="0" smtClean="0"/>
              <a:t>The </a:t>
            </a:r>
            <a:r>
              <a:rPr lang="en-US" dirty="0"/>
              <a:t>left part of the each node represents </a:t>
            </a:r>
            <a:r>
              <a:rPr lang="en-US" dirty="0" smtClean="0"/>
              <a:t>the information </a:t>
            </a:r>
            <a:r>
              <a:rPr lang="en-US" dirty="0"/>
              <a:t>part of the node, which may contain an entire record of </a:t>
            </a:r>
            <a:r>
              <a:rPr lang="en-US" dirty="0" smtClean="0"/>
              <a:t>data.</a:t>
            </a:r>
          </a:p>
          <a:p>
            <a:r>
              <a:rPr lang="en-US" dirty="0"/>
              <a:t>T</a:t>
            </a:r>
            <a:r>
              <a:rPr lang="en-US" dirty="0" smtClean="0"/>
              <a:t>he </a:t>
            </a:r>
            <a:r>
              <a:rPr lang="en-US" dirty="0"/>
              <a:t>right part represents pointer/link to the next node. </a:t>
            </a:r>
          </a:p>
          <a:p>
            <a:r>
              <a:rPr lang="en-US" dirty="0" smtClean="0"/>
              <a:t>The next </a:t>
            </a:r>
            <a:r>
              <a:rPr lang="en-US" dirty="0"/>
              <a:t>pointer of the last node is null pointer signal the end of the list.</a:t>
            </a:r>
          </a:p>
        </p:txBody>
      </p:sp>
    </p:spTree>
    <p:extLst>
      <p:ext uri="{BB962C8B-B14F-4D97-AF65-F5344CB8AC3E}">
        <p14:creationId xmlns:p14="http://schemas.microsoft.com/office/powerpoint/2010/main" val="1717070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Linked Lists</a:t>
            </a:r>
            <a:br>
              <a:rPr lang="en-US" b="1" dirty="0"/>
            </a:br>
            <a:endParaRPr lang="en-US" dirty="0"/>
          </a:p>
        </p:txBody>
      </p:sp>
      <p:sp>
        <p:nvSpPr>
          <p:cNvPr id="3" name="Content Placeholder 2"/>
          <p:cNvSpPr>
            <a:spLocks noGrp="1"/>
          </p:cNvSpPr>
          <p:nvPr>
            <p:ph idx="1"/>
          </p:nvPr>
        </p:nvSpPr>
        <p:spPr/>
        <p:txBody>
          <a:bodyPr/>
          <a:lstStyle/>
          <a:p>
            <a:r>
              <a:rPr lang="en-US" dirty="0"/>
              <a:t>They are a dynamic in nature which allocates the memory when required.</a:t>
            </a:r>
          </a:p>
          <a:p>
            <a:r>
              <a:rPr lang="en-US" dirty="0"/>
              <a:t>Insertion and deletion operations can be easily implemented.</a:t>
            </a:r>
          </a:p>
          <a:p>
            <a:r>
              <a:rPr lang="en-US" dirty="0"/>
              <a:t>Stacks and queues can be easily executed.</a:t>
            </a:r>
          </a:p>
          <a:p>
            <a:r>
              <a:rPr lang="en-US" dirty="0"/>
              <a:t>Linked List reduces the access time.</a:t>
            </a:r>
          </a:p>
          <a:p>
            <a:pPr marL="0" indent="0">
              <a:buNone/>
            </a:pPr>
            <a:endParaRPr lang="en-US" dirty="0"/>
          </a:p>
        </p:txBody>
      </p:sp>
    </p:spTree>
    <p:extLst>
      <p:ext uri="{BB962C8B-B14F-4D97-AF65-F5344CB8AC3E}">
        <p14:creationId xmlns:p14="http://schemas.microsoft.com/office/powerpoint/2010/main" val="4039596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Linked Lists</a:t>
            </a:r>
            <a:br>
              <a:rPr lang="en-US" b="1" dirty="0"/>
            </a:br>
            <a:endParaRPr lang="en-US" dirty="0"/>
          </a:p>
        </p:txBody>
      </p:sp>
      <p:sp>
        <p:nvSpPr>
          <p:cNvPr id="3" name="Content Placeholder 2"/>
          <p:cNvSpPr>
            <a:spLocks noGrp="1"/>
          </p:cNvSpPr>
          <p:nvPr>
            <p:ph idx="1"/>
          </p:nvPr>
        </p:nvSpPr>
        <p:spPr/>
        <p:txBody>
          <a:bodyPr/>
          <a:lstStyle/>
          <a:p>
            <a:r>
              <a:rPr lang="en-US" dirty="0"/>
              <a:t>The memory is wasted as pointers require extra memory for storage.</a:t>
            </a:r>
          </a:p>
          <a:p>
            <a:r>
              <a:rPr lang="en-US" dirty="0"/>
              <a:t>No element can be accessed randomly; it has to access each node sequentially.</a:t>
            </a:r>
          </a:p>
          <a:p>
            <a:r>
              <a:rPr lang="en-US" dirty="0"/>
              <a:t>Reverse Traversing is difficult in linked list.</a:t>
            </a:r>
          </a:p>
          <a:p>
            <a:endParaRPr lang="en-US" dirty="0"/>
          </a:p>
        </p:txBody>
      </p:sp>
    </p:spTree>
    <p:extLst>
      <p:ext uri="{BB962C8B-B14F-4D97-AF65-F5344CB8AC3E}">
        <p14:creationId xmlns:p14="http://schemas.microsoft.com/office/powerpoint/2010/main" val="829961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Linked Lists</a:t>
            </a:r>
            <a:br>
              <a:rPr lang="en-US" b="1" dirty="0"/>
            </a:br>
            <a:endParaRPr lang="en-US" dirty="0"/>
          </a:p>
        </p:txBody>
      </p:sp>
      <p:sp>
        <p:nvSpPr>
          <p:cNvPr id="3" name="Content Placeholder 2"/>
          <p:cNvSpPr>
            <a:spLocks noGrp="1"/>
          </p:cNvSpPr>
          <p:nvPr>
            <p:ph idx="1"/>
          </p:nvPr>
        </p:nvSpPr>
        <p:spPr/>
        <p:txBody>
          <a:bodyPr/>
          <a:lstStyle/>
          <a:p>
            <a:r>
              <a:rPr lang="en-US" dirty="0"/>
              <a:t>Linked lists are used to implement stacks, queues, graphs, etc.</a:t>
            </a:r>
          </a:p>
          <a:p>
            <a:r>
              <a:rPr lang="en-US" dirty="0"/>
              <a:t>Linked lists let you insert elements at the beginning and end of the list.</a:t>
            </a:r>
          </a:p>
          <a:p>
            <a:r>
              <a:rPr lang="en-US" dirty="0"/>
              <a:t>In Linked Lists we don’t need to know the size in advance.</a:t>
            </a:r>
          </a:p>
          <a:p>
            <a:endParaRPr lang="en-US" dirty="0"/>
          </a:p>
        </p:txBody>
      </p:sp>
    </p:spTree>
    <p:extLst>
      <p:ext uri="{BB962C8B-B14F-4D97-AF65-F5344CB8AC3E}">
        <p14:creationId xmlns:p14="http://schemas.microsoft.com/office/powerpoint/2010/main" val="3845890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Linked Lists</a:t>
            </a:r>
            <a:br>
              <a:rPr lang="en-US" b="1" dirty="0"/>
            </a:br>
            <a:endParaRPr lang="en-US" dirty="0"/>
          </a:p>
        </p:txBody>
      </p:sp>
      <p:sp>
        <p:nvSpPr>
          <p:cNvPr id="3" name="Content Placeholder 2"/>
          <p:cNvSpPr>
            <a:spLocks noGrp="1"/>
          </p:cNvSpPr>
          <p:nvPr>
            <p:ph idx="1"/>
          </p:nvPr>
        </p:nvSpPr>
        <p:spPr/>
        <p:txBody>
          <a:bodyPr/>
          <a:lstStyle/>
          <a:p>
            <a:r>
              <a:rPr lang="en-US" b="1" dirty="0"/>
              <a:t>Singly Linked List :</a:t>
            </a:r>
            <a:r>
              <a:rPr lang="en-US" dirty="0"/>
              <a:t> Singly linked lists contain nodes which have a data part as well as an address part i.e. next, which points to the next node in sequence of nodes. The operations we can perform on singly linked lists are insertion, deletion and traversal. </a:t>
            </a:r>
          </a:p>
        </p:txBody>
      </p:sp>
    </p:spTree>
    <p:extLst>
      <p:ext uri="{BB962C8B-B14F-4D97-AF65-F5344CB8AC3E}">
        <p14:creationId xmlns:p14="http://schemas.microsoft.com/office/powerpoint/2010/main" val="2537301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7848600" cy="3962400"/>
          </a:xfrm>
        </p:spPr>
      </p:pic>
    </p:spTree>
    <p:extLst>
      <p:ext uri="{BB962C8B-B14F-4D97-AF65-F5344CB8AC3E}">
        <p14:creationId xmlns:p14="http://schemas.microsoft.com/office/powerpoint/2010/main" val="823901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Doubly Linked List</a:t>
            </a:r>
            <a:endParaRPr lang="en-US" dirty="0"/>
          </a:p>
        </p:txBody>
      </p:sp>
      <p:sp>
        <p:nvSpPr>
          <p:cNvPr id="3" name="Content Placeholder 2"/>
          <p:cNvSpPr>
            <a:spLocks noGrp="1"/>
          </p:cNvSpPr>
          <p:nvPr>
            <p:ph idx="1"/>
          </p:nvPr>
        </p:nvSpPr>
        <p:spPr/>
        <p:txBody>
          <a:bodyPr/>
          <a:lstStyle/>
          <a:p>
            <a:r>
              <a:rPr lang="en-US" b="1" dirty="0"/>
              <a:t>Doubly Linked List :</a:t>
            </a:r>
            <a:r>
              <a:rPr lang="en-US" dirty="0"/>
              <a:t> In a doubly linked list, each node contains two links the first link points to the previous node and the next link points to the next node in the sequence.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10000"/>
            <a:ext cx="7848600" cy="2362200"/>
          </a:xfrm>
          <a:prstGeom prst="rect">
            <a:avLst/>
          </a:prstGeom>
        </p:spPr>
      </p:pic>
    </p:spTree>
    <p:extLst>
      <p:ext uri="{BB962C8B-B14F-4D97-AF65-F5344CB8AC3E}">
        <p14:creationId xmlns:p14="http://schemas.microsoft.com/office/powerpoint/2010/main" val="589879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Circular Linked List</a:t>
            </a:r>
            <a:endParaRPr lang="en-US" dirty="0"/>
          </a:p>
        </p:txBody>
      </p:sp>
      <p:sp>
        <p:nvSpPr>
          <p:cNvPr id="3" name="Content Placeholder 2"/>
          <p:cNvSpPr>
            <a:spLocks noGrp="1"/>
          </p:cNvSpPr>
          <p:nvPr>
            <p:ph idx="1"/>
          </p:nvPr>
        </p:nvSpPr>
        <p:spPr/>
        <p:txBody>
          <a:bodyPr/>
          <a:lstStyle/>
          <a:p>
            <a:r>
              <a:rPr lang="en-US" b="1" dirty="0"/>
              <a:t>Circular Linked List :</a:t>
            </a:r>
            <a:r>
              <a:rPr lang="en-US" dirty="0"/>
              <a:t> In the circular linked list the last node of the list contains the address of the first node and </a:t>
            </a:r>
            <a:r>
              <a:rPr lang="en-US" dirty="0" smtClean="0"/>
              <a:t>forms </a:t>
            </a:r>
            <a:r>
              <a:rPr lang="en-US" dirty="0"/>
              <a:t>a circular chain.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505200"/>
            <a:ext cx="7467600" cy="2667000"/>
          </a:xfrm>
          <a:prstGeom prst="rect">
            <a:avLst/>
          </a:prstGeom>
        </p:spPr>
      </p:pic>
    </p:spTree>
    <p:extLst>
      <p:ext uri="{BB962C8B-B14F-4D97-AF65-F5344CB8AC3E}">
        <p14:creationId xmlns:p14="http://schemas.microsoft.com/office/powerpoint/2010/main" val="3926539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Linked </a:t>
            </a:r>
            <a:r>
              <a:rPr lang="en-US" b="1" dirty="0" smtClean="0"/>
              <a:t>List</a:t>
            </a:r>
            <a:endParaRPr lang="en-US" dirty="0"/>
          </a:p>
        </p:txBody>
      </p:sp>
      <p:sp>
        <p:nvSpPr>
          <p:cNvPr id="3" name="Content Placeholder 2"/>
          <p:cNvSpPr>
            <a:spLocks noGrp="1"/>
          </p:cNvSpPr>
          <p:nvPr>
            <p:ph idx="1"/>
          </p:nvPr>
        </p:nvSpPr>
        <p:spPr/>
        <p:txBody>
          <a:bodyPr/>
          <a:lstStyle/>
          <a:p>
            <a:r>
              <a:rPr lang="en-US" b="1" dirty="0"/>
              <a:t>Traversing a Linked </a:t>
            </a:r>
            <a:r>
              <a:rPr lang="en-US" b="1" dirty="0" smtClean="0"/>
              <a:t>List</a:t>
            </a:r>
          </a:p>
          <a:p>
            <a:r>
              <a:rPr lang="en-US" b="1" dirty="0"/>
              <a:t>Searching a Linked List:</a:t>
            </a:r>
            <a:endParaRPr lang="en-US" b="1" dirty="0" smtClean="0"/>
          </a:p>
          <a:p>
            <a:endParaRPr lang="en-US" dirty="0"/>
          </a:p>
        </p:txBody>
      </p:sp>
    </p:spTree>
    <p:extLst>
      <p:ext uri="{BB962C8B-B14F-4D97-AF65-F5344CB8AC3E}">
        <p14:creationId xmlns:p14="http://schemas.microsoft.com/office/powerpoint/2010/main" val="1907000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Traversing a Linked 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Suppose we want to traverse LIST in order to process each node exactly once.</a:t>
            </a:r>
          </a:p>
          <a:p>
            <a:r>
              <a:rPr lang="en-US" dirty="0"/>
              <a:t>The traversing algorithm uses a pointer variable PTR which points to the node that </a:t>
            </a:r>
            <a:r>
              <a:rPr lang="en-US" dirty="0" smtClean="0"/>
              <a:t>is currently </a:t>
            </a:r>
            <a:r>
              <a:rPr lang="en-US" dirty="0"/>
              <a:t>being processed</a:t>
            </a:r>
            <a:r>
              <a:rPr lang="en-US" dirty="0" smtClean="0"/>
              <a:t>.</a:t>
            </a:r>
          </a:p>
          <a:p>
            <a:r>
              <a:rPr lang="en-US" dirty="0" smtClean="0"/>
              <a:t> </a:t>
            </a:r>
            <a:r>
              <a:rPr lang="en-US" dirty="0"/>
              <a:t>Accordingly, PTR-&gt;NEXT points to the next node to </a:t>
            </a:r>
            <a:r>
              <a:rPr lang="en-US" dirty="0" smtClean="0"/>
              <a:t>be processed </a:t>
            </a:r>
            <a:r>
              <a:rPr lang="en-US" dirty="0"/>
              <a:t>so</a:t>
            </a:r>
            <a:r>
              <a:rPr lang="en-US" dirty="0" smtClean="0"/>
              <a:t>,</a:t>
            </a:r>
          </a:p>
          <a:p>
            <a:r>
              <a:rPr lang="en-US" dirty="0"/>
              <a:t>PTR=HEAD [ Moves the pointer to the first node of the list]</a:t>
            </a:r>
          </a:p>
          <a:p>
            <a:r>
              <a:rPr lang="en-US" dirty="0"/>
              <a:t>PTR=PTR-&gt;NEXT [ Moves the pointer to the next node in the list.]</a:t>
            </a:r>
          </a:p>
        </p:txBody>
      </p:sp>
    </p:spTree>
    <p:extLst>
      <p:ext uri="{BB962C8B-B14F-4D97-AF65-F5344CB8AC3E}">
        <p14:creationId xmlns:p14="http://schemas.microsoft.com/office/powerpoint/2010/main" val="351791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features of Stack</a:t>
            </a:r>
            <a:br>
              <a:rPr lang="en-US" b="1" dirty="0"/>
            </a:br>
            <a:endParaRPr lang="en-US" dirty="0"/>
          </a:p>
        </p:txBody>
      </p:sp>
      <p:sp>
        <p:nvSpPr>
          <p:cNvPr id="3" name="Content Placeholder 2"/>
          <p:cNvSpPr>
            <a:spLocks noGrp="1"/>
          </p:cNvSpPr>
          <p:nvPr>
            <p:ph idx="1"/>
          </p:nvPr>
        </p:nvSpPr>
        <p:spPr/>
        <p:txBody>
          <a:bodyPr/>
          <a:lstStyle/>
          <a:p>
            <a:r>
              <a:rPr lang="en-US" dirty="0"/>
              <a:t>push() function is used to insert new elements into the Stack and pop() is used to delete an element from the stack. Both insertion and deletion are allowed at only one end of Stack called Top.</a:t>
            </a:r>
          </a:p>
          <a:p>
            <a:r>
              <a:rPr lang="en-US" dirty="0"/>
              <a:t>Stack is said to be in Overflow state when it is completely full and is said to be in Underflow state if it is completely empty</a:t>
            </a:r>
          </a:p>
        </p:txBody>
      </p:sp>
    </p:spTree>
    <p:extLst>
      <p:ext uri="{BB962C8B-B14F-4D97-AF65-F5344CB8AC3E}">
        <p14:creationId xmlns:p14="http://schemas.microsoft.com/office/powerpoint/2010/main" val="20669058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752600"/>
            <a:ext cx="7848599" cy="3962399"/>
          </a:xfrm>
        </p:spPr>
      </p:pic>
    </p:spTree>
    <p:extLst>
      <p:ext uri="{BB962C8B-B14F-4D97-AF65-F5344CB8AC3E}">
        <p14:creationId xmlns:p14="http://schemas.microsoft.com/office/powerpoint/2010/main" val="675809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for traversing a linked list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Algorithm: </a:t>
            </a:r>
            <a:r>
              <a:rPr lang="en-US" dirty="0"/>
              <a:t>(Traversing a Linked List) Let LIST be a linked list in memory. </a:t>
            </a:r>
            <a:r>
              <a:rPr lang="en-US" dirty="0" smtClean="0"/>
              <a:t>This algorithm </a:t>
            </a:r>
            <a:r>
              <a:rPr lang="en-US" dirty="0"/>
              <a:t>traverses LIST, applying an operation PROCESS to </a:t>
            </a:r>
            <a:r>
              <a:rPr lang="en-US" dirty="0" smtClean="0"/>
              <a:t>each element </a:t>
            </a:r>
            <a:r>
              <a:rPr lang="en-US" dirty="0"/>
              <a:t>of list. The variable PTR point to the node currently </a:t>
            </a:r>
            <a:r>
              <a:rPr lang="en-US" dirty="0" smtClean="0"/>
              <a:t>being processed</a:t>
            </a:r>
            <a:r>
              <a:rPr lang="en-US" dirty="0"/>
              <a:t>.</a:t>
            </a:r>
          </a:p>
          <a:p>
            <a:r>
              <a:rPr lang="en-US" b="1" dirty="0"/>
              <a:t>1. </a:t>
            </a:r>
            <a:r>
              <a:rPr lang="en-US" dirty="0"/>
              <a:t>Set PTR=HEAD. [Initializes pointer PTR.]</a:t>
            </a:r>
          </a:p>
          <a:p>
            <a:r>
              <a:rPr lang="en-US" b="1" dirty="0"/>
              <a:t>2. </a:t>
            </a:r>
            <a:r>
              <a:rPr lang="en-US" dirty="0"/>
              <a:t>Repeat Steps 3 and 4 while PTR!=NULL.</a:t>
            </a:r>
          </a:p>
          <a:p>
            <a:r>
              <a:rPr lang="en-US" b="1" dirty="0"/>
              <a:t>3. </a:t>
            </a:r>
            <a:r>
              <a:rPr lang="en-US" dirty="0"/>
              <a:t>Apply PROCESS to PTR-&gt; INFO.</a:t>
            </a:r>
          </a:p>
          <a:p>
            <a:r>
              <a:rPr lang="en-US" b="1" dirty="0"/>
              <a:t>4. </a:t>
            </a:r>
            <a:r>
              <a:rPr lang="en-US" dirty="0"/>
              <a:t>Set PTR= PTR-&gt; NEXT [PTR now points to the next node.]</a:t>
            </a:r>
          </a:p>
          <a:p>
            <a:r>
              <a:rPr lang="en-US" dirty="0"/>
              <a:t>[End of Step 2 loop.]</a:t>
            </a:r>
          </a:p>
          <a:p>
            <a:r>
              <a:rPr lang="en-US" b="1" dirty="0"/>
              <a:t>5. </a:t>
            </a:r>
            <a:r>
              <a:rPr lang="en-US" dirty="0"/>
              <a:t>Exit.</a:t>
            </a:r>
          </a:p>
        </p:txBody>
      </p:sp>
    </p:spTree>
    <p:extLst>
      <p:ext uri="{BB962C8B-B14F-4D97-AF65-F5344CB8AC3E}">
        <p14:creationId xmlns:p14="http://schemas.microsoft.com/office/powerpoint/2010/main" val="18624364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Searching a Linked </a:t>
            </a:r>
            <a:r>
              <a:rPr lang="en-US" b="1" dirty="0" smtClean="0"/>
              <a:t>List</a:t>
            </a:r>
            <a:endParaRPr lang="en-US" dirty="0"/>
          </a:p>
        </p:txBody>
      </p:sp>
      <p:sp>
        <p:nvSpPr>
          <p:cNvPr id="3" name="Content Placeholder 2"/>
          <p:cNvSpPr>
            <a:spLocks noGrp="1"/>
          </p:cNvSpPr>
          <p:nvPr>
            <p:ph idx="1"/>
          </p:nvPr>
        </p:nvSpPr>
        <p:spPr/>
        <p:txBody>
          <a:bodyPr>
            <a:normAutofit fontScale="92500"/>
          </a:bodyPr>
          <a:lstStyle/>
          <a:p>
            <a:r>
              <a:rPr lang="en-US" dirty="0"/>
              <a:t>Let list be a linked list in the memory and a specific ITEM of information is </a:t>
            </a:r>
            <a:r>
              <a:rPr lang="en-US" dirty="0" smtClean="0"/>
              <a:t>given to </a:t>
            </a:r>
            <a:r>
              <a:rPr lang="en-US" dirty="0"/>
              <a:t>search</a:t>
            </a:r>
            <a:r>
              <a:rPr lang="en-US" dirty="0" smtClean="0"/>
              <a:t>.</a:t>
            </a:r>
          </a:p>
          <a:p>
            <a:r>
              <a:rPr lang="en-US" dirty="0" smtClean="0"/>
              <a:t> </a:t>
            </a:r>
            <a:r>
              <a:rPr lang="en-US" dirty="0"/>
              <a:t>If ITEM is actually a key value and we are searching through a LIST </a:t>
            </a:r>
            <a:r>
              <a:rPr lang="en-US" dirty="0" smtClean="0"/>
              <a:t>for the </a:t>
            </a:r>
            <a:r>
              <a:rPr lang="en-US" dirty="0"/>
              <a:t>record containing ITEM, then ITEM can appear only once in the LIST.</a:t>
            </a:r>
          </a:p>
          <a:p>
            <a:r>
              <a:rPr lang="en-US" dirty="0"/>
              <a:t>Search for wanted ITEM in List can be performed by traversing the list using </a:t>
            </a:r>
            <a:r>
              <a:rPr lang="en-US" dirty="0" smtClean="0"/>
              <a:t>a pointer </a:t>
            </a:r>
            <a:r>
              <a:rPr lang="en-US" dirty="0"/>
              <a:t>variable PTR and comparing ITEM with the contents </a:t>
            </a:r>
            <a:r>
              <a:rPr lang="en-US" dirty="0" smtClean="0"/>
              <a:t>PTR-&gt;INFO </a:t>
            </a:r>
            <a:r>
              <a:rPr lang="en-US" dirty="0"/>
              <a:t>of </a:t>
            </a:r>
            <a:r>
              <a:rPr lang="en-US" dirty="0" smtClean="0"/>
              <a:t>each node</a:t>
            </a:r>
            <a:r>
              <a:rPr lang="en-US" dirty="0"/>
              <a:t>, one by one of list.</a:t>
            </a:r>
          </a:p>
        </p:txBody>
      </p:sp>
    </p:spTree>
    <p:extLst>
      <p:ext uri="{BB962C8B-B14F-4D97-AF65-F5344CB8AC3E}">
        <p14:creationId xmlns:p14="http://schemas.microsoft.com/office/powerpoint/2010/main" val="22186435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for searching in linked list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Algorithm: </a:t>
            </a:r>
            <a:r>
              <a:rPr lang="en-US" dirty="0"/>
              <a:t>SEARCH(INFO, NEXT, HEAD, ITEM, PREV, CURR, SCAN)</a:t>
            </a:r>
          </a:p>
          <a:p>
            <a:r>
              <a:rPr lang="en-US" dirty="0"/>
              <a:t>LIST is a linked list in the memory. This algorithm finds the location</a:t>
            </a:r>
          </a:p>
          <a:p>
            <a:pPr marL="0" indent="0">
              <a:buNone/>
            </a:pPr>
            <a:r>
              <a:rPr lang="en-US" dirty="0" smtClean="0"/>
              <a:t>    LOC </a:t>
            </a:r>
            <a:r>
              <a:rPr lang="en-US" dirty="0"/>
              <a:t>of the node where ITEM first appear in LIST, otherwise </a:t>
            </a:r>
            <a:r>
              <a:rPr lang="en-US" dirty="0" smtClean="0"/>
              <a:t>sets   	LOC=NULL</a:t>
            </a:r>
            <a:r>
              <a:rPr lang="en-US" dirty="0"/>
              <a:t>.</a:t>
            </a:r>
          </a:p>
          <a:p>
            <a:r>
              <a:rPr lang="en-US" b="1" dirty="0"/>
              <a:t>1. </a:t>
            </a:r>
            <a:r>
              <a:rPr lang="en-US" dirty="0"/>
              <a:t>Set PTR=HEAD.</a:t>
            </a:r>
          </a:p>
          <a:p>
            <a:r>
              <a:rPr lang="en-US" b="1" dirty="0"/>
              <a:t>2. </a:t>
            </a:r>
            <a:r>
              <a:rPr lang="en-US" dirty="0"/>
              <a:t>Repeat Step 3 and 4 while PTR≠NULL:</a:t>
            </a:r>
          </a:p>
          <a:p>
            <a:r>
              <a:rPr lang="en-US" b="1" dirty="0"/>
              <a:t>3. </a:t>
            </a:r>
            <a:r>
              <a:rPr lang="en-US" dirty="0"/>
              <a:t>if ITEM = PTR-&gt;INFO then:</a:t>
            </a:r>
          </a:p>
          <a:p>
            <a:r>
              <a:rPr lang="en-US" dirty="0"/>
              <a:t>Set LOC=PTR, and return. [Search is successful.]</a:t>
            </a:r>
          </a:p>
          <a:p>
            <a:r>
              <a:rPr lang="en-US" dirty="0"/>
              <a:t>[End of If structure.]</a:t>
            </a:r>
          </a:p>
          <a:p>
            <a:r>
              <a:rPr lang="en-US" b="1" dirty="0"/>
              <a:t>4. </a:t>
            </a:r>
            <a:r>
              <a:rPr lang="en-US" dirty="0"/>
              <a:t>Set PTR=PTR-&gt;NEXT</a:t>
            </a:r>
          </a:p>
          <a:p>
            <a:r>
              <a:rPr lang="en-US" dirty="0"/>
              <a:t>[End of Step 2 loop.]</a:t>
            </a:r>
          </a:p>
          <a:p>
            <a:r>
              <a:rPr lang="en-US" b="1" dirty="0"/>
              <a:t>5. </a:t>
            </a:r>
            <a:r>
              <a:rPr lang="en-US" dirty="0"/>
              <a:t>Set LOC=NULL, and return. [Search is unsuccessful.]</a:t>
            </a:r>
          </a:p>
          <a:p>
            <a:r>
              <a:rPr lang="en-US" b="1" dirty="0"/>
              <a:t>6. </a:t>
            </a:r>
            <a:r>
              <a:rPr lang="en-US" dirty="0"/>
              <a:t>Exit.</a:t>
            </a:r>
          </a:p>
        </p:txBody>
      </p:sp>
    </p:spTree>
    <p:extLst>
      <p:ext uri="{BB962C8B-B14F-4D97-AF65-F5344CB8AC3E}">
        <p14:creationId xmlns:p14="http://schemas.microsoft.com/office/powerpoint/2010/main" val="2311480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 Linked List for insertion and deletion of Nodes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Search Linked List for insertion and deletion of Nodes:</a:t>
            </a:r>
          </a:p>
          <a:p>
            <a:r>
              <a:rPr lang="en-US" dirty="0"/>
              <a:t>Both insertion and deletion operations need searching the linked list.</a:t>
            </a:r>
          </a:p>
          <a:p>
            <a:r>
              <a:rPr lang="en-US" dirty="0" smtClean="0"/>
              <a:t> </a:t>
            </a:r>
            <a:r>
              <a:rPr lang="en-US" dirty="0"/>
              <a:t>To add a new node, we must identify the logical predecessor (address </a:t>
            </a:r>
            <a:r>
              <a:rPr lang="en-US" dirty="0" smtClean="0"/>
              <a:t>of previous </a:t>
            </a:r>
            <a:r>
              <a:rPr lang="en-US" dirty="0"/>
              <a:t>node) where the new node is to be inserting.</a:t>
            </a:r>
          </a:p>
          <a:p>
            <a:r>
              <a:rPr lang="en-US" dirty="0" smtClean="0"/>
              <a:t>To </a:t>
            </a:r>
            <a:r>
              <a:rPr lang="en-US" dirty="0"/>
              <a:t>delete a node, we must identify the location (addresses) of the node to </a:t>
            </a:r>
            <a:r>
              <a:rPr lang="en-US" dirty="0" smtClean="0"/>
              <a:t>be deleted </a:t>
            </a:r>
            <a:r>
              <a:rPr lang="en-US" dirty="0"/>
              <a:t>and its logical predecessor (previous node).</a:t>
            </a:r>
          </a:p>
        </p:txBody>
      </p:sp>
    </p:spTree>
    <p:extLst>
      <p:ext uri="{BB962C8B-B14F-4D97-AF65-F5344CB8AC3E}">
        <p14:creationId xmlns:p14="http://schemas.microsoft.com/office/powerpoint/2010/main" val="7776867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Search Concept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Assume there is a sorted linked list and we wish that after each </a:t>
            </a:r>
            <a:r>
              <a:rPr lang="en-US" dirty="0" smtClean="0"/>
              <a:t>insertion/deletion this </a:t>
            </a:r>
            <a:r>
              <a:rPr lang="en-US" dirty="0"/>
              <a:t>list should always be sorted. </a:t>
            </a:r>
            <a:endParaRPr lang="en-US" dirty="0" smtClean="0"/>
          </a:p>
          <a:p>
            <a:r>
              <a:rPr lang="en-US" dirty="0" smtClean="0"/>
              <a:t>Given </a:t>
            </a:r>
            <a:r>
              <a:rPr lang="en-US" dirty="0"/>
              <a:t>a target value, the search attempts to </a:t>
            </a:r>
            <a:r>
              <a:rPr lang="en-US" dirty="0" smtClean="0"/>
              <a:t>locate the </a:t>
            </a:r>
            <a:r>
              <a:rPr lang="en-US" dirty="0"/>
              <a:t>requested node in the linked list</a:t>
            </a:r>
            <a:r>
              <a:rPr lang="en-US" dirty="0" smtClean="0"/>
              <a:t>.</a:t>
            </a:r>
          </a:p>
          <a:p>
            <a:r>
              <a:rPr lang="en-US" dirty="0"/>
              <a:t>Since nodes in a linked list have no names, we use two pointers, </a:t>
            </a:r>
            <a:r>
              <a:rPr lang="en-US" b="1" dirty="0"/>
              <a:t>pre </a:t>
            </a:r>
            <a:r>
              <a:rPr lang="en-US" dirty="0"/>
              <a:t>(for </a:t>
            </a:r>
            <a:r>
              <a:rPr lang="en-US" dirty="0" smtClean="0"/>
              <a:t>previous) and </a:t>
            </a:r>
            <a:r>
              <a:rPr lang="en-US" b="1" dirty="0"/>
              <a:t>cur </a:t>
            </a:r>
            <a:r>
              <a:rPr lang="en-US" dirty="0"/>
              <a:t>(for current) nodes. </a:t>
            </a:r>
            <a:endParaRPr lang="en-US" dirty="0" smtClean="0"/>
          </a:p>
          <a:p>
            <a:r>
              <a:rPr lang="en-US" dirty="0" smtClean="0"/>
              <a:t>At </a:t>
            </a:r>
            <a:r>
              <a:rPr lang="en-US" dirty="0"/>
              <a:t>the beginning of the search, the </a:t>
            </a:r>
            <a:r>
              <a:rPr lang="en-US" b="1" dirty="0"/>
              <a:t>pre </a:t>
            </a:r>
            <a:r>
              <a:rPr lang="en-US" dirty="0"/>
              <a:t>pointer is </a:t>
            </a:r>
            <a:r>
              <a:rPr lang="en-US" b="1" dirty="0" smtClean="0"/>
              <a:t>null </a:t>
            </a:r>
            <a:r>
              <a:rPr lang="en-US" dirty="0" smtClean="0"/>
              <a:t>and </a:t>
            </a:r>
            <a:r>
              <a:rPr lang="en-US" dirty="0"/>
              <a:t>the </a:t>
            </a:r>
            <a:r>
              <a:rPr lang="en-US" b="1" dirty="0"/>
              <a:t>cur </a:t>
            </a:r>
            <a:r>
              <a:rPr lang="en-US" dirty="0"/>
              <a:t>pointer points to the first node (</a:t>
            </a:r>
            <a:r>
              <a:rPr lang="en-US" b="1" dirty="0"/>
              <a:t>Head</a:t>
            </a:r>
            <a:r>
              <a:rPr lang="en-US" dirty="0" smtClean="0"/>
              <a:t>).</a:t>
            </a:r>
          </a:p>
          <a:p>
            <a:r>
              <a:rPr lang="en-US" dirty="0" smtClean="0"/>
              <a:t> </a:t>
            </a:r>
            <a:r>
              <a:rPr lang="en-US" dirty="0"/>
              <a:t>The search algorithm moves </a:t>
            </a:r>
            <a:r>
              <a:rPr lang="en-US" dirty="0" smtClean="0"/>
              <a:t>the two </a:t>
            </a:r>
            <a:r>
              <a:rPr lang="en-US" dirty="0"/>
              <a:t>pointers together towards the end of the list</a:t>
            </a:r>
            <a:r>
              <a:rPr lang="en-US" dirty="0" smtClean="0"/>
              <a:t>.</a:t>
            </a:r>
          </a:p>
          <a:p>
            <a:r>
              <a:rPr lang="en-US" dirty="0" smtClean="0"/>
              <a:t> </a:t>
            </a:r>
            <a:r>
              <a:rPr lang="en-US" dirty="0"/>
              <a:t>Following Figure shows </a:t>
            </a:r>
            <a:r>
              <a:rPr lang="en-US" dirty="0" smtClean="0"/>
              <a:t>the movement </a:t>
            </a:r>
            <a:r>
              <a:rPr lang="en-US" dirty="0"/>
              <a:t>of these two pointers through the list in an extreme case scenario: </a:t>
            </a:r>
            <a:r>
              <a:rPr lang="en-US" dirty="0" err="1" smtClean="0"/>
              <a:t>whenthe</a:t>
            </a:r>
            <a:r>
              <a:rPr lang="en-US" dirty="0" smtClean="0"/>
              <a:t> </a:t>
            </a:r>
            <a:r>
              <a:rPr lang="en-US" dirty="0"/>
              <a:t>target value is larger than any value in the list.</a:t>
            </a:r>
          </a:p>
        </p:txBody>
      </p:sp>
    </p:spTree>
    <p:extLst>
      <p:ext uri="{BB962C8B-B14F-4D97-AF65-F5344CB8AC3E}">
        <p14:creationId xmlns:p14="http://schemas.microsoft.com/office/powerpoint/2010/main" val="31998481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Moving of </a:t>
            </a:r>
            <a:r>
              <a:rPr lang="en-US" b="1" i="1" dirty="0"/>
              <a:t>pre </a:t>
            </a:r>
            <a:r>
              <a:rPr lang="en-US" dirty="0"/>
              <a:t>and </a:t>
            </a:r>
            <a:r>
              <a:rPr lang="en-US" b="1" i="1" dirty="0"/>
              <a:t>cur </a:t>
            </a:r>
            <a:r>
              <a:rPr lang="en-US" dirty="0"/>
              <a:t>pointers in searching a linked list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8991600" cy="4959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063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Values of </a:t>
            </a:r>
            <a:r>
              <a:rPr lang="en-US" b="1" i="1" dirty="0"/>
              <a:t>pre </a:t>
            </a:r>
            <a:r>
              <a:rPr lang="en-US" dirty="0"/>
              <a:t>and </a:t>
            </a:r>
            <a:r>
              <a:rPr lang="en-US" b="1" i="1" dirty="0"/>
              <a:t>cur </a:t>
            </a:r>
            <a:r>
              <a:rPr lang="en-US" dirty="0"/>
              <a:t>pointers in different cases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28188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14400"/>
            <a:ext cx="9144000" cy="5562600"/>
          </a:xfrm>
        </p:spPr>
      </p:pic>
    </p:spTree>
    <p:extLst>
      <p:ext uri="{BB962C8B-B14F-4D97-AF65-F5344CB8AC3E}">
        <p14:creationId xmlns:p14="http://schemas.microsoft.com/office/powerpoint/2010/main" val="22301940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905000"/>
            <a:ext cx="8839200" cy="4114800"/>
          </a:xfrm>
        </p:spPr>
      </p:pic>
    </p:spTree>
    <p:extLst>
      <p:ext uri="{BB962C8B-B14F-4D97-AF65-F5344CB8AC3E}">
        <p14:creationId xmlns:p14="http://schemas.microsoft.com/office/powerpoint/2010/main" val="305262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447801"/>
            <a:ext cx="8458200" cy="4800600"/>
          </a:xfrm>
          <a:prstGeom prst="rect">
            <a:avLst/>
          </a:prstGeom>
        </p:spPr>
      </p:pic>
    </p:spTree>
    <p:extLst>
      <p:ext uri="{BB962C8B-B14F-4D97-AF65-F5344CB8AC3E}">
        <p14:creationId xmlns:p14="http://schemas.microsoft.com/office/powerpoint/2010/main" val="4656582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Insertion into a Linked List:</a:t>
            </a:r>
            <a:endParaRPr lang="en-US" dirty="0"/>
          </a:p>
        </p:txBody>
      </p:sp>
      <p:sp>
        <p:nvSpPr>
          <p:cNvPr id="3" name="Content Placeholder 2"/>
          <p:cNvSpPr>
            <a:spLocks noGrp="1"/>
          </p:cNvSpPr>
          <p:nvPr>
            <p:ph idx="1"/>
          </p:nvPr>
        </p:nvSpPr>
        <p:spPr/>
        <p:txBody>
          <a:bodyPr/>
          <a:lstStyle/>
          <a:p>
            <a:r>
              <a:rPr lang="en-US" dirty="0"/>
              <a:t>If a node N is to be inserted into the list between nodes </a:t>
            </a:r>
            <a:r>
              <a:rPr lang="en-US" b="1" dirty="0"/>
              <a:t>A </a:t>
            </a:r>
            <a:r>
              <a:rPr lang="en-US" dirty="0"/>
              <a:t>and </a:t>
            </a:r>
            <a:r>
              <a:rPr lang="en-US" b="1" dirty="0"/>
              <a:t>B </a:t>
            </a:r>
            <a:r>
              <a:rPr lang="en-US" dirty="0"/>
              <a:t>in a linked </a:t>
            </a:r>
            <a:r>
              <a:rPr lang="en-US" dirty="0" smtClean="0"/>
              <a:t>list named </a:t>
            </a:r>
            <a:r>
              <a:rPr lang="en-US" dirty="0"/>
              <a:t>LIST.</a:t>
            </a:r>
          </a:p>
          <a:p>
            <a:r>
              <a:rPr lang="en-US" dirty="0"/>
              <a:t>Its schematic diagram would be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86200"/>
            <a:ext cx="7924800" cy="2305340"/>
          </a:xfrm>
          <a:prstGeom prst="rect">
            <a:avLst/>
          </a:prstGeom>
        </p:spPr>
      </p:pic>
    </p:spTree>
    <p:extLst>
      <p:ext uri="{BB962C8B-B14F-4D97-AF65-F5344CB8AC3E}">
        <p14:creationId xmlns:p14="http://schemas.microsoft.com/office/powerpoint/2010/main" val="142135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at the Beginning of a </a:t>
            </a:r>
            <a:r>
              <a:rPr lang="en-US" b="1" dirty="0" smtClean="0"/>
              <a:t>List</a:t>
            </a:r>
            <a:endParaRPr lang="en-US" dirty="0"/>
          </a:p>
        </p:txBody>
      </p:sp>
      <p:sp>
        <p:nvSpPr>
          <p:cNvPr id="3" name="Content Placeholder 2"/>
          <p:cNvSpPr>
            <a:spLocks noGrp="1"/>
          </p:cNvSpPr>
          <p:nvPr>
            <p:ph idx="1"/>
          </p:nvPr>
        </p:nvSpPr>
        <p:spPr/>
        <p:txBody>
          <a:bodyPr/>
          <a:lstStyle/>
          <a:p>
            <a:r>
              <a:rPr lang="en-US" dirty="0"/>
              <a:t>If the linked list is sorted list and new node has the least low value </a:t>
            </a:r>
            <a:r>
              <a:rPr lang="en-US" dirty="0" smtClean="0"/>
              <a:t>already stored </a:t>
            </a:r>
            <a:r>
              <a:rPr lang="en-US" dirty="0"/>
              <a:t>in the list i.e. (</a:t>
            </a:r>
            <a:r>
              <a:rPr lang="en-US" b="1" i="1" dirty="0"/>
              <a:t>if New-&gt;info &lt; Head-&gt;info) </a:t>
            </a:r>
            <a:r>
              <a:rPr lang="en-US" dirty="0"/>
              <a:t>then new node is inserted </a:t>
            </a:r>
            <a:r>
              <a:rPr lang="en-US" dirty="0" smtClean="0"/>
              <a:t>at the </a:t>
            </a:r>
            <a:r>
              <a:rPr lang="en-US" dirty="0"/>
              <a:t>beginning / Top of the list</a:t>
            </a:r>
            <a:r>
              <a:rPr lang="en-US" dirty="0" smtClean="0"/>
              <a:t>.</a:t>
            </a:r>
          </a:p>
          <a:p>
            <a:endParaRPr lang="en-US" dirty="0"/>
          </a:p>
        </p:txBody>
      </p:sp>
    </p:spTree>
    <p:extLst>
      <p:ext uri="{BB962C8B-B14F-4D97-AF65-F5344CB8AC3E}">
        <p14:creationId xmlns:p14="http://schemas.microsoft.com/office/powerpoint/2010/main" val="3076725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894618"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87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Inserting a new node in list</a:t>
            </a:r>
            <a:endParaRPr lang="en-US" dirty="0"/>
          </a:p>
        </p:txBody>
      </p:sp>
      <p:sp>
        <p:nvSpPr>
          <p:cNvPr id="3" name="Content Placeholder 2"/>
          <p:cNvSpPr>
            <a:spLocks noGrp="1"/>
          </p:cNvSpPr>
          <p:nvPr>
            <p:ph idx="1"/>
          </p:nvPr>
        </p:nvSpPr>
        <p:spPr>
          <a:xfrm>
            <a:off x="0" y="914400"/>
            <a:ext cx="8915400" cy="5257800"/>
          </a:xfrm>
        </p:spPr>
        <p:txBody>
          <a:bodyPr>
            <a:normAutofit fontScale="25000" lnSpcReduction="20000"/>
          </a:bodyPr>
          <a:lstStyle/>
          <a:p>
            <a:r>
              <a:rPr lang="en-US" sz="7200" b="1" dirty="0"/>
              <a:t>Algorithm: </a:t>
            </a:r>
            <a:r>
              <a:rPr lang="en-US" sz="7200" dirty="0"/>
              <a:t>INSERT( ITEM)</a:t>
            </a:r>
          </a:p>
          <a:p>
            <a:r>
              <a:rPr lang="en-US" sz="7200" dirty="0"/>
              <a:t>[This algorithm add </a:t>
            </a:r>
            <a:r>
              <a:rPr lang="en-US" sz="7200" dirty="0" err="1"/>
              <a:t>newnodes</a:t>
            </a:r>
            <a:r>
              <a:rPr lang="en-US" sz="7200" dirty="0"/>
              <a:t> at any position (Top, in Middle and </a:t>
            </a:r>
            <a:r>
              <a:rPr lang="en-US" sz="7200" dirty="0" smtClean="0"/>
              <a:t>at End</a:t>
            </a:r>
            <a:r>
              <a:rPr lang="en-US" sz="7200" dirty="0"/>
              <a:t>) in the List ]</a:t>
            </a:r>
          </a:p>
          <a:p>
            <a:r>
              <a:rPr lang="en-US" sz="7200" b="1" dirty="0"/>
              <a:t>1. </a:t>
            </a:r>
            <a:r>
              <a:rPr lang="en-US" sz="7200" dirty="0"/>
              <a:t>Create a </a:t>
            </a:r>
            <a:r>
              <a:rPr lang="en-US" sz="7200" b="1" dirty="0" err="1"/>
              <a:t>NewNode</a:t>
            </a:r>
            <a:r>
              <a:rPr lang="en-US" sz="7200" b="1" dirty="0"/>
              <a:t> </a:t>
            </a:r>
            <a:r>
              <a:rPr lang="en-US" sz="7200" dirty="0"/>
              <a:t>node in memory</a:t>
            </a:r>
          </a:p>
          <a:p>
            <a:r>
              <a:rPr lang="en-US" sz="7200" b="1" dirty="0"/>
              <a:t>2. </a:t>
            </a:r>
            <a:r>
              <a:rPr lang="en-US" sz="7200" dirty="0"/>
              <a:t>Set </a:t>
            </a:r>
            <a:r>
              <a:rPr lang="en-US" sz="7200" b="1" dirty="0" err="1"/>
              <a:t>NewNode</a:t>
            </a:r>
            <a:r>
              <a:rPr lang="en-US" sz="7200" b="1" dirty="0"/>
              <a:t> -&gt; </a:t>
            </a:r>
            <a:r>
              <a:rPr lang="en-US" sz="7200" dirty="0"/>
              <a:t>INFO =ITEM. [Copies new data into INFO of new node.]</a:t>
            </a:r>
          </a:p>
          <a:p>
            <a:r>
              <a:rPr lang="en-US" sz="7200" b="1" dirty="0"/>
              <a:t>3. </a:t>
            </a:r>
            <a:r>
              <a:rPr lang="en-US" sz="7200" dirty="0"/>
              <a:t>Set </a:t>
            </a:r>
            <a:r>
              <a:rPr lang="en-US" sz="7200" b="1" dirty="0" err="1"/>
              <a:t>NewNode</a:t>
            </a:r>
            <a:r>
              <a:rPr lang="en-US" sz="7200" b="1" dirty="0"/>
              <a:t> -&gt; </a:t>
            </a:r>
            <a:r>
              <a:rPr lang="en-US" sz="7200" dirty="0"/>
              <a:t>NEXT = NULL. [Copies NULL in NEXT of new node.]</a:t>
            </a:r>
          </a:p>
          <a:p>
            <a:r>
              <a:rPr lang="en-US" sz="7200" b="1" dirty="0"/>
              <a:t>4. </a:t>
            </a:r>
            <a:r>
              <a:rPr lang="en-US" sz="7200" dirty="0"/>
              <a:t>If </a:t>
            </a:r>
            <a:r>
              <a:rPr lang="en-US" sz="7200" b="1" dirty="0"/>
              <a:t>HEAD</a:t>
            </a:r>
            <a:r>
              <a:rPr lang="en-US" sz="7200" dirty="0"/>
              <a:t>=NULL, then </a:t>
            </a:r>
            <a:r>
              <a:rPr lang="en-US" sz="7200" b="1" dirty="0"/>
              <a:t>HEAD</a:t>
            </a:r>
            <a:r>
              <a:rPr lang="en-US" sz="7200" dirty="0"/>
              <a:t>=</a:t>
            </a:r>
            <a:r>
              <a:rPr lang="en-US" sz="7200" b="1" dirty="0" err="1"/>
              <a:t>NewNode</a:t>
            </a:r>
            <a:r>
              <a:rPr lang="en-US" sz="7200" b="1" dirty="0"/>
              <a:t> </a:t>
            </a:r>
            <a:r>
              <a:rPr lang="en-US" sz="7200" dirty="0"/>
              <a:t>and return. [Add first node in list]</a:t>
            </a:r>
          </a:p>
          <a:p>
            <a:r>
              <a:rPr lang="en-US" sz="7200" b="1" dirty="0"/>
              <a:t>5. </a:t>
            </a:r>
            <a:r>
              <a:rPr lang="en-US" sz="7200" dirty="0"/>
              <a:t>if </a:t>
            </a:r>
            <a:r>
              <a:rPr lang="en-US" sz="7200" b="1" dirty="0" err="1"/>
              <a:t>NewNode</a:t>
            </a:r>
            <a:r>
              <a:rPr lang="en-US" sz="7200" b="1" dirty="0"/>
              <a:t>-&gt; </a:t>
            </a:r>
            <a:r>
              <a:rPr lang="en-US" sz="7200" dirty="0"/>
              <a:t>INFO &lt; </a:t>
            </a:r>
            <a:r>
              <a:rPr lang="en-US" sz="7200" b="1" dirty="0"/>
              <a:t>HEAD</a:t>
            </a:r>
            <a:r>
              <a:rPr lang="en-US" sz="7200" dirty="0"/>
              <a:t>-&gt;</a:t>
            </a:r>
            <a:r>
              <a:rPr lang="en-US" sz="7200" dirty="0" smtClean="0"/>
              <a:t>INFO then </a:t>
            </a:r>
            <a:r>
              <a:rPr lang="en-US" sz="7200" dirty="0"/>
              <a:t>Set </a:t>
            </a:r>
            <a:r>
              <a:rPr lang="en-US" sz="7200" b="1" dirty="0" err="1"/>
              <a:t>NewNode</a:t>
            </a:r>
            <a:r>
              <a:rPr lang="en-US" sz="7200" dirty="0"/>
              <a:t>-&gt;NEXT=</a:t>
            </a:r>
            <a:r>
              <a:rPr lang="en-US" sz="7200" b="1" dirty="0"/>
              <a:t>HEAD </a:t>
            </a:r>
            <a:r>
              <a:rPr lang="en-US" sz="7200" dirty="0"/>
              <a:t>and </a:t>
            </a:r>
            <a:r>
              <a:rPr lang="en-US" sz="7200" b="1" dirty="0"/>
              <a:t>HEAD</a:t>
            </a:r>
            <a:r>
              <a:rPr lang="en-US" sz="7200" dirty="0"/>
              <a:t>=</a:t>
            </a:r>
            <a:r>
              <a:rPr lang="en-US" sz="7200" b="1" dirty="0" err="1"/>
              <a:t>NewNode</a:t>
            </a:r>
            <a:r>
              <a:rPr lang="en-US" sz="7200" b="1" dirty="0"/>
              <a:t> </a:t>
            </a:r>
            <a:r>
              <a:rPr lang="en-US" sz="7200" dirty="0"/>
              <a:t>and return</a:t>
            </a:r>
          </a:p>
          <a:p>
            <a:pPr marL="0" indent="0">
              <a:buNone/>
            </a:pPr>
            <a:r>
              <a:rPr lang="en-US" sz="7200" dirty="0" smtClean="0"/>
              <a:t>        [</a:t>
            </a:r>
            <a:r>
              <a:rPr lang="en-US" sz="7200" dirty="0"/>
              <a:t>Add node on top of existing list]</a:t>
            </a:r>
          </a:p>
          <a:p>
            <a:r>
              <a:rPr lang="en-US" sz="7200" b="1" dirty="0"/>
              <a:t>6. </a:t>
            </a:r>
            <a:r>
              <a:rPr lang="en-US" sz="7200" dirty="0" err="1"/>
              <a:t>PrevNode</a:t>
            </a:r>
            <a:r>
              <a:rPr lang="en-US" sz="7200" dirty="0"/>
              <a:t> = NULL, </a:t>
            </a:r>
            <a:r>
              <a:rPr lang="en-US" sz="7200" dirty="0" err="1"/>
              <a:t>CurrNode</a:t>
            </a:r>
            <a:r>
              <a:rPr lang="en-US" sz="7200" dirty="0"/>
              <a:t>=NULL;</a:t>
            </a:r>
          </a:p>
          <a:p>
            <a:r>
              <a:rPr lang="en-US" sz="7200" b="1" dirty="0"/>
              <a:t>7. </a:t>
            </a:r>
            <a:r>
              <a:rPr lang="en-US" sz="7200" dirty="0"/>
              <a:t>for(</a:t>
            </a:r>
            <a:r>
              <a:rPr lang="en-US" sz="7200" dirty="0" err="1"/>
              <a:t>CurrNode</a:t>
            </a:r>
            <a:r>
              <a:rPr lang="en-US" sz="7200" dirty="0"/>
              <a:t> =HEAD; </a:t>
            </a:r>
            <a:r>
              <a:rPr lang="en-US" sz="7200" dirty="0" err="1"/>
              <a:t>CurrNode</a:t>
            </a:r>
            <a:r>
              <a:rPr lang="en-US" sz="7200" dirty="0"/>
              <a:t> != NULL; </a:t>
            </a:r>
            <a:r>
              <a:rPr lang="en-US" sz="7200" dirty="0" err="1"/>
              <a:t>CurrNode</a:t>
            </a:r>
            <a:r>
              <a:rPr lang="en-US" sz="7200" dirty="0"/>
              <a:t> = </a:t>
            </a:r>
            <a:r>
              <a:rPr lang="en-US" sz="7200" dirty="0" err="1"/>
              <a:t>CurrNode</a:t>
            </a:r>
            <a:r>
              <a:rPr lang="en-US" sz="7200" dirty="0"/>
              <a:t> -&gt;NEXT)</a:t>
            </a:r>
          </a:p>
          <a:p>
            <a:r>
              <a:rPr lang="en-US" sz="7200" dirty="0"/>
              <a:t>{ if(</a:t>
            </a:r>
            <a:r>
              <a:rPr lang="en-US" sz="7200" dirty="0" err="1"/>
              <a:t>NewNode</a:t>
            </a:r>
            <a:r>
              <a:rPr lang="en-US" sz="7200" dirty="0"/>
              <a:t>-&gt;INFO &lt;= </a:t>
            </a:r>
            <a:r>
              <a:rPr lang="en-US" sz="7200" dirty="0" err="1"/>
              <a:t>CurrNode</a:t>
            </a:r>
            <a:r>
              <a:rPr lang="en-US" sz="7200" dirty="0"/>
              <a:t> -&gt;INFO)</a:t>
            </a:r>
          </a:p>
          <a:p>
            <a:r>
              <a:rPr lang="en-US" sz="7200" dirty="0"/>
              <a:t>{</a:t>
            </a:r>
          </a:p>
          <a:p>
            <a:r>
              <a:rPr lang="en-US" sz="7200" dirty="0"/>
              <a:t>break the loop</a:t>
            </a:r>
          </a:p>
          <a:p>
            <a:r>
              <a:rPr lang="en-US" sz="7200" dirty="0"/>
              <a:t>}</a:t>
            </a:r>
          </a:p>
          <a:p>
            <a:r>
              <a:rPr lang="en-US" sz="7200" dirty="0" err="1"/>
              <a:t>PrevNode</a:t>
            </a:r>
            <a:r>
              <a:rPr lang="en-US" sz="7200" dirty="0"/>
              <a:t> = </a:t>
            </a:r>
            <a:r>
              <a:rPr lang="en-US" sz="7200" dirty="0" err="1"/>
              <a:t>CurrNode</a:t>
            </a:r>
            <a:r>
              <a:rPr lang="en-US" sz="7200" dirty="0"/>
              <a:t>;</a:t>
            </a:r>
          </a:p>
          <a:p>
            <a:r>
              <a:rPr lang="en-US" sz="7200" dirty="0"/>
              <a:t>} [ end of loop ]</a:t>
            </a:r>
          </a:p>
          <a:p>
            <a:r>
              <a:rPr lang="en-US" sz="7200" dirty="0"/>
              <a:t>[Insert after PREV node (in middle or at end) of the list]</a:t>
            </a:r>
          </a:p>
          <a:p>
            <a:r>
              <a:rPr lang="en-US" sz="7200" b="1" dirty="0"/>
              <a:t>8. </a:t>
            </a:r>
            <a:r>
              <a:rPr lang="en-US" sz="7200" dirty="0"/>
              <a:t>Set </a:t>
            </a:r>
            <a:r>
              <a:rPr lang="en-US" sz="7200" b="1" dirty="0" err="1"/>
              <a:t>NewNode</a:t>
            </a:r>
            <a:r>
              <a:rPr lang="en-US" sz="7200" dirty="0"/>
              <a:t>-&gt;NEXT = </a:t>
            </a:r>
            <a:r>
              <a:rPr lang="en-US" sz="7200" dirty="0" err="1"/>
              <a:t>PrevNode</a:t>
            </a:r>
            <a:r>
              <a:rPr lang="en-US" sz="7200" dirty="0"/>
              <a:t>-&gt;NEXT and</a:t>
            </a:r>
          </a:p>
          <a:p>
            <a:r>
              <a:rPr lang="en-US" sz="7200" b="1" dirty="0"/>
              <a:t>9. </a:t>
            </a:r>
            <a:r>
              <a:rPr lang="en-US" sz="7200" dirty="0"/>
              <a:t>Set </a:t>
            </a:r>
            <a:r>
              <a:rPr lang="en-US" sz="7200" dirty="0" err="1"/>
              <a:t>PrevNode</a:t>
            </a:r>
            <a:r>
              <a:rPr lang="en-US" sz="7200" dirty="0"/>
              <a:t>-&gt;NEXT= </a:t>
            </a:r>
            <a:r>
              <a:rPr lang="en-US" sz="7200" b="1" dirty="0" err="1"/>
              <a:t>NewNode</a:t>
            </a:r>
            <a:r>
              <a:rPr lang="en-US" sz="7200" dirty="0"/>
              <a:t>.</a:t>
            </a:r>
          </a:p>
          <a:p>
            <a:r>
              <a:rPr lang="en-US" sz="7200" b="1" dirty="0" smtClean="0"/>
              <a:t>10.</a:t>
            </a:r>
            <a:r>
              <a:rPr lang="en-US" sz="7200" dirty="0" smtClean="0"/>
              <a:t>Exit</a:t>
            </a:r>
            <a:endParaRPr lang="en-US" dirty="0"/>
          </a:p>
        </p:txBody>
      </p:sp>
    </p:spTree>
    <p:extLst>
      <p:ext uri="{BB962C8B-B14F-4D97-AF65-F5344CB8AC3E}">
        <p14:creationId xmlns:p14="http://schemas.microsoft.com/office/powerpoint/2010/main" val="28828255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a node from </a:t>
            </a:r>
            <a:r>
              <a:rPr lang="en-US" b="1" dirty="0" smtClean="0"/>
              <a:t>list</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r>
              <a:rPr lang="en-US" sz="1600" dirty="0"/>
              <a:t>DELETE(ITEM)</a:t>
            </a:r>
          </a:p>
          <a:p>
            <a:r>
              <a:rPr lang="en-US" sz="1600" dirty="0"/>
              <a:t>LIST is a linked list in the memory. This algorithm deletes the </a:t>
            </a:r>
            <a:r>
              <a:rPr lang="en-US" sz="1600" dirty="0" smtClean="0"/>
              <a:t>node where </a:t>
            </a:r>
            <a:r>
              <a:rPr lang="en-US" sz="1600" dirty="0"/>
              <a:t>ITEM first appear in LIST, otherwise it writes “NOT FOUND”</a:t>
            </a:r>
          </a:p>
          <a:p>
            <a:r>
              <a:rPr lang="en-US" sz="1600" b="1" dirty="0"/>
              <a:t>1. </a:t>
            </a:r>
            <a:r>
              <a:rPr lang="en-US" sz="1600" dirty="0"/>
              <a:t>if </a:t>
            </a:r>
            <a:r>
              <a:rPr lang="en-US" sz="1600" b="1" dirty="0"/>
              <a:t>Head </a:t>
            </a:r>
            <a:r>
              <a:rPr lang="en-US" sz="1600" dirty="0"/>
              <a:t>=NULL then write: “Empty List” and return [Check for Empty List]</a:t>
            </a:r>
          </a:p>
          <a:p>
            <a:r>
              <a:rPr lang="en-US" sz="1600" b="1" dirty="0"/>
              <a:t>2. </a:t>
            </a:r>
            <a:r>
              <a:rPr lang="en-US" sz="1600" dirty="0"/>
              <a:t>if ITEM = </a:t>
            </a:r>
            <a:r>
              <a:rPr lang="en-US" sz="1600" b="1" dirty="0"/>
              <a:t>Head </a:t>
            </a:r>
            <a:r>
              <a:rPr lang="en-US" sz="1600" dirty="0"/>
              <a:t>-&gt; info then: [ Top node is to delete ]</a:t>
            </a:r>
          </a:p>
          <a:p>
            <a:r>
              <a:rPr lang="en-US" sz="1600" dirty="0"/>
              <a:t>Set </a:t>
            </a:r>
            <a:r>
              <a:rPr lang="en-US" sz="1600" b="1" dirty="0"/>
              <a:t>Head </a:t>
            </a:r>
            <a:r>
              <a:rPr lang="en-US" sz="1600" dirty="0"/>
              <a:t>= </a:t>
            </a:r>
            <a:r>
              <a:rPr lang="en-US" sz="1600" b="1" dirty="0"/>
              <a:t>Head </a:t>
            </a:r>
            <a:r>
              <a:rPr lang="en-US" sz="1600" dirty="0"/>
              <a:t>-&gt; next and return</a:t>
            </a:r>
          </a:p>
          <a:p>
            <a:r>
              <a:rPr lang="en-US" sz="1600" b="1" dirty="0"/>
              <a:t>3. </a:t>
            </a:r>
            <a:r>
              <a:rPr lang="en-US" sz="1600" dirty="0"/>
              <a:t>Set </a:t>
            </a:r>
            <a:r>
              <a:rPr lang="en-US" sz="1600" dirty="0" err="1"/>
              <a:t>PrevNode</a:t>
            </a:r>
            <a:r>
              <a:rPr lang="en-US" sz="1600" dirty="0"/>
              <a:t> = NULL, </a:t>
            </a:r>
            <a:r>
              <a:rPr lang="en-US" sz="1600" dirty="0" err="1"/>
              <a:t>CurrNode</a:t>
            </a:r>
            <a:r>
              <a:rPr lang="en-US" sz="1600" dirty="0"/>
              <a:t>=NULL.</a:t>
            </a:r>
          </a:p>
          <a:p>
            <a:r>
              <a:rPr lang="en-US" sz="1600" b="1" dirty="0"/>
              <a:t>4. </a:t>
            </a:r>
            <a:r>
              <a:rPr lang="en-US" sz="1600" dirty="0"/>
              <a:t>for(</a:t>
            </a:r>
            <a:r>
              <a:rPr lang="en-US" sz="1600" dirty="0" err="1"/>
              <a:t>CurrNode</a:t>
            </a:r>
            <a:r>
              <a:rPr lang="en-US" sz="1600" dirty="0"/>
              <a:t> =HEAD; </a:t>
            </a:r>
            <a:r>
              <a:rPr lang="en-US" sz="1600" dirty="0" err="1"/>
              <a:t>CurrNode</a:t>
            </a:r>
            <a:r>
              <a:rPr lang="en-US" sz="1600" dirty="0"/>
              <a:t> != NULL; </a:t>
            </a:r>
            <a:r>
              <a:rPr lang="en-US" sz="1600" dirty="0" err="1"/>
              <a:t>CurrNode</a:t>
            </a:r>
            <a:r>
              <a:rPr lang="en-US" sz="1600" dirty="0"/>
              <a:t> = </a:t>
            </a:r>
            <a:r>
              <a:rPr lang="en-US" sz="1600" dirty="0" err="1"/>
              <a:t>CurrNode</a:t>
            </a:r>
            <a:r>
              <a:rPr lang="en-US" sz="1600" dirty="0"/>
              <a:t> -&gt;NEXT)</a:t>
            </a:r>
          </a:p>
          <a:p>
            <a:r>
              <a:rPr lang="en-US" sz="1600" dirty="0"/>
              <a:t>{ if (ITEM = </a:t>
            </a:r>
            <a:r>
              <a:rPr lang="en-US" sz="1600" dirty="0" err="1"/>
              <a:t>CurrNode</a:t>
            </a:r>
            <a:r>
              <a:rPr lang="en-US" sz="1600" dirty="0"/>
              <a:t> -&gt;INFO ) then:</a:t>
            </a:r>
          </a:p>
          <a:p>
            <a:r>
              <a:rPr lang="en-US" sz="1600" dirty="0"/>
              <a:t>{</a:t>
            </a:r>
          </a:p>
          <a:p>
            <a:r>
              <a:rPr lang="en-US" sz="1600" dirty="0"/>
              <a:t>break the loop</a:t>
            </a:r>
          </a:p>
          <a:p>
            <a:r>
              <a:rPr lang="en-US" sz="1600" dirty="0"/>
              <a:t>}</a:t>
            </a:r>
          </a:p>
          <a:p>
            <a:r>
              <a:rPr lang="en-US" sz="1600" dirty="0"/>
              <a:t>Set </a:t>
            </a:r>
            <a:r>
              <a:rPr lang="en-US" sz="1600" dirty="0" err="1"/>
              <a:t>PrevNode</a:t>
            </a:r>
            <a:r>
              <a:rPr lang="en-US" sz="1600" dirty="0"/>
              <a:t> = </a:t>
            </a:r>
            <a:r>
              <a:rPr lang="en-US" sz="1600" dirty="0" err="1"/>
              <a:t>CurrNode</a:t>
            </a:r>
            <a:r>
              <a:rPr lang="en-US" sz="1600" dirty="0"/>
              <a:t>;</a:t>
            </a:r>
          </a:p>
          <a:p>
            <a:r>
              <a:rPr lang="en-US" sz="1600" dirty="0"/>
              <a:t>} [ end of loop ]</a:t>
            </a:r>
          </a:p>
          <a:p>
            <a:r>
              <a:rPr lang="en-US" sz="1600" b="1" dirty="0"/>
              <a:t>5. </a:t>
            </a:r>
            <a:r>
              <a:rPr lang="en-US" sz="1600" dirty="0"/>
              <a:t>if(</a:t>
            </a:r>
            <a:r>
              <a:rPr lang="en-US" sz="1600" dirty="0" err="1"/>
              <a:t>CurrNode</a:t>
            </a:r>
            <a:r>
              <a:rPr lang="en-US" sz="1600" dirty="0"/>
              <a:t> = NULL) then write : Item not found in the list and return</a:t>
            </a:r>
          </a:p>
          <a:p>
            <a:r>
              <a:rPr lang="en-US" sz="1600" b="1" dirty="0"/>
              <a:t>6. </a:t>
            </a:r>
            <a:r>
              <a:rPr lang="en-US" sz="1600" dirty="0"/>
              <a:t>[delete the current node from the list]</a:t>
            </a:r>
          </a:p>
          <a:p>
            <a:r>
              <a:rPr lang="en-US" sz="1600" dirty="0"/>
              <a:t>Set </a:t>
            </a:r>
            <a:r>
              <a:rPr lang="en-US" sz="1600" dirty="0" err="1"/>
              <a:t>PrevNode</a:t>
            </a:r>
            <a:r>
              <a:rPr lang="en-US" sz="1600" dirty="0"/>
              <a:t> -&gt;NEXT = </a:t>
            </a:r>
            <a:r>
              <a:rPr lang="en-US" sz="1600" dirty="0" err="1"/>
              <a:t>CurrNode</a:t>
            </a:r>
            <a:r>
              <a:rPr lang="en-US" sz="1600" dirty="0"/>
              <a:t>-&gt;NEXT</a:t>
            </a:r>
          </a:p>
          <a:p>
            <a:r>
              <a:rPr lang="en-US" sz="1600" b="1" dirty="0"/>
              <a:t>7. </a:t>
            </a:r>
            <a:r>
              <a:rPr lang="en-US" sz="1600" dirty="0"/>
              <a:t>Exit.</a:t>
            </a:r>
          </a:p>
        </p:txBody>
      </p:sp>
    </p:spTree>
    <p:extLst>
      <p:ext uri="{BB962C8B-B14F-4D97-AF65-F5344CB8AC3E}">
        <p14:creationId xmlns:p14="http://schemas.microsoft.com/office/powerpoint/2010/main" val="4290271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Stack using Linked list</a:t>
            </a:r>
            <a:endParaRPr lang="en-US" dirty="0"/>
          </a:p>
        </p:txBody>
      </p:sp>
      <p:sp>
        <p:nvSpPr>
          <p:cNvPr id="3" name="Content Placeholder 2"/>
          <p:cNvSpPr>
            <a:spLocks noGrp="1"/>
          </p:cNvSpPr>
          <p:nvPr>
            <p:ph idx="1"/>
          </p:nvPr>
        </p:nvSpPr>
        <p:spPr/>
        <p:txBody>
          <a:bodyPr>
            <a:normAutofit fontScale="40000" lnSpcReduction="20000"/>
          </a:bodyPr>
          <a:lstStyle/>
          <a:p>
            <a:r>
              <a:rPr lang="en-US" dirty="0"/>
              <a:t>/*</a:t>
            </a:r>
          </a:p>
          <a:p>
            <a:r>
              <a:rPr lang="en-US" dirty="0"/>
              <a:t> * C Program to Implement a Stack using Linked List</a:t>
            </a:r>
          </a:p>
          <a:p>
            <a:r>
              <a:rPr lang="en-US" dirty="0"/>
              <a:t> */</a:t>
            </a:r>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 </a:t>
            </a:r>
          </a:p>
          <a:p>
            <a:r>
              <a:rPr lang="en-US" dirty="0" err="1"/>
              <a:t>struct</a:t>
            </a:r>
            <a:r>
              <a:rPr lang="en-US" dirty="0"/>
              <a:t> node</a:t>
            </a:r>
          </a:p>
          <a:p>
            <a:r>
              <a:rPr lang="en-US" dirty="0"/>
              <a:t>{</a:t>
            </a:r>
          </a:p>
          <a:p>
            <a:r>
              <a:rPr lang="en-US" dirty="0"/>
              <a:t>    </a:t>
            </a:r>
            <a:r>
              <a:rPr lang="en-US" dirty="0" err="1"/>
              <a:t>int</a:t>
            </a:r>
            <a:r>
              <a:rPr lang="en-US" dirty="0"/>
              <a:t> info;</a:t>
            </a:r>
          </a:p>
          <a:p>
            <a:r>
              <a:rPr lang="en-US" dirty="0"/>
              <a:t>    </a:t>
            </a:r>
            <a:r>
              <a:rPr lang="en-US" dirty="0" err="1"/>
              <a:t>struct</a:t>
            </a:r>
            <a:r>
              <a:rPr lang="en-US" dirty="0"/>
              <a:t> node *</a:t>
            </a:r>
            <a:r>
              <a:rPr lang="en-US" dirty="0" err="1"/>
              <a:t>ptr</a:t>
            </a:r>
            <a:r>
              <a:rPr lang="en-US" dirty="0"/>
              <a:t>;</a:t>
            </a:r>
          </a:p>
          <a:p>
            <a:r>
              <a:rPr lang="en-US" dirty="0"/>
              <a:t>}*top,*top1,*temp;</a:t>
            </a:r>
          </a:p>
          <a:p>
            <a:r>
              <a:rPr lang="en-US" dirty="0"/>
              <a:t> </a:t>
            </a:r>
          </a:p>
          <a:p>
            <a:r>
              <a:rPr lang="en-US" dirty="0" err="1"/>
              <a:t>int</a:t>
            </a:r>
            <a:r>
              <a:rPr lang="en-US" dirty="0"/>
              <a:t> </a:t>
            </a:r>
            <a:r>
              <a:rPr lang="en-US" dirty="0" err="1"/>
              <a:t>topelement</a:t>
            </a:r>
            <a:r>
              <a:rPr lang="en-US" dirty="0"/>
              <a:t>();</a:t>
            </a:r>
          </a:p>
          <a:p>
            <a:r>
              <a:rPr lang="en-US" dirty="0"/>
              <a:t>void push(</a:t>
            </a:r>
            <a:r>
              <a:rPr lang="en-US" dirty="0" err="1"/>
              <a:t>int</a:t>
            </a:r>
            <a:r>
              <a:rPr lang="en-US" dirty="0"/>
              <a:t> data);</a:t>
            </a:r>
          </a:p>
          <a:p>
            <a:r>
              <a:rPr lang="en-US" dirty="0"/>
              <a:t>void pop();</a:t>
            </a:r>
          </a:p>
          <a:p>
            <a:r>
              <a:rPr lang="en-US" dirty="0"/>
              <a:t>void empty();</a:t>
            </a:r>
          </a:p>
          <a:p>
            <a:r>
              <a:rPr lang="en-US" dirty="0"/>
              <a:t>void display();</a:t>
            </a:r>
          </a:p>
          <a:p>
            <a:r>
              <a:rPr lang="en-US" dirty="0"/>
              <a:t>void destroy();</a:t>
            </a:r>
          </a:p>
          <a:p>
            <a:r>
              <a:rPr lang="en-US" dirty="0"/>
              <a:t>void </a:t>
            </a:r>
            <a:r>
              <a:rPr lang="en-US" dirty="0" err="1"/>
              <a:t>stack_count</a:t>
            </a:r>
            <a:r>
              <a:rPr lang="en-US" dirty="0"/>
              <a:t>();</a:t>
            </a:r>
          </a:p>
          <a:p>
            <a:r>
              <a:rPr lang="en-US" dirty="0"/>
              <a:t>void create();</a:t>
            </a:r>
          </a:p>
          <a:p>
            <a:r>
              <a:rPr lang="en-US" dirty="0"/>
              <a:t> </a:t>
            </a:r>
          </a:p>
          <a:p>
            <a:r>
              <a:rPr lang="en-US" dirty="0" err="1"/>
              <a:t>int</a:t>
            </a:r>
            <a:r>
              <a:rPr lang="en-US" dirty="0"/>
              <a:t> count = 0;</a:t>
            </a:r>
          </a:p>
        </p:txBody>
      </p:sp>
    </p:spTree>
    <p:extLst>
      <p:ext uri="{BB962C8B-B14F-4D97-AF65-F5344CB8AC3E}">
        <p14:creationId xmlns:p14="http://schemas.microsoft.com/office/powerpoint/2010/main" val="24978759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void main()</a:t>
            </a:r>
          </a:p>
          <a:p>
            <a:r>
              <a:rPr lang="en-US" dirty="0"/>
              <a:t>{</a:t>
            </a:r>
          </a:p>
          <a:p>
            <a:r>
              <a:rPr lang="en-US" dirty="0"/>
              <a:t>    </a:t>
            </a:r>
            <a:r>
              <a:rPr lang="en-US" dirty="0" err="1"/>
              <a:t>int</a:t>
            </a:r>
            <a:r>
              <a:rPr lang="en-US" dirty="0"/>
              <a:t> no, </a:t>
            </a:r>
            <a:r>
              <a:rPr lang="en-US" dirty="0" err="1"/>
              <a:t>ch</a:t>
            </a:r>
            <a:r>
              <a:rPr lang="en-US" dirty="0"/>
              <a:t>, e;</a:t>
            </a:r>
          </a:p>
          <a:p>
            <a:r>
              <a:rPr lang="en-US" dirty="0"/>
              <a:t> </a:t>
            </a:r>
          </a:p>
          <a:p>
            <a:r>
              <a:rPr lang="en-US" dirty="0"/>
              <a:t>    </a:t>
            </a:r>
            <a:r>
              <a:rPr lang="en-US" dirty="0" err="1"/>
              <a:t>printf</a:t>
            </a:r>
            <a:r>
              <a:rPr lang="en-US" dirty="0"/>
              <a:t>("\n 1 - Push");</a:t>
            </a:r>
          </a:p>
          <a:p>
            <a:r>
              <a:rPr lang="en-US" dirty="0"/>
              <a:t>    </a:t>
            </a:r>
            <a:r>
              <a:rPr lang="en-US" dirty="0" err="1"/>
              <a:t>printf</a:t>
            </a:r>
            <a:r>
              <a:rPr lang="en-US" dirty="0"/>
              <a:t>("\n 2 - Pop");</a:t>
            </a:r>
          </a:p>
          <a:p>
            <a:r>
              <a:rPr lang="en-US" dirty="0"/>
              <a:t>    </a:t>
            </a:r>
            <a:r>
              <a:rPr lang="en-US" dirty="0" err="1"/>
              <a:t>printf</a:t>
            </a:r>
            <a:r>
              <a:rPr lang="en-US" dirty="0"/>
              <a:t>("\n 3 - Top");</a:t>
            </a:r>
          </a:p>
          <a:p>
            <a:r>
              <a:rPr lang="en-US" dirty="0"/>
              <a:t>    </a:t>
            </a:r>
            <a:r>
              <a:rPr lang="en-US" dirty="0" err="1"/>
              <a:t>printf</a:t>
            </a:r>
            <a:r>
              <a:rPr lang="en-US" dirty="0"/>
              <a:t>("\n 4 - Empty");</a:t>
            </a:r>
          </a:p>
          <a:p>
            <a:r>
              <a:rPr lang="en-US" dirty="0"/>
              <a:t>    </a:t>
            </a:r>
            <a:r>
              <a:rPr lang="en-US" dirty="0" err="1"/>
              <a:t>printf</a:t>
            </a:r>
            <a:r>
              <a:rPr lang="en-US" dirty="0"/>
              <a:t>("\n 5 - Exit");</a:t>
            </a:r>
          </a:p>
          <a:p>
            <a:r>
              <a:rPr lang="en-US" dirty="0"/>
              <a:t>    </a:t>
            </a:r>
            <a:r>
              <a:rPr lang="en-US" dirty="0" err="1"/>
              <a:t>printf</a:t>
            </a:r>
            <a:r>
              <a:rPr lang="en-US" dirty="0"/>
              <a:t>("\n 6 - </a:t>
            </a:r>
            <a:r>
              <a:rPr lang="en-US" dirty="0" err="1"/>
              <a:t>Dipslay</a:t>
            </a:r>
            <a:r>
              <a:rPr lang="en-US" dirty="0"/>
              <a:t>");</a:t>
            </a:r>
          </a:p>
          <a:p>
            <a:r>
              <a:rPr lang="en-US" dirty="0"/>
              <a:t>    </a:t>
            </a:r>
            <a:r>
              <a:rPr lang="en-US" dirty="0" err="1"/>
              <a:t>printf</a:t>
            </a:r>
            <a:r>
              <a:rPr lang="en-US" dirty="0"/>
              <a:t>("\n 7 - Stack Count");</a:t>
            </a:r>
          </a:p>
          <a:p>
            <a:r>
              <a:rPr lang="en-US" dirty="0"/>
              <a:t>    </a:t>
            </a:r>
            <a:r>
              <a:rPr lang="en-US" dirty="0" err="1"/>
              <a:t>printf</a:t>
            </a:r>
            <a:r>
              <a:rPr lang="en-US" dirty="0"/>
              <a:t>("\n 8 - Destroy stack");</a:t>
            </a:r>
          </a:p>
          <a:p>
            <a:r>
              <a:rPr lang="en-US" dirty="0"/>
              <a:t> </a:t>
            </a:r>
          </a:p>
          <a:p>
            <a:r>
              <a:rPr lang="en-US" dirty="0"/>
              <a:t>    create();</a:t>
            </a:r>
          </a:p>
          <a:p>
            <a:r>
              <a:rPr lang="en-US" dirty="0"/>
              <a:t> </a:t>
            </a:r>
          </a:p>
          <a:p>
            <a:r>
              <a:rPr lang="en-US" dirty="0"/>
              <a:t>    while (1)</a:t>
            </a:r>
          </a:p>
          <a:p>
            <a:r>
              <a:rPr lang="en-US" dirty="0"/>
              <a:t>    {</a:t>
            </a:r>
          </a:p>
          <a:p>
            <a:r>
              <a:rPr lang="en-US" dirty="0"/>
              <a:t>        </a:t>
            </a:r>
            <a:r>
              <a:rPr lang="en-US" dirty="0" err="1"/>
              <a:t>printf</a:t>
            </a:r>
            <a:r>
              <a:rPr lang="en-US" dirty="0"/>
              <a:t>("\n Enter choice : ");</a:t>
            </a:r>
          </a:p>
          <a:p>
            <a:r>
              <a:rPr lang="en-US" dirty="0"/>
              <a:t>        </a:t>
            </a:r>
            <a:r>
              <a:rPr lang="en-US" dirty="0" err="1"/>
              <a:t>scanf</a:t>
            </a:r>
            <a:r>
              <a:rPr lang="en-US" dirty="0"/>
              <a:t>("%d", &amp;</a:t>
            </a:r>
            <a:r>
              <a:rPr lang="en-US" dirty="0" err="1"/>
              <a:t>ch</a:t>
            </a:r>
            <a:r>
              <a:rPr lang="en-US" dirty="0"/>
              <a:t>);</a:t>
            </a:r>
          </a:p>
        </p:txBody>
      </p:sp>
    </p:spTree>
    <p:extLst>
      <p:ext uri="{BB962C8B-B14F-4D97-AF65-F5344CB8AC3E}">
        <p14:creationId xmlns:p14="http://schemas.microsoft.com/office/powerpoint/2010/main" val="31977376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switch (</a:t>
            </a:r>
            <a:r>
              <a:rPr lang="en-US" dirty="0" err="1"/>
              <a:t>ch</a:t>
            </a:r>
            <a:r>
              <a:rPr lang="en-US" dirty="0"/>
              <a:t>)</a:t>
            </a:r>
          </a:p>
          <a:p>
            <a:r>
              <a:rPr lang="en-US" dirty="0"/>
              <a:t>        {</a:t>
            </a:r>
          </a:p>
          <a:p>
            <a:r>
              <a:rPr lang="en-US" dirty="0"/>
              <a:t>        case 1:</a:t>
            </a:r>
          </a:p>
          <a:p>
            <a:r>
              <a:rPr lang="en-US" dirty="0"/>
              <a:t>            </a:t>
            </a:r>
            <a:r>
              <a:rPr lang="en-US" dirty="0" err="1"/>
              <a:t>printf</a:t>
            </a:r>
            <a:r>
              <a:rPr lang="en-US" dirty="0"/>
              <a:t>("Enter data : ");</a:t>
            </a:r>
          </a:p>
          <a:p>
            <a:r>
              <a:rPr lang="en-US" dirty="0"/>
              <a:t>            </a:t>
            </a:r>
            <a:r>
              <a:rPr lang="en-US" dirty="0" err="1"/>
              <a:t>scanf</a:t>
            </a:r>
            <a:r>
              <a:rPr lang="en-US" dirty="0"/>
              <a:t>("%d", &amp;no);</a:t>
            </a:r>
          </a:p>
          <a:p>
            <a:r>
              <a:rPr lang="en-US" dirty="0"/>
              <a:t>            push(no);</a:t>
            </a:r>
          </a:p>
          <a:p>
            <a:r>
              <a:rPr lang="en-US" dirty="0"/>
              <a:t>            break;</a:t>
            </a:r>
          </a:p>
          <a:p>
            <a:r>
              <a:rPr lang="en-US" dirty="0"/>
              <a:t>        case 2:</a:t>
            </a:r>
          </a:p>
          <a:p>
            <a:r>
              <a:rPr lang="en-US" dirty="0"/>
              <a:t>            pop();</a:t>
            </a:r>
          </a:p>
          <a:p>
            <a:r>
              <a:rPr lang="en-US" dirty="0"/>
              <a:t>            break;</a:t>
            </a:r>
          </a:p>
          <a:p>
            <a:r>
              <a:rPr lang="en-US" dirty="0"/>
              <a:t>        case 3:</a:t>
            </a:r>
          </a:p>
          <a:p>
            <a:r>
              <a:rPr lang="en-US" dirty="0"/>
              <a:t>            if (top == NULL)</a:t>
            </a:r>
          </a:p>
          <a:p>
            <a:r>
              <a:rPr lang="en-US" dirty="0"/>
              <a:t>                </a:t>
            </a:r>
            <a:r>
              <a:rPr lang="en-US" dirty="0" err="1"/>
              <a:t>printf</a:t>
            </a:r>
            <a:r>
              <a:rPr lang="en-US" dirty="0"/>
              <a:t>("No elements in stack");</a:t>
            </a:r>
          </a:p>
          <a:p>
            <a:r>
              <a:rPr lang="en-US" dirty="0"/>
              <a:t>            else</a:t>
            </a:r>
          </a:p>
          <a:p>
            <a:r>
              <a:rPr lang="en-US" dirty="0"/>
              <a:t>            {</a:t>
            </a:r>
          </a:p>
          <a:p>
            <a:r>
              <a:rPr lang="en-US" dirty="0"/>
              <a:t>                e = </a:t>
            </a:r>
            <a:r>
              <a:rPr lang="en-US" dirty="0" err="1"/>
              <a:t>topelement</a:t>
            </a:r>
            <a:r>
              <a:rPr lang="en-US" dirty="0"/>
              <a:t>();</a:t>
            </a:r>
          </a:p>
          <a:p>
            <a:r>
              <a:rPr lang="en-US" dirty="0"/>
              <a:t>                </a:t>
            </a:r>
            <a:r>
              <a:rPr lang="en-US" dirty="0" err="1"/>
              <a:t>printf</a:t>
            </a:r>
            <a:r>
              <a:rPr lang="en-US" dirty="0"/>
              <a:t>("\n Top element : %d", e);</a:t>
            </a:r>
          </a:p>
          <a:p>
            <a:r>
              <a:rPr lang="en-US" dirty="0"/>
              <a:t>            }</a:t>
            </a:r>
          </a:p>
          <a:p>
            <a:r>
              <a:rPr lang="en-US" dirty="0"/>
              <a:t>            break;</a:t>
            </a:r>
          </a:p>
        </p:txBody>
      </p:sp>
    </p:spTree>
    <p:extLst>
      <p:ext uri="{BB962C8B-B14F-4D97-AF65-F5344CB8AC3E}">
        <p14:creationId xmlns:p14="http://schemas.microsoft.com/office/powerpoint/2010/main" val="32929355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case 4:</a:t>
            </a:r>
          </a:p>
          <a:p>
            <a:r>
              <a:rPr lang="en-US" dirty="0"/>
              <a:t>            empty();</a:t>
            </a:r>
          </a:p>
          <a:p>
            <a:r>
              <a:rPr lang="en-US" dirty="0"/>
              <a:t>            break;</a:t>
            </a:r>
          </a:p>
          <a:p>
            <a:r>
              <a:rPr lang="en-US" dirty="0"/>
              <a:t>        case 5:</a:t>
            </a:r>
          </a:p>
          <a:p>
            <a:r>
              <a:rPr lang="en-US" dirty="0"/>
              <a:t>            exit(0);</a:t>
            </a:r>
          </a:p>
          <a:p>
            <a:r>
              <a:rPr lang="en-US" dirty="0"/>
              <a:t>        case 6:</a:t>
            </a:r>
          </a:p>
          <a:p>
            <a:r>
              <a:rPr lang="en-US" dirty="0"/>
              <a:t>            display();</a:t>
            </a:r>
          </a:p>
          <a:p>
            <a:r>
              <a:rPr lang="en-US" dirty="0"/>
              <a:t>            break;</a:t>
            </a:r>
          </a:p>
          <a:p>
            <a:r>
              <a:rPr lang="en-US" dirty="0"/>
              <a:t>        case 7:</a:t>
            </a:r>
          </a:p>
          <a:p>
            <a:r>
              <a:rPr lang="en-US" dirty="0"/>
              <a:t>            </a:t>
            </a:r>
            <a:r>
              <a:rPr lang="en-US" dirty="0" err="1"/>
              <a:t>stack_count</a:t>
            </a:r>
            <a:r>
              <a:rPr lang="en-US" dirty="0"/>
              <a:t>();</a:t>
            </a:r>
          </a:p>
          <a:p>
            <a:r>
              <a:rPr lang="en-US" dirty="0"/>
              <a:t>            break;</a:t>
            </a:r>
          </a:p>
          <a:p>
            <a:r>
              <a:rPr lang="en-US" dirty="0"/>
              <a:t>        case 8:</a:t>
            </a:r>
          </a:p>
          <a:p>
            <a:r>
              <a:rPr lang="en-US" dirty="0"/>
              <a:t>            destroy();</a:t>
            </a:r>
          </a:p>
          <a:p>
            <a:r>
              <a:rPr lang="en-US" dirty="0"/>
              <a:t>            break;</a:t>
            </a:r>
          </a:p>
          <a:p>
            <a:r>
              <a:rPr lang="en-US" dirty="0"/>
              <a:t>        default :</a:t>
            </a:r>
          </a:p>
          <a:p>
            <a:r>
              <a:rPr lang="en-US" dirty="0"/>
              <a:t>            </a:t>
            </a:r>
            <a:r>
              <a:rPr lang="en-US" dirty="0" err="1"/>
              <a:t>printf</a:t>
            </a:r>
            <a:r>
              <a:rPr lang="en-US" dirty="0"/>
              <a:t>(" Wrong choice, Please enter correct choice  ");</a:t>
            </a:r>
          </a:p>
          <a:p>
            <a:r>
              <a:rPr lang="en-US" dirty="0"/>
              <a:t>            break;</a:t>
            </a:r>
          </a:p>
          <a:p>
            <a:r>
              <a:rPr lang="en-US" dirty="0"/>
              <a:t>        }</a:t>
            </a:r>
          </a:p>
          <a:p>
            <a:r>
              <a:rPr lang="en-US" dirty="0"/>
              <a:t>    }</a:t>
            </a:r>
          </a:p>
          <a:p>
            <a:r>
              <a:rPr lang="en-US" dirty="0"/>
              <a:t>}</a:t>
            </a:r>
          </a:p>
        </p:txBody>
      </p:sp>
    </p:spTree>
    <p:extLst>
      <p:ext uri="{BB962C8B-B14F-4D97-AF65-F5344CB8AC3E}">
        <p14:creationId xmlns:p14="http://schemas.microsoft.com/office/powerpoint/2010/main" val="1575221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 Create empty stack */</a:t>
            </a:r>
          </a:p>
          <a:p>
            <a:r>
              <a:rPr lang="en-US" dirty="0"/>
              <a:t>void create()</a:t>
            </a:r>
          </a:p>
          <a:p>
            <a:r>
              <a:rPr lang="en-US" dirty="0"/>
              <a:t>{</a:t>
            </a:r>
          </a:p>
          <a:p>
            <a:r>
              <a:rPr lang="en-US" dirty="0"/>
              <a:t>    top = NULL;</a:t>
            </a:r>
          </a:p>
          <a:p>
            <a:r>
              <a:rPr lang="en-US" dirty="0"/>
              <a:t>}</a:t>
            </a:r>
          </a:p>
          <a:p>
            <a:r>
              <a:rPr lang="en-US" dirty="0"/>
              <a:t> </a:t>
            </a:r>
          </a:p>
          <a:p>
            <a:r>
              <a:rPr lang="en-US" dirty="0"/>
              <a:t>/* Count stack elements */</a:t>
            </a:r>
          </a:p>
          <a:p>
            <a:r>
              <a:rPr lang="en-US" dirty="0"/>
              <a:t>void </a:t>
            </a:r>
            <a:r>
              <a:rPr lang="en-US" dirty="0" err="1"/>
              <a:t>stack_count</a:t>
            </a:r>
            <a:r>
              <a:rPr lang="en-US" dirty="0"/>
              <a:t>()</a:t>
            </a:r>
          </a:p>
          <a:p>
            <a:r>
              <a:rPr lang="en-US" dirty="0"/>
              <a:t>{</a:t>
            </a:r>
          </a:p>
          <a:p>
            <a:r>
              <a:rPr lang="en-US" dirty="0"/>
              <a:t>    </a:t>
            </a:r>
            <a:r>
              <a:rPr lang="en-US" dirty="0" err="1"/>
              <a:t>printf</a:t>
            </a:r>
            <a:r>
              <a:rPr lang="en-US" dirty="0"/>
              <a:t>("\n No. of elements in stack : %d", count);</a:t>
            </a:r>
          </a:p>
          <a:p>
            <a:r>
              <a:rPr lang="en-US" dirty="0"/>
              <a:t>}</a:t>
            </a:r>
          </a:p>
          <a:p>
            <a:r>
              <a:rPr lang="en-US" dirty="0"/>
              <a:t> </a:t>
            </a:r>
          </a:p>
        </p:txBody>
      </p:sp>
    </p:spTree>
    <p:extLst>
      <p:ext uri="{BB962C8B-B14F-4D97-AF65-F5344CB8AC3E}">
        <p14:creationId xmlns:p14="http://schemas.microsoft.com/office/powerpoint/2010/main" val="105141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PUSH operation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begin procedure push: stack, data</a:t>
            </a:r>
          </a:p>
          <a:p>
            <a:endParaRPr lang="en-US" dirty="0"/>
          </a:p>
          <a:p>
            <a:r>
              <a:rPr lang="en-US" dirty="0"/>
              <a:t>   if stack is full</a:t>
            </a:r>
          </a:p>
          <a:p>
            <a:r>
              <a:rPr lang="en-US" dirty="0"/>
              <a:t>      return null</a:t>
            </a:r>
          </a:p>
          <a:p>
            <a:r>
              <a:rPr lang="en-US" dirty="0"/>
              <a:t>   </a:t>
            </a:r>
            <a:r>
              <a:rPr lang="en-US" dirty="0" smtClean="0"/>
              <a:t>end</a:t>
            </a:r>
            <a:endParaRPr lang="en-US" dirty="0"/>
          </a:p>
          <a:p>
            <a:r>
              <a:rPr lang="en-US" dirty="0"/>
              <a:t>   </a:t>
            </a:r>
          </a:p>
          <a:p>
            <a:r>
              <a:rPr lang="en-US" dirty="0"/>
              <a:t>   top ← top + 1</a:t>
            </a:r>
          </a:p>
          <a:p>
            <a:r>
              <a:rPr lang="en-US" dirty="0"/>
              <a:t>   </a:t>
            </a:r>
          </a:p>
          <a:p>
            <a:r>
              <a:rPr lang="en-US" dirty="0"/>
              <a:t>   stack[top] ← data</a:t>
            </a:r>
          </a:p>
          <a:p>
            <a:endParaRPr lang="en-US" dirty="0"/>
          </a:p>
          <a:p>
            <a:r>
              <a:rPr lang="en-US" dirty="0"/>
              <a:t>end procedure</a:t>
            </a:r>
          </a:p>
        </p:txBody>
      </p:sp>
    </p:spTree>
    <p:extLst>
      <p:ext uri="{BB962C8B-B14F-4D97-AF65-F5344CB8AC3E}">
        <p14:creationId xmlns:p14="http://schemas.microsoft.com/office/powerpoint/2010/main" val="4179258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Push data into stack */</a:t>
            </a:r>
          </a:p>
          <a:p>
            <a:r>
              <a:rPr lang="en-US" dirty="0"/>
              <a:t>void push(</a:t>
            </a:r>
            <a:r>
              <a:rPr lang="en-US" dirty="0" err="1"/>
              <a:t>int</a:t>
            </a:r>
            <a:r>
              <a:rPr lang="en-US" dirty="0"/>
              <a:t> data)</a:t>
            </a:r>
          </a:p>
          <a:p>
            <a:r>
              <a:rPr lang="en-US" dirty="0"/>
              <a:t>{</a:t>
            </a:r>
          </a:p>
          <a:p>
            <a:r>
              <a:rPr lang="en-US" dirty="0"/>
              <a:t>    if (top == NULL)</a:t>
            </a:r>
          </a:p>
          <a:p>
            <a:r>
              <a:rPr lang="en-US" dirty="0"/>
              <a:t>    {</a:t>
            </a:r>
          </a:p>
          <a:p>
            <a:r>
              <a:rPr lang="en-US" dirty="0"/>
              <a:t>        top =(</a:t>
            </a:r>
            <a:r>
              <a:rPr lang="en-US" dirty="0" err="1"/>
              <a:t>struct</a:t>
            </a:r>
            <a:r>
              <a:rPr lang="en-US" dirty="0"/>
              <a:t> node *)</a:t>
            </a:r>
            <a:r>
              <a:rPr lang="en-US" dirty="0" err="1"/>
              <a:t>malloc</a:t>
            </a:r>
            <a:r>
              <a:rPr lang="en-US" dirty="0"/>
              <a:t>(1*</a:t>
            </a:r>
            <a:r>
              <a:rPr lang="en-US" dirty="0" err="1"/>
              <a:t>sizeof</a:t>
            </a:r>
            <a:r>
              <a:rPr lang="en-US" dirty="0"/>
              <a:t>(</a:t>
            </a:r>
            <a:r>
              <a:rPr lang="en-US" dirty="0" err="1"/>
              <a:t>struct</a:t>
            </a:r>
            <a:r>
              <a:rPr lang="en-US" dirty="0"/>
              <a:t> node));</a:t>
            </a:r>
          </a:p>
          <a:p>
            <a:r>
              <a:rPr lang="en-US" dirty="0"/>
              <a:t>        top-&gt;</a:t>
            </a:r>
            <a:r>
              <a:rPr lang="en-US" dirty="0" err="1"/>
              <a:t>ptr</a:t>
            </a:r>
            <a:r>
              <a:rPr lang="en-US" dirty="0"/>
              <a:t> = NULL;</a:t>
            </a:r>
          </a:p>
          <a:p>
            <a:r>
              <a:rPr lang="en-US" dirty="0"/>
              <a:t>        top-&gt;info = data;</a:t>
            </a:r>
          </a:p>
          <a:p>
            <a:r>
              <a:rPr lang="en-US" dirty="0"/>
              <a:t>    }</a:t>
            </a:r>
          </a:p>
          <a:p>
            <a:r>
              <a:rPr lang="en-US" dirty="0"/>
              <a:t>    else</a:t>
            </a:r>
          </a:p>
          <a:p>
            <a:r>
              <a:rPr lang="en-US" dirty="0"/>
              <a:t>    {</a:t>
            </a:r>
          </a:p>
          <a:p>
            <a:r>
              <a:rPr lang="en-US" dirty="0"/>
              <a:t>        temp =(</a:t>
            </a:r>
            <a:r>
              <a:rPr lang="en-US" dirty="0" err="1"/>
              <a:t>struct</a:t>
            </a:r>
            <a:r>
              <a:rPr lang="en-US" dirty="0"/>
              <a:t> node *)</a:t>
            </a:r>
            <a:r>
              <a:rPr lang="en-US" dirty="0" err="1"/>
              <a:t>malloc</a:t>
            </a:r>
            <a:r>
              <a:rPr lang="en-US" dirty="0"/>
              <a:t>(1*</a:t>
            </a:r>
            <a:r>
              <a:rPr lang="en-US" dirty="0" err="1"/>
              <a:t>sizeof</a:t>
            </a:r>
            <a:r>
              <a:rPr lang="en-US" dirty="0"/>
              <a:t>(</a:t>
            </a:r>
            <a:r>
              <a:rPr lang="en-US" dirty="0" err="1"/>
              <a:t>struct</a:t>
            </a:r>
            <a:r>
              <a:rPr lang="en-US" dirty="0"/>
              <a:t> node));</a:t>
            </a:r>
          </a:p>
          <a:p>
            <a:r>
              <a:rPr lang="en-US" dirty="0"/>
              <a:t>        temp-&gt;</a:t>
            </a:r>
            <a:r>
              <a:rPr lang="en-US" dirty="0" err="1"/>
              <a:t>ptr</a:t>
            </a:r>
            <a:r>
              <a:rPr lang="en-US" dirty="0"/>
              <a:t> = top;</a:t>
            </a:r>
          </a:p>
          <a:p>
            <a:r>
              <a:rPr lang="en-US" dirty="0"/>
              <a:t>        temp-&gt;info = data;</a:t>
            </a:r>
          </a:p>
          <a:p>
            <a:r>
              <a:rPr lang="en-US" dirty="0"/>
              <a:t>        top = temp;</a:t>
            </a:r>
          </a:p>
          <a:p>
            <a:r>
              <a:rPr lang="en-US" dirty="0"/>
              <a:t>    }</a:t>
            </a:r>
          </a:p>
          <a:p>
            <a:r>
              <a:rPr lang="en-US" dirty="0"/>
              <a:t>    count++;</a:t>
            </a:r>
          </a:p>
          <a:p>
            <a:r>
              <a:rPr lang="en-US" dirty="0"/>
              <a:t>}</a:t>
            </a:r>
          </a:p>
        </p:txBody>
      </p:sp>
    </p:spTree>
    <p:extLst>
      <p:ext uri="{BB962C8B-B14F-4D97-AF65-F5344CB8AC3E}">
        <p14:creationId xmlns:p14="http://schemas.microsoft.com/office/powerpoint/2010/main" val="13057511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Display stack elements */</a:t>
            </a:r>
          </a:p>
          <a:p>
            <a:r>
              <a:rPr lang="en-US" dirty="0"/>
              <a:t>void display()</a:t>
            </a:r>
          </a:p>
          <a:p>
            <a:r>
              <a:rPr lang="en-US" dirty="0"/>
              <a:t>{</a:t>
            </a:r>
          </a:p>
          <a:p>
            <a:r>
              <a:rPr lang="en-US" dirty="0"/>
              <a:t>    top1 = top;</a:t>
            </a:r>
          </a:p>
          <a:p>
            <a:r>
              <a:rPr lang="en-US" dirty="0"/>
              <a:t> </a:t>
            </a:r>
          </a:p>
          <a:p>
            <a:r>
              <a:rPr lang="en-US" dirty="0"/>
              <a:t>    if (top1 == NULL)</a:t>
            </a:r>
          </a:p>
          <a:p>
            <a:r>
              <a:rPr lang="en-US" dirty="0"/>
              <a:t>    {</a:t>
            </a:r>
          </a:p>
          <a:p>
            <a:r>
              <a:rPr lang="en-US" dirty="0"/>
              <a:t>        </a:t>
            </a:r>
            <a:r>
              <a:rPr lang="en-US" dirty="0" err="1"/>
              <a:t>printf</a:t>
            </a:r>
            <a:r>
              <a:rPr lang="en-US" dirty="0"/>
              <a:t>("Stack is empty");</a:t>
            </a:r>
          </a:p>
          <a:p>
            <a:r>
              <a:rPr lang="en-US" dirty="0"/>
              <a:t>        return;</a:t>
            </a:r>
          </a:p>
          <a:p>
            <a:r>
              <a:rPr lang="en-US" dirty="0"/>
              <a:t>    }</a:t>
            </a:r>
          </a:p>
          <a:p>
            <a:r>
              <a:rPr lang="en-US" dirty="0"/>
              <a:t> </a:t>
            </a:r>
          </a:p>
          <a:p>
            <a:r>
              <a:rPr lang="en-US" dirty="0"/>
              <a:t>    while (top1 != NULL)</a:t>
            </a:r>
          </a:p>
          <a:p>
            <a:r>
              <a:rPr lang="en-US" dirty="0"/>
              <a:t>    {</a:t>
            </a:r>
          </a:p>
          <a:p>
            <a:r>
              <a:rPr lang="en-US" dirty="0"/>
              <a:t>        </a:t>
            </a:r>
            <a:r>
              <a:rPr lang="en-US" dirty="0" err="1"/>
              <a:t>printf</a:t>
            </a:r>
            <a:r>
              <a:rPr lang="en-US" dirty="0"/>
              <a:t>("%d ", top1-&gt;info);</a:t>
            </a:r>
          </a:p>
          <a:p>
            <a:r>
              <a:rPr lang="en-US" dirty="0"/>
              <a:t>        top1 = top1-&gt;</a:t>
            </a:r>
            <a:r>
              <a:rPr lang="en-US" dirty="0" err="1"/>
              <a:t>ptr</a:t>
            </a:r>
            <a:r>
              <a:rPr lang="en-US" dirty="0"/>
              <a:t>;</a:t>
            </a:r>
          </a:p>
          <a:p>
            <a:r>
              <a:rPr lang="en-US" dirty="0"/>
              <a:t>    }</a:t>
            </a:r>
          </a:p>
          <a:p>
            <a:r>
              <a:rPr lang="en-US" dirty="0"/>
              <a:t> }</a:t>
            </a:r>
          </a:p>
        </p:txBody>
      </p:sp>
    </p:spTree>
    <p:extLst>
      <p:ext uri="{BB962C8B-B14F-4D97-AF65-F5344CB8AC3E}">
        <p14:creationId xmlns:p14="http://schemas.microsoft.com/office/powerpoint/2010/main" val="23517681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Pop Operation on stack */</a:t>
            </a:r>
          </a:p>
          <a:p>
            <a:r>
              <a:rPr lang="en-US" dirty="0"/>
              <a:t>void pop()</a:t>
            </a:r>
          </a:p>
          <a:p>
            <a:r>
              <a:rPr lang="en-US" dirty="0"/>
              <a:t>{</a:t>
            </a:r>
          </a:p>
          <a:p>
            <a:r>
              <a:rPr lang="en-US" dirty="0"/>
              <a:t>    top1 = top;</a:t>
            </a:r>
          </a:p>
          <a:p>
            <a:r>
              <a:rPr lang="en-US" dirty="0"/>
              <a:t> </a:t>
            </a:r>
          </a:p>
          <a:p>
            <a:r>
              <a:rPr lang="en-US" dirty="0"/>
              <a:t>    if (top1 == NULL)</a:t>
            </a:r>
          </a:p>
          <a:p>
            <a:r>
              <a:rPr lang="en-US" dirty="0"/>
              <a:t>    {</a:t>
            </a:r>
          </a:p>
          <a:p>
            <a:r>
              <a:rPr lang="en-US" dirty="0"/>
              <a:t>        </a:t>
            </a:r>
            <a:r>
              <a:rPr lang="en-US" dirty="0" err="1"/>
              <a:t>printf</a:t>
            </a:r>
            <a:r>
              <a:rPr lang="en-US" dirty="0"/>
              <a:t>("\n Error : Trying to pop from empty stack");</a:t>
            </a:r>
          </a:p>
          <a:p>
            <a:r>
              <a:rPr lang="en-US" dirty="0"/>
              <a:t>        return;</a:t>
            </a:r>
          </a:p>
          <a:p>
            <a:r>
              <a:rPr lang="en-US" dirty="0"/>
              <a:t>    }</a:t>
            </a:r>
          </a:p>
          <a:p>
            <a:r>
              <a:rPr lang="en-US" dirty="0"/>
              <a:t>    else</a:t>
            </a:r>
          </a:p>
          <a:p>
            <a:r>
              <a:rPr lang="en-US" dirty="0"/>
              <a:t>        top1 = top1-&gt;</a:t>
            </a:r>
            <a:r>
              <a:rPr lang="en-US" dirty="0" err="1"/>
              <a:t>ptr</a:t>
            </a:r>
            <a:r>
              <a:rPr lang="en-US" dirty="0"/>
              <a:t>;</a:t>
            </a:r>
          </a:p>
          <a:p>
            <a:r>
              <a:rPr lang="en-US" dirty="0"/>
              <a:t>    </a:t>
            </a:r>
            <a:r>
              <a:rPr lang="en-US" dirty="0" err="1"/>
              <a:t>printf</a:t>
            </a:r>
            <a:r>
              <a:rPr lang="en-US" dirty="0"/>
              <a:t>("\n Popped value : %d", top-&gt;info);</a:t>
            </a:r>
          </a:p>
          <a:p>
            <a:r>
              <a:rPr lang="en-US" dirty="0"/>
              <a:t>    free(top);</a:t>
            </a:r>
          </a:p>
          <a:p>
            <a:r>
              <a:rPr lang="en-US" dirty="0"/>
              <a:t>    top = top1;</a:t>
            </a:r>
          </a:p>
          <a:p>
            <a:r>
              <a:rPr lang="en-US" dirty="0"/>
              <a:t>    count--;</a:t>
            </a:r>
          </a:p>
          <a:p>
            <a:r>
              <a:rPr lang="en-US" dirty="0"/>
              <a:t>}</a:t>
            </a:r>
          </a:p>
        </p:txBody>
      </p:sp>
    </p:spTree>
    <p:extLst>
      <p:ext uri="{BB962C8B-B14F-4D97-AF65-F5344CB8AC3E}">
        <p14:creationId xmlns:p14="http://schemas.microsoft.com/office/powerpoint/2010/main" val="8770006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 Return top element */</a:t>
            </a:r>
          </a:p>
          <a:p>
            <a:r>
              <a:rPr lang="en-US" dirty="0" err="1"/>
              <a:t>int</a:t>
            </a:r>
            <a:r>
              <a:rPr lang="en-US" dirty="0"/>
              <a:t> </a:t>
            </a:r>
            <a:r>
              <a:rPr lang="en-US" dirty="0" err="1"/>
              <a:t>topelement</a:t>
            </a:r>
            <a:r>
              <a:rPr lang="en-US" dirty="0"/>
              <a:t>()</a:t>
            </a:r>
          </a:p>
          <a:p>
            <a:r>
              <a:rPr lang="en-US" dirty="0"/>
              <a:t>{</a:t>
            </a:r>
          </a:p>
          <a:p>
            <a:r>
              <a:rPr lang="en-US" dirty="0"/>
              <a:t>    return(top-&gt;info);</a:t>
            </a:r>
          </a:p>
          <a:p>
            <a:r>
              <a:rPr lang="en-US" dirty="0"/>
              <a:t>}</a:t>
            </a:r>
          </a:p>
          <a:p>
            <a:r>
              <a:rPr lang="en-US" dirty="0"/>
              <a:t> </a:t>
            </a:r>
          </a:p>
          <a:p>
            <a:r>
              <a:rPr lang="en-US" dirty="0"/>
              <a:t>/* Check if stack is empty or not */</a:t>
            </a:r>
          </a:p>
          <a:p>
            <a:r>
              <a:rPr lang="en-US" dirty="0"/>
              <a:t>void empty()</a:t>
            </a:r>
          </a:p>
          <a:p>
            <a:r>
              <a:rPr lang="en-US" dirty="0"/>
              <a:t>{</a:t>
            </a:r>
          </a:p>
          <a:p>
            <a:r>
              <a:rPr lang="en-US" dirty="0"/>
              <a:t>    if (top == NULL)</a:t>
            </a:r>
          </a:p>
          <a:p>
            <a:r>
              <a:rPr lang="en-US" dirty="0"/>
              <a:t>        </a:t>
            </a:r>
            <a:r>
              <a:rPr lang="en-US" dirty="0" err="1"/>
              <a:t>printf</a:t>
            </a:r>
            <a:r>
              <a:rPr lang="en-US" dirty="0"/>
              <a:t>("\n Stack is empty");</a:t>
            </a:r>
          </a:p>
          <a:p>
            <a:r>
              <a:rPr lang="en-US" dirty="0"/>
              <a:t>    else</a:t>
            </a:r>
          </a:p>
          <a:p>
            <a:r>
              <a:rPr lang="en-US" dirty="0"/>
              <a:t>        </a:t>
            </a:r>
            <a:r>
              <a:rPr lang="en-US" dirty="0" err="1"/>
              <a:t>printf</a:t>
            </a:r>
            <a:r>
              <a:rPr lang="en-US" dirty="0"/>
              <a:t>("\n Stack is not empty with %d elements", count);</a:t>
            </a:r>
          </a:p>
          <a:p>
            <a:r>
              <a:rPr lang="en-US" dirty="0"/>
              <a:t>}</a:t>
            </a:r>
          </a:p>
          <a:p>
            <a:r>
              <a:rPr lang="en-US" dirty="0"/>
              <a:t> </a:t>
            </a:r>
          </a:p>
        </p:txBody>
      </p:sp>
    </p:spTree>
    <p:extLst>
      <p:ext uri="{BB962C8B-B14F-4D97-AF65-F5344CB8AC3E}">
        <p14:creationId xmlns:p14="http://schemas.microsoft.com/office/powerpoint/2010/main" val="32687388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Destroy entire stack */</a:t>
            </a:r>
          </a:p>
          <a:p>
            <a:r>
              <a:rPr lang="en-US" dirty="0"/>
              <a:t>void destroy()</a:t>
            </a:r>
          </a:p>
          <a:p>
            <a:r>
              <a:rPr lang="en-US" dirty="0"/>
              <a:t>{</a:t>
            </a:r>
          </a:p>
          <a:p>
            <a:r>
              <a:rPr lang="en-US" dirty="0"/>
              <a:t>    top1 = top;</a:t>
            </a:r>
          </a:p>
          <a:p>
            <a:r>
              <a:rPr lang="en-US" dirty="0"/>
              <a:t> </a:t>
            </a:r>
          </a:p>
          <a:p>
            <a:r>
              <a:rPr lang="en-US" dirty="0"/>
              <a:t>    while (top1 != NULL)</a:t>
            </a:r>
          </a:p>
          <a:p>
            <a:r>
              <a:rPr lang="en-US" dirty="0"/>
              <a:t>    {</a:t>
            </a:r>
          </a:p>
          <a:p>
            <a:r>
              <a:rPr lang="en-US" dirty="0"/>
              <a:t>        top1 = top-&gt;</a:t>
            </a:r>
            <a:r>
              <a:rPr lang="en-US" dirty="0" err="1"/>
              <a:t>ptr</a:t>
            </a:r>
            <a:r>
              <a:rPr lang="en-US" dirty="0"/>
              <a:t>;</a:t>
            </a:r>
          </a:p>
          <a:p>
            <a:r>
              <a:rPr lang="en-US" dirty="0"/>
              <a:t>        free(top);</a:t>
            </a:r>
          </a:p>
          <a:p>
            <a:r>
              <a:rPr lang="en-US" dirty="0"/>
              <a:t>        top = top1;</a:t>
            </a:r>
          </a:p>
          <a:p>
            <a:r>
              <a:rPr lang="en-US" dirty="0"/>
              <a:t>        top1 = top1-&gt;</a:t>
            </a:r>
            <a:r>
              <a:rPr lang="en-US" dirty="0" err="1"/>
              <a:t>ptr</a:t>
            </a:r>
            <a:r>
              <a:rPr lang="en-US" dirty="0"/>
              <a:t>;</a:t>
            </a:r>
          </a:p>
          <a:p>
            <a:r>
              <a:rPr lang="en-US" dirty="0"/>
              <a:t>    }</a:t>
            </a:r>
          </a:p>
          <a:p>
            <a:r>
              <a:rPr lang="en-US" dirty="0"/>
              <a:t>    free(top1);</a:t>
            </a:r>
          </a:p>
          <a:p>
            <a:r>
              <a:rPr lang="en-US" dirty="0"/>
              <a:t>    top = NULL;</a:t>
            </a:r>
          </a:p>
          <a:p>
            <a:r>
              <a:rPr lang="en-US" dirty="0"/>
              <a:t> </a:t>
            </a:r>
          </a:p>
          <a:p>
            <a:r>
              <a:rPr lang="en-US" dirty="0"/>
              <a:t>    </a:t>
            </a:r>
            <a:r>
              <a:rPr lang="en-US" dirty="0" err="1"/>
              <a:t>printf</a:t>
            </a:r>
            <a:r>
              <a:rPr lang="en-US" dirty="0"/>
              <a:t>("\n All stack elements destroyed");</a:t>
            </a:r>
          </a:p>
          <a:p>
            <a:r>
              <a:rPr lang="en-US" dirty="0"/>
              <a:t>    count = 0;</a:t>
            </a:r>
          </a:p>
          <a:p>
            <a:r>
              <a:rPr lang="en-US" dirty="0"/>
              <a:t>}</a:t>
            </a:r>
          </a:p>
        </p:txBody>
      </p:sp>
    </p:spTree>
    <p:extLst>
      <p:ext uri="{BB962C8B-B14F-4D97-AF65-F5344CB8AC3E}">
        <p14:creationId xmlns:p14="http://schemas.microsoft.com/office/powerpoint/2010/main" val="42522368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Content Placeholder 2"/>
          <p:cNvSpPr>
            <a:spLocks noGrp="1"/>
          </p:cNvSpPr>
          <p:nvPr>
            <p:ph idx="1"/>
          </p:nvPr>
        </p:nvSpPr>
        <p:spPr/>
        <p:txBody>
          <a:bodyPr>
            <a:normAutofit fontScale="47500" lnSpcReduction="20000"/>
          </a:bodyPr>
          <a:lstStyle/>
          <a:p>
            <a:r>
              <a:rPr lang="en-US" dirty="0"/>
              <a:t>1 - Push</a:t>
            </a:r>
          </a:p>
          <a:p>
            <a:r>
              <a:rPr lang="en-US" dirty="0"/>
              <a:t>2 - Pop</a:t>
            </a:r>
          </a:p>
          <a:p>
            <a:r>
              <a:rPr lang="en-US" dirty="0"/>
              <a:t>3 - Top</a:t>
            </a:r>
          </a:p>
          <a:p>
            <a:r>
              <a:rPr lang="en-US" dirty="0"/>
              <a:t>4 - Empty</a:t>
            </a:r>
          </a:p>
          <a:p>
            <a:r>
              <a:rPr lang="en-US" dirty="0"/>
              <a:t>5 - Exit</a:t>
            </a:r>
          </a:p>
          <a:p>
            <a:r>
              <a:rPr lang="en-US" dirty="0"/>
              <a:t>6 - </a:t>
            </a:r>
            <a:r>
              <a:rPr lang="en-US" dirty="0" err="1"/>
              <a:t>Dipslay</a:t>
            </a:r>
            <a:endParaRPr lang="en-US" dirty="0"/>
          </a:p>
          <a:p>
            <a:r>
              <a:rPr lang="en-US" dirty="0"/>
              <a:t>7 - Stack Count</a:t>
            </a:r>
          </a:p>
          <a:p>
            <a:r>
              <a:rPr lang="en-US" dirty="0"/>
              <a:t>8 - Destroy stack</a:t>
            </a:r>
          </a:p>
          <a:p>
            <a:r>
              <a:rPr lang="en-US" dirty="0"/>
              <a:t>Enter choice : 1</a:t>
            </a:r>
          </a:p>
          <a:p>
            <a:r>
              <a:rPr lang="en-US" dirty="0"/>
              <a:t>Enter data : 56</a:t>
            </a:r>
          </a:p>
          <a:p>
            <a:r>
              <a:rPr lang="en-US" dirty="0"/>
              <a:t> </a:t>
            </a:r>
          </a:p>
          <a:p>
            <a:r>
              <a:rPr lang="en-US" dirty="0"/>
              <a:t>Enter choice : 1</a:t>
            </a:r>
          </a:p>
          <a:p>
            <a:r>
              <a:rPr lang="en-US" dirty="0"/>
              <a:t>Enter data : 80</a:t>
            </a:r>
          </a:p>
          <a:p>
            <a:r>
              <a:rPr lang="en-US" dirty="0"/>
              <a:t> </a:t>
            </a:r>
          </a:p>
          <a:p>
            <a:r>
              <a:rPr lang="en-US" dirty="0"/>
              <a:t>Enter choice : 2</a:t>
            </a:r>
          </a:p>
          <a:p>
            <a:r>
              <a:rPr lang="en-US" dirty="0"/>
              <a:t> </a:t>
            </a:r>
          </a:p>
          <a:p>
            <a:r>
              <a:rPr lang="en-US" dirty="0"/>
              <a:t>Popped value : 80</a:t>
            </a:r>
          </a:p>
          <a:p>
            <a:r>
              <a:rPr lang="en-US" dirty="0"/>
              <a:t>Enter choice : 3</a:t>
            </a:r>
          </a:p>
          <a:p>
            <a:pPr marL="0" indent="0">
              <a:buNone/>
            </a:pPr>
            <a:r>
              <a:rPr lang="en-US" dirty="0"/>
              <a:t> </a:t>
            </a:r>
          </a:p>
        </p:txBody>
      </p:sp>
    </p:spTree>
    <p:extLst>
      <p:ext uri="{BB962C8B-B14F-4D97-AF65-F5344CB8AC3E}">
        <p14:creationId xmlns:p14="http://schemas.microsoft.com/office/powerpoint/2010/main" val="5506916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Top element : 56</a:t>
            </a:r>
          </a:p>
          <a:p>
            <a:r>
              <a:rPr lang="en-US" dirty="0"/>
              <a:t>Enter choice : 1</a:t>
            </a:r>
          </a:p>
          <a:p>
            <a:r>
              <a:rPr lang="en-US" dirty="0"/>
              <a:t>Enter data : 78</a:t>
            </a:r>
          </a:p>
          <a:p>
            <a:r>
              <a:rPr lang="en-US" dirty="0"/>
              <a:t> </a:t>
            </a:r>
          </a:p>
          <a:p>
            <a:r>
              <a:rPr lang="en-US" dirty="0"/>
              <a:t>Enter choice : 1</a:t>
            </a:r>
          </a:p>
          <a:p>
            <a:r>
              <a:rPr lang="en-US" dirty="0"/>
              <a:t>Enter data : 90</a:t>
            </a:r>
          </a:p>
          <a:p>
            <a:r>
              <a:rPr lang="en-US" dirty="0"/>
              <a:t> </a:t>
            </a:r>
          </a:p>
          <a:p>
            <a:r>
              <a:rPr lang="en-US" dirty="0"/>
              <a:t>Enter choice : 6</a:t>
            </a:r>
          </a:p>
          <a:p>
            <a:r>
              <a:rPr lang="en-US" dirty="0"/>
              <a:t>90 78 56</a:t>
            </a:r>
          </a:p>
          <a:p>
            <a:r>
              <a:rPr lang="en-US" dirty="0"/>
              <a:t>Enter choice : 7</a:t>
            </a:r>
          </a:p>
          <a:p>
            <a:r>
              <a:rPr lang="en-US" dirty="0"/>
              <a:t> </a:t>
            </a:r>
          </a:p>
          <a:p>
            <a:endParaRPr lang="en-US" dirty="0"/>
          </a:p>
        </p:txBody>
      </p:sp>
    </p:spTree>
    <p:extLst>
      <p:ext uri="{BB962C8B-B14F-4D97-AF65-F5344CB8AC3E}">
        <p14:creationId xmlns:p14="http://schemas.microsoft.com/office/powerpoint/2010/main" val="22860547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No. of elements in stack : 3</a:t>
            </a:r>
          </a:p>
          <a:p>
            <a:r>
              <a:rPr lang="en-US" dirty="0"/>
              <a:t>Enter choice : 8</a:t>
            </a:r>
          </a:p>
          <a:p>
            <a:r>
              <a:rPr lang="en-US" dirty="0"/>
              <a:t> </a:t>
            </a:r>
          </a:p>
          <a:p>
            <a:r>
              <a:rPr lang="en-US" dirty="0"/>
              <a:t>All stack elements destroyed</a:t>
            </a:r>
          </a:p>
          <a:p>
            <a:r>
              <a:rPr lang="en-US" dirty="0"/>
              <a:t>Enter choice : 4</a:t>
            </a:r>
          </a:p>
          <a:p>
            <a:r>
              <a:rPr lang="en-US" dirty="0"/>
              <a:t> </a:t>
            </a:r>
          </a:p>
          <a:p>
            <a:r>
              <a:rPr lang="en-US" dirty="0"/>
              <a:t>Stack is empty</a:t>
            </a:r>
          </a:p>
          <a:p>
            <a:r>
              <a:rPr lang="en-US" dirty="0"/>
              <a:t>Enter choice : 5</a:t>
            </a:r>
          </a:p>
        </p:txBody>
      </p:sp>
    </p:spTree>
    <p:extLst>
      <p:ext uri="{BB962C8B-B14F-4D97-AF65-F5344CB8AC3E}">
        <p14:creationId xmlns:p14="http://schemas.microsoft.com/office/powerpoint/2010/main" val="13865213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queue using linked list</a:t>
            </a:r>
            <a:endParaRPr lang="en-US" dirty="0"/>
          </a:p>
        </p:txBody>
      </p:sp>
      <p:sp>
        <p:nvSpPr>
          <p:cNvPr id="3" name="Content Placeholder 2"/>
          <p:cNvSpPr>
            <a:spLocks noGrp="1"/>
          </p:cNvSpPr>
          <p:nvPr>
            <p:ph idx="1"/>
          </p:nvPr>
        </p:nvSpPr>
        <p:spPr/>
        <p:txBody>
          <a:bodyPr>
            <a:normAutofit fontScale="40000" lnSpcReduction="20000"/>
          </a:bodyPr>
          <a:lstStyle/>
          <a:p>
            <a:r>
              <a:rPr lang="en-US" dirty="0"/>
              <a:t>/*</a:t>
            </a:r>
          </a:p>
          <a:p>
            <a:r>
              <a:rPr lang="en-US" dirty="0"/>
              <a:t> * C Program to Implement Queue Data Structure using Linked List</a:t>
            </a:r>
          </a:p>
          <a:p>
            <a:r>
              <a:rPr lang="en-US" dirty="0"/>
              <a:t> */</a:t>
            </a:r>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 </a:t>
            </a:r>
          </a:p>
          <a:p>
            <a:r>
              <a:rPr lang="en-US" dirty="0" err="1"/>
              <a:t>struct</a:t>
            </a:r>
            <a:r>
              <a:rPr lang="en-US" dirty="0"/>
              <a:t> node</a:t>
            </a:r>
          </a:p>
          <a:p>
            <a:r>
              <a:rPr lang="en-US" dirty="0"/>
              <a:t>{</a:t>
            </a:r>
          </a:p>
          <a:p>
            <a:r>
              <a:rPr lang="en-US" dirty="0"/>
              <a:t>    </a:t>
            </a:r>
            <a:r>
              <a:rPr lang="en-US" dirty="0" err="1"/>
              <a:t>int</a:t>
            </a:r>
            <a:r>
              <a:rPr lang="en-US" dirty="0"/>
              <a:t> info;</a:t>
            </a:r>
          </a:p>
          <a:p>
            <a:r>
              <a:rPr lang="en-US" dirty="0"/>
              <a:t>    </a:t>
            </a:r>
            <a:r>
              <a:rPr lang="en-US" dirty="0" err="1"/>
              <a:t>struct</a:t>
            </a:r>
            <a:r>
              <a:rPr lang="en-US" dirty="0"/>
              <a:t> node *</a:t>
            </a:r>
            <a:r>
              <a:rPr lang="en-US" dirty="0" err="1"/>
              <a:t>ptr</a:t>
            </a:r>
            <a:r>
              <a:rPr lang="en-US" dirty="0"/>
              <a:t>;</a:t>
            </a:r>
          </a:p>
          <a:p>
            <a:r>
              <a:rPr lang="en-US" dirty="0"/>
              <a:t>}*front,*rear,*temp,*front1;</a:t>
            </a:r>
          </a:p>
          <a:p>
            <a:r>
              <a:rPr lang="en-US" dirty="0"/>
              <a:t> </a:t>
            </a:r>
          </a:p>
          <a:p>
            <a:r>
              <a:rPr lang="en-US" dirty="0" err="1"/>
              <a:t>int</a:t>
            </a:r>
            <a:r>
              <a:rPr lang="en-US" dirty="0"/>
              <a:t> </a:t>
            </a:r>
            <a:r>
              <a:rPr lang="en-US" dirty="0" err="1"/>
              <a:t>frontelement</a:t>
            </a:r>
            <a:r>
              <a:rPr lang="en-US" dirty="0"/>
              <a:t>();</a:t>
            </a:r>
          </a:p>
          <a:p>
            <a:r>
              <a:rPr lang="en-US" dirty="0"/>
              <a:t>void </a:t>
            </a:r>
            <a:r>
              <a:rPr lang="en-US" dirty="0" err="1"/>
              <a:t>enq</a:t>
            </a:r>
            <a:r>
              <a:rPr lang="en-US" dirty="0"/>
              <a:t>(</a:t>
            </a:r>
            <a:r>
              <a:rPr lang="en-US" dirty="0" err="1"/>
              <a:t>int</a:t>
            </a:r>
            <a:r>
              <a:rPr lang="en-US" dirty="0"/>
              <a:t> data);</a:t>
            </a:r>
          </a:p>
          <a:p>
            <a:r>
              <a:rPr lang="en-US" dirty="0"/>
              <a:t>void </a:t>
            </a:r>
            <a:r>
              <a:rPr lang="en-US" dirty="0" err="1"/>
              <a:t>deq</a:t>
            </a:r>
            <a:r>
              <a:rPr lang="en-US" dirty="0"/>
              <a:t>();</a:t>
            </a:r>
          </a:p>
          <a:p>
            <a:r>
              <a:rPr lang="en-US" dirty="0"/>
              <a:t>void empty();</a:t>
            </a:r>
          </a:p>
          <a:p>
            <a:r>
              <a:rPr lang="en-US" dirty="0"/>
              <a:t>void display();</a:t>
            </a:r>
          </a:p>
          <a:p>
            <a:r>
              <a:rPr lang="en-US" dirty="0"/>
              <a:t>void create();</a:t>
            </a:r>
          </a:p>
          <a:p>
            <a:r>
              <a:rPr lang="en-US" dirty="0"/>
              <a:t>void </a:t>
            </a:r>
            <a:r>
              <a:rPr lang="en-US" dirty="0" err="1"/>
              <a:t>queuesize</a:t>
            </a:r>
            <a:r>
              <a:rPr lang="en-US" dirty="0"/>
              <a:t>();</a:t>
            </a:r>
          </a:p>
          <a:p>
            <a:r>
              <a:rPr lang="en-US" dirty="0"/>
              <a:t> </a:t>
            </a:r>
          </a:p>
          <a:p>
            <a:r>
              <a:rPr lang="en-US" dirty="0" err="1"/>
              <a:t>int</a:t>
            </a:r>
            <a:r>
              <a:rPr lang="en-US" dirty="0"/>
              <a:t> count = 0;</a:t>
            </a:r>
          </a:p>
        </p:txBody>
      </p:sp>
    </p:spTree>
    <p:extLst>
      <p:ext uri="{BB962C8B-B14F-4D97-AF65-F5344CB8AC3E}">
        <p14:creationId xmlns:p14="http://schemas.microsoft.com/office/powerpoint/2010/main" val="3515965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void main()</a:t>
            </a:r>
          </a:p>
          <a:p>
            <a:r>
              <a:rPr lang="en-US" dirty="0"/>
              <a:t>{</a:t>
            </a:r>
          </a:p>
          <a:p>
            <a:r>
              <a:rPr lang="en-US" dirty="0"/>
              <a:t>    </a:t>
            </a:r>
            <a:r>
              <a:rPr lang="en-US" dirty="0" err="1"/>
              <a:t>int</a:t>
            </a:r>
            <a:r>
              <a:rPr lang="en-US" dirty="0"/>
              <a:t> no, </a:t>
            </a:r>
            <a:r>
              <a:rPr lang="en-US" dirty="0" err="1"/>
              <a:t>ch</a:t>
            </a:r>
            <a:r>
              <a:rPr lang="en-US" dirty="0"/>
              <a:t>, e;</a:t>
            </a:r>
          </a:p>
          <a:p>
            <a:r>
              <a:rPr lang="en-US" dirty="0"/>
              <a:t> </a:t>
            </a:r>
          </a:p>
          <a:p>
            <a:r>
              <a:rPr lang="en-US" dirty="0"/>
              <a:t>    </a:t>
            </a:r>
            <a:r>
              <a:rPr lang="en-US" dirty="0" err="1"/>
              <a:t>printf</a:t>
            </a:r>
            <a:r>
              <a:rPr lang="en-US" dirty="0"/>
              <a:t>("\n 1 - </a:t>
            </a:r>
            <a:r>
              <a:rPr lang="en-US" dirty="0" err="1"/>
              <a:t>Enque</a:t>
            </a:r>
            <a:r>
              <a:rPr lang="en-US" dirty="0"/>
              <a:t>");</a:t>
            </a:r>
          </a:p>
          <a:p>
            <a:r>
              <a:rPr lang="en-US" dirty="0"/>
              <a:t>    </a:t>
            </a:r>
            <a:r>
              <a:rPr lang="en-US" dirty="0" err="1"/>
              <a:t>printf</a:t>
            </a:r>
            <a:r>
              <a:rPr lang="en-US" dirty="0"/>
              <a:t>("\n 2 - </a:t>
            </a:r>
            <a:r>
              <a:rPr lang="en-US" dirty="0" err="1"/>
              <a:t>Deque</a:t>
            </a:r>
            <a:r>
              <a:rPr lang="en-US" dirty="0"/>
              <a:t>");</a:t>
            </a:r>
          </a:p>
          <a:p>
            <a:r>
              <a:rPr lang="en-US" dirty="0"/>
              <a:t>    </a:t>
            </a:r>
            <a:r>
              <a:rPr lang="en-US" dirty="0" err="1"/>
              <a:t>printf</a:t>
            </a:r>
            <a:r>
              <a:rPr lang="en-US" dirty="0"/>
              <a:t>("\n 3 - Front element");</a:t>
            </a:r>
          </a:p>
          <a:p>
            <a:r>
              <a:rPr lang="en-US" dirty="0"/>
              <a:t>    </a:t>
            </a:r>
            <a:r>
              <a:rPr lang="en-US" dirty="0" err="1"/>
              <a:t>printf</a:t>
            </a:r>
            <a:r>
              <a:rPr lang="en-US" dirty="0"/>
              <a:t>("\n 4 - Empty");</a:t>
            </a:r>
          </a:p>
          <a:p>
            <a:r>
              <a:rPr lang="en-US" dirty="0"/>
              <a:t>    </a:t>
            </a:r>
            <a:r>
              <a:rPr lang="en-US" dirty="0" err="1"/>
              <a:t>printf</a:t>
            </a:r>
            <a:r>
              <a:rPr lang="en-US" dirty="0"/>
              <a:t>("\n 5 - Exit");</a:t>
            </a:r>
          </a:p>
          <a:p>
            <a:r>
              <a:rPr lang="en-US" dirty="0"/>
              <a:t>    </a:t>
            </a:r>
            <a:r>
              <a:rPr lang="en-US" dirty="0" err="1"/>
              <a:t>printf</a:t>
            </a:r>
            <a:r>
              <a:rPr lang="en-US" dirty="0"/>
              <a:t>("\n 6 - Display");</a:t>
            </a:r>
          </a:p>
          <a:p>
            <a:r>
              <a:rPr lang="en-US" dirty="0"/>
              <a:t>    </a:t>
            </a:r>
            <a:r>
              <a:rPr lang="en-US" dirty="0" err="1"/>
              <a:t>printf</a:t>
            </a:r>
            <a:r>
              <a:rPr lang="en-US" dirty="0"/>
              <a:t>("\n 7 - Queue size");</a:t>
            </a:r>
          </a:p>
          <a:p>
            <a:r>
              <a:rPr lang="en-US" dirty="0"/>
              <a:t>    create();</a:t>
            </a:r>
          </a:p>
          <a:p>
            <a:r>
              <a:rPr lang="en-US" dirty="0"/>
              <a:t>    while (1)</a:t>
            </a:r>
          </a:p>
          <a:p>
            <a:r>
              <a:rPr lang="en-US" dirty="0"/>
              <a:t>    {</a:t>
            </a:r>
          </a:p>
          <a:p>
            <a:r>
              <a:rPr lang="en-US" dirty="0"/>
              <a:t>        </a:t>
            </a:r>
            <a:r>
              <a:rPr lang="en-US" dirty="0" err="1"/>
              <a:t>printf</a:t>
            </a:r>
            <a:r>
              <a:rPr lang="en-US" dirty="0"/>
              <a:t>("\n Enter choice : ");</a:t>
            </a:r>
          </a:p>
          <a:p>
            <a:r>
              <a:rPr lang="en-US" dirty="0"/>
              <a:t>        </a:t>
            </a:r>
            <a:r>
              <a:rPr lang="en-US" dirty="0" err="1"/>
              <a:t>scanf</a:t>
            </a:r>
            <a:r>
              <a:rPr lang="en-US" dirty="0"/>
              <a:t>("%d", &amp;</a:t>
            </a:r>
            <a:r>
              <a:rPr lang="en-US" dirty="0" err="1"/>
              <a:t>ch</a:t>
            </a:r>
            <a:r>
              <a:rPr lang="en-US" dirty="0"/>
              <a:t>);</a:t>
            </a:r>
          </a:p>
        </p:txBody>
      </p:sp>
    </p:spTree>
    <p:extLst>
      <p:ext uri="{BB962C8B-B14F-4D97-AF65-F5344CB8AC3E}">
        <p14:creationId xmlns:p14="http://schemas.microsoft.com/office/powerpoint/2010/main" val="132409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5685</Words>
  <Application>Microsoft Office PowerPoint</Application>
  <PresentationFormat>On-screen Show (4:3)</PresentationFormat>
  <Paragraphs>998</Paragraphs>
  <Slides>108</Slides>
  <Notes>0</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Stack &amp; Queue and Linked List </vt:lpstr>
      <vt:lpstr>Data Structure</vt:lpstr>
      <vt:lpstr>Linear Data Structure:</vt:lpstr>
      <vt:lpstr>Non-linear Data Structure:</vt:lpstr>
      <vt:lpstr>Data Structures Operations</vt:lpstr>
      <vt:lpstr>Stack-Introduction</vt:lpstr>
      <vt:lpstr>Basic features of Stack </vt:lpstr>
      <vt:lpstr>Example</vt:lpstr>
      <vt:lpstr>Algorithm for PUSH operation </vt:lpstr>
      <vt:lpstr>Algorithm for POP operation </vt:lpstr>
      <vt:lpstr>Array Representation of Stack</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Applications of Stack</vt:lpstr>
      <vt:lpstr>Queue</vt:lpstr>
      <vt:lpstr>PowerPoint Presentation</vt:lpstr>
      <vt:lpstr>Queue Representation </vt:lpstr>
      <vt:lpstr>PowerPoint Presentation</vt:lpstr>
      <vt:lpstr>Enqueue Operation </vt:lpstr>
      <vt:lpstr>PowerPoint Presentation</vt:lpstr>
      <vt:lpstr>Algorithm for enqueue operation </vt:lpstr>
      <vt:lpstr>Dequeue Operation </vt:lpstr>
      <vt:lpstr>PowerPoint Presentation</vt:lpstr>
      <vt:lpstr>Representing Queues using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lpstr>Notations</vt:lpstr>
      <vt:lpstr>Infix Notation </vt:lpstr>
      <vt:lpstr>Prefix Notation/Polish Notation  </vt:lpstr>
      <vt:lpstr>Postfix Notation/Reversed Polish Notation </vt:lpstr>
      <vt:lpstr>PowerPoint Presentation</vt:lpstr>
      <vt:lpstr>Associativity </vt:lpstr>
      <vt:lpstr>PowerPoint Presentation</vt:lpstr>
      <vt:lpstr>PowerPoint Presentation</vt:lpstr>
      <vt:lpstr>Infix to Postfix </vt:lpstr>
      <vt:lpstr>Algorithm: Infix_to_PostFix(Q, P)</vt:lpstr>
      <vt:lpstr>PowerPoint Presentation</vt:lpstr>
      <vt:lpstr>PowerPoint Presentation</vt:lpstr>
      <vt:lpstr>PowerPoint Presentation</vt:lpstr>
      <vt:lpstr>Evaluation of Postfix Expression</vt:lpstr>
      <vt:lpstr>PowerPoint Presentation</vt:lpstr>
      <vt:lpstr>example </vt:lpstr>
      <vt:lpstr>PowerPoint Presentation</vt:lpstr>
      <vt:lpstr>Linked List </vt:lpstr>
      <vt:lpstr>Linked List</vt:lpstr>
      <vt:lpstr>PowerPoint Presentation</vt:lpstr>
      <vt:lpstr>Advantages of Linked Lists </vt:lpstr>
      <vt:lpstr>Disadvantages of Linked Lists </vt:lpstr>
      <vt:lpstr>Applications of Linked Lists </vt:lpstr>
      <vt:lpstr>Types of Linked Lists </vt:lpstr>
      <vt:lpstr>PowerPoint Presentation</vt:lpstr>
      <vt:lpstr>Doubly Linked List</vt:lpstr>
      <vt:lpstr>Circular Linked List</vt:lpstr>
      <vt:lpstr>Operations on Linked List</vt:lpstr>
      <vt:lpstr>Traversing a Linked List</vt:lpstr>
      <vt:lpstr>PowerPoint Presentation</vt:lpstr>
      <vt:lpstr>Algorithm for traversing a linked list</vt:lpstr>
      <vt:lpstr>Searching a Linked List</vt:lpstr>
      <vt:lpstr>Algorithm for searching in linked list</vt:lpstr>
      <vt:lpstr>Search Linked List for insertion and deletion of Nodes</vt:lpstr>
      <vt:lpstr>Basic Search Concept</vt:lpstr>
      <vt:lpstr>Moving of pre and cur pointers in searching a linked list</vt:lpstr>
      <vt:lpstr>Values of pre and cur pointers in different cases</vt:lpstr>
      <vt:lpstr>PowerPoint Presentation</vt:lpstr>
      <vt:lpstr>PowerPoint Presentation</vt:lpstr>
      <vt:lpstr>Insertion into a Linked List:</vt:lpstr>
      <vt:lpstr>Inserting at the Beginning of a List</vt:lpstr>
      <vt:lpstr>PowerPoint Presentation</vt:lpstr>
      <vt:lpstr>Inserting a new node in list</vt:lpstr>
      <vt:lpstr>Delete a node from list</vt:lpstr>
      <vt:lpstr>Implement Stack using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lpstr>PowerPoint Presentation</vt:lpstr>
      <vt:lpstr>Implementing queue using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dc:title>
  <dc:creator>Amber Hayat</dc:creator>
  <cp:lastModifiedBy>Amber Hayat</cp:lastModifiedBy>
  <cp:revision>131</cp:revision>
  <dcterms:created xsi:type="dcterms:W3CDTF">2006-08-16T00:00:00Z</dcterms:created>
  <dcterms:modified xsi:type="dcterms:W3CDTF">2016-11-10T05:30:41Z</dcterms:modified>
</cp:coreProperties>
</file>