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57" r:id="rId12"/>
    <p:sldId id="258" r:id="rId13"/>
    <p:sldId id="259" r:id="rId14"/>
    <p:sldId id="260" r:id="rId15"/>
    <p:sldId id="261" r:id="rId16"/>
    <p:sldId id="262" r:id="rId17"/>
    <p:sldId id="264" r:id="rId18"/>
    <p:sldId id="265" r:id="rId19"/>
    <p:sldId id="266" r:id="rId20"/>
    <p:sldId id="263" r:id="rId21"/>
    <p:sldId id="26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Arrays</a:t>
            </a:r>
            <a:endParaRPr lang="en-US" dirty="0"/>
          </a:p>
        </p:txBody>
      </p:sp>
      <p:sp>
        <p:nvSpPr>
          <p:cNvPr id="3" name="Subtitle 2"/>
          <p:cNvSpPr>
            <a:spLocks noGrp="1"/>
          </p:cNvSpPr>
          <p:nvPr>
            <p:ph type="subTitle" idx="1"/>
          </p:nvPr>
        </p:nvSpPr>
        <p:spPr/>
        <p:txBody>
          <a:bodyPr/>
          <a:lstStyle/>
          <a:p>
            <a:r>
              <a:rPr lang="en-US" dirty="0" smtClean="0"/>
              <a:t>By: Amber Hayat</a:t>
            </a:r>
          </a:p>
          <a:p>
            <a:r>
              <a:rPr lang="en-US" dirty="0" smtClean="0"/>
              <a:t>ahayat@ddn.upes.ac.in</a:t>
            </a:r>
            <a:endParaRPr lang="en-US" dirty="0"/>
          </a:p>
        </p:txBody>
      </p:sp>
    </p:spTree>
    <p:extLst>
      <p:ext uri="{BB962C8B-B14F-4D97-AF65-F5344CB8AC3E}">
        <p14:creationId xmlns:p14="http://schemas.microsoft.com/office/powerpoint/2010/main" val="28002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When the above code is compiled and executed, it produces the following result −</a:t>
            </a:r>
          </a:p>
          <a:p>
            <a:endParaRPr lang="en-US" dirty="0"/>
          </a:p>
          <a:p>
            <a:r>
              <a:rPr lang="en-US" dirty="0"/>
              <a:t>a[0][0]: 0</a:t>
            </a:r>
          </a:p>
          <a:p>
            <a:r>
              <a:rPr lang="en-US" dirty="0"/>
              <a:t>a[0][1]: 0</a:t>
            </a:r>
          </a:p>
          <a:p>
            <a:r>
              <a:rPr lang="en-US" dirty="0"/>
              <a:t>a[1][0]: 1</a:t>
            </a:r>
          </a:p>
          <a:p>
            <a:r>
              <a:rPr lang="en-US" dirty="0"/>
              <a:t>a[1][1]: 2</a:t>
            </a:r>
          </a:p>
          <a:p>
            <a:r>
              <a:rPr lang="en-US" dirty="0"/>
              <a:t>a[2][0]: 2</a:t>
            </a:r>
          </a:p>
          <a:p>
            <a:r>
              <a:rPr lang="en-US" dirty="0"/>
              <a:t>a[2][1]: 4</a:t>
            </a:r>
          </a:p>
          <a:p>
            <a:r>
              <a:rPr lang="en-US" dirty="0"/>
              <a:t>a[3][0]: 3</a:t>
            </a:r>
          </a:p>
          <a:p>
            <a:r>
              <a:rPr lang="en-US" dirty="0"/>
              <a:t>a[3][1]: 6</a:t>
            </a:r>
          </a:p>
          <a:p>
            <a:r>
              <a:rPr lang="en-US" dirty="0"/>
              <a:t>a[4][0]: 4</a:t>
            </a:r>
          </a:p>
          <a:p>
            <a:r>
              <a:rPr lang="en-US" dirty="0"/>
              <a:t>a[4][1]: 8</a:t>
            </a:r>
          </a:p>
          <a:p>
            <a:endParaRPr lang="en-US" dirty="0"/>
          </a:p>
        </p:txBody>
      </p:sp>
    </p:spTree>
    <p:extLst>
      <p:ext uri="{BB962C8B-B14F-4D97-AF65-F5344CB8AC3E}">
        <p14:creationId xmlns:p14="http://schemas.microsoft.com/office/powerpoint/2010/main" val="144596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a:t>
            </a:r>
          </a:p>
        </p:txBody>
      </p:sp>
      <p:sp>
        <p:nvSpPr>
          <p:cNvPr id="3" name="Content Placeholder 2"/>
          <p:cNvSpPr>
            <a:spLocks noGrp="1"/>
          </p:cNvSpPr>
          <p:nvPr>
            <p:ph idx="1"/>
          </p:nvPr>
        </p:nvSpPr>
        <p:spPr/>
        <p:txBody>
          <a:bodyPr>
            <a:normAutofit/>
          </a:bodyPr>
          <a:lstStyle/>
          <a:p>
            <a:pPr marL="0" indent="0">
              <a:buNone/>
            </a:pPr>
            <a:r>
              <a:rPr lang="en-US" b="1" dirty="0"/>
              <a:t>Declaration</a:t>
            </a:r>
          </a:p>
          <a:p>
            <a:r>
              <a:rPr lang="en-US" dirty="0"/>
              <a:t>Higher dimensional arrays are also supported.</a:t>
            </a:r>
          </a:p>
          <a:p>
            <a:r>
              <a:rPr lang="en-US" dirty="0"/>
              <a:t>Declaration of such an array could: </a:t>
            </a:r>
            <a:r>
              <a:rPr lang="en-US" dirty="0" err="1"/>
              <a:t>int</a:t>
            </a:r>
            <a:r>
              <a:rPr lang="en-US" dirty="0"/>
              <a:t> a[5][10];</a:t>
            </a:r>
          </a:p>
          <a:p>
            <a:r>
              <a:rPr lang="en-US" dirty="0"/>
              <a:t>Multidimensional arrays are considered as array of arrays</a:t>
            </a:r>
            <a:r>
              <a:rPr lang="en-US" dirty="0" smtClean="0"/>
              <a:t>.</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19984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Declarations &amp; Initializations</a:t>
            </a:r>
          </a:p>
        </p:txBody>
      </p:sp>
      <p:sp>
        <p:nvSpPr>
          <p:cNvPr id="3" name="Content Placeholder 2"/>
          <p:cNvSpPr>
            <a:spLocks noGrp="1"/>
          </p:cNvSpPr>
          <p:nvPr>
            <p:ph idx="1"/>
          </p:nvPr>
        </p:nvSpPr>
        <p:spPr/>
        <p:txBody>
          <a:bodyPr>
            <a:normAutofit fontScale="92500" lnSpcReduction="20000"/>
          </a:bodyPr>
          <a:lstStyle/>
          <a:p>
            <a:r>
              <a:rPr lang="pt-BR" dirty="0">
                <a:solidFill>
                  <a:srgbClr val="0000FF"/>
                </a:solidFill>
                <a:latin typeface="CMSSBX10"/>
              </a:rPr>
              <a:t>#i n c l u d e </a:t>
            </a:r>
            <a:r>
              <a:rPr lang="pt-BR" dirty="0">
                <a:solidFill>
                  <a:srgbClr val="000000"/>
                </a:solidFill>
                <a:latin typeface="CMMI8"/>
              </a:rPr>
              <a:t>&lt;</a:t>
            </a:r>
            <a:r>
              <a:rPr lang="pt-BR" dirty="0">
                <a:solidFill>
                  <a:srgbClr val="000000"/>
                </a:solidFill>
                <a:latin typeface="CMSS8"/>
              </a:rPr>
              <a:t>s t d i o . h</a:t>
            </a:r>
            <a:r>
              <a:rPr lang="pt-BR" dirty="0">
                <a:solidFill>
                  <a:srgbClr val="000000"/>
                </a:solidFill>
                <a:latin typeface="CMMI8"/>
              </a:rPr>
              <a:t>&gt;</a:t>
            </a:r>
          </a:p>
          <a:p>
            <a:r>
              <a:rPr lang="fr-FR" dirty="0">
                <a:solidFill>
                  <a:srgbClr val="0000FF"/>
                </a:solidFill>
                <a:latin typeface="CMSSBX10"/>
              </a:rPr>
              <a:t>i n t </a:t>
            </a:r>
            <a:r>
              <a:rPr lang="fr-FR" dirty="0" smtClean="0">
                <a:solidFill>
                  <a:srgbClr val="0000FF"/>
                </a:solidFill>
                <a:latin typeface="CMSSBX10"/>
              </a:rPr>
              <a:t> </a:t>
            </a:r>
            <a:r>
              <a:rPr lang="fr-FR" dirty="0" smtClean="0">
                <a:solidFill>
                  <a:srgbClr val="000000"/>
                </a:solidFill>
                <a:latin typeface="CMSS8"/>
              </a:rPr>
              <a:t>main </a:t>
            </a:r>
            <a:r>
              <a:rPr lang="fr-FR" dirty="0">
                <a:solidFill>
                  <a:srgbClr val="000000"/>
                </a:solidFill>
                <a:latin typeface="CMSS8"/>
              </a:rPr>
              <a:t>( ) </a:t>
            </a:r>
            <a:r>
              <a:rPr lang="fr-FR" dirty="0" smtClean="0">
                <a:solidFill>
                  <a:srgbClr val="000000"/>
                </a:solidFill>
                <a:latin typeface="CMSY8"/>
              </a:rPr>
              <a:t>{</a:t>
            </a:r>
            <a:endParaRPr lang="fr-FR" dirty="0">
              <a:solidFill>
                <a:srgbClr val="000000"/>
              </a:solidFill>
              <a:latin typeface="CMSY8"/>
            </a:endParaRPr>
          </a:p>
          <a:p>
            <a:r>
              <a:rPr lang="pt-BR" dirty="0">
                <a:solidFill>
                  <a:srgbClr val="0000FF"/>
                </a:solidFill>
                <a:latin typeface="CMSSBX10"/>
              </a:rPr>
              <a:t>i n t </a:t>
            </a:r>
            <a:r>
              <a:rPr lang="pt-BR" dirty="0">
                <a:solidFill>
                  <a:srgbClr val="000000"/>
                </a:solidFill>
                <a:latin typeface="CMSS8"/>
              </a:rPr>
              <a:t>a [ 5 ] [ 1 0 ] ;</a:t>
            </a:r>
          </a:p>
          <a:p>
            <a:r>
              <a:rPr lang="en-US" dirty="0" err="1">
                <a:solidFill>
                  <a:srgbClr val="0000FF"/>
                </a:solidFill>
                <a:latin typeface="CMSSBX10"/>
              </a:rPr>
              <a:t>i</a:t>
            </a:r>
            <a:r>
              <a:rPr lang="en-US" dirty="0">
                <a:solidFill>
                  <a:srgbClr val="0000FF"/>
                </a:solidFill>
                <a:latin typeface="CMSSBX10"/>
              </a:rPr>
              <a:t> n t </a:t>
            </a:r>
            <a:r>
              <a:rPr lang="en-US" dirty="0" err="1">
                <a:solidFill>
                  <a:srgbClr val="000000"/>
                </a:solidFill>
                <a:latin typeface="CMSS8"/>
              </a:rPr>
              <a:t>i</a:t>
            </a:r>
            <a:r>
              <a:rPr lang="en-US" dirty="0">
                <a:solidFill>
                  <a:srgbClr val="000000"/>
                </a:solidFill>
                <a:latin typeface="CMSS8"/>
              </a:rPr>
              <a:t> , j </a:t>
            </a:r>
            <a:r>
              <a:rPr lang="en-US" dirty="0" smtClean="0">
                <a:solidFill>
                  <a:srgbClr val="000000"/>
                </a:solidFill>
                <a:latin typeface="CMSS8"/>
              </a:rPr>
              <a:t>;</a:t>
            </a:r>
          </a:p>
          <a:p>
            <a:pPr marL="0" indent="0">
              <a:buNone/>
            </a:pPr>
            <a:endParaRPr lang="en-US" dirty="0">
              <a:solidFill>
                <a:srgbClr val="000000"/>
              </a:solidFill>
              <a:latin typeface="CMSS8"/>
            </a:endParaRPr>
          </a:p>
          <a:p>
            <a:r>
              <a:rPr lang="pt-BR" dirty="0">
                <a:solidFill>
                  <a:srgbClr val="0000FF"/>
                </a:solidFill>
                <a:latin typeface="CMSSBX10"/>
              </a:rPr>
              <a:t>f o r </a:t>
            </a:r>
            <a:r>
              <a:rPr lang="pt-BR" dirty="0">
                <a:solidFill>
                  <a:srgbClr val="000000"/>
                </a:solidFill>
                <a:latin typeface="CMSS8"/>
              </a:rPr>
              <a:t>( i = 0 ; i </a:t>
            </a:r>
            <a:r>
              <a:rPr lang="pt-BR" dirty="0">
                <a:solidFill>
                  <a:srgbClr val="000000"/>
                </a:solidFill>
                <a:latin typeface="CMMI8"/>
              </a:rPr>
              <a:t>&lt; </a:t>
            </a:r>
            <a:r>
              <a:rPr lang="pt-BR" dirty="0">
                <a:solidFill>
                  <a:srgbClr val="000000"/>
                </a:solidFill>
                <a:latin typeface="CMSS8"/>
              </a:rPr>
              <a:t>5 ; i++)</a:t>
            </a:r>
          </a:p>
          <a:p>
            <a:r>
              <a:rPr lang="pt-BR" dirty="0" smtClean="0">
                <a:solidFill>
                  <a:srgbClr val="0000FF"/>
                </a:solidFill>
                <a:latin typeface="CMSSBX10"/>
              </a:rPr>
              <a:t>      f </a:t>
            </a:r>
            <a:r>
              <a:rPr lang="pt-BR" dirty="0">
                <a:solidFill>
                  <a:srgbClr val="0000FF"/>
                </a:solidFill>
                <a:latin typeface="CMSSBX10"/>
              </a:rPr>
              <a:t>o r </a:t>
            </a:r>
            <a:r>
              <a:rPr lang="pt-BR" dirty="0">
                <a:solidFill>
                  <a:srgbClr val="000000"/>
                </a:solidFill>
                <a:latin typeface="CMSS8"/>
              </a:rPr>
              <a:t>( j = 0 ; j </a:t>
            </a:r>
            <a:r>
              <a:rPr lang="pt-BR" dirty="0">
                <a:solidFill>
                  <a:srgbClr val="000000"/>
                </a:solidFill>
                <a:latin typeface="CMMI8"/>
              </a:rPr>
              <a:t>&lt; </a:t>
            </a:r>
            <a:r>
              <a:rPr lang="pt-BR" dirty="0">
                <a:solidFill>
                  <a:srgbClr val="000000"/>
                </a:solidFill>
                <a:latin typeface="CMSS8"/>
              </a:rPr>
              <a:t>1 0 ; j++)</a:t>
            </a:r>
          </a:p>
          <a:p>
            <a:r>
              <a:rPr lang="en-US" dirty="0" smtClean="0">
                <a:solidFill>
                  <a:srgbClr val="000000"/>
                </a:solidFill>
                <a:latin typeface="CMSS8"/>
              </a:rPr>
              <a:t>      </a:t>
            </a:r>
            <a:r>
              <a:rPr lang="pl-PL" dirty="0" smtClean="0">
                <a:solidFill>
                  <a:srgbClr val="000000"/>
                </a:solidFill>
                <a:latin typeface="CMSS8"/>
              </a:rPr>
              <a:t>a </a:t>
            </a:r>
            <a:r>
              <a:rPr lang="pl-PL" dirty="0">
                <a:solidFill>
                  <a:srgbClr val="000000"/>
                </a:solidFill>
                <a:latin typeface="CMSS8"/>
              </a:rPr>
              <a:t>[ i ] [ j ] = ( i +1</a:t>
            </a:r>
            <a:r>
              <a:rPr lang="pl-PL" dirty="0" smtClean="0">
                <a:solidFill>
                  <a:srgbClr val="000000"/>
                </a:solidFill>
                <a:latin typeface="CMSS8"/>
              </a:rPr>
              <a:t>)</a:t>
            </a:r>
            <a:r>
              <a:rPr lang="en-US" dirty="0" smtClean="0">
                <a:solidFill>
                  <a:srgbClr val="000000"/>
                </a:solidFill>
                <a:latin typeface="CMSS8"/>
              </a:rPr>
              <a:t>*</a:t>
            </a:r>
            <a:r>
              <a:rPr lang="pl-PL" dirty="0" smtClean="0">
                <a:solidFill>
                  <a:srgbClr val="000000"/>
                </a:solidFill>
                <a:latin typeface="CMSS8"/>
              </a:rPr>
              <a:t> ( </a:t>
            </a:r>
            <a:r>
              <a:rPr lang="pl-PL" dirty="0">
                <a:solidFill>
                  <a:srgbClr val="000000"/>
                </a:solidFill>
                <a:latin typeface="CMSS8"/>
              </a:rPr>
              <a:t>j +1</a:t>
            </a:r>
            <a:r>
              <a:rPr lang="pl-PL" dirty="0" smtClean="0">
                <a:solidFill>
                  <a:srgbClr val="000000"/>
                </a:solidFill>
                <a:latin typeface="CMSS8"/>
              </a:rPr>
              <a:t>);</a:t>
            </a:r>
            <a:endParaRPr lang="en-US" dirty="0" smtClean="0">
              <a:solidFill>
                <a:srgbClr val="000000"/>
              </a:solidFill>
              <a:latin typeface="CMSS8"/>
            </a:endParaRPr>
          </a:p>
          <a:p>
            <a:r>
              <a:rPr lang="en-US" dirty="0">
                <a:solidFill>
                  <a:srgbClr val="000000"/>
                </a:solidFill>
                <a:latin typeface="CMSS8"/>
              </a:rPr>
              <a:t>}</a:t>
            </a:r>
            <a:endParaRPr lang="en-US" dirty="0"/>
          </a:p>
        </p:txBody>
      </p:sp>
    </p:spTree>
    <p:extLst>
      <p:ext uri="{BB962C8B-B14F-4D97-AF65-F5344CB8AC3E}">
        <p14:creationId xmlns:p14="http://schemas.microsoft.com/office/powerpoint/2010/main" val="141370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3" name="Content Placeholder 2"/>
          <p:cNvSpPr>
            <a:spLocks noGrp="1"/>
          </p:cNvSpPr>
          <p:nvPr>
            <p:ph idx="1"/>
          </p:nvPr>
        </p:nvSpPr>
        <p:spPr/>
        <p:txBody>
          <a:bodyPr/>
          <a:lstStyle/>
          <a:p>
            <a:r>
              <a:rPr lang="en-US" dirty="0" smtClean="0"/>
              <a:t>WAP to print the sum of elements in two,2D arrays.</a:t>
            </a:r>
            <a:endParaRPr lang="en-US" dirty="0"/>
          </a:p>
        </p:txBody>
      </p:sp>
    </p:spTree>
    <p:extLst>
      <p:ext uri="{BB962C8B-B14F-4D97-AF65-F5344CB8AC3E}">
        <p14:creationId xmlns:p14="http://schemas.microsoft.com/office/powerpoint/2010/main" val="276099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5600" dirty="0"/>
              <a:t>#include &lt;</a:t>
            </a:r>
            <a:r>
              <a:rPr lang="en-US" sz="5600" dirty="0" err="1"/>
              <a:t>stdio.h</a:t>
            </a:r>
            <a:r>
              <a:rPr lang="en-US" sz="5600" dirty="0"/>
              <a:t>&gt;</a:t>
            </a:r>
          </a:p>
          <a:p>
            <a:r>
              <a:rPr lang="en-US" sz="5600" dirty="0" err="1"/>
              <a:t>int</a:t>
            </a:r>
            <a:r>
              <a:rPr lang="en-US" sz="5600" dirty="0"/>
              <a:t> main(){</a:t>
            </a:r>
          </a:p>
          <a:p>
            <a:r>
              <a:rPr lang="en-US" sz="5600" dirty="0"/>
              <a:t>    </a:t>
            </a:r>
            <a:r>
              <a:rPr lang="en-US" sz="5600" dirty="0" err="1"/>
              <a:t>int</a:t>
            </a:r>
            <a:r>
              <a:rPr lang="en-US" sz="5600" dirty="0"/>
              <a:t> r, c, a[100][100], b[100][100], sum[100][100], </a:t>
            </a:r>
            <a:r>
              <a:rPr lang="en-US" sz="5600" dirty="0" err="1"/>
              <a:t>i</a:t>
            </a:r>
            <a:r>
              <a:rPr lang="en-US" sz="5600" dirty="0"/>
              <a:t>, j</a:t>
            </a:r>
            <a:r>
              <a:rPr lang="en-US" sz="5600" dirty="0" smtClean="0"/>
              <a:t>;</a:t>
            </a:r>
            <a:endParaRPr lang="en-US" sz="5600" dirty="0"/>
          </a:p>
          <a:p>
            <a:r>
              <a:rPr lang="en-US" sz="5600" dirty="0" err="1" smtClean="0"/>
              <a:t>printf</a:t>
            </a:r>
            <a:r>
              <a:rPr lang="en-US" sz="5600" dirty="0"/>
              <a:t>("Enter number of rows (between 1 and 100): ");</a:t>
            </a:r>
          </a:p>
          <a:p>
            <a:r>
              <a:rPr lang="en-US" sz="5600" dirty="0"/>
              <a:t>    </a:t>
            </a:r>
            <a:r>
              <a:rPr lang="en-US" sz="5600" dirty="0" err="1"/>
              <a:t>scanf</a:t>
            </a:r>
            <a:r>
              <a:rPr lang="en-US" sz="5600" dirty="0"/>
              <a:t>("%d", &amp;r);</a:t>
            </a:r>
          </a:p>
          <a:p>
            <a:r>
              <a:rPr lang="en-US" sz="5600" dirty="0"/>
              <a:t>    </a:t>
            </a:r>
            <a:r>
              <a:rPr lang="en-US" sz="5600" dirty="0" err="1"/>
              <a:t>printf</a:t>
            </a:r>
            <a:r>
              <a:rPr lang="en-US" sz="5600" dirty="0"/>
              <a:t>("Enter number of columns (between 1 and 100): ");</a:t>
            </a:r>
          </a:p>
          <a:p>
            <a:r>
              <a:rPr lang="en-US" sz="5600" dirty="0"/>
              <a:t>    </a:t>
            </a:r>
            <a:r>
              <a:rPr lang="en-US" sz="5600" dirty="0" err="1"/>
              <a:t>scanf</a:t>
            </a:r>
            <a:r>
              <a:rPr lang="en-US" sz="5600" dirty="0"/>
              <a:t>("%d", &amp;c);</a:t>
            </a:r>
          </a:p>
          <a:p>
            <a:endParaRPr lang="en-US" sz="5600" dirty="0"/>
          </a:p>
          <a:p>
            <a:r>
              <a:rPr lang="en-US" sz="5600" dirty="0"/>
              <a:t>    </a:t>
            </a:r>
            <a:r>
              <a:rPr lang="en-US" sz="5600" dirty="0" err="1"/>
              <a:t>printf</a:t>
            </a:r>
            <a:r>
              <a:rPr lang="en-US" sz="5600" dirty="0"/>
              <a:t>("\</a:t>
            </a:r>
            <a:r>
              <a:rPr lang="en-US" sz="5600" dirty="0" err="1"/>
              <a:t>nEnter</a:t>
            </a:r>
            <a:r>
              <a:rPr lang="en-US" sz="5600" dirty="0"/>
              <a:t> elements of 1st matrix:\n");</a:t>
            </a:r>
          </a:p>
          <a:p>
            <a:endParaRPr lang="en-US" sz="5600" dirty="0"/>
          </a:p>
          <a:p>
            <a:r>
              <a:rPr lang="en-US" sz="5600" dirty="0"/>
              <a:t>    for(</a:t>
            </a:r>
            <a:r>
              <a:rPr lang="en-US" sz="5600" dirty="0" err="1"/>
              <a:t>i</a:t>
            </a:r>
            <a:r>
              <a:rPr lang="en-US" sz="5600" dirty="0"/>
              <a:t>=0; </a:t>
            </a:r>
            <a:r>
              <a:rPr lang="en-US" sz="5600" dirty="0" err="1"/>
              <a:t>i</a:t>
            </a:r>
            <a:r>
              <a:rPr lang="en-US" sz="5600" dirty="0"/>
              <a:t>&lt;r; ++</a:t>
            </a:r>
            <a:r>
              <a:rPr lang="en-US" sz="5600" dirty="0" err="1"/>
              <a:t>i</a:t>
            </a:r>
            <a:r>
              <a:rPr lang="en-US" sz="5600" dirty="0"/>
              <a:t>)</a:t>
            </a:r>
          </a:p>
          <a:p>
            <a:r>
              <a:rPr lang="en-US" sz="5600" dirty="0"/>
              <a:t>        for(j=0; j&lt;c; ++j)</a:t>
            </a:r>
          </a:p>
          <a:p>
            <a:r>
              <a:rPr lang="en-US" sz="5600" dirty="0"/>
              <a:t>        {</a:t>
            </a:r>
          </a:p>
          <a:p>
            <a:r>
              <a:rPr lang="en-US" sz="5600" dirty="0"/>
              <a:t>            </a:t>
            </a:r>
            <a:r>
              <a:rPr lang="en-US" sz="5600" dirty="0" err="1"/>
              <a:t>printf</a:t>
            </a:r>
            <a:r>
              <a:rPr lang="en-US" sz="5600" dirty="0"/>
              <a:t>("Enter element </a:t>
            </a:r>
            <a:r>
              <a:rPr lang="en-US" sz="5600" dirty="0" err="1"/>
              <a:t>a%d%d</a:t>
            </a:r>
            <a:r>
              <a:rPr lang="en-US" sz="5600" dirty="0"/>
              <a:t>: ",i+1,j+1);</a:t>
            </a:r>
          </a:p>
          <a:p>
            <a:r>
              <a:rPr lang="en-US" sz="5600" dirty="0"/>
              <a:t>            </a:t>
            </a:r>
            <a:r>
              <a:rPr lang="en-US" sz="5600" dirty="0" err="1"/>
              <a:t>scanf</a:t>
            </a:r>
            <a:r>
              <a:rPr lang="en-US" sz="5600" dirty="0"/>
              <a:t>("%</a:t>
            </a:r>
            <a:r>
              <a:rPr lang="en-US" sz="5600" dirty="0" err="1"/>
              <a:t>d",&amp;a</a:t>
            </a:r>
            <a:r>
              <a:rPr lang="en-US" sz="5600" dirty="0"/>
              <a:t>[</a:t>
            </a:r>
            <a:r>
              <a:rPr lang="en-US" sz="5600" dirty="0" err="1"/>
              <a:t>i</a:t>
            </a:r>
            <a:r>
              <a:rPr lang="en-US" sz="5600" dirty="0"/>
              <a:t>][j]);</a:t>
            </a:r>
          </a:p>
          <a:p>
            <a:r>
              <a:rPr lang="en-US" sz="5600" dirty="0"/>
              <a:t>        }</a:t>
            </a:r>
          </a:p>
          <a:p>
            <a:endParaRPr lang="en-US" sz="5600" dirty="0"/>
          </a:p>
          <a:p>
            <a:r>
              <a:rPr lang="en-US" sz="5600" dirty="0"/>
              <a:t>    </a:t>
            </a:r>
            <a:r>
              <a:rPr lang="en-US" sz="5600" dirty="0" err="1"/>
              <a:t>printf</a:t>
            </a:r>
            <a:r>
              <a:rPr lang="en-US" sz="5600" dirty="0"/>
              <a:t>("Enter elements of 2nd matrix:\n");</a:t>
            </a:r>
          </a:p>
          <a:p>
            <a:r>
              <a:rPr lang="en-US" sz="5600" dirty="0"/>
              <a:t>    for(</a:t>
            </a:r>
            <a:r>
              <a:rPr lang="en-US" sz="5600" dirty="0" err="1"/>
              <a:t>i</a:t>
            </a:r>
            <a:r>
              <a:rPr lang="en-US" sz="5600" dirty="0"/>
              <a:t>=0; </a:t>
            </a:r>
            <a:r>
              <a:rPr lang="en-US" sz="5600" dirty="0" err="1"/>
              <a:t>i</a:t>
            </a:r>
            <a:r>
              <a:rPr lang="en-US" sz="5600" dirty="0"/>
              <a:t>&lt;r; ++</a:t>
            </a:r>
            <a:r>
              <a:rPr lang="en-US" sz="5600" dirty="0" err="1"/>
              <a:t>i</a:t>
            </a:r>
            <a:r>
              <a:rPr lang="en-US" sz="5600" dirty="0"/>
              <a:t>)</a:t>
            </a:r>
          </a:p>
          <a:p>
            <a:r>
              <a:rPr lang="en-US" sz="5600" dirty="0"/>
              <a:t>        for(j=0; j&lt;c; ++j)</a:t>
            </a:r>
          </a:p>
          <a:p>
            <a:r>
              <a:rPr lang="en-US" sz="5600" dirty="0"/>
              <a:t>        {</a:t>
            </a:r>
          </a:p>
          <a:p>
            <a:r>
              <a:rPr lang="en-US" sz="5600" dirty="0"/>
              <a:t>            </a:t>
            </a:r>
            <a:r>
              <a:rPr lang="en-US" sz="5600" dirty="0" err="1"/>
              <a:t>printf</a:t>
            </a:r>
            <a:r>
              <a:rPr lang="en-US" sz="5600" dirty="0"/>
              <a:t>("Enter element </a:t>
            </a:r>
            <a:r>
              <a:rPr lang="en-US" sz="5600" dirty="0" err="1"/>
              <a:t>a%d%d</a:t>
            </a:r>
            <a:r>
              <a:rPr lang="en-US" sz="5600" dirty="0"/>
              <a:t>: ",i+1, j+1);</a:t>
            </a:r>
          </a:p>
          <a:p>
            <a:r>
              <a:rPr lang="en-US" sz="5600" dirty="0"/>
              <a:t>            </a:t>
            </a:r>
            <a:r>
              <a:rPr lang="en-US" sz="5600" dirty="0" err="1"/>
              <a:t>scanf</a:t>
            </a:r>
            <a:r>
              <a:rPr lang="en-US" sz="5600" dirty="0"/>
              <a:t>("%d", &amp;b[</a:t>
            </a:r>
            <a:r>
              <a:rPr lang="en-US" sz="5600" dirty="0" err="1"/>
              <a:t>i</a:t>
            </a:r>
            <a:r>
              <a:rPr lang="en-US" sz="5600" dirty="0"/>
              <a:t>][j]);</a:t>
            </a:r>
          </a:p>
          <a:p>
            <a:r>
              <a:rPr lang="en-US" sz="5600" dirty="0"/>
              <a:t>        }</a:t>
            </a:r>
          </a:p>
          <a:p>
            <a:endParaRPr lang="en-US" dirty="0" smtClean="0"/>
          </a:p>
          <a:p>
            <a:endParaRPr lang="en-US" dirty="0"/>
          </a:p>
        </p:txBody>
      </p:sp>
    </p:spTree>
    <p:extLst>
      <p:ext uri="{BB962C8B-B14F-4D97-AF65-F5344CB8AC3E}">
        <p14:creationId xmlns:p14="http://schemas.microsoft.com/office/powerpoint/2010/main" val="196075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5600" dirty="0"/>
              <a:t> // Adding Two </a:t>
            </a:r>
            <a:r>
              <a:rPr lang="en-US" sz="5600" dirty="0" smtClean="0"/>
              <a:t>matrices</a:t>
            </a:r>
            <a:endParaRPr lang="en-US" sz="5600" dirty="0"/>
          </a:p>
          <a:p>
            <a:r>
              <a:rPr lang="en-US" sz="5600" dirty="0"/>
              <a:t>    for(</a:t>
            </a:r>
            <a:r>
              <a:rPr lang="en-US" sz="5600" dirty="0" err="1"/>
              <a:t>i</a:t>
            </a:r>
            <a:r>
              <a:rPr lang="en-US" sz="5600" dirty="0"/>
              <a:t>=0;i&lt;r;++</a:t>
            </a:r>
            <a:r>
              <a:rPr lang="en-US" sz="5600" dirty="0" err="1"/>
              <a:t>i</a:t>
            </a:r>
            <a:r>
              <a:rPr lang="en-US" sz="5600" dirty="0"/>
              <a:t>)</a:t>
            </a:r>
          </a:p>
          <a:p>
            <a:r>
              <a:rPr lang="en-US" sz="5600" dirty="0"/>
              <a:t>        for(j=0;j&lt;c;++j)</a:t>
            </a:r>
          </a:p>
          <a:p>
            <a:r>
              <a:rPr lang="en-US" sz="5600" dirty="0"/>
              <a:t>        {</a:t>
            </a:r>
          </a:p>
          <a:p>
            <a:r>
              <a:rPr lang="en-US" sz="5600" dirty="0"/>
              <a:t>            sum[</a:t>
            </a:r>
            <a:r>
              <a:rPr lang="en-US" sz="5600" dirty="0" err="1"/>
              <a:t>i</a:t>
            </a:r>
            <a:r>
              <a:rPr lang="en-US" sz="5600" dirty="0"/>
              <a:t>][j]=a[</a:t>
            </a:r>
            <a:r>
              <a:rPr lang="en-US" sz="5600" dirty="0" err="1"/>
              <a:t>i</a:t>
            </a:r>
            <a:r>
              <a:rPr lang="en-US" sz="5600" dirty="0"/>
              <a:t>][j]+b[</a:t>
            </a:r>
            <a:r>
              <a:rPr lang="en-US" sz="5600" dirty="0" err="1"/>
              <a:t>i</a:t>
            </a:r>
            <a:r>
              <a:rPr lang="en-US" sz="5600" dirty="0"/>
              <a:t>][j];</a:t>
            </a:r>
          </a:p>
          <a:p>
            <a:r>
              <a:rPr lang="en-US" sz="5600" dirty="0"/>
              <a:t>        }</a:t>
            </a:r>
          </a:p>
          <a:p>
            <a:endParaRPr lang="en-US" sz="5600" dirty="0"/>
          </a:p>
          <a:p>
            <a:r>
              <a:rPr lang="en-US" sz="5600" dirty="0"/>
              <a:t>    // Displaying the result</a:t>
            </a:r>
          </a:p>
          <a:p>
            <a:r>
              <a:rPr lang="en-US" sz="5600" dirty="0"/>
              <a:t>    </a:t>
            </a:r>
            <a:r>
              <a:rPr lang="en-US" sz="5600" dirty="0" err="1"/>
              <a:t>printf</a:t>
            </a:r>
            <a:r>
              <a:rPr lang="en-US" sz="5600" dirty="0"/>
              <a:t>("\</a:t>
            </a:r>
            <a:r>
              <a:rPr lang="en-US" sz="5600" dirty="0" err="1"/>
              <a:t>nSum</a:t>
            </a:r>
            <a:r>
              <a:rPr lang="en-US" sz="5600" dirty="0"/>
              <a:t> of two matrix is: \n\n");</a:t>
            </a:r>
          </a:p>
          <a:p>
            <a:endParaRPr lang="en-US" sz="5600" dirty="0"/>
          </a:p>
          <a:p>
            <a:r>
              <a:rPr lang="en-US" sz="5600" dirty="0"/>
              <a:t>    for(</a:t>
            </a:r>
            <a:r>
              <a:rPr lang="en-US" sz="5600" dirty="0" err="1"/>
              <a:t>i</a:t>
            </a:r>
            <a:r>
              <a:rPr lang="en-US" sz="5600" dirty="0"/>
              <a:t>=0;i&lt;r;++</a:t>
            </a:r>
            <a:r>
              <a:rPr lang="en-US" sz="5600" dirty="0" err="1"/>
              <a:t>i</a:t>
            </a:r>
            <a:r>
              <a:rPr lang="en-US" sz="5600" dirty="0"/>
              <a:t>)</a:t>
            </a:r>
          </a:p>
          <a:p>
            <a:r>
              <a:rPr lang="en-US" sz="5600" dirty="0"/>
              <a:t>        for(j=0;j&lt;c;++j)</a:t>
            </a:r>
          </a:p>
          <a:p>
            <a:r>
              <a:rPr lang="en-US" sz="5600" dirty="0"/>
              <a:t>        {</a:t>
            </a:r>
          </a:p>
          <a:p>
            <a:endParaRPr lang="en-US" sz="5600" dirty="0"/>
          </a:p>
          <a:p>
            <a:r>
              <a:rPr lang="en-US" sz="5600" dirty="0"/>
              <a:t>            </a:t>
            </a:r>
            <a:r>
              <a:rPr lang="en-US" sz="5600" dirty="0" err="1"/>
              <a:t>printf</a:t>
            </a:r>
            <a:r>
              <a:rPr lang="en-US" sz="5600" dirty="0"/>
              <a:t>("%d   ",sum[</a:t>
            </a:r>
            <a:r>
              <a:rPr lang="en-US" sz="5600" dirty="0" err="1"/>
              <a:t>i</a:t>
            </a:r>
            <a:r>
              <a:rPr lang="en-US" sz="5600" dirty="0"/>
              <a:t>][j]);</a:t>
            </a:r>
          </a:p>
          <a:p>
            <a:pPr marL="0" indent="0">
              <a:buNone/>
            </a:pPr>
            <a:r>
              <a:rPr lang="en-US" sz="5600" dirty="0" smtClean="0"/>
              <a:t>               }</a:t>
            </a:r>
            <a:endParaRPr lang="en-US" sz="5600" dirty="0"/>
          </a:p>
          <a:p>
            <a:r>
              <a:rPr lang="en-US" sz="5600" dirty="0"/>
              <a:t>    </a:t>
            </a:r>
          </a:p>
          <a:p>
            <a:r>
              <a:rPr lang="en-US" sz="5600" dirty="0"/>
              <a:t>    return 0;</a:t>
            </a:r>
          </a:p>
          <a:p>
            <a:r>
              <a:rPr lang="en-US" sz="5600" dirty="0"/>
              <a:t>}</a:t>
            </a:r>
          </a:p>
        </p:txBody>
      </p:sp>
    </p:spTree>
    <p:extLst>
      <p:ext uri="{BB962C8B-B14F-4D97-AF65-F5344CB8AC3E}">
        <p14:creationId xmlns:p14="http://schemas.microsoft.com/office/powerpoint/2010/main" val="80822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sp>
        <p:nvSpPr>
          <p:cNvPr id="3" name="Content Placeholder 2"/>
          <p:cNvSpPr>
            <a:spLocks noGrp="1"/>
          </p:cNvSpPr>
          <p:nvPr>
            <p:ph idx="1"/>
          </p:nvPr>
        </p:nvSpPr>
        <p:spPr/>
        <p:txBody>
          <a:bodyPr>
            <a:noAutofit/>
          </a:bodyPr>
          <a:lstStyle/>
          <a:p>
            <a:r>
              <a:rPr lang="en-US" sz="1400" dirty="0"/>
              <a:t>Enter number of rows (between 1 and 100): 2</a:t>
            </a:r>
          </a:p>
          <a:p>
            <a:r>
              <a:rPr lang="en-US" sz="1400" dirty="0"/>
              <a:t>Enter number of columns (between 1 and 100): 3</a:t>
            </a:r>
          </a:p>
          <a:p>
            <a:endParaRPr lang="en-US" sz="1400" dirty="0"/>
          </a:p>
          <a:p>
            <a:r>
              <a:rPr lang="en-US" sz="1400" dirty="0"/>
              <a:t>Enter elements of 1st matrix:</a:t>
            </a:r>
          </a:p>
          <a:p>
            <a:r>
              <a:rPr lang="en-US" sz="1400" dirty="0"/>
              <a:t>Enter element a11: 2</a:t>
            </a:r>
          </a:p>
          <a:p>
            <a:r>
              <a:rPr lang="en-US" sz="1400" dirty="0"/>
              <a:t>Enter element a12: 3</a:t>
            </a:r>
          </a:p>
          <a:p>
            <a:r>
              <a:rPr lang="en-US" sz="1400" dirty="0"/>
              <a:t>Enter element a13: 4</a:t>
            </a:r>
          </a:p>
          <a:p>
            <a:r>
              <a:rPr lang="en-US" sz="1400" dirty="0"/>
              <a:t>Enter element a21: 5</a:t>
            </a:r>
          </a:p>
          <a:p>
            <a:r>
              <a:rPr lang="en-US" sz="1400" dirty="0"/>
              <a:t>Enter element a22: 2</a:t>
            </a:r>
          </a:p>
          <a:p>
            <a:r>
              <a:rPr lang="en-US" sz="1400" dirty="0"/>
              <a:t>Enter element a23: 3</a:t>
            </a:r>
          </a:p>
          <a:p>
            <a:r>
              <a:rPr lang="en-US" sz="1400" dirty="0"/>
              <a:t>Enter elements of 2nd matrix:</a:t>
            </a:r>
          </a:p>
          <a:p>
            <a:r>
              <a:rPr lang="en-US" sz="1400" dirty="0"/>
              <a:t>Enter element a11: -4</a:t>
            </a:r>
          </a:p>
          <a:p>
            <a:r>
              <a:rPr lang="en-US" sz="1400" dirty="0"/>
              <a:t>Enter element a12: 5</a:t>
            </a:r>
          </a:p>
          <a:p>
            <a:r>
              <a:rPr lang="en-US" sz="1400" dirty="0"/>
              <a:t>Enter element a13: 3</a:t>
            </a:r>
          </a:p>
          <a:p>
            <a:r>
              <a:rPr lang="en-US" sz="1400" dirty="0"/>
              <a:t>Enter element a21: 5</a:t>
            </a:r>
          </a:p>
          <a:p>
            <a:r>
              <a:rPr lang="en-US" sz="1400" dirty="0"/>
              <a:t>Enter element a22: 6</a:t>
            </a:r>
          </a:p>
          <a:p>
            <a:r>
              <a:rPr lang="en-US" sz="1400" dirty="0"/>
              <a:t>Enter element a23: 3</a:t>
            </a:r>
          </a:p>
          <a:p>
            <a:endParaRPr lang="en-US" sz="1400" dirty="0"/>
          </a:p>
          <a:p>
            <a:r>
              <a:rPr lang="en-US" sz="1400" dirty="0"/>
              <a:t>Sum of two matrix is: </a:t>
            </a:r>
          </a:p>
          <a:p>
            <a:endParaRPr lang="en-US" sz="1400" dirty="0"/>
          </a:p>
          <a:p>
            <a:r>
              <a:rPr lang="en-US" sz="1400" dirty="0"/>
              <a:t>-2   8   7   </a:t>
            </a:r>
          </a:p>
          <a:p>
            <a:endParaRPr lang="en-US" sz="1400" dirty="0"/>
          </a:p>
          <a:p>
            <a:r>
              <a:rPr lang="en-US" sz="1400" dirty="0"/>
              <a:t>10   8   6 </a:t>
            </a:r>
          </a:p>
        </p:txBody>
      </p:sp>
    </p:spTree>
    <p:extLst>
      <p:ext uri="{BB962C8B-B14F-4D97-AF65-F5344CB8AC3E}">
        <p14:creationId xmlns:p14="http://schemas.microsoft.com/office/powerpoint/2010/main" val="2086372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dirty="0" smtClean="0"/>
              <a:t>Write a C program to multiply two 2 D arrays.</a:t>
            </a:r>
            <a:endParaRPr lang="en-US" dirty="0"/>
          </a:p>
        </p:txBody>
      </p:sp>
    </p:spTree>
    <p:extLst>
      <p:ext uri="{BB962C8B-B14F-4D97-AF65-F5344CB8AC3E}">
        <p14:creationId xmlns:p14="http://schemas.microsoft.com/office/powerpoint/2010/main" val="125963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#include &lt;</a:t>
            </a:r>
            <a:r>
              <a:rPr lang="en-US" dirty="0" err="1"/>
              <a:t>stdio.h</a:t>
            </a:r>
            <a:r>
              <a:rPr lang="en-US" dirty="0"/>
              <a:t>&gt;</a:t>
            </a:r>
          </a:p>
          <a:p>
            <a:endParaRPr lang="en-US" dirty="0"/>
          </a:p>
          <a:p>
            <a:r>
              <a:rPr lang="en-US" dirty="0" err="1"/>
              <a:t>int</a:t>
            </a:r>
            <a:r>
              <a:rPr lang="en-US" dirty="0"/>
              <a:t> main()</a:t>
            </a:r>
          </a:p>
          <a:p>
            <a:r>
              <a:rPr lang="en-US" dirty="0"/>
              <a:t>{</a:t>
            </a:r>
          </a:p>
          <a:p>
            <a:r>
              <a:rPr lang="en-US" dirty="0"/>
              <a:t>    </a:t>
            </a:r>
            <a:r>
              <a:rPr lang="en-US" dirty="0" err="1"/>
              <a:t>int</a:t>
            </a:r>
            <a:r>
              <a:rPr lang="en-US" dirty="0"/>
              <a:t> a[10][10], b[10][10], result[10][10], r1, c1, r2, c2, </a:t>
            </a:r>
            <a:r>
              <a:rPr lang="en-US" dirty="0" err="1"/>
              <a:t>i</a:t>
            </a:r>
            <a:r>
              <a:rPr lang="en-US" dirty="0"/>
              <a:t>, j, k;</a:t>
            </a:r>
          </a:p>
          <a:p>
            <a:endParaRPr lang="en-US" dirty="0"/>
          </a:p>
          <a:p>
            <a:r>
              <a:rPr lang="en-US" dirty="0"/>
              <a:t>    </a:t>
            </a:r>
            <a:r>
              <a:rPr lang="en-US" dirty="0" err="1"/>
              <a:t>printf</a:t>
            </a:r>
            <a:r>
              <a:rPr lang="en-US" dirty="0"/>
              <a:t>("Enter rows and column for first matrix: ");</a:t>
            </a:r>
          </a:p>
          <a:p>
            <a:r>
              <a:rPr lang="en-US" dirty="0"/>
              <a:t>    </a:t>
            </a:r>
            <a:r>
              <a:rPr lang="en-US" dirty="0" err="1"/>
              <a:t>scanf</a:t>
            </a:r>
            <a:r>
              <a:rPr lang="en-US" dirty="0"/>
              <a:t>("%d %d", &amp;r1, &amp;c1);</a:t>
            </a:r>
          </a:p>
          <a:p>
            <a:endParaRPr lang="en-US" dirty="0"/>
          </a:p>
          <a:p>
            <a:r>
              <a:rPr lang="en-US" dirty="0"/>
              <a:t>    </a:t>
            </a:r>
            <a:r>
              <a:rPr lang="en-US" dirty="0" err="1"/>
              <a:t>printf</a:t>
            </a:r>
            <a:r>
              <a:rPr lang="en-US" dirty="0"/>
              <a:t>("Enter rows and column for second matrix: ");</a:t>
            </a:r>
          </a:p>
          <a:p>
            <a:r>
              <a:rPr lang="en-US" dirty="0"/>
              <a:t>    </a:t>
            </a:r>
            <a:r>
              <a:rPr lang="en-US" dirty="0" err="1"/>
              <a:t>scanf</a:t>
            </a:r>
            <a:r>
              <a:rPr lang="en-US" dirty="0"/>
              <a:t>("%d %d",&amp;r2, &amp;c2);</a:t>
            </a:r>
          </a:p>
          <a:p>
            <a:endParaRPr lang="en-US" dirty="0"/>
          </a:p>
          <a:p>
            <a:r>
              <a:rPr lang="en-US" dirty="0"/>
              <a:t>    // Column of first matrix should be equal to column of second matrix and</a:t>
            </a:r>
          </a:p>
          <a:p>
            <a:r>
              <a:rPr lang="en-US" dirty="0"/>
              <a:t>    while (c1 != r2)</a:t>
            </a:r>
          </a:p>
          <a:p>
            <a:r>
              <a:rPr lang="en-US" dirty="0"/>
              <a:t>    {</a:t>
            </a:r>
          </a:p>
          <a:p>
            <a:r>
              <a:rPr lang="en-US" dirty="0"/>
              <a:t>        </a:t>
            </a:r>
            <a:r>
              <a:rPr lang="en-US" dirty="0" err="1"/>
              <a:t>printf</a:t>
            </a:r>
            <a:r>
              <a:rPr lang="en-US" dirty="0"/>
              <a:t>("Error! column of first matrix not equal to row of second.\n\n");</a:t>
            </a:r>
          </a:p>
          <a:p>
            <a:r>
              <a:rPr lang="en-US" dirty="0"/>
              <a:t>        </a:t>
            </a:r>
            <a:r>
              <a:rPr lang="en-US" dirty="0" err="1"/>
              <a:t>printf</a:t>
            </a:r>
            <a:r>
              <a:rPr lang="en-US" dirty="0"/>
              <a:t>("Enter rows and column for first matrix: ");</a:t>
            </a:r>
          </a:p>
          <a:p>
            <a:r>
              <a:rPr lang="en-US" dirty="0"/>
              <a:t>        </a:t>
            </a:r>
            <a:r>
              <a:rPr lang="en-US" dirty="0" err="1"/>
              <a:t>scanf</a:t>
            </a:r>
            <a:r>
              <a:rPr lang="en-US" dirty="0"/>
              <a:t>("%d %d", &amp;r1, &amp;c1);</a:t>
            </a:r>
          </a:p>
          <a:p>
            <a:r>
              <a:rPr lang="en-US" dirty="0"/>
              <a:t>        </a:t>
            </a:r>
            <a:r>
              <a:rPr lang="en-US" dirty="0" err="1"/>
              <a:t>printf</a:t>
            </a:r>
            <a:r>
              <a:rPr lang="en-US" dirty="0"/>
              <a:t>("Enter rows and column for second matrix: ");</a:t>
            </a:r>
          </a:p>
          <a:p>
            <a:r>
              <a:rPr lang="en-US" dirty="0"/>
              <a:t>        </a:t>
            </a:r>
            <a:r>
              <a:rPr lang="en-US" dirty="0" err="1"/>
              <a:t>scanf</a:t>
            </a:r>
            <a:r>
              <a:rPr lang="en-US" dirty="0"/>
              <a:t>("%d %d",&amp;r2, &amp;c2);</a:t>
            </a:r>
          </a:p>
          <a:p>
            <a:r>
              <a:rPr lang="en-US" dirty="0"/>
              <a:t>    </a:t>
            </a:r>
            <a:r>
              <a:rPr lang="en-US" dirty="0" smtClean="0"/>
              <a:t>}</a:t>
            </a:r>
            <a:endParaRPr lang="en-US" dirty="0"/>
          </a:p>
        </p:txBody>
      </p:sp>
    </p:spTree>
    <p:extLst>
      <p:ext uri="{BB962C8B-B14F-4D97-AF65-F5344CB8AC3E}">
        <p14:creationId xmlns:p14="http://schemas.microsoft.com/office/powerpoint/2010/main" val="79454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endParaRPr lang="en-US" dirty="0"/>
          </a:p>
          <a:p>
            <a:r>
              <a:rPr lang="en-US" dirty="0"/>
              <a:t>    </a:t>
            </a:r>
            <a:r>
              <a:rPr lang="en-US" sz="3500" dirty="0"/>
              <a:t>// Storing elements of first matrix.</a:t>
            </a:r>
          </a:p>
          <a:p>
            <a:r>
              <a:rPr lang="en-US" sz="3500" dirty="0"/>
              <a:t>    </a:t>
            </a:r>
            <a:r>
              <a:rPr lang="en-US" sz="3500" dirty="0" err="1"/>
              <a:t>printf</a:t>
            </a:r>
            <a:r>
              <a:rPr lang="en-US" sz="3500" dirty="0"/>
              <a:t>("\</a:t>
            </a:r>
            <a:r>
              <a:rPr lang="en-US" sz="3500" dirty="0" err="1"/>
              <a:t>nEnter</a:t>
            </a:r>
            <a:r>
              <a:rPr lang="en-US" sz="3500" dirty="0"/>
              <a:t> elements of matrix 1:\n");</a:t>
            </a:r>
          </a:p>
          <a:p>
            <a:r>
              <a:rPr lang="en-US" sz="3500" dirty="0"/>
              <a:t>    for(</a:t>
            </a:r>
            <a:r>
              <a:rPr lang="en-US" sz="3500" dirty="0" err="1"/>
              <a:t>i</a:t>
            </a:r>
            <a:r>
              <a:rPr lang="en-US" sz="3500" dirty="0"/>
              <a:t>=0; </a:t>
            </a:r>
            <a:r>
              <a:rPr lang="en-US" sz="3500" dirty="0" err="1"/>
              <a:t>i</a:t>
            </a:r>
            <a:r>
              <a:rPr lang="en-US" sz="3500" dirty="0"/>
              <a:t>&lt;r1; ++</a:t>
            </a:r>
            <a:r>
              <a:rPr lang="en-US" sz="3500" dirty="0" err="1"/>
              <a:t>i</a:t>
            </a:r>
            <a:r>
              <a:rPr lang="en-US" sz="3500" dirty="0"/>
              <a:t>)</a:t>
            </a:r>
          </a:p>
          <a:p>
            <a:r>
              <a:rPr lang="en-US" sz="3500" dirty="0"/>
              <a:t>        for(j=0; j&lt;c1; ++j)</a:t>
            </a:r>
          </a:p>
          <a:p>
            <a:r>
              <a:rPr lang="en-US" sz="3500" dirty="0"/>
              <a:t>        {</a:t>
            </a:r>
          </a:p>
          <a:p>
            <a:r>
              <a:rPr lang="en-US" sz="3500" dirty="0"/>
              <a:t>            </a:t>
            </a:r>
            <a:r>
              <a:rPr lang="en-US" sz="3500" dirty="0" err="1"/>
              <a:t>printf</a:t>
            </a:r>
            <a:r>
              <a:rPr lang="en-US" sz="3500" dirty="0"/>
              <a:t>("Enter elements </a:t>
            </a:r>
            <a:r>
              <a:rPr lang="en-US" sz="3500" dirty="0" err="1"/>
              <a:t>a%d%d</a:t>
            </a:r>
            <a:r>
              <a:rPr lang="en-US" sz="3500" dirty="0"/>
              <a:t>: ",i+1, j+1);</a:t>
            </a:r>
          </a:p>
          <a:p>
            <a:r>
              <a:rPr lang="en-US" sz="3500" dirty="0"/>
              <a:t>            </a:t>
            </a:r>
            <a:r>
              <a:rPr lang="en-US" sz="3500" dirty="0" err="1"/>
              <a:t>scanf</a:t>
            </a:r>
            <a:r>
              <a:rPr lang="en-US" sz="3500" dirty="0"/>
              <a:t>("%d", &amp;a[</a:t>
            </a:r>
            <a:r>
              <a:rPr lang="en-US" sz="3500" dirty="0" err="1"/>
              <a:t>i</a:t>
            </a:r>
            <a:r>
              <a:rPr lang="en-US" sz="3500" dirty="0"/>
              <a:t>][j]);</a:t>
            </a:r>
          </a:p>
          <a:p>
            <a:r>
              <a:rPr lang="en-US" sz="3500" dirty="0"/>
              <a:t>        }</a:t>
            </a:r>
          </a:p>
          <a:p>
            <a:endParaRPr lang="en-US" sz="3500" dirty="0"/>
          </a:p>
          <a:p>
            <a:r>
              <a:rPr lang="en-US" sz="3500" dirty="0"/>
              <a:t>    // Storing elements of second matrix.</a:t>
            </a:r>
          </a:p>
          <a:p>
            <a:r>
              <a:rPr lang="en-US" sz="3500" dirty="0"/>
              <a:t>    </a:t>
            </a:r>
            <a:r>
              <a:rPr lang="en-US" sz="3500" dirty="0" err="1"/>
              <a:t>printf</a:t>
            </a:r>
            <a:r>
              <a:rPr lang="en-US" sz="3500" dirty="0"/>
              <a:t>("\</a:t>
            </a:r>
            <a:r>
              <a:rPr lang="en-US" sz="3500" dirty="0" err="1"/>
              <a:t>nEnter</a:t>
            </a:r>
            <a:r>
              <a:rPr lang="en-US" sz="3500" dirty="0"/>
              <a:t> elements of matrix 2:\n");</a:t>
            </a:r>
          </a:p>
          <a:p>
            <a:r>
              <a:rPr lang="en-US" sz="3500" dirty="0"/>
              <a:t>    for(</a:t>
            </a:r>
            <a:r>
              <a:rPr lang="en-US" sz="3500" dirty="0" err="1"/>
              <a:t>i</a:t>
            </a:r>
            <a:r>
              <a:rPr lang="en-US" sz="3500" dirty="0"/>
              <a:t>=0; </a:t>
            </a:r>
            <a:r>
              <a:rPr lang="en-US" sz="3500" dirty="0" err="1"/>
              <a:t>i</a:t>
            </a:r>
            <a:r>
              <a:rPr lang="en-US" sz="3500" dirty="0"/>
              <a:t>&lt;r2; ++</a:t>
            </a:r>
            <a:r>
              <a:rPr lang="en-US" sz="3500" dirty="0" err="1"/>
              <a:t>i</a:t>
            </a:r>
            <a:r>
              <a:rPr lang="en-US" sz="3500" dirty="0"/>
              <a:t>)</a:t>
            </a:r>
          </a:p>
          <a:p>
            <a:r>
              <a:rPr lang="en-US" sz="3500" dirty="0"/>
              <a:t>        for(j=0; j&lt;c2; ++j)</a:t>
            </a:r>
          </a:p>
          <a:p>
            <a:r>
              <a:rPr lang="en-US" sz="3500" dirty="0"/>
              <a:t>        {</a:t>
            </a:r>
          </a:p>
          <a:p>
            <a:r>
              <a:rPr lang="en-US" sz="3500" dirty="0"/>
              <a:t>            </a:t>
            </a:r>
            <a:r>
              <a:rPr lang="en-US" sz="3500" dirty="0" err="1"/>
              <a:t>printf</a:t>
            </a:r>
            <a:r>
              <a:rPr lang="en-US" sz="3500" dirty="0"/>
              <a:t>("Enter elements </a:t>
            </a:r>
            <a:r>
              <a:rPr lang="en-US" sz="3500" dirty="0" err="1"/>
              <a:t>b%d%d</a:t>
            </a:r>
            <a:r>
              <a:rPr lang="en-US" sz="3500" dirty="0"/>
              <a:t>: ",i+1, j+1);</a:t>
            </a:r>
          </a:p>
          <a:p>
            <a:r>
              <a:rPr lang="en-US" sz="3500" dirty="0"/>
              <a:t>            </a:t>
            </a:r>
            <a:r>
              <a:rPr lang="en-US" sz="3500" dirty="0" err="1"/>
              <a:t>scanf</a:t>
            </a:r>
            <a:r>
              <a:rPr lang="en-US" sz="3500" dirty="0"/>
              <a:t>("%</a:t>
            </a:r>
            <a:r>
              <a:rPr lang="en-US" sz="3500" dirty="0" err="1"/>
              <a:t>d",&amp;b</a:t>
            </a:r>
            <a:r>
              <a:rPr lang="en-US" sz="3500" dirty="0"/>
              <a:t>[</a:t>
            </a:r>
            <a:r>
              <a:rPr lang="en-US" sz="3500" dirty="0" err="1"/>
              <a:t>i</a:t>
            </a:r>
            <a:r>
              <a:rPr lang="en-US" sz="3500" dirty="0"/>
              <a:t>][j]);</a:t>
            </a:r>
          </a:p>
          <a:p>
            <a:r>
              <a:rPr lang="en-US" sz="3500" dirty="0"/>
              <a:t>        }</a:t>
            </a:r>
          </a:p>
          <a:p>
            <a:endParaRPr lang="en-US" sz="3500" dirty="0"/>
          </a:p>
          <a:p>
            <a:r>
              <a:rPr lang="en-US" sz="3500" dirty="0"/>
              <a:t>    // Initializing all elements of result matrix to 0</a:t>
            </a:r>
          </a:p>
          <a:p>
            <a:r>
              <a:rPr lang="en-US" sz="3500" dirty="0" smtClean="0"/>
              <a:t>}</a:t>
            </a:r>
            <a:endParaRPr lang="en-US" sz="3500" dirty="0"/>
          </a:p>
          <a:p>
            <a:endParaRPr lang="en-US" dirty="0"/>
          </a:p>
        </p:txBody>
      </p:sp>
    </p:spTree>
    <p:extLst>
      <p:ext uri="{BB962C8B-B14F-4D97-AF65-F5344CB8AC3E}">
        <p14:creationId xmlns:p14="http://schemas.microsoft.com/office/powerpoint/2010/main" val="341798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Multi-dimensional Arrays</a:t>
            </a:r>
            <a:br>
              <a:rPr lang="en-US" b="1" dirty="0"/>
            </a:br>
            <a:endParaRPr lang="en-US" dirty="0"/>
          </a:p>
        </p:txBody>
      </p:sp>
      <p:sp>
        <p:nvSpPr>
          <p:cNvPr id="3" name="Content Placeholder 2"/>
          <p:cNvSpPr>
            <a:spLocks noGrp="1"/>
          </p:cNvSpPr>
          <p:nvPr>
            <p:ph idx="1"/>
          </p:nvPr>
        </p:nvSpPr>
        <p:spPr/>
        <p:txBody>
          <a:bodyPr/>
          <a:lstStyle/>
          <a:p>
            <a:r>
              <a:rPr lang="en-US" dirty="0"/>
              <a:t>C programming language allows multidimensional arrays. Here is the general form of a multidimensional array declaration </a:t>
            </a:r>
            <a:r>
              <a:rPr lang="en-US" dirty="0" smtClean="0"/>
              <a:t>−</a:t>
            </a:r>
          </a:p>
          <a:p>
            <a:r>
              <a:rPr lang="en-US" dirty="0"/>
              <a:t>type name[size1][size2]...[</a:t>
            </a:r>
            <a:r>
              <a:rPr lang="en-US" dirty="0" err="1"/>
              <a:t>sizeN</a:t>
            </a:r>
            <a:r>
              <a:rPr lang="en-US" dirty="0" smtClean="0"/>
              <a:t>];</a:t>
            </a:r>
          </a:p>
          <a:p>
            <a:r>
              <a:rPr lang="en-US" dirty="0"/>
              <a:t>For example, the following declaration creates a three dimensional integer array −</a:t>
            </a:r>
          </a:p>
          <a:p>
            <a:r>
              <a:rPr lang="en-US" dirty="0" err="1"/>
              <a:t>int</a:t>
            </a:r>
            <a:r>
              <a:rPr lang="en-US" dirty="0"/>
              <a:t> </a:t>
            </a:r>
            <a:r>
              <a:rPr lang="en-US" dirty="0" err="1"/>
              <a:t>threedim</a:t>
            </a:r>
            <a:r>
              <a:rPr lang="en-US" dirty="0"/>
              <a:t>[5][10][4]; </a:t>
            </a:r>
          </a:p>
        </p:txBody>
      </p:sp>
    </p:spTree>
    <p:extLst>
      <p:ext uri="{BB962C8B-B14F-4D97-AF65-F5344CB8AC3E}">
        <p14:creationId xmlns:p14="http://schemas.microsoft.com/office/powerpoint/2010/main" val="134557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400" dirty="0"/>
              <a:t> for(</a:t>
            </a:r>
            <a:r>
              <a:rPr lang="en-US" sz="1400" dirty="0" err="1"/>
              <a:t>i</a:t>
            </a:r>
            <a:r>
              <a:rPr lang="en-US" sz="1400" dirty="0"/>
              <a:t>=0; </a:t>
            </a:r>
            <a:r>
              <a:rPr lang="en-US" sz="1400" dirty="0" err="1"/>
              <a:t>i</a:t>
            </a:r>
            <a:r>
              <a:rPr lang="en-US" sz="1400" dirty="0"/>
              <a:t>&lt;r1; ++</a:t>
            </a:r>
            <a:r>
              <a:rPr lang="en-US" sz="1400" dirty="0" err="1"/>
              <a:t>i</a:t>
            </a:r>
            <a:r>
              <a:rPr lang="en-US" sz="1400" dirty="0"/>
              <a:t>)</a:t>
            </a:r>
          </a:p>
          <a:p>
            <a:r>
              <a:rPr lang="en-US" sz="1400" dirty="0"/>
              <a:t>        for(j=0; j&lt;c2; ++j)</a:t>
            </a:r>
          </a:p>
          <a:p>
            <a:r>
              <a:rPr lang="en-US" sz="1400" dirty="0"/>
              <a:t>        {</a:t>
            </a:r>
          </a:p>
          <a:p>
            <a:r>
              <a:rPr lang="en-US" sz="1400" dirty="0"/>
              <a:t>            result[</a:t>
            </a:r>
            <a:r>
              <a:rPr lang="en-US" sz="1400" dirty="0" err="1"/>
              <a:t>i</a:t>
            </a:r>
            <a:r>
              <a:rPr lang="en-US" sz="1400" dirty="0"/>
              <a:t>][j] = 0;</a:t>
            </a:r>
          </a:p>
          <a:p>
            <a:r>
              <a:rPr lang="en-US" sz="1400" dirty="0"/>
              <a:t>        }</a:t>
            </a:r>
          </a:p>
          <a:p>
            <a:endParaRPr lang="en-US" sz="1400" dirty="0"/>
          </a:p>
          <a:p>
            <a:r>
              <a:rPr lang="en-US" sz="1400" dirty="0"/>
              <a:t>    // Multiplying matrices a and b and</a:t>
            </a:r>
          </a:p>
          <a:p>
            <a:r>
              <a:rPr lang="en-US" sz="1400" dirty="0"/>
              <a:t>    // storing result in result matrix</a:t>
            </a:r>
          </a:p>
          <a:p>
            <a:r>
              <a:rPr lang="en-US" sz="1400" dirty="0"/>
              <a:t>    for(</a:t>
            </a:r>
            <a:r>
              <a:rPr lang="en-US" sz="1400" dirty="0" err="1"/>
              <a:t>i</a:t>
            </a:r>
            <a:r>
              <a:rPr lang="en-US" sz="1400" dirty="0"/>
              <a:t>=0; </a:t>
            </a:r>
            <a:r>
              <a:rPr lang="en-US" sz="1400" dirty="0" err="1"/>
              <a:t>i</a:t>
            </a:r>
            <a:r>
              <a:rPr lang="en-US" sz="1400" dirty="0"/>
              <a:t>&lt;r1; ++</a:t>
            </a:r>
            <a:r>
              <a:rPr lang="en-US" sz="1400" dirty="0" err="1"/>
              <a:t>i</a:t>
            </a:r>
            <a:r>
              <a:rPr lang="en-US" sz="1400" dirty="0"/>
              <a:t>)</a:t>
            </a:r>
          </a:p>
          <a:p>
            <a:r>
              <a:rPr lang="en-US" sz="1400" dirty="0"/>
              <a:t>        for(j=0; j&lt;c2; ++j)</a:t>
            </a:r>
          </a:p>
          <a:p>
            <a:r>
              <a:rPr lang="en-US" sz="1400" dirty="0"/>
              <a:t>            for(k=0; k&lt;c1; ++k)</a:t>
            </a:r>
          </a:p>
          <a:p>
            <a:r>
              <a:rPr lang="en-US" sz="1400" dirty="0"/>
              <a:t>            {</a:t>
            </a:r>
          </a:p>
          <a:p>
            <a:r>
              <a:rPr lang="en-US" sz="1400" dirty="0"/>
              <a:t>                result[</a:t>
            </a:r>
            <a:r>
              <a:rPr lang="en-US" sz="1400" dirty="0" err="1"/>
              <a:t>i</a:t>
            </a:r>
            <a:r>
              <a:rPr lang="en-US" sz="1400" dirty="0"/>
              <a:t>][j]+=a[</a:t>
            </a:r>
            <a:r>
              <a:rPr lang="en-US" sz="1400" dirty="0" err="1"/>
              <a:t>i</a:t>
            </a:r>
            <a:r>
              <a:rPr lang="en-US" sz="1400" dirty="0"/>
              <a:t>][k]*b[k][j];</a:t>
            </a:r>
          </a:p>
          <a:p>
            <a:r>
              <a:rPr lang="en-US" sz="1400" dirty="0"/>
              <a:t>            }</a:t>
            </a:r>
          </a:p>
          <a:p>
            <a:endParaRPr lang="en-US" sz="1400" dirty="0"/>
          </a:p>
          <a:p>
            <a:r>
              <a:rPr lang="en-US" sz="1400" dirty="0"/>
              <a:t>    // Displaying the result</a:t>
            </a:r>
          </a:p>
          <a:p>
            <a:r>
              <a:rPr lang="en-US" sz="1400" dirty="0"/>
              <a:t>    </a:t>
            </a:r>
            <a:r>
              <a:rPr lang="en-US" sz="1400" dirty="0" err="1"/>
              <a:t>printf</a:t>
            </a:r>
            <a:r>
              <a:rPr lang="en-US" sz="1400" dirty="0"/>
              <a:t>("\</a:t>
            </a:r>
            <a:r>
              <a:rPr lang="en-US" sz="1400" dirty="0" err="1"/>
              <a:t>nOutput</a:t>
            </a:r>
            <a:r>
              <a:rPr lang="en-US" sz="1400" dirty="0"/>
              <a:t> Matrix:\n");</a:t>
            </a:r>
          </a:p>
          <a:p>
            <a:r>
              <a:rPr lang="en-US" sz="1400" dirty="0"/>
              <a:t>    for(</a:t>
            </a:r>
            <a:r>
              <a:rPr lang="en-US" sz="1400" dirty="0" err="1"/>
              <a:t>i</a:t>
            </a:r>
            <a:r>
              <a:rPr lang="en-US" sz="1400" dirty="0"/>
              <a:t>=0; </a:t>
            </a:r>
            <a:r>
              <a:rPr lang="en-US" sz="1400" dirty="0" err="1"/>
              <a:t>i</a:t>
            </a:r>
            <a:r>
              <a:rPr lang="en-US" sz="1400" dirty="0"/>
              <a:t>&lt;r1; ++</a:t>
            </a:r>
            <a:r>
              <a:rPr lang="en-US" sz="1400" dirty="0" err="1"/>
              <a:t>i</a:t>
            </a:r>
            <a:r>
              <a:rPr lang="en-US" sz="1400" dirty="0"/>
              <a:t>)</a:t>
            </a:r>
          </a:p>
          <a:p>
            <a:r>
              <a:rPr lang="en-US" sz="1400" dirty="0"/>
              <a:t>        for(j=0; j&lt;c2; ++j)</a:t>
            </a:r>
          </a:p>
          <a:p>
            <a:r>
              <a:rPr lang="en-US" sz="1400" dirty="0"/>
              <a:t>        {</a:t>
            </a:r>
          </a:p>
          <a:p>
            <a:r>
              <a:rPr lang="en-US" sz="1400" dirty="0"/>
              <a:t>            </a:t>
            </a:r>
            <a:r>
              <a:rPr lang="en-US" sz="1400" dirty="0" err="1"/>
              <a:t>printf</a:t>
            </a:r>
            <a:r>
              <a:rPr lang="en-US" sz="1400" dirty="0"/>
              <a:t>("%d  ", result[</a:t>
            </a:r>
            <a:r>
              <a:rPr lang="en-US" sz="1400" dirty="0" err="1"/>
              <a:t>i</a:t>
            </a:r>
            <a:r>
              <a:rPr lang="en-US" sz="1400" dirty="0"/>
              <a:t>][j]);</a:t>
            </a:r>
          </a:p>
          <a:p>
            <a:r>
              <a:rPr lang="en-US" sz="1400" dirty="0"/>
              <a:t>            if(j == c2-1)</a:t>
            </a:r>
          </a:p>
          <a:p>
            <a:r>
              <a:rPr lang="en-US" sz="1400" dirty="0"/>
              <a:t>                </a:t>
            </a:r>
            <a:r>
              <a:rPr lang="en-US" sz="1400" dirty="0" err="1"/>
              <a:t>printf</a:t>
            </a:r>
            <a:r>
              <a:rPr lang="en-US" sz="1400" dirty="0"/>
              <a:t>("\n\n");</a:t>
            </a:r>
          </a:p>
          <a:p>
            <a:r>
              <a:rPr lang="en-US" sz="1400" dirty="0"/>
              <a:t>        }</a:t>
            </a:r>
          </a:p>
          <a:p>
            <a:r>
              <a:rPr lang="en-US" sz="1400" dirty="0"/>
              <a:t>    return 0;</a:t>
            </a:r>
          </a:p>
        </p:txBody>
      </p:sp>
    </p:spTree>
    <p:extLst>
      <p:ext uri="{BB962C8B-B14F-4D97-AF65-F5344CB8AC3E}">
        <p14:creationId xmlns:p14="http://schemas.microsoft.com/office/powerpoint/2010/main" val="2045561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Output</a:t>
            </a:r>
            <a:endParaRPr lang="en-US" dirty="0"/>
          </a:p>
        </p:txBody>
      </p:sp>
      <p:sp>
        <p:nvSpPr>
          <p:cNvPr id="3" name="Content Placeholder 2"/>
          <p:cNvSpPr>
            <a:spLocks noGrp="1"/>
          </p:cNvSpPr>
          <p:nvPr>
            <p:ph idx="1"/>
          </p:nvPr>
        </p:nvSpPr>
        <p:spPr>
          <a:xfrm>
            <a:off x="228600" y="381000"/>
            <a:ext cx="8229600" cy="4525963"/>
          </a:xfrm>
        </p:spPr>
        <p:txBody>
          <a:bodyPr>
            <a:normAutofit fontScale="25000" lnSpcReduction="20000"/>
          </a:bodyPr>
          <a:lstStyle/>
          <a:p>
            <a:r>
              <a:rPr lang="en-US" sz="5600" dirty="0"/>
              <a:t>Enter rows and column for first matrix: 3</a:t>
            </a:r>
          </a:p>
          <a:p>
            <a:r>
              <a:rPr lang="en-US" sz="5600" dirty="0"/>
              <a:t>2</a:t>
            </a:r>
          </a:p>
          <a:p>
            <a:r>
              <a:rPr lang="en-US" sz="5600" dirty="0"/>
              <a:t>Enter rows and column for second matrix: 3</a:t>
            </a:r>
          </a:p>
          <a:p>
            <a:r>
              <a:rPr lang="en-US" sz="5600" dirty="0"/>
              <a:t>2</a:t>
            </a:r>
          </a:p>
          <a:p>
            <a:r>
              <a:rPr lang="en-US" sz="5600" dirty="0"/>
              <a:t>Error! column of first matrix not equal to row of second.</a:t>
            </a:r>
          </a:p>
          <a:p>
            <a:endParaRPr lang="en-US" sz="5600" dirty="0"/>
          </a:p>
          <a:p>
            <a:r>
              <a:rPr lang="en-US" sz="5600" dirty="0"/>
              <a:t>Enter rows and column for first matrix: 2</a:t>
            </a:r>
          </a:p>
          <a:p>
            <a:r>
              <a:rPr lang="en-US" sz="5600" dirty="0"/>
              <a:t>3</a:t>
            </a:r>
          </a:p>
          <a:p>
            <a:r>
              <a:rPr lang="en-US" sz="5600" dirty="0"/>
              <a:t>Enter rows and column for second matrix: 3</a:t>
            </a:r>
          </a:p>
          <a:p>
            <a:r>
              <a:rPr lang="en-US" sz="5600" dirty="0"/>
              <a:t>2</a:t>
            </a:r>
          </a:p>
          <a:p>
            <a:endParaRPr lang="en-US" sz="5600" dirty="0"/>
          </a:p>
          <a:p>
            <a:r>
              <a:rPr lang="en-US" sz="5600" dirty="0"/>
              <a:t>Enter elements of matrix 1:</a:t>
            </a:r>
          </a:p>
          <a:p>
            <a:r>
              <a:rPr lang="en-US" sz="5600" dirty="0"/>
              <a:t>Enter elements a11: 3</a:t>
            </a:r>
          </a:p>
          <a:p>
            <a:r>
              <a:rPr lang="en-US" sz="5600" dirty="0"/>
              <a:t>Enter elements a12: -2</a:t>
            </a:r>
          </a:p>
          <a:p>
            <a:r>
              <a:rPr lang="en-US" sz="5600" dirty="0"/>
              <a:t>Enter elements a13: 5</a:t>
            </a:r>
          </a:p>
          <a:p>
            <a:r>
              <a:rPr lang="en-US" sz="5600" dirty="0"/>
              <a:t>Enter elements a21: 3</a:t>
            </a:r>
          </a:p>
          <a:p>
            <a:r>
              <a:rPr lang="en-US" sz="5600" dirty="0"/>
              <a:t>Enter elements a22: 0</a:t>
            </a:r>
          </a:p>
          <a:p>
            <a:r>
              <a:rPr lang="en-US" sz="5600" dirty="0"/>
              <a:t>Enter elements a23: 4</a:t>
            </a:r>
          </a:p>
          <a:p>
            <a:endParaRPr lang="en-US" sz="5600" dirty="0"/>
          </a:p>
          <a:p>
            <a:r>
              <a:rPr lang="en-US" sz="5600" dirty="0"/>
              <a:t>Enter elements of matrix 2:</a:t>
            </a:r>
          </a:p>
          <a:p>
            <a:r>
              <a:rPr lang="en-US" sz="5600" dirty="0"/>
              <a:t>Enter elements b11: 2</a:t>
            </a:r>
          </a:p>
          <a:p>
            <a:r>
              <a:rPr lang="en-US" sz="5600" dirty="0"/>
              <a:t>Enter elements b12: 3</a:t>
            </a:r>
          </a:p>
          <a:p>
            <a:r>
              <a:rPr lang="en-US" sz="5600" dirty="0"/>
              <a:t>Enter elements b21: -9</a:t>
            </a:r>
          </a:p>
          <a:p>
            <a:r>
              <a:rPr lang="en-US" sz="5600" dirty="0"/>
              <a:t>Enter elements b22: 0</a:t>
            </a:r>
          </a:p>
          <a:p>
            <a:r>
              <a:rPr lang="en-US" sz="5600" dirty="0"/>
              <a:t>Enter elements b31: 0</a:t>
            </a:r>
          </a:p>
          <a:p>
            <a:r>
              <a:rPr lang="en-US" sz="5600" dirty="0"/>
              <a:t>Enter elements b32: 4</a:t>
            </a:r>
          </a:p>
          <a:p>
            <a:endParaRPr lang="en-US" sz="5600" dirty="0"/>
          </a:p>
          <a:p>
            <a:r>
              <a:rPr lang="en-US" sz="5600" dirty="0"/>
              <a:t>Output Matrix:</a:t>
            </a:r>
          </a:p>
          <a:p>
            <a:r>
              <a:rPr lang="en-US" sz="5600" dirty="0"/>
              <a:t>24  </a:t>
            </a:r>
            <a:r>
              <a:rPr lang="en-US" sz="5600" dirty="0" smtClean="0"/>
              <a:t>29</a:t>
            </a:r>
            <a:endParaRPr lang="en-US" sz="5600" dirty="0"/>
          </a:p>
          <a:p>
            <a:r>
              <a:rPr lang="en-US" sz="5600" dirty="0"/>
              <a:t>6  25</a:t>
            </a:r>
          </a:p>
        </p:txBody>
      </p:sp>
    </p:spTree>
    <p:extLst>
      <p:ext uri="{BB962C8B-B14F-4D97-AF65-F5344CB8AC3E}">
        <p14:creationId xmlns:p14="http://schemas.microsoft.com/office/powerpoint/2010/main" val="58025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Passing Arrays as Function Arguments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If you want to pass a single-dimension array as an argument in a function, you would have to declare a formal parameter in one of following three ways and all three declaration methods produce similar results because each tells the compiler that an integer pointer is going to be </a:t>
            </a:r>
            <a:r>
              <a:rPr lang="en-US" dirty="0" smtClean="0"/>
              <a:t>received.</a:t>
            </a:r>
          </a:p>
          <a:p>
            <a:r>
              <a:rPr lang="en-US" dirty="0"/>
              <a:t>Similarly, you can pass multi-dimensional arrays as formal parameters.</a:t>
            </a:r>
          </a:p>
        </p:txBody>
      </p:sp>
    </p:spTree>
    <p:extLst>
      <p:ext uri="{BB962C8B-B14F-4D97-AF65-F5344CB8AC3E}">
        <p14:creationId xmlns:p14="http://schemas.microsoft.com/office/powerpoint/2010/main" val="3332014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Way-1</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Formal parameters as a pointer −</a:t>
            </a:r>
          </a:p>
          <a:p>
            <a:endParaRPr lang="en-US" dirty="0"/>
          </a:p>
          <a:p>
            <a:r>
              <a:rPr lang="en-US" dirty="0"/>
              <a:t>void </a:t>
            </a:r>
            <a:r>
              <a:rPr lang="en-US" dirty="0" err="1"/>
              <a:t>myFunction</a:t>
            </a:r>
            <a:r>
              <a:rPr lang="en-US" dirty="0"/>
              <a:t>(</a:t>
            </a:r>
            <a:r>
              <a:rPr lang="en-US" dirty="0" err="1"/>
              <a:t>int</a:t>
            </a:r>
            <a:r>
              <a:rPr lang="en-US" dirty="0"/>
              <a:t> *</a:t>
            </a:r>
            <a:r>
              <a:rPr lang="en-US" dirty="0" err="1"/>
              <a:t>param</a:t>
            </a:r>
            <a:r>
              <a:rPr lang="en-US" dirty="0"/>
              <a: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3354909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Way-2</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Formal parameters as a sized array −</a:t>
            </a:r>
          </a:p>
          <a:p>
            <a:endParaRPr lang="en-US" dirty="0"/>
          </a:p>
          <a:p>
            <a:r>
              <a:rPr lang="en-US" dirty="0"/>
              <a:t>void </a:t>
            </a:r>
            <a:r>
              <a:rPr lang="en-US" dirty="0" err="1"/>
              <a:t>myFunction</a:t>
            </a:r>
            <a:r>
              <a:rPr lang="en-US" dirty="0"/>
              <a:t>(</a:t>
            </a:r>
            <a:r>
              <a:rPr lang="en-US" dirty="0" err="1"/>
              <a:t>int</a:t>
            </a:r>
            <a:r>
              <a:rPr lang="en-US" dirty="0"/>
              <a:t> </a:t>
            </a:r>
            <a:r>
              <a:rPr lang="en-US" dirty="0" err="1"/>
              <a:t>param</a:t>
            </a:r>
            <a:r>
              <a:rPr lang="en-US" dirty="0"/>
              <a:t>[10])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32694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Way-3</a:t>
            </a:r>
            <a:br>
              <a:rPr lang="en-US" b="1" dirty="0"/>
            </a:br>
            <a:endParaRPr lang="en-US" dirty="0"/>
          </a:p>
        </p:txBody>
      </p:sp>
      <p:sp>
        <p:nvSpPr>
          <p:cNvPr id="3" name="Content Placeholder 2"/>
          <p:cNvSpPr>
            <a:spLocks noGrp="1"/>
          </p:cNvSpPr>
          <p:nvPr>
            <p:ph idx="1"/>
          </p:nvPr>
        </p:nvSpPr>
        <p:spPr/>
        <p:txBody>
          <a:bodyPr/>
          <a:lstStyle/>
          <a:p>
            <a:r>
              <a:rPr lang="en-US" dirty="0"/>
              <a:t>Formal parameters as an </a:t>
            </a:r>
            <a:r>
              <a:rPr lang="en-US" dirty="0" err="1"/>
              <a:t>unsized</a:t>
            </a:r>
            <a:r>
              <a:rPr lang="en-US" dirty="0"/>
              <a:t> array −</a:t>
            </a:r>
          </a:p>
          <a:p>
            <a:endParaRPr lang="en-US" dirty="0"/>
          </a:p>
          <a:p>
            <a:r>
              <a:rPr lang="en-US" dirty="0"/>
              <a:t>void </a:t>
            </a:r>
            <a:r>
              <a:rPr lang="en-US" dirty="0" err="1"/>
              <a:t>myFunction</a:t>
            </a:r>
            <a:r>
              <a:rPr lang="en-US" dirty="0"/>
              <a:t>(</a:t>
            </a:r>
            <a:r>
              <a:rPr lang="en-US" dirty="0" err="1"/>
              <a:t>int</a:t>
            </a:r>
            <a:r>
              <a:rPr lang="en-US" dirty="0"/>
              <a:t> </a:t>
            </a:r>
            <a:r>
              <a:rPr lang="en-US" dirty="0" err="1"/>
              <a:t>param</a:t>
            </a:r>
            <a:r>
              <a:rPr lang="en-US" dirty="0"/>
              <a:t>[]) {</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221649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double </a:t>
            </a:r>
            <a:r>
              <a:rPr lang="en-US" dirty="0" err="1"/>
              <a:t>getAverage</a:t>
            </a:r>
            <a:r>
              <a:rPr lang="en-US" dirty="0"/>
              <a:t>(</a:t>
            </a:r>
            <a:r>
              <a:rPr lang="en-US" dirty="0" err="1"/>
              <a:t>int</a:t>
            </a:r>
            <a:r>
              <a:rPr lang="en-US" dirty="0"/>
              <a:t> </a:t>
            </a:r>
            <a:r>
              <a:rPr lang="en-US" dirty="0" err="1"/>
              <a:t>arr</a:t>
            </a:r>
            <a:r>
              <a:rPr lang="en-US" dirty="0"/>
              <a:t>[], </a:t>
            </a:r>
            <a:r>
              <a:rPr lang="en-US" dirty="0" err="1"/>
              <a:t>int</a:t>
            </a:r>
            <a:r>
              <a:rPr lang="en-US" dirty="0"/>
              <a:t> size) {</a:t>
            </a:r>
          </a:p>
          <a:p>
            <a:endParaRPr lang="en-US" dirty="0"/>
          </a:p>
          <a:p>
            <a:r>
              <a:rPr lang="en-US" dirty="0"/>
              <a:t>   </a:t>
            </a:r>
            <a:r>
              <a:rPr lang="en-US" dirty="0" err="1"/>
              <a:t>int</a:t>
            </a:r>
            <a:r>
              <a:rPr lang="en-US" dirty="0"/>
              <a:t> </a:t>
            </a:r>
            <a:r>
              <a:rPr lang="en-US" dirty="0" err="1"/>
              <a:t>i</a:t>
            </a:r>
            <a:r>
              <a:rPr lang="en-US" dirty="0"/>
              <a:t>;</a:t>
            </a:r>
          </a:p>
          <a:p>
            <a:r>
              <a:rPr lang="en-US" dirty="0"/>
              <a:t>   double </a:t>
            </a:r>
            <a:r>
              <a:rPr lang="en-US" dirty="0" err="1"/>
              <a:t>avg</a:t>
            </a:r>
            <a:r>
              <a:rPr lang="en-US" dirty="0"/>
              <a:t>;</a:t>
            </a:r>
          </a:p>
          <a:p>
            <a:r>
              <a:rPr lang="en-US" dirty="0"/>
              <a:t>   double sum = 0;</a:t>
            </a:r>
          </a:p>
          <a:p>
            <a:endParaRPr lang="en-US" dirty="0"/>
          </a:p>
          <a:p>
            <a:r>
              <a:rPr lang="en-US" dirty="0"/>
              <a:t>   for (</a:t>
            </a:r>
            <a:r>
              <a:rPr lang="en-US" dirty="0" err="1"/>
              <a:t>i</a:t>
            </a:r>
            <a:r>
              <a:rPr lang="en-US" dirty="0"/>
              <a:t> = 0; </a:t>
            </a:r>
            <a:r>
              <a:rPr lang="en-US" dirty="0" err="1"/>
              <a:t>i</a:t>
            </a:r>
            <a:r>
              <a:rPr lang="en-US" dirty="0"/>
              <a:t> &lt; size; ++</a:t>
            </a:r>
            <a:r>
              <a:rPr lang="en-US" dirty="0" err="1"/>
              <a:t>i</a:t>
            </a:r>
            <a:r>
              <a:rPr lang="en-US" dirty="0"/>
              <a:t>) {</a:t>
            </a:r>
          </a:p>
          <a:p>
            <a:r>
              <a:rPr lang="en-US" dirty="0"/>
              <a:t>      sum += </a:t>
            </a:r>
            <a:r>
              <a:rPr lang="en-US" dirty="0" err="1"/>
              <a:t>arr</a:t>
            </a:r>
            <a:r>
              <a:rPr lang="en-US" dirty="0"/>
              <a:t>[</a:t>
            </a:r>
            <a:r>
              <a:rPr lang="en-US" dirty="0" err="1"/>
              <a:t>i</a:t>
            </a:r>
            <a:r>
              <a:rPr lang="en-US" dirty="0"/>
              <a:t>];</a:t>
            </a:r>
          </a:p>
          <a:p>
            <a:r>
              <a:rPr lang="en-US" dirty="0"/>
              <a:t>   }</a:t>
            </a:r>
          </a:p>
          <a:p>
            <a:endParaRPr lang="en-US" dirty="0"/>
          </a:p>
          <a:p>
            <a:r>
              <a:rPr lang="en-US" dirty="0"/>
              <a:t>   </a:t>
            </a:r>
            <a:r>
              <a:rPr lang="en-US" dirty="0" err="1"/>
              <a:t>avg</a:t>
            </a:r>
            <a:r>
              <a:rPr lang="en-US" dirty="0"/>
              <a:t> = sum / size;</a:t>
            </a:r>
          </a:p>
          <a:p>
            <a:endParaRPr lang="en-US" dirty="0"/>
          </a:p>
          <a:p>
            <a:r>
              <a:rPr lang="en-US" dirty="0"/>
              <a:t>   return </a:t>
            </a:r>
            <a:r>
              <a:rPr lang="en-US" dirty="0" err="1"/>
              <a:t>avg</a:t>
            </a:r>
            <a:r>
              <a:rPr lang="en-US" dirty="0"/>
              <a:t>;</a:t>
            </a:r>
          </a:p>
          <a:p>
            <a:r>
              <a:rPr lang="en-US" dirty="0"/>
              <a:t>}</a:t>
            </a:r>
          </a:p>
        </p:txBody>
      </p:sp>
    </p:spTree>
    <p:extLst>
      <p:ext uri="{BB962C8B-B14F-4D97-AF65-F5344CB8AC3E}">
        <p14:creationId xmlns:p14="http://schemas.microsoft.com/office/powerpoint/2010/main" val="131955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stdio.h</a:t>
            </a:r>
            <a:r>
              <a:rPr lang="en-US" dirty="0"/>
              <a:t>&gt;</a:t>
            </a:r>
          </a:p>
          <a:p>
            <a:r>
              <a:rPr lang="en-US" dirty="0"/>
              <a:t> </a:t>
            </a:r>
          </a:p>
          <a:p>
            <a:r>
              <a:rPr lang="en-US" dirty="0"/>
              <a:t>/* function declaration */</a:t>
            </a:r>
          </a:p>
          <a:p>
            <a:r>
              <a:rPr lang="en-US" dirty="0"/>
              <a:t>double </a:t>
            </a:r>
            <a:r>
              <a:rPr lang="en-US" dirty="0" err="1"/>
              <a:t>getAverage</a:t>
            </a:r>
            <a:r>
              <a:rPr lang="en-US" dirty="0"/>
              <a:t>(</a:t>
            </a:r>
            <a:r>
              <a:rPr lang="en-US" dirty="0" err="1"/>
              <a:t>int</a:t>
            </a:r>
            <a:r>
              <a:rPr lang="en-US" dirty="0"/>
              <a:t> </a:t>
            </a:r>
            <a:r>
              <a:rPr lang="en-US" dirty="0" err="1"/>
              <a:t>arr</a:t>
            </a:r>
            <a:r>
              <a:rPr lang="en-US" dirty="0"/>
              <a:t>[], </a:t>
            </a:r>
            <a:r>
              <a:rPr lang="en-US" dirty="0" err="1"/>
              <a:t>int</a:t>
            </a:r>
            <a:r>
              <a:rPr lang="en-US" dirty="0"/>
              <a:t> size);</a:t>
            </a:r>
          </a:p>
          <a:p>
            <a:endParaRPr lang="en-US" dirty="0"/>
          </a:p>
          <a:p>
            <a:r>
              <a:rPr lang="en-US" dirty="0" err="1"/>
              <a:t>int</a:t>
            </a:r>
            <a:r>
              <a:rPr lang="en-US" dirty="0"/>
              <a:t> main () {</a:t>
            </a:r>
          </a:p>
          <a:p>
            <a:endParaRPr lang="en-US" dirty="0"/>
          </a:p>
          <a:p>
            <a:r>
              <a:rPr lang="en-US" dirty="0"/>
              <a:t>   /* an </a:t>
            </a:r>
            <a:r>
              <a:rPr lang="en-US" dirty="0" err="1"/>
              <a:t>int</a:t>
            </a:r>
            <a:r>
              <a:rPr lang="en-US" dirty="0"/>
              <a:t> array with 5 elements */</a:t>
            </a:r>
          </a:p>
          <a:p>
            <a:r>
              <a:rPr lang="en-US" dirty="0"/>
              <a:t>   </a:t>
            </a:r>
            <a:r>
              <a:rPr lang="en-US" dirty="0" err="1"/>
              <a:t>int</a:t>
            </a:r>
            <a:r>
              <a:rPr lang="en-US" dirty="0"/>
              <a:t> balance[5] = {1000, 2, 3, 17, 50};</a:t>
            </a:r>
          </a:p>
          <a:p>
            <a:r>
              <a:rPr lang="en-US" dirty="0"/>
              <a:t>   double </a:t>
            </a:r>
            <a:r>
              <a:rPr lang="en-US" dirty="0" err="1"/>
              <a:t>avg</a:t>
            </a:r>
            <a:r>
              <a:rPr lang="en-US" dirty="0"/>
              <a:t>;</a:t>
            </a:r>
          </a:p>
          <a:p>
            <a:endParaRPr lang="en-US" dirty="0"/>
          </a:p>
          <a:p>
            <a:r>
              <a:rPr lang="en-US" dirty="0"/>
              <a:t>   /* pass pointer to the array as an argument */</a:t>
            </a:r>
          </a:p>
          <a:p>
            <a:r>
              <a:rPr lang="en-US" dirty="0"/>
              <a:t>   </a:t>
            </a:r>
            <a:r>
              <a:rPr lang="en-US" dirty="0" err="1"/>
              <a:t>avg</a:t>
            </a:r>
            <a:r>
              <a:rPr lang="en-US" dirty="0"/>
              <a:t> = </a:t>
            </a:r>
            <a:r>
              <a:rPr lang="en-US" dirty="0" err="1"/>
              <a:t>getAverage</a:t>
            </a:r>
            <a:r>
              <a:rPr lang="en-US" dirty="0"/>
              <a:t>( balance, 5 ) ;</a:t>
            </a:r>
          </a:p>
          <a:p>
            <a:r>
              <a:rPr lang="en-US" dirty="0"/>
              <a:t> </a:t>
            </a:r>
          </a:p>
          <a:p>
            <a:r>
              <a:rPr lang="en-US" dirty="0"/>
              <a:t>   /* output the returned value */</a:t>
            </a:r>
          </a:p>
          <a:p>
            <a:r>
              <a:rPr lang="en-US" dirty="0"/>
              <a:t>   </a:t>
            </a:r>
            <a:r>
              <a:rPr lang="en-US" dirty="0" err="1"/>
              <a:t>printf</a:t>
            </a:r>
            <a:r>
              <a:rPr lang="en-US" dirty="0"/>
              <a:t>( "Average value is: %f ", </a:t>
            </a:r>
            <a:r>
              <a:rPr lang="en-US" dirty="0" err="1"/>
              <a:t>avg</a:t>
            </a:r>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79420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Average value is: 214.400000</a:t>
            </a:r>
          </a:p>
        </p:txBody>
      </p:sp>
    </p:spTree>
    <p:extLst>
      <p:ext uri="{BB962C8B-B14F-4D97-AF65-F5344CB8AC3E}">
        <p14:creationId xmlns:p14="http://schemas.microsoft.com/office/powerpoint/2010/main" val="102210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Variable Length Arrays</a:t>
            </a:r>
            <a:br>
              <a:rPr lang="en-US" b="1" dirty="0"/>
            </a:br>
            <a:endParaRPr lang="en-US" dirty="0"/>
          </a:p>
        </p:txBody>
      </p:sp>
      <p:sp>
        <p:nvSpPr>
          <p:cNvPr id="3" name="Content Placeholder 2"/>
          <p:cNvSpPr>
            <a:spLocks noGrp="1"/>
          </p:cNvSpPr>
          <p:nvPr>
            <p:ph idx="1"/>
          </p:nvPr>
        </p:nvSpPr>
        <p:spPr/>
        <p:txBody>
          <a:bodyPr/>
          <a:lstStyle/>
          <a:p>
            <a:r>
              <a:rPr lang="en-US" dirty="0"/>
              <a:t>Variable length arrays is a feature where we can allocate an auto array (on stack) of variable size</a:t>
            </a:r>
            <a:r>
              <a:rPr lang="en-US" dirty="0" smtClean="0"/>
              <a:t>.</a:t>
            </a:r>
          </a:p>
          <a:p>
            <a:r>
              <a:rPr lang="en-US" dirty="0" smtClean="0"/>
              <a:t> </a:t>
            </a:r>
            <a:r>
              <a:rPr lang="en-US" dirty="0"/>
              <a:t>C supports variable sized arrays from C99 standard</a:t>
            </a:r>
          </a:p>
        </p:txBody>
      </p:sp>
    </p:spTree>
    <p:extLst>
      <p:ext uri="{BB962C8B-B14F-4D97-AF65-F5344CB8AC3E}">
        <p14:creationId xmlns:p14="http://schemas.microsoft.com/office/powerpoint/2010/main" val="6917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Two-dimensional Arrays</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simplest form of multidimensional array is the two-dimensional array.</a:t>
            </a:r>
          </a:p>
          <a:p>
            <a:r>
              <a:rPr lang="en-US" dirty="0"/>
              <a:t>To declare a two-dimensional integer array of size [x][y], you would write something as follows −</a:t>
            </a:r>
          </a:p>
          <a:p>
            <a:r>
              <a:rPr lang="en-US" dirty="0"/>
              <a:t>type </a:t>
            </a:r>
            <a:r>
              <a:rPr lang="en-US" dirty="0" err="1"/>
              <a:t>arrayName</a:t>
            </a:r>
            <a:r>
              <a:rPr lang="en-US" dirty="0"/>
              <a:t> [ x ][ y ]; </a:t>
            </a:r>
            <a:endParaRPr lang="en-US" dirty="0" smtClean="0"/>
          </a:p>
          <a:p>
            <a:r>
              <a:rPr lang="en-US" dirty="0"/>
              <a:t>Where </a:t>
            </a:r>
            <a:r>
              <a:rPr lang="en-US" b="1" dirty="0"/>
              <a:t>type</a:t>
            </a:r>
            <a:r>
              <a:rPr lang="en-US" dirty="0"/>
              <a:t> can be any valid C data type and </a:t>
            </a:r>
            <a:r>
              <a:rPr lang="en-US" b="1" dirty="0" err="1"/>
              <a:t>arrayName</a:t>
            </a:r>
            <a:r>
              <a:rPr lang="en-US" dirty="0"/>
              <a:t> will be a valid C </a:t>
            </a:r>
            <a:r>
              <a:rPr lang="en-US" dirty="0" smtClean="0"/>
              <a:t>identifier.</a:t>
            </a:r>
            <a:endParaRPr lang="en-US" dirty="0"/>
          </a:p>
        </p:txBody>
      </p:sp>
    </p:spTree>
    <p:extLst>
      <p:ext uri="{BB962C8B-B14F-4D97-AF65-F5344CB8AC3E}">
        <p14:creationId xmlns:p14="http://schemas.microsoft.com/office/powerpoint/2010/main" val="3558602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void fun(</a:t>
            </a:r>
            <a:r>
              <a:rPr lang="en-US" dirty="0" err="1"/>
              <a:t>int</a:t>
            </a:r>
            <a:r>
              <a:rPr lang="en-US" dirty="0"/>
              <a:t> n)</a:t>
            </a:r>
          </a:p>
          <a:p>
            <a:r>
              <a:rPr lang="en-US" dirty="0"/>
              <a:t>{</a:t>
            </a:r>
          </a:p>
          <a:p>
            <a:r>
              <a:rPr lang="en-US" dirty="0"/>
              <a:t>  </a:t>
            </a:r>
            <a:r>
              <a:rPr lang="en-US" dirty="0" err="1"/>
              <a:t>int</a:t>
            </a:r>
            <a:r>
              <a:rPr lang="en-US" dirty="0"/>
              <a:t> </a:t>
            </a:r>
            <a:r>
              <a:rPr lang="en-US" dirty="0" err="1"/>
              <a:t>arr</a:t>
            </a:r>
            <a:r>
              <a:rPr lang="en-US" dirty="0"/>
              <a:t>[n];</a:t>
            </a:r>
          </a:p>
          <a:p>
            <a:r>
              <a:rPr lang="en-US" dirty="0"/>
              <a:t>  // ......</a:t>
            </a:r>
          </a:p>
          <a:p>
            <a:r>
              <a:rPr lang="en-US" dirty="0"/>
              <a:t>} </a:t>
            </a:r>
          </a:p>
          <a:p>
            <a:r>
              <a:rPr lang="en-US" dirty="0" err="1"/>
              <a:t>int</a:t>
            </a:r>
            <a:r>
              <a:rPr lang="en-US" dirty="0"/>
              <a:t> main()</a:t>
            </a:r>
          </a:p>
          <a:p>
            <a:r>
              <a:rPr lang="en-US" dirty="0"/>
              <a:t>{</a:t>
            </a:r>
          </a:p>
          <a:p>
            <a:r>
              <a:rPr lang="en-US" dirty="0"/>
              <a:t>   fun(6);</a:t>
            </a:r>
          </a:p>
          <a:p>
            <a:r>
              <a:rPr lang="en-US" dirty="0"/>
              <a:t>}</a:t>
            </a:r>
          </a:p>
        </p:txBody>
      </p:sp>
    </p:spTree>
    <p:extLst>
      <p:ext uri="{BB962C8B-B14F-4D97-AF65-F5344CB8AC3E}">
        <p14:creationId xmlns:p14="http://schemas.microsoft.com/office/powerpoint/2010/main" val="259569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two-dimensional array can be considered as a table which will have x number of rows and y number of columns. A two-dimensional array </a:t>
            </a:r>
            <a:r>
              <a:rPr lang="en-US" b="1" dirty="0"/>
              <a:t>a</a:t>
            </a:r>
            <a:r>
              <a:rPr lang="en-US" dirty="0"/>
              <a:t>, which contains three rows and four columns can be shown as follows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191000"/>
            <a:ext cx="6705600" cy="2286000"/>
          </a:xfrm>
          <a:prstGeom prst="rect">
            <a:avLst/>
          </a:prstGeom>
        </p:spPr>
      </p:pic>
    </p:spTree>
    <p:extLst>
      <p:ext uri="{BB962C8B-B14F-4D97-AF65-F5344CB8AC3E}">
        <p14:creationId xmlns:p14="http://schemas.microsoft.com/office/powerpoint/2010/main" val="355860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Thus, every element in the array </a:t>
            </a:r>
            <a:r>
              <a:rPr lang="en-US" b="1" dirty="0"/>
              <a:t>a</a:t>
            </a:r>
            <a:r>
              <a:rPr lang="en-US" dirty="0"/>
              <a:t> is identified by an element name of the form </a:t>
            </a:r>
            <a:r>
              <a:rPr lang="en-US" b="1" dirty="0"/>
              <a:t>a[ </a:t>
            </a:r>
            <a:r>
              <a:rPr lang="en-US" b="1" dirty="0" err="1"/>
              <a:t>i</a:t>
            </a:r>
            <a:r>
              <a:rPr lang="en-US" b="1" dirty="0"/>
              <a:t> ][ j ]</a:t>
            </a:r>
            <a:r>
              <a:rPr lang="en-US" dirty="0"/>
              <a:t>, where 'a' is the name of the array, and '</a:t>
            </a:r>
            <a:r>
              <a:rPr lang="en-US" dirty="0" err="1"/>
              <a:t>i</a:t>
            </a:r>
            <a:r>
              <a:rPr lang="en-US" dirty="0"/>
              <a:t>' and 'j' are the subscripts that uniquely identify each element in 'a'.</a:t>
            </a:r>
          </a:p>
        </p:txBody>
      </p:sp>
    </p:spTree>
    <p:extLst>
      <p:ext uri="{BB962C8B-B14F-4D97-AF65-F5344CB8AC3E}">
        <p14:creationId xmlns:p14="http://schemas.microsoft.com/office/powerpoint/2010/main" val="355860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Initializing Two-Dimensional Arrays</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Multidimensional arrays may be initialized by specifying bracketed values for each row. Following is an array with 3 rows and each row has 4 columns.</a:t>
            </a:r>
          </a:p>
          <a:p>
            <a:endParaRPr lang="en-US" dirty="0"/>
          </a:p>
          <a:p>
            <a:r>
              <a:rPr lang="en-US" dirty="0" err="1"/>
              <a:t>int</a:t>
            </a:r>
            <a:r>
              <a:rPr lang="en-US" dirty="0"/>
              <a:t> a[3][4] = {  </a:t>
            </a:r>
          </a:p>
          <a:p>
            <a:r>
              <a:rPr lang="en-US" dirty="0"/>
              <a:t>   {0, 1, 2, 3} ,   /*  initializers for row indexed by 0 */</a:t>
            </a:r>
          </a:p>
          <a:p>
            <a:r>
              <a:rPr lang="en-US" dirty="0"/>
              <a:t>   {4, 5, 6, 7} ,   /*  initializers for row indexed by 1 */</a:t>
            </a:r>
          </a:p>
          <a:p>
            <a:r>
              <a:rPr lang="en-US" dirty="0"/>
              <a:t>   {8, 9, 10, 11}   /*  initializers for row indexed by 2 */</a:t>
            </a:r>
          </a:p>
          <a:p>
            <a:r>
              <a:rPr lang="en-US" dirty="0"/>
              <a:t>};</a:t>
            </a:r>
          </a:p>
        </p:txBody>
      </p:sp>
    </p:spTree>
    <p:extLst>
      <p:ext uri="{BB962C8B-B14F-4D97-AF65-F5344CB8AC3E}">
        <p14:creationId xmlns:p14="http://schemas.microsoft.com/office/powerpoint/2010/main" val="189355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nested braces, which indicate the intended row, are optional. The following initialization is equivalent to the previous example −</a:t>
            </a:r>
          </a:p>
          <a:p>
            <a:r>
              <a:rPr lang="en-US" dirty="0" err="1"/>
              <a:t>int</a:t>
            </a:r>
            <a:r>
              <a:rPr lang="en-US" dirty="0"/>
              <a:t> a[3][4] = {0,1,2,3,4,5,6,7,8,9,10,11}; </a:t>
            </a:r>
          </a:p>
        </p:txBody>
      </p:sp>
    </p:spTree>
    <p:extLst>
      <p:ext uri="{BB962C8B-B14F-4D97-AF65-F5344CB8AC3E}">
        <p14:creationId xmlns:p14="http://schemas.microsoft.com/office/powerpoint/2010/main" val="189355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Accessing Two-Dimensional Array Elements</a:t>
            </a:r>
            <a:br>
              <a:rPr lang="en-US" b="1" dirty="0"/>
            </a:br>
            <a:endParaRPr lang="en-US" dirty="0"/>
          </a:p>
        </p:txBody>
      </p:sp>
      <p:sp>
        <p:nvSpPr>
          <p:cNvPr id="3" name="Content Placeholder 2"/>
          <p:cNvSpPr>
            <a:spLocks noGrp="1"/>
          </p:cNvSpPr>
          <p:nvPr>
            <p:ph idx="1"/>
          </p:nvPr>
        </p:nvSpPr>
        <p:spPr/>
        <p:txBody>
          <a:bodyPr>
            <a:noAutofit/>
          </a:bodyPr>
          <a:lstStyle/>
          <a:p>
            <a:r>
              <a:rPr lang="en-US" sz="2000" dirty="0"/>
              <a:t>An element in a two-dimensional array is accessed by using the subscripts, i.e., row index and column index of the array. For example −</a:t>
            </a:r>
          </a:p>
          <a:p>
            <a:endParaRPr lang="en-US" sz="2000" dirty="0"/>
          </a:p>
          <a:p>
            <a:r>
              <a:rPr lang="en-US" sz="2000" dirty="0" err="1"/>
              <a:t>int</a:t>
            </a:r>
            <a:r>
              <a:rPr lang="en-US" sz="2000" dirty="0"/>
              <a:t> </a:t>
            </a:r>
            <a:r>
              <a:rPr lang="en-US" sz="2000" dirty="0" err="1"/>
              <a:t>val</a:t>
            </a:r>
            <a:r>
              <a:rPr lang="en-US" sz="2000" dirty="0"/>
              <a:t> = a[2][3];</a:t>
            </a:r>
          </a:p>
          <a:p>
            <a:endParaRPr lang="en-US" sz="2000" dirty="0"/>
          </a:p>
          <a:p>
            <a:r>
              <a:rPr lang="en-US" sz="2000" dirty="0"/>
              <a:t>The above statement will take the 4th element from the 3rd row of the array. You can verify it in the above figure. Let us check the following program where we have used a nested loop to handle a two-dimensional array −</a:t>
            </a:r>
          </a:p>
          <a:p>
            <a:endParaRPr lang="en-US" sz="2000" dirty="0"/>
          </a:p>
          <a:p>
            <a:endParaRPr lang="en-US" sz="1400" dirty="0"/>
          </a:p>
        </p:txBody>
      </p:sp>
    </p:spTree>
    <p:extLst>
      <p:ext uri="{BB962C8B-B14F-4D97-AF65-F5344CB8AC3E}">
        <p14:creationId xmlns:p14="http://schemas.microsoft.com/office/powerpoint/2010/main" val="334262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stdio.h</a:t>
            </a:r>
            <a:r>
              <a:rPr lang="en-US" dirty="0"/>
              <a:t>&gt;</a:t>
            </a:r>
          </a:p>
          <a:p>
            <a:r>
              <a:rPr lang="en-US" dirty="0"/>
              <a:t> </a:t>
            </a:r>
          </a:p>
          <a:p>
            <a:r>
              <a:rPr lang="en-US" dirty="0" err="1"/>
              <a:t>int</a:t>
            </a:r>
            <a:r>
              <a:rPr lang="en-US" dirty="0"/>
              <a:t> main () {</a:t>
            </a:r>
          </a:p>
          <a:p>
            <a:endParaRPr lang="en-US" dirty="0"/>
          </a:p>
          <a:p>
            <a:r>
              <a:rPr lang="en-US" dirty="0"/>
              <a:t>   /* an array with 5 rows and 2 columns*/</a:t>
            </a:r>
          </a:p>
          <a:p>
            <a:r>
              <a:rPr lang="en-US" dirty="0"/>
              <a:t>   </a:t>
            </a:r>
            <a:r>
              <a:rPr lang="en-US" dirty="0" err="1"/>
              <a:t>int</a:t>
            </a:r>
            <a:r>
              <a:rPr lang="en-US" dirty="0"/>
              <a:t> a[5][2] = { {0,0}, {1,2}, {2,4}, {3,6},{4,8}};</a:t>
            </a:r>
          </a:p>
          <a:p>
            <a:r>
              <a:rPr lang="en-US" dirty="0"/>
              <a:t>   </a:t>
            </a:r>
            <a:r>
              <a:rPr lang="en-US" dirty="0" err="1"/>
              <a:t>int</a:t>
            </a:r>
            <a:r>
              <a:rPr lang="en-US" dirty="0"/>
              <a:t> </a:t>
            </a:r>
            <a:r>
              <a:rPr lang="en-US" dirty="0" err="1"/>
              <a:t>i</a:t>
            </a:r>
            <a:r>
              <a:rPr lang="en-US" dirty="0"/>
              <a:t>, j;</a:t>
            </a:r>
          </a:p>
          <a:p>
            <a:r>
              <a:rPr lang="en-US" dirty="0"/>
              <a:t> </a:t>
            </a:r>
          </a:p>
          <a:p>
            <a:r>
              <a:rPr lang="en-US" dirty="0"/>
              <a:t>   /* output each array element's value */</a:t>
            </a:r>
          </a:p>
          <a:p>
            <a:r>
              <a:rPr lang="en-US" dirty="0"/>
              <a:t>   for ( </a:t>
            </a:r>
            <a:r>
              <a:rPr lang="en-US" dirty="0" err="1"/>
              <a:t>i</a:t>
            </a:r>
            <a:r>
              <a:rPr lang="en-US" dirty="0"/>
              <a:t> = 0; </a:t>
            </a:r>
            <a:r>
              <a:rPr lang="en-US" dirty="0" err="1"/>
              <a:t>i</a:t>
            </a:r>
            <a:r>
              <a:rPr lang="en-US" dirty="0"/>
              <a:t> &lt; 5; </a:t>
            </a:r>
            <a:r>
              <a:rPr lang="en-US" dirty="0" err="1"/>
              <a:t>i</a:t>
            </a:r>
            <a:r>
              <a:rPr lang="en-US" dirty="0"/>
              <a:t>++ ) {</a:t>
            </a:r>
          </a:p>
          <a:p>
            <a:endParaRPr lang="en-US" dirty="0"/>
          </a:p>
          <a:p>
            <a:r>
              <a:rPr lang="en-US" dirty="0"/>
              <a:t>      for ( j = 0; j &lt; 2; </a:t>
            </a:r>
            <a:r>
              <a:rPr lang="en-US" dirty="0" err="1"/>
              <a:t>j++</a:t>
            </a:r>
            <a:r>
              <a:rPr lang="en-US" dirty="0"/>
              <a:t> ) {</a:t>
            </a:r>
          </a:p>
          <a:p>
            <a:r>
              <a:rPr lang="en-US" dirty="0"/>
              <a:t>         </a:t>
            </a:r>
            <a:r>
              <a:rPr lang="en-US" dirty="0" err="1"/>
              <a:t>printf</a:t>
            </a:r>
            <a:r>
              <a:rPr lang="en-US" dirty="0"/>
              <a:t>("a[%d][%d] = %d\n", </a:t>
            </a:r>
            <a:r>
              <a:rPr lang="en-US" dirty="0" err="1"/>
              <a:t>i,j</a:t>
            </a:r>
            <a:r>
              <a:rPr lang="en-US" dirty="0"/>
              <a:t>, a[</a:t>
            </a:r>
            <a:r>
              <a:rPr lang="en-US" dirty="0" err="1"/>
              <a:t>i</a:t>
            </a:r>
            <a:r>
              <a:rPr lang="en-US" dirty="0"/>
              <a:t>][j] );</a:t>
            </a:r>
          </a:p>
          <a:p>
            <a:r>
              <a:rPr lang="en-US" dirty="0"/>
              <a:t>      }</a:t>
            </a:r>
          </a:p>
          <a:p>
            <a:r>
              <a:rPr lang="en-US" dirty="0"/>
              <a:t>   }</a:t>
            </a:r>
          </a:p>
          <a:p>
            <a:r>
              <a:rPr lang="en-US" dirty="0"/>
              <a:t>   </a:t>
            </a:r>
          </a:p>
          <a:p>
            <a:r>
              <a:rPr lang="en-US" dirty="0"/>
              <a:t>   return 0;</a:t>
            </a:r>
          </a:p>
          <a:p>
            <a:r>
              <a:rPr lang="en-US" dirty="0"/>
              <a:t>}</a:t>
            </a:r>
          </a:p>
        </p:txBody>
      </p:sp>
    </p:spTree>
    <p:extLst>
      <p:ext uri="{BB962C8B-B14F-4D97-AF65-F5344CB8AC3E}">
        <p14:creationId xmlns:p14="http://schemas.microsoft.com/office/powerpoint/2010/main" val="409415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2039</Words>
  <Application>Microsoft Office PowerPoint</Application>
  <PresentationFormat>On-screen Show (4:3)</PresentationFormat>
  <Paragraphs>326</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Arrays</vt:lpstr>
      <vt:lpstr>Multi-dimensional Arrays </vt:lpstr>
      <vt:lpstr>Two-dimensional Arrays </vt:lpstr>
      <vt:lpstr>PowerPoint Presentation</vt:lpstr>
      <vt:lpstr>PowerPoint Presentation</vt:lpstr>
      <vt:lpstr>Initializing Two-Dimensional Arrays </vt:lpstr>
      <vt:lpstr>PowerPoint Presentation</vt:lpstr>
      <vt:lpstr>Accessing Two-Dimensional Array Elements </vt:lpstr>
      <vt:lpstr>PowerPoint Presentation</vt:lpstr>
      <vt:lpstr>PowerPoint Presentation</vt:lpstr>
      <vt:lpstr>Multidimensional Array</vt:lpstr>
      <vt:lpstr>Declarations &amp; Initializations</vt:lpstr>
      <vt:lpstr>Problem 1</vt:lpstr>
      <vt:lpstr>PowerPoint Presentation</vt:lpstr>
      <vt:lpstr>PowerPoint Presentation</vt:lpstr>
      <vt:lpstr>Output </vt:lpstr>
      <vt:lpstr>Problem 2</vt:lpstr>
      <vt:lpstr>PowerPoint Presentation</vt:lpstr>
      <vt:lpstr>PowerPoint Presentation</vt:lpstr>
      <vt:lpstr>PowerPoint Presentation</vt:lpstr>
      <vt:lpstr>Output</vt:lpstr>
      <vt:lpstr>Passing Arrays as Function Arguments </vt:lpstr>
      <vt:lpstr>Way-1 </vt:lpstr>
      <vt:lpstr>Way-2 </vt:lpstr>
      <vt:lpstr>Way-3 </vt:lpstr>
      <vt:lpstr>Example </vt:lpstr>
      <vt:lpstr>PowerPoint Presentation</vt:lpstr>
      <vt:lpstr>Output</vt:lpstr>
      <vt:lpstr>Variable Length Arrays </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Amber Hayat</dc:creator>
  <cp:lastModifiedBy>Amber Hayat</cp:lastModifiedBy>
  <cp:revision>33</cp:revision>
  <dcterms:created xsi:type="dcterms:W3CDTF">2006-08-16T00:00:00Z</dcterms:created>
  <dcterms:modified xsi:type="dcterms:W3CDTF">2016-10-18T06:27:30Z</dcterms:modified>
</cp:coreProperties>
</file>