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fileinfo.com/help/text_editors" TargetMode="External"/><Relationship Id="rId3" Type="http://schemas.openxmlformats.org/officeDocument/2006/relationships/hyperlink" Target="http://fileinfo.com/help/office_2007_formats" TargetMode="External"/><Relationship Id="rId7" Type="http://schemas.openxmlformats.org/officeDocument/2006/relationships/hyperlink" Target="http://fileinfo.com/extension/rtf" TargetMode="External"/><Relationship Id="rId2" Type="http://schemas.openxmlformats.org/officeDocument/2006/relationships/hyperlink" Target="http://techterms.com/definition/xml" TargetMode="External"/><Relationship Id="rId1" Type="http://schemas.openxmlformats.org/officeDocument/2006/relationships/slideLayout" Target="../slideLayouts/slideLayout2.xml"/><Relationship Id="rId6" Type="http://schemas.openxmlformats.org/officeDocument/2006/relationships/hyperlink" Target="http://techterms.com/definition/richtext" TargetMode="External"/><Relationship Id="rId5" Type="http://schemas.openxmlformats.org/officeDocument/2006/relationships/hyperlink" Target="http://fileinfo.com/extension/txt" TargetMode="External"/><Relationship Id="rId4" Type="http://schemas.openxmlformats.org/officeDocument/2006/relationships/hyperlink" Target="http://techterms.com/definition/plainte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Handling</a:t>
            </a:r>
            <a:endParaRPr lang="en-US" dirty="0"/>
          </a:p>
        </p:txBody>
      </p:sp>
      <p:sp>
        <p:nvSpPr>
          <p:cNvPr id="3" name="Subtitle 2"/>
          <p:cNvSpPr>
            <a:spLocks noGrp="1"/>
          </p:cNvSpPr>
          <p:nvPr>
            <p:ph type="subTitle" idx="1"/>
          </p:nvPr>
        </p:nvSpPr>
        <p:spPr/>
        <p:txBody>
          <a:bodyPr/>
          <a:lstStyle/>
          <a:p>
            <a:r>
              <a:rPr lang="en-US" dirty="0" smtClean="0"/>
              <a:t>By: Amber Hayat</a:t>
            </a:r>
          </a:p>
          <a:p>
            <a:r>
              <a:rPr lang="en-US" dirty="0" smtClean="0"/>
              <a:t>ahayat@ddn.upes.ac.in</a:t>
            </a:r>
            <a:endParaRPr lang="en-US" dirty="0"/>
          </a:p>
        </p:txBody>
      </p:sp>
    </p:spTree>
    <p:extLst>
      <p:ext uri="{BB962C8B-B14F-4D97-AF65-F5344CB8AC3E}">
        <p14:creationId xmlns:p14="http://schemas.microsoft.com/office/powerpoint/2010/main" val="17443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Opening a File or Creating a File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fopen</a:t>
            </a:r>
            <a:r>
              <a:rPr lang="en-US" dirty="0"/>
              <a:t>() function is used to create a new file or to open an existing file</a:t>
            </a:r>
            <a:r>
              <a:rPr lang="en-US" dirty="0" smtClean="0"/>
              <a:t>.</a:t>
            </a:r>
          </a:p>
          <a:p>
            <a:r>
              <a:rPr lang="en-US" b="1" dirty="0"/>
              <a:t>General Syntax :</a:t>
            </a:r>
            <a:endParaRPr lang="en-US" dirty="0"/>
          </a:p>
          <a:p>
            <a:r>
              <a:rPr lang="en-US" dirty="0"/>
              <a:t>*</a:t>
            </a:r>
            <a:r>
              <a:rPr lang="en-US" dirty="0" err="1"/>
              <a:t>fp</a:t>
            </a:r>
            <a:r>
              <a:rPr lang="en-US" dirty="0"/>
              <a:t> = FILE </a:t>
            </a:r>
            <a:r>
              <a:rPr lang="en-US" b="1" dirty="0"/>
              <a:t>*</a:t>
            </a:r>
            <a:r>
              <a:rPr lang="en-US" b="1" dirty="0" err="1"/>
              <a:t>fopen</a:t>
            </a:r>
            <a:r>
              <a:rPr lang="en-US" dirty="0"/>
              <a:t>(</a:t>
            </a:r>
            <a:r>
              <a:rPr lang="en-US" dirty="0" err="1"/>
              <a:t>const</a:t>
            </a:r>
            <a:r>
              <a:rPr lang="en-US" dirty="0"/>
              <a:t> char </a:t>
            </a:r>
            <a:r>
              <a:rPr lang="en-US" i="1" dirty="0"/>
              <a:t>*filename</a:t>
            </a:r>
            <a:r>
              <a:rPr lang="en-US" dirty="0"/>
              <a:t>, </a:t>
            </a:r>
            <a:r>
              <a:rPr lang="en-US" dirty="0" err="1"/>
              <a:t>const</a:t>
            </a:r>
            <a:r>
              <a:rPr lang="en-US" dirty="0"/>
              <a:t> char </a:t>
            </a:r>
            <a:r>
              <a:rPr lang="en-US" i="1" dirty="0"/>
              <a:t>*mode</a:t>
            </a:r>
            <a:r>
              <a:rPr lang="en-US" dirty="0"/>
              <a:t>); </a:t>
            </a:r>
            <a:endParaRPr lang="en-US" dirty="0" smtClean="0"/>
          </a:p>
          <a:p>
            <a:r>
              <a:rPr lang="en-US" dirty="0"/>
              <a:t>Here </a:t>
            </a:r>
            <a:r>
              <a:rPr lang="en-US" b="1" dirty="0"/>
              <a:t>filename</a:t>
            </a:r>
            <a:r>
              <a:rPr lang="en-US" dirty="0"/>
              <a:t> is the name of the file to be opened and </a:t>
            </a:r>
            <a:r>
              <a:rPr lang="en-US" b="1" dirty="0"/>
              <a:t>mode</a:t>
            </a:r>
            <a:r>
              <a:rPr lang="en-US" dirty="0"/>
              <a:t> specifies the purpose of opening the file. Mode can be of following </a:t>
            </a:r>
            <a:r>
              <a:rPr lang="en-US" dirty="0" smtClean="0"/>
              <a:t>types,(next slide)</a:t>
            </a:r>
          </a:p>
          <a:p>
            <a:r>
              <a:rPr lang="en-US" b="1" dirty="0"/>
              <a:t>*</a:t>
            </a:r>
            <a:r>
              <a:rPr lang="en-US" b="1" dirty="0" err="1"/>
              <a:t>fp</a:t>
            </a:r>
            <a:r>
              <a:rPr lang="en-US" dirty="0"/>
              <a:t> is the FILE pointer (FILE *</a:t>
            </a:r>
            <a:r>
              <a:rPr lang="en-US" dirty="0" err="1"/>
              <a:t>fp</a:t>
            </a:r>
            <a:r>
              <a:rPr lang="en-US" dirty="0"/>
              <a:t>), which will hold the reference to the opened(or created) file.</a:t>
            </a:r>
          </a:p>
        </p:txBody>
      </p:sp>
    </p:spTree>
    <p:extLst>
      <p:ext uri="{BB962C8B-B14F-4D97-AF65-F5344CB8AC3E}">
        <p14:creationId xmlns:p14="http://schemas.microsoft.com/office/powerpoint/2010/main" val="3134629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892153" y="1555854"/>
          <a:ext cx="5359694" cy="4614656"/>
        </p:xfrm>
        <a:graphic>
          <a:graphicData uri="http://schemas.openxmlformats.org/drawingml/2006/table">
            <a:tbl>
              <a:tblPr/>
              <a:tblGrid>
                <a:gridCol w="2679847"/>
                <a:gridCol w="2679847"/>
              </a:tblGrid>
              <a:tr h="238209">
                <a:tc>
                  <a:txBody>
                    <a:bodyPr/>
                    <a:lstStyle/>
                    <a:p>
                      <a:r>
                        <a:rPr lang="en-US" sz="1200"/>
                        <a:t>mode</a:t>
                      </a:r>
                    </a:p>
                  </a:txBody>
                  <a:tcPr marL="59552" marR="59552" marT="29776" marB="29776" anchor="ctr">
                    <a:lnL>
                      <a:noFill/>
                    </a:lnL>
                    <a:lnR>
                      <a:noFill/>
                    </a:lnR>
                    <a:lnT>
                      <a:noFill/>
                    </a:lnT>
                    <a:lnB>
                      <a:noFill/>
                    </a:lnB>
                  </a:tcPr>
                </a:tc>
                <a:tc>
                  <a:txBody>
                    <a:bodyPr/>
                    <a:lstStyle/>
                    <a:p>
                      <a:r>
                        <a:rPr lang="en-US" sz="1200"/>
                        <a:t>description</a:t>
                      </a:r>
                    </a:p>
                  </a:txBody>
                  <a:tcPr marL="59552" marR="59552" marT="29776" marB="29776" anchor="ctr">
                    <a:lnL>
                      <a:noFill/>
                    </a:lnL>
                    <a:lnR>
                      <a:noFill/>
                    </a:lnR>
                    <a:lnT>
                      <a:noFill/>
                    </a:lnT>
                    <a:lnB>
                      <a:noFill/>
                    </a:lnB>
                  </a:tcPr>
                </a:tc>
              </a:tr>
              <a:tr h="238209">
                <a:tc>
                  <a:txBody>
                    <a:bodyPr/>
                    <a:lstStyle/>
                    <a:p>
                      <a:r>
                        <a:rPr lang="en-US" sz="1200"/>
                        <a:t>r</a:t>
                      </a:r>
                    </a:p>
                  </a:txBody>
                  <a:tcPr marL="59552" marR="59552" marT="29776" marB="29776" anchor="ctr">
                    <a:lnL>
                      <a:noFill/>
                    </a:lnL>
                    <a:lnR>
                      <a:noFill/>
                    </a:lnR>
                    <a:lnT>
                      <a:noFill/>
                    </a:lnT>
                    <a:lnB>
                      <a:noFill/>
                    </a:lnB>
                  </a:tcPr>
                </a:tc>
                <a:tc>
                  <a:txBody>
                    <a:bodyPr/>
                    <a:lstStyle/>
                    <a:p>
                      <a:r>
                        <a:rPr lang="en-US" sz="1200"/>
                        <a:t>opens a text file in reading mode</a:t>
                      </a:r>
                    </a:p>
                  </a:txBody>
                  <a:tcPr marL="59552" marR="59552" marT="29776" marB="29776" anchor="ctr">
                    <a:lnL>
                      <a:noFill/>
                    </a:lnL>
                    <a:lnR>
                      <a:noFill/>
                    </a:lnR>
                    <a:lnT>
                      <a:noFill/>
                    </a:lnT>
                    <a:lnB>
                      <a:noFill/>
                    </a:lnB>
                  </a:tcPr>
                </a:tc>
              </a:tr>
              <a:tr h="416865">
                <a:tc>
                  <a:txBody>
                    <a:bodyPr/>
                    <a:lstStyle/>
                    <a:p>
                      <a:r>
                        <a:rPr lang="en-US" sz="1200"/>
                        <a:t>w</a:t>
                      </a:r>
                    </a:p>
                  </a:txBody>
                  <a:tcPr marL="59552" marR="59552" marT="29776" marB="29776" anchor="ctr">
                    <a:lnL>
                      <a:noFill/>
                    </a:lnL>
                    <a:lnR>
                      <a:noFill/>
                    </a:lnR>
                    <a:lnT>
                      <a:noFill/>
                    </a:lnT>
                    <a:lnB>
                      <a:noFill/>
                    </a:lnB>
                  </a:tcPr>
                </a:tc>
                <a:tc>
                  <a:txBody>
                    <a:bodyPr/>
                    <a:lstStyle/>
                    <a:p>
                      <a:r>
                        <a:rPr lang="en-US" sz="1200"/>
                        <a:t>opens or create a text file in writing mode.</a:t>
                      </a:r>
                    </a:p>
                  </a:txBody>
                  <a:tcPr marL="59552" marR="59552" marT="29776" marB="29776" anchor="ctr">
                    <a:lnL>
                      <a:noFill/>
                    </a:lnL>
                    <a:lnR>
                      <a:noFill/>
                    </a:lnR>
                    <a:lnT>
                      <a:noFill/>
                    </a:lnT>
                    <a:lnB>
                      <a:noFill/>
                    </a:lnB>
                  </a:tcPr>
                </a:tc>
              </a:tr>
              <a:tr h="238209">
                <a:tc>
                  <a:txBody>
                    <a:bodyPr/>
                    <a:lstStyle/>
                    <a:p>
                      <a:r>
                        <a:rPr lang="en-US" sz="1200"/>
                        <a:t>a</a:t>
                      </a:r>
                    </a:p>
                  </a:txBody>
                  <a:tcPr marL="59552" marR="59552" marT="29776" marB="29776" anchor="ctr">
                    <a:lnL>
                      <a:noFill/>
                    </a:lnL>
                    <a:lnR>
                      <a:noFill/>
                    </a:lnR>
                    <a:lnT>
                      <a:noFill/>
                    </a:lnT>
                    <a:lnB>
                      <a:noFill/>
                    </a:lnB>
                  </a:tcPr>
                </a:tc>
                <a:tc>
                  <a:txBody>
                    <a:bodyPr/>
                    <a:lstStyle/>
                    <a:p>
                      <a:r>
                        <a:rPr lang="en-US" sz="1200"/>
                        <a:t>opens a text file in append mode</a:t>
                      </a:r>
                    </a:p>
                  </a:txBody>
                  <a:tcPr marL="59552" marR="59552" marT="29776" marB="29776" anchor="ctr">
                    <a:lnL>
                      <a:noFill/>
                    </a:lnL>
                    <a:lnR>
                      <a:noFill/>
                    </a:lnR>
                    <a:lnT>
                      <a:noFill/>
                    </a:lnT>
                    <a:lnB>
                      <a:noFill/>
                    </a:lnB>
                  </a:tcPr>
                </a:tc>
              </a:tr>
              <a:tr h="416865">
                <a:tc>
                  <a:txBody>
                    <a:bodyPr/>
                    <a:lstStyle/>
                    <a:p>
                      <a:r>
                        <a:rPr lang="en-US" sz="1200"/>
                        <a:t>r+</a:t>
                      </a:r>
                    </a:p>
                  </a:txBody>
                  <a:tcPr marL="59552" marR="59552" marT="29776" marB="29776" anchor="ctr">
                    <a:lnL>
                      <a:noFill/>
                    </a:lnL>
                    <a:lnR>
                      <a:noFill/>
                    </a:lnR>
                    <a:lnT>
                      <a:noFill/>
                    </a:lnT>
                    <a:lnB>
                      <a:noFill/>
                    </a:lnB>
                  </a:tcPr>
                </a:tc>
                <a:tc>
                  <a:txBody>
                    <a:bodyPr/>
                    <a:lstStyle/>
                    <a:p>
                      <a:r>
                        <a:rPr lang="en-US" sz="1200"/>
                        <a:t>opens a text file in both reading and writing mode</a:t>
                      </a:r>
                    </a:p>
                  </a:txBody>
                  <a:tcPr marL="59552" marR="59552" marT="29776" marB="29776" anchor="ctr">
                    <a:lnL>
                      <a:noFill/>
                    </a:lnL>
                    <a:lnR>
                      <a:noFill/>
                    </a:lnR>
                    <a:lnT>
                      <a:noFill/>
                    </a:lnT>
                    <a:lnB>
                      <a:noFill/>
                    </a:lnB>
                  </a:tcPr>
                </a:tc>
              </a:tr>
              <a:tr h="416865">
                <a:tc>
                  <a:txBody>
                    <a:bodyPr/>
                    <a:lstStyle/>
                    <a:p>
                      <a:r>
                        <a:rPr lang="en-US" sz="1200"/>
                        <a:t>w+</a:t>
                      </a:r>
                    </a:p>
                  </a:txBody>
                  <a:tcPr marL="59552" marR="59552" marT="29776" marB="29776" anchor="ctr">
                    <a:lnL>
                      <a:noFill/>
                    </a:lnL>
                    <a:lnR>
                      <a:noFill/>
                    </a:lnR>
                    <a:lnT>
                      <a:noFill/>
                    </a:lnT>
                    <a:lnB>
                      <a:noFill/>
                    </a:lnB>
                  </a:tcPr>
                </a:tc>
                <a:tc>
                  <a:txBody>
                    <a:bodyPr/>
                    <a:lstStyle/>
                    <a:p>
                      <a:r>
                        <a:rPr lang="en-US" sz="1200"/>
                        <a:t>opens a text file in both reading and writing mode</a:t>
                      </a:r>
                    </a:p>
                  </a:txBody>
                  <a:tcPr marL="59552" marR="59552" marT="29776" marB="29776" anchor="ctr">
                    <a:lnL>
                      <a:noFill/>
                    </a:lnL>
                    <a:lnR>
                      <a:noFill/>
                    </a:lnR>
                    <a:lnT>
                      <a:noFill/>
                    </a:lnT>
                    <a:lnB>
                      <a:noFill/>
                    </a:lnB>
                  </a:tcPr>
                </a:tc>
              </a:tr>
              <a:tr h="416865">
                <a:tc>
                  <a:txBody>
                    <a:bodyPr/>
                    <a:lstStyle/>
                    <a:p>
                      <a:r>
                        <a:rPr lang="en-US" sz="1200"/>
                        <a:t>a+</a:t>
                      </a:r>
                    </a:p>
                  </a:txBody>
                  <a:tcPr marL="59552" marR="59552" marT="29776" marB="29776" anchor="ctr">
                    <a:lnL>
                      <a:noFill/>
                    </a:lnL>
                    <a:lnR>
                      <a:noFill/>
                    </a:lnR>
                    <a:lnT>
                      <a:noFill/>
                    </a:lnT>
                    <a:lnB>
                      <a:noFill/>
                    </a:lnB>
                  </a:tcPr>
                </a:tc>
                <a:tc>
                  <a:txBody>
                    <a:bodyPr/>
                    <a:lstStyle/>
                    <a:p>
                      <a:r>
                        <a:rPr lang="en-US" sz="1200"/>
                        <a:t>opens a text file in both reading and writing mode</a:t>
                      </a:r>
                    </a:p>
                  </a:txBody>
                  <a:tcPr marL="59552" marR="59552" marT="29776" marB="29776" anchor="ctr">
                    <a:lnL>
                      <a:noFill/>
                    </a:lnL>
                    <a:lnR>
                      <a:noFill/>
                    </a:lnR>
                    <a:lnT>
                      <a:noFill/>
                    </a:lnT>
                    <a:lnB>
                      <a:noFill/>
                    </a:lnB>
                  </a:tcPr>
                </a:tc>
              </a:tr>
              <a:tr h="238209">
                <a:tc>
                  <a:txBody>
                    <a:bodyPr/>
                    <a:lstStyle/>
                    <a:p>
                      <a:r>
                        <a:rPr lang="en-US" sz="1200"/>
                        <a:t>rb</a:t>
                      </a:r>
                    </a:p>
                  </a:txBody>
                  <a:tcPr marL="59552" marR="59552" marT="29776" marB="29776" anchor="ctr">
                    <a:lnL>
                      <a:noFill/>
                    </a:lnL>
                    <a:lnR>
                      <a:noFill/>
                    </a:lnR>
                    <a:lnT>
                      <a:noFill/>
                    </a:lnT>
                    <a:lnB>
                      <a:noFill/>
                    </a:lnB>
                  </a:tcPr>
                </a:tc>
                <a:tc>
                  <a:txBody>
                    <a:bodyPr/>
                    <a:lstStyle/>
                    <a:p>
                      <a:r>
                        <a:rPr lang="en-US" sz="1200"/>
                        <a:t>opens a binary file in reading mode</a:t>
                      </a:r>
                    </a:p>
                  </a:txBody>
                  <a:tcPr marL="59552" marR="59552" marT="29776" marB="29776" anchor="ctr">
                    <a:lnL>
                      <a:noFill/>
                    </a:lnL>
                    <a:lnR>
                      <a:noFill/>
                    </a:lnR>
                    <a:lnT>
                      <a:noFill/>
                    </a:lnT>
                    <a:lnB>
                      <a:noFill/>
                    </a:lnB>
                  </a:tcPr>
                </a:tc>
              </a:tr>
              <a:tr h="416865">
                <a:tc>
                  <a:txBody>
                    <a:bodyPr/>
                    <a:lstStyle/>
                    <a:p>
                      <a:r>
                        <a:rPr lang="en-US" sz="1200"/>
                        <a:t>wb</a:t>
                      </a:r>
                    </a:p>
                  </a:txBody>
                  <a:tcPr marL="59552" marR="59552" marT="29776" marB="29776" anchor="ctr">
                    <a:lnL>
                      <a:noFill/>
                    </a:lnL>
                    <a:lnR>
                      <a:noFill/>
                    </a:lnR>
                    <a:lnT>
                      <a:noFill/>
                    </a:lnT>
                    <a:lnB>
                      <a:noFill/>
                    </a:lnB>
                  </a:tcPr>
                </a:tc>
                <a:tc>
                  <a:txBody>
                    <a:bodyPr/>
                    <a:lstStyle/>
                    <a:p>
                      <a:r>
                        <a:rPr lang="en-US" sz="1200"/>
                        <a:t>opens or create a binary file in writing mode</a:t>
                      </a:r>
                    </a:p>
                  </a:txBody>
                  <a:tcPr marL="59552" marR="59552" marT="29776" marB="29776" anchor="ctr">
                    <a:lnL>
                      <a:noFill/>
                    </a:lnL>
                    <a:lnR>
                      <a:noFill/>
                    </a:lnR>
                    <a:lnT>
                      <a:noFill/>
                    </a:lnT>
                    <a:lnB>
                      <a:noFill/>
                    </a:lnB>
                  </a:tcPr>
                </a:tc>
              </a:tr>
              <a:tr h="238209">
                <a:tc>
                  <a:txBody>
                    <a:bodyPr/>
                    <a:lstStyle/>
                    <a:p>
                      <a:r>
                        <a:rPr lang="en-US" sz="1200"/>
                        <a:t>ab</a:t>
                      </a:r>
                    </a:p>
                  </a:txBody>
                  <a:tcPr marL="59552" marR="59552" marT="29776" marB="29776" anchor="ctr">
                    <a:lnL>
                      <a:noFill/>
                    </a:lnL>
                    <a:lnR>
                      <a:noFill/>
                    </a:lnR>
                    <a:lnT>
                      <a:noFill/>
                    </a:lnT>
                    <a:lnB>
                      <a:noFill/>
                    </a:lnB>
                  </a:tcPr>
                </a:tc>
                <a:tc>
                  <a:txBody>
                    <a:bodyPr/>
                    <a:lstStyle/>
                    <a:p>
                      <a:r>
                        <a:rPr lang="en-US" sz="1200"/>
                        <a:t>opens a binary file in append mode</a:t>
                      </a:r>
                    </a:p>
                  </a:txBody>
                  <a:tcPr marL="59552" marR="59552" marT="29776" marB="29776" anchor="ctr">
                    <a:lnL>
                      <a:noFill/>
                    </a:lnL>
                    <a:lnR>
                      <a:noFill/>
                    </a:lnR>
                    <a:lnT>
                      <a:noFill/>
                    </a:lnT>
                    <a:lnB>
                      <a:noFill/>
                    </a:lnB>
                  </a:tcPr>
                </a:tc>
              </a:tr>
              <a:tr h="416865">
                <a:tc>
                  <a:txBody>
                    <a:bodyPr/>
                    <a:lstStyle/>
                    <a:p>
                      <a:r>
                        <a:rPr lang="en-US" sz="1200"/>
                        <a:t>rb+</a:t>
                      </a:r>
                    </a:p>
                  </a:txBody>
                  <a:tcPr marL="59552" marR="59552" marT="29776" marB="29776" anchor="ctr">
                    <a:lnL>
                      <a:noFill/>
                    </a:lnL>
                    <a:lnR>
                      <a:noFill/>
                    </a:lnR>
                    <a:lnT>
                      <a:noFill/>
                    </a:lnT>
                    <a:lnB>
                      <a:noFill/>
                    </a:lnB>
                  </a:tcPr>
                </a:tc>
                <a:tc>
                  <a:txBody>
                    <a:bodyPr/>
                    <a:lstStyle/>
                    <a:p>
                      <a:r>
                        <a:rPr lang="en-US" sz="1200"/>
                        <a:t>opens a binary file in both reading and writing mode</a:t>
                      </a:r>
                    </a:p>
                  </a:txBody>
                  <a:tcPr marL="59552" marR="59552" marT="29776" marB="29776" anchor="ctr">
                    <a:lnL>
                      <a:noFill/>
                    </a:lnL>
                    <a:lnR>
                      <a:noFill/>
                    </a:lnR>
                    <a:lnT>
                      <a:noFill/>
                    </a:lnT>
                    <a:lnB>
                      <a:noFill/>
                    </a:lnB>
                  </a:tcPr>
                </a:tc>
              </a:tr>
              <a:tr h="416865">
                <a:tc>
                  <a:txBody>
                    <a:bodyPr/>
                    <a:lstStyle/>
                    <a:p>
                      <a:r>
                        <a:rPr lang="en-US" sz="1200"/>
                        <a:t>wb+</a:t>
                      </a:r>
                    </a:p>
                  </a:txBody>
                  <a:tcPr marL="59552" marR="59552" marT="29776" marB="29776" anchor="ctr">
                    <a:lnL>
                      <a:noFill/>
                    </a:lnL>
                    <a:lnR>
                      <a:noFill/>
                    </a:lnR>
                    <a:lnT>
                      <a:noFill/>
                    </a:lnT>
                    <a:lnB>
                      <a:noFill/>
                    </a:lnB>
                  </a:tcPr>
                </a:tc>
                <a:tc>
                  <a:txBody>
                    <a:bodyPr/>
                    <a:lstStyle/>
                    <a:p>
                      <a:r>
                        <a:rPr lang="en-US" sz="1200"/>
                        <a:t>opens a binary file in both reading and writing mode</a:t>
                      </a:r>
                    </a:p>
                  </a:txBody>
                  <a:tcPr marL="59552" marR="59552" marT="29776" marB="29776" anchor="ctr">
                    <a:lnL>
                      <a:noFill/>
                    </a:lnL>
                    <a:lnR>
                      <a:noFill/>
                    </a:lnR>
                    <a:lnT>
                      <a:noFill/>
                    </a:lnT>
                    <a:lnB>
                      <a:noFill/>
                    </a:lnB>
                  </a:tcPr>
                </a:tc>
              </a:tr>
              <a:tr h="416865">
                <a:tc>
                  <a:txBody>
                    <a:bodyPr/>
                    <a:lstStyle/>
                    <a:p>
                      <a:r>
                        <a:rPr lang="en-US" sz="1200"/>
                        <a:t>ab+</a:t>
                      </a:r>
                    </a:p>
                  </a:txBody>
                  <a:tcPr marL="59552" marR="59552" marT="29776" marB="29776" anchor="ctr">
                    <a:lnL>
                      <a:noFill/>
                    </a:lnL>
                    <a:lnR>
                      <a:noFill/>
                    </a:lnR>
                    <a:lnT>
                      <a:noFill/>
                    </a:lnT>
                    <a:lnB>
                      <a:noFill/>
                    </a:lnB>
                  </a:tcPr>
                </a:tc>
                <a:tc>
                  <a:txBody>
                    <a:bodyPr/>
                    <a:lstStyle/>
                    <a:p>
                      <a:r>
                        <a:rPr lang="en-US" sz="1200" dirty="0"/>
                        <a:t>opens a binary file in both reading and writing mode</a:t>
                      </a:r>
                    </a:p>
                  </a:txBody>
                  <a:tcPr marL="59552" marR="59552" marT="29776" marB="29776" anchor="ctr">
                    <a:lnL>
                      <a:noFill/>
                    </a:lnL>
                    <a:lnR>
                      <a:noFill/>
                    </a:lnR>
                    <a:lnT>
                      <a:noFill/>
                    </a:lnT>
                    <a:lnB>
                      <a:noFill/>
                    </a:lnB>
                  </a:tcPr>
                </a:tc>
              </a:tr>
            </a:tbl>
          </a:graphicData>
        </a:graphic>
      </p:graphicFrame>
    </p:spTree>
    <p:extLst>
      <p:ext uri="{BB962C8B-B14F-4D97-AF65-F5344CB8AC3E}">
        <p14:creationId xmlns:p14="http://schemas.microsoft.com/office/powerpoint/2010/main" val="819534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Closing a File</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fclose</a:t>
            </a:r>
            <a:r>
              <a:rPr lang="en-US" dirty="0"/>
              <a:t>() function is used to close an already opened file.</a:t>
            </a:r>
          </a:p>
          <a:p>
            <a:r>
              <a:rPr lang="en-US" b="1" dirty="0"/>
              <a:t>General Syntax :</a:t>
            </a:r>
            <a:endParaRPr lang="en-US" dirty="0"/>
          </a:p>
          <a:p>
            <a:r>
              <a:rPr lang="en-US" dirty="0" err="1"/>
              <a:t>int</a:t>
            </a:r>
            <a:r>
              <a:rPr lang="en-US" dirty="0"/>
              <a:t> </a:t>
            </a:r>
            <a:r>
              <a:rPr lang="en-US" b="1" dirty="0" err="1"/>
              <a:t>fclose</a:t>
            </a:r>
            <a:r>
              <a:rPr lang="en-US" dirty="0"/>
              <a:t>( FILE </a:t>
            </a:r>
            <a:r>
              <a:rPr lang="en-US" i="1" dirty="0"/>
              <a:t>*</a:t>
            </a:r>
            <a:r>
              <a:rPr lang="en-US" i="1" dirty="0" err="1"/>
              <a:t>fp</a:t>
            </a:r>
            <a:r>
              <a:rPr lang="en-US" dirty="0"/>
              <a:t> ); Here </a:t>
            </a:r>
            <a:r>
              <a:rPr lang="en-US" dirty="0" err="1"/>
              <a:t>fclose</a:t>
            </a:r>
            <a:r>
              <a:rPr lang="en-US" dirty="0"/>
              <a:t>() function closes the file and returns </a:t>
            </a:r>
            <a:r>
              <a:rPr lang="en-US" b="1" dirty="0"/>
              <a:t>zero</a:t>
            </a:r>
            <a:r>
              <a:rPr lang="en-US" dirty="0"/>
              <a:t> on success, or </a:t>
            </a:r>
            <a:r>
              <a:rPr lang="en-US" b="1" dirty="0"/>
              <a:t>EOF</a:t>
            </a:r>
            <a:r>
              <a:rPr lang="en-US" dirty="0"/>
              <a:t> if there is an error in closing the file. This </a:t>
            </a:r>
            <a:r>
              <a:rPr lang="en-US" b="1" dirty="0"/>
              <a:t>EOF</a:t>
            </a:r>
            <a:r>
              <a:rPr lang="en-US" dirty="0"/>
              <a:t> is a constant defined in the header file </a:t>
            </a:r>
            <a:r>
              <a:rPr lang="en-US" b="1" dirty="0" err="1"/>
              <a:t>stdio.h</a:t>
            </a:r>
            <a:r>
              <a:rPr lang="en-US" dirty="0"/>
              <a:t>.</a:t>
            </a:r>
          </a:p>
          <a:p>
            <a:endParaRPr lang="en-US" dirty="0"/>
          </a:p>
        </p:txBody>
      </p:sp>
    </p:spTree>
    <p:extLst>
      <p:ext uri="{BB962C8B-B14F-4D97-AF65-F5344CB8AC3E}">
        <p14:creationId xmlns:p14="http://schemas.microsoft.com/office/powerpoint/2010/main" val="3692777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Input/Output</a:t>
            </a:r>
            <a:r>
              <a:rPr lang="en-US" b="1" dirty="0"/>
              <a:t> operation on File</a:t>
            </a:r>
          </a:p>
        </p:txBody>
      </p:sp>
      <p:sp>
        <p:nvSpPr>
          <p:cNvPr id="3" name="Content Placeholder 2"/>
          <p:cNvSpPr>
            <a:spLocks noGrp="1"/>
          </p:cNvSpPr>
          <p:nvPr>
            <p:ph idx="1"/>
          </p:nvPr>
        </p:nvSpPr>
        <p:spPr>
          <a:xfrm>
            <a:off x="457200" y="1143000"/>
            <a:ext cx="8229600" cy="5257800"/>
          </a:xfrm>
        </p:spPr>
        <p:txBody>
          <a:bodyPr>
            <a:normAutofit fontScale="47500" lnSpcReduction="20000"/>
          </a:bodyPr>
          <a:lstStyle/>
          <a:p>
            <a:r>
              <a:rPr lang="en-US" dirty="0" err="1"/>
              <a:t>getc</a:t>
            </a:r>
            <a:r>
              <a:rPr lang="en-US" dirty="0"/>
              <a:t>() and </a:t>
            </a:r>
            <a:r>
              <a:rPr lang="en-US" dirty="0" err="1"/>
              <a:t>putc</a:t>
            </a:r>
            <a:r>
              <a:rPr lang="en-US" dirty="0"/>
              <a:t>() are simplest functions used to read and write individual characters to a file. </a:t>
            </a:r>
            <a:endParaRPr lang="en-US" dirty="0" smtClean="0"/>
          </a:p>
          <a:p>
            <a:pPr marL="0" indent="0">
              <a:buNone/>
            </a:pPr>
            <a:endParaRPr lang="en-US" dirty="0" smtClean="0"/>
          </a:p>
          <a:p>
            <a:r>
              <a:rPr lang="en-US" dirty="0"/>
              <a:t>#include&lt;</a:t>
            </a:r>
            <a:r>
              <a:rPr lang="en-US" dirty="0" err="1"/>
              <a:t>stdio.h</a:t>
            </a:r>
            <a:r>
              <a:rPr lang="en-US" dirty="0"/>
              <a:t>&gt;</a:t>
            </a:r>
          </a:p>
          <a:p>
            <a:r>
              <a:rPr lang="en-US" dirty="0"/>
              <a:t>#include&lt;</a:t>
            </a:r>
            <a:r>
              <a:rPr lang="en-US" dirty="0" err="1"/>
              <a:t>conio.h</a:t>
            </a:r>
            <a:r>
              <a:rPr lang="en-US" dirty="0"/>
              <a:t>&gt;</a:t>
            </a:r>
          </a:p>
          <a:p>
            <a:r>
              <a:rPr lang="en-US" dirty="0"/>
              <a:t>main()</a:t>
            </a:r>
          </a:p>
          <a:p>
            <a:r>
              <a:rPr lang="en-US" dirty="0"/>
              <a:t>{</a:t>
            </a:r>
          </a:p>
          <a:p>
            <a:r>
              <a:rPr lang="en-US" dirty="0"/>
              <a:t> FILE *</a:t>
            </a:r>
            <a:r>
              <a:rPr lang="en-US" dirty="0" err="1"/>
              <a:t>fp</a:t>
            </a:r>
            <a:r>
              <a:rPr lang="en-US" dirty="0"/>
              <a:t>;</a:t>
            </a:r>
          </a:p>
          <a:p>
            <a:r>
              <a:rPr lang="en-US" dirty="0"/>
              <a:t> char </a:t>
            </a:r>
            <a:r>
              <a:rPr lang="en-US" dirty="0" err="1"/>
              <a:t>ch</a:t>
            </a:r>
            <a:r>
              <a:rPr lang="en-US" dirty="0"/>
              <a:t>;</a:t>
            </a:r>
          </a:p>
          <a:p>
            <a:r>
              <a:rPr lang="en-US" dirty="0"/>
              <a:t> </a:t>
            </a:r>
            <a:r>
              <a:rPr lang="en-US" dirty="0" err="1"/>
              <a:t>fp</a:t>
            </a:r>
            <a:r>
              <a:rPr lang="en-US" dirty="0"/>
              <a:t> = </a:t>
            </a:r>
            <a:r>
              <a:rPr lang="en-US" dirty="0" err="1"/>
              <a:t>fopen</a:t>
            </a:r>
            <a:r>
              <a:rPr lang="en-US" dirty="0"/>
              <a:t>("one.txt", "w");</a:t>
            </a:r>
          </a:p>
          <a:p>
            <a:r>
              <a:rPr lang="en-US" dirty="0"/>
              <a:t> </a:t>
            </a:r>
            <a:r>
              <a:rPr lang="en-US" dirty="0" err="1"/>
              <a:t>printf</a:t>
            </a:r>
            <a:r>
              <a:rPr lang="en-US" dirty="0"/>
              <a:t>("Enter data");</a:t>
            </a:r>
          </a:p>
          <a:p>
            <a:r>
              <a:rPr lang="en-US" dirty="0"/>
              <a:t> while( (</a:t>
            </a:r>
            <a:r>
              <a:rPr lang="en-US" dirty="0" err="1"/>
              <a:t>ch</a:t>
            </a:r>
            <a:r>
              <a:rPr lang="en-US" dirty="0"/>
              <a:t> = </a:t>
            </a:r>
            <a:r>
              <a:rPr lang="en-US" dirty="0" err="1"/>
              <a:t>getchar</a:t>
            </a:r>
            <a:r>
              <a:rPr lang="en-US" dirty="0"/>
              <a:t>()) != EOF) {</a:t>
            </a:r>
          </a:p>
          <a:p>
            <a:r>
              <a:rPr lang="en-US" dirty="0"/>
              <a:t>    </a:t>
            </a:r>
            <a:r>
              <a:rPr lang="en-US" dirty="0" err="1"/>
              <a:t>putc</a:t>
            </a:r>
            <a:r>
              <a:rPr lang="en-US" dirty="0"/>
              <a:t>(</a:t>
            </a:r>
            <a:r>
              <a:rPr lang="en-US" dirty="0" err="1"/>
              <a:t>ch,fp</a:t>
            </a:r>
            <a:r>
              <a:rPr lang="en-US" dirty="0"/>
              <a:t>);</a:t>
            </a:r>
          </a:p>
          <a:p>
            <a:r>
              <a:rPr lang="en-US" dirty="0"/>
              <a:t> }</a:t>
            </a:r>
          </a:p>
          <a:p>
            <a:r>
              <a:rPr lang="en-US" dirty="0"/>
              <a:t> </a:t>
            </a:r>
            <a:r>
              <a:rPr lang="en-US" dirty="0" err="1"/>
              <a:t>fclose</a:t>
            </a:r>
            <a:r>
              <a:rPr lang="en-US" dirty="0"/>
              <a:t>(</a:t>
            </a:r>
            <a:r>
              <a:rPr lang="en-US" dirty="0" err="1"/>
              <a:t>fp</a:t>
            </a:r>
            <a:r>
              <a:rPr lang="en-US" dirty="0"/>
              <a:t>);</a:t>
            </a:r>
          </a:p>
          <a:p>
            <a:r>
              <a:rPr lang="en-US" dirty="0"/>
              <a:t> </a:t>
            </a:r>
            <a:r>
              <a:rPr lang="en-US" dirty="0" err="1"/>
              <a:t>fp</a:t>
            </a:r>
            <a:r>
              <a:rPr lang="en-US" dirty="0"/>
              <a:t> = </a:t>
            </a:r>
            <a:r>
              <a:rPr lang="en-US" dirty="0" err="1"/>
              <a:t>fopen</a:t>
            </a:r>
            <a:r>
              <a:rPr lang="en-US" dirty="0"/>
              <a:t>("one.txt", "r");</a:t>
            </a:r>
          </a:p>
          <a:p>
            <a:r>
              <a:rPr lang="en-US" dirty="0"/>
              <a:t> </a:t>
            </a:r>
          </a:p>
          <a:p>
            <a:r>
              <a:rPr lang="en-US" dirty="0"/>
              <a:t> while( (</a:t>
            </a:r>
            <a:r>
              <a:rPr lang="en-US" dirty="0" err="1"/>
              <a:t>ch</a:t>
            </a:r>
            <a:r>
              <a:rPr lang="en-US" dirty="0"/>
              <a:t> = </a:t>
            </a:r>
            <a:r>
              <a:rPr lang="en-US" dirty="0" err="1"/>
              <a:t>getc</a:t>
            </a:r>
            <a:r>
              <a:rPr lang="en-US" dirty="0"/>
              <a:t>(</a:t>
            </a:r>
            <a:r>
              <a:rPr lang="en-US" dirty="0" err="1"/>
              <a:t>fp</a:t>
            </a:r>
            <a:r>
              <a:rPr lang="en-US" dirty="0"/>
              <a:t>)! = EOF)</a:t>
            </a:r>
          </a:p>
          <a:p>
            <a:r>
              <a:rPr lang="en-US" dirty="0"/>
              <a:t>    </a:t>
            </a:r>
            <a:r>
              <a:rPr lang="en-US" dirty="0" err="1"/>
              <a:t>printf</a:t>
            </a:r>
            <a:r>
              <a:rPr lang="en-US" dirty="0"/>
              <a:t>("%c",</a:t>
            </a:r>
            <a:r>
              <a:rPr lang="en-US" dirty="0" err="1"/>
              <a:t>ch</a:t>
            </a:r>
            <a:r>
              <a:rPr lang="en-US" dirty="0"/>
              <a:t>);</a:t>
            </a:r>
          </a:p>
          <a:p>
            <a:r>
              <a:rPr lang="en-US" dirty="0"/>
              <a:t>    </a:t>
            </a:r>
          </a:p>
          <a:p>
            <a:r>
              <a:rPr lang="en-US" dirty="0"/>
              <a:t> </a:t>
            </a:r>
            <a:r>
              <a:rPr lang="en-US" dirty="0" err="1"/>
              <a:t>fclose</a:t>
            </a:r>
            <a:r>
              <a:rPr lang="en-US" dirty="0"/>
              <a:t>(</a:t>
            </a:r>
            <a:r>
              <a:rPr lang="en-US" dirty="0" err="1"/>
              <a:t>fp</a:t>
            </a:r>
            <a:r>
              <a:rPr lang="en-US" dirty="0"/>
              <a:t>);</a:t>
            </a:r>
          </a:p>
          <a:p>
            <a:r>
              <a:rPr lang="en-US" dirty="0"/>
              <a:t>}</a:t>
            </a:r>
          </a:p>
        </p:txBody>
      </p:sp>
    </p:spTree>
    <p:extLst>
      <p:ext uri="{BB962C8B-B14F-4D97-AF65-F5344CB8AC3E}">
        <p14:creationId xmlns:p14="http://schemas.microsoft.com/office/powerpoint/2010/main" val="584796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Append and Write Mode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Write (w) mode and Append (a) mode, while opening a file are almost the same. Both are used to write in a file. In both the modes, new file is created if it doesn't exists already.</a:t>
            </a:r>
          </a:p>
          <a:p>
            <a:r>
              <a:rPr lang="en-US" dirty="0"/>
              <a:t>The only difference they have is, when you open a file in the write mode, the file is reset, resulting in deletion of any data already present in the file. While in append mode this will not happen. Append mode is used to append or add data to the existing data of file(if any). Hence, when you open a file in Append(a) mode, the cursor is positioned at the end of the present data in the file.</a:t>
            </a:r>
          </a:p>
          <a:p>
            <a:endParaRPr lang="en-US" dirty="0"/>
          </a:p>
        </p:txBody>
      </p:sp>
    </p:spTree>
    <p:extLst>
      <p:ext uri="{BB962C8B-B14F-4D97-AF65-F5344CB8AC3E}">
        <p14:creationId xmlns:p14="http://schemas.microsoft.com/office/powerpoint/2010/main" val="522177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Reading and Writing in a Binary File</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A Binary file is similar to the text file, but it contains only large numerical data. The Opening modes are mentioned in the table for opening modes above.</a:t>
            </a:r>
          </a:p>
          <a:p>
            <a:r>
              <a:rPr lang="en-US" b="1" dirty="0" err="1"/>
              <a:t>fread</a:t>
            </a:r>
            <a:r>
              <a:rPr lang="en-US" b="1" dirty="0"/>
              <a:t>()</a:t>
            </a:r>
            <a:r>
              <a:rPr lang="en-US" dirty="0"/>
              <a:t> and </a:t>
            </a:r>
            <a:r>
              <a:rPr lang="en-US" b="1" dirty="0" err="1"/>
              <a:t>fwrite</a:t>
            </a:r>
            <a:r>
              <a:rPr lang="en-US" b="1" dirty="0"/>
              <a:t>()</a:t>
            </a:r>
            <a:r>
              <a:rPr lang="en-US" dirty="0"/>
              <a:t> functions are used to read and write is a binary file</a:t>
            </a:r>
          </a:p>
          <a:p>
            <a:r>
              <a:rPr lang="en-US" dirty="0" err="1"/>
              <a:t>fwrite</a:t>
            </a:r>
            <a:r>
              <a:rPr lang="en-US" dirty="0"/>
              <a:t>(data-element-to-be-written, </a:t>
            </a:r>
            <a:r>
              <a:rPr lang="en-US" dirty="0" err="1"/>
              <a:t>size_of_elements</a:t>
            </a:r>
            <a:r>
              <a:rPr lang="en-US" dirty="0"/>
              <a:t>, </a:t>
            </a:r>
            <a:r>
              <a:rPr lang="en-US" dirty="0" err="1"/>
              <a:t>number_of_elements</a:t>
            </a:r>
            <a:r>
              <a:rPr lang="en-US" dirty="0"/>
              <a:t>, pointer-to-file</a:t>
            </a:r>
            <a:r>
              <a:rPr lang="en-US" dirty="0" smtClean="0"/>
              <a:t>);</a:t>
            </a:r>
          </a:p>
          <a:p>
            <a:r>
              <a:rPr lang="en-US" b="1" dirty="0" err="1"/>
              <a:t>fread</a:t>
            </a:r>
            <a:r>
              <a:rPr lang="en-US" b="1" dirty="0"/>
              <a:t>()</a:t>
            </a:r>
            <a:r>
              <a:rPr lang="en-US" dirty="0"/>
              <a:t> is also used in the same way, with the same arguments like </a:t>
            </a:r>
            <a:r>
              <a:rPr lang="en-US" dirty="0" err="1"/>
              <a:t>fwrite</a:t>
            </a:r>
            <a:r>
              <a:rPr lang="en-US" dirty="0"/>
              <a:t>() function. Below mentioned is a simple example of writing into a binary file</a:t>
            </a:r>
          </a:p>
        </p:txBody>
      </p:sp>
    </p:spTree>
    <p:extLst>
      <p:ext uri="{BB962C8B-B14F-4D97-AF65-F5344CB8AC3E}">
        <p14:creationId xmlns:p14="http://schemas.microsoft.com/office/powerpoint/2010/main" val="612653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const</a:t>
            </a:r>
            <a:r>
              <a:rPr lang="en-US" dirty="0"/>
              <a:t> char </a:t>
            </a:r>
            <a:r>
              <a:rPr lang="en-US" b="1" dirty="0"/>
              <a:t>*</a:t>
            </a:r>
            <a:r>
              <a:rPr lang="en-US" b="1" dirty="0" err="1"/>
              <a:t>mytext</a:t>
            </a:r>
            <a:r>
              <a:rPr lang="en-US" dirty="0"/>
              <a:t> = "The quick brown fox jumps over the lazy dog</a:t>
            </a:r>
            <a:r>
              <a:rPr lang="en-US" dirty="0" smtClean="0"/>
              <a:t>";</a:t>
            </a:r>
          </a:p>
          <a:p>
            <a:r>
              <a:rPr lang="en-US" dirty="0" smtClean="0"/>
              <a:t>FILE </a:t>
            </a:r>
            <a:r>
              <a:rPr lang="en-US" dirty="0"/>
              <a:t>*</a:t>
            </a:r>
            <a:r>
              <a:rPr lang="en-US" dirty="0" err="1"/>
              <a:t>bfp</a:t>
            </a:r>
            <a:r>
              <a:rPr lang="en-US" dirty="0"/>
              <a:t>= </a:t>
            </a:r>
            <a:r>
              <a:rPr lang="en-US" dirty="0" err="1"/>
              <a:t>fopen</a:t>
            </a:r>
            <a:r>
              <a:rPr lang="en-US" dirty="0"/>
              <a:t>("test.txt", "</a:t>
            </a:r>
            <a:r>
              <a:rPr lang="en-US" dirty="0" err="1"/>
              <a:t>wb</a:t>
            </a:r>
            <a:r>
              <a:rPr lang="en-US" dirty="0"/>
              <a:t>");   </a:t>
            </a:r>
          </a:p>
          <a:p>
            <a:r>
              <a:rPr lang="en-US" dirty="0"/>
              <a:t>if (</a:t>
            </a:r>
            <a:r>
              <a:rPr lang="en-US" dirty="0" err="1"/>
              <a:t>bfp</a:t>
            </a:r>
            <a:r>
              <a:rPr lang="en-US" dirty="0"/>
              <a:t>) {     </a:t>
            </a:r>
          </a:p>
          <a:p>
            <a:r>
              <a:rPr lang="en-US" dirty="0"/>
              <a:t>   </a:t>
            </a:r>
            <a:r>
              <a:rPr lang="en-US" dirty="0" err="1"/>
              <a:t>fwrite</a:t>
            </a:r>
            <a:r>
              <a:rPr lang="en-US" dirty="0"/>
              <a:t>(</a:t>
            </a:r>
            <a:r>
              <a:rPr lang="en-US" dirty="0" err="1"/>
              <a:t>mytext</a:t>
            </a:r>
            <a:r>
              <a:rPr lang="en-US" dirty="0"/>
              <a:t>, </a:t>
            </a:r>
            <a:r>
              <a:rPr lang="en-US" dirty="0" err="1"/>
              <a:t>sizeof</a:t>
            </a:r>
            <a:r>
              <a:rPr lang="en-US" dirty="0"/>
              <a:t>(char), </a:t>
            </a:r>
            <a:r>
              <a:rPr lang="en-US" dirty="0" err="1"/>
              <a:t>strlen</a:t>
            </a:r>
            <a:r>
              <a:rPr lang="en-US" dirty="0"/>
              <a:t>(</a:t>
            </a:r>
            <a:r>
              <a:rPr lang="en-US" dirty="0" err="1"/>
              <a:t>mytext</a:t>
            </a:r>
            <a:r>
              <a:rPr lang="en-US" dirty="0"/>
              <a:t>), </a:t>
            </a:r>
            <a:r>
              <a:rPr lang="en-US" dirty="0" err="1"/>
              <a:t>bfp</a:t>
            </a:r>
            <a:r>
              <a:rPr lang="en-US" dirty="0"/>
              <a:t>) ;     </a:t>
            </a:r>
          </a:p>
          <a:p>
            <a:r>
              <a:rPr lang="en-US" dirty="0"/>
              <a:t>   </a:t>
            </a:r>
            <a:r>
              <a:rPr lang="en-US" dirty="0" err="1"/>
              <a:t>fclose</a:t>
            </a:r>
            <a:r>
              <a:rPr lang="en-US" dirty="0"/>
              <a:t>(</a:t>
            </a:r>
            <a:r>
              <a:rPr lang="en-US" dirty="0" err="1"/>
              <a:t>bfp</a:t>
            </a:r>
            <a:r>
              <a:rPr lang="en-US" dirty="0"/>
              <a:t>) ;   </a:t>
            </a:r>
            <a:endParaRPr lang="en-US" dirty="0" smtClean="0"/>
          </a:p>
          <a:p>
            <a:r>
              <a:rPr lang="en-US" dirty="0"/>
              <a:t>}</a:t>
            </a:r>
          </a:p>
        </p:txBody>
      </p:sp>
    </p:spTree>
    <p:extLst>
      <p:ext uri="{BB962C8B-B14F-4D97-AF65-F5344CB8AC3E}">
        <p14:creationId xmlns:p14="http://schemas.microsoft.com/office/powerpoint/2010/main" val="321140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fseek</a:t>
            </a:r>
            <a:r>
              <a:rPr lang="en-US" b="1" dirty="0"/>
              <a:t>(), </a:t>
            </a:r>
            <a:r>
              <a:rPr lang="en-US" b="1" dirty="0" err="1"/>
              <a:t>ftell</a:t>
            </a:r>
            <a:r>
              <a:rPr lang="en-US" b="1" dirty="0"/>
              <a:t>() and rewind() functions</a:t>
            </a:r>
            <a:br>
              <a:rPr lang="en-US" b="1" dirty="0"/>
            </a:br>
            <a:endParaRPr lang="en-US" dirty="0"/>
          </a:p>
        </p:txBody>
      </p:sp>
      <p:sp>
        <p:nvSpPr>
          <p:cNvPr id="3" name="Content Placeholder 2"/>
          <p:cNvSpPr>
            <a:spLocks noGrp="1"/>
          </p:cNvSpPr>
          <p:nvPr>
            <p:ph idx="1"/>
          </p:nvPr>
        </p:nvSpPr>
        <p:spPr/>
        <p:txBody>
          <a:bodyPr/>
          <a:lstStyle/>
          <a:p>
            <a:r>
              <a:rPr lang="en-US" b="1" dirty="0" err="1"/>
              <a:t>fseek</a:t>
            </a:r>
            <a:r>
              <a:rPr lang="en-US" b="1" dirty="0"/>
              <a:t>()</a:t>
            </a:r>
            <a:r>
              <a:rPr lang="en-US" dirty="0"/>
              <a:t> - It is used to move the reading control to different positions using </a:t>
            </a:r>
            <a:r>
              <a:rPr lang="en-US" dirty="0" err="1"/>
              <a:t>fseek</a:t>
            </a:r>
            <a:r>
              <a:rPr lang="en-US" dirty="0"/>
              <a:t> function.</a:t>
            </a:r>
          </a:p>
          <a:p>
            <a:r>
              <a:rPr lang="en-US" b="1" dirty="0" err="1"/>
              <a:t>ftell</a:t>
            </a:r>
            <a:r>
              <a:rPr lang="en-US" b="1" dirty="0"/>
              <a:t>()</a:t>
            </a:r>
            <a:r>
              <a:rPr lang="en-US" dirty="0"/>
              <a:t> - It tells the byte location of current position of cursor in file pointer.</a:t>
            </a:r>
          </a:p>
          <a:p>
            <a:r>
              <a:rPr lang="en-US" b="1" dirty="0"/>
              <a:t>rewind()</a:t>
            </a:r>
            <a:r>
              <a:rPr lang="en-US" dirty="0"/>
              <a:t> - It moves the control to beginning of the file.</a:t>
            </a:r>
          </a:p>
          <a:p>
            <a:endParaRPr lang="en-US" dirty="0"/>
          </a:p>
        </p:txBody>
      </p:sp>
    </p:spTree>
    <p:extLst>
      <p:ext uri="{BB962C8B-B14F-4D97-AF65-F5344CB8AC3E}">
        <p14:creationId xmlns:p14="http://schemas.microsoft.com/office/powerpoint/2010/main" val="3049739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normAutofit fontScale="47500" lnSpcReduction="20000"/>
          </a:bodyPr>
          <a:lstStyle/>
          <a:p>
            <a:r>
              <a:rPr lang="en-US" i="1" dirty="0"/>
              <a:t>Streams</a:t>
            </a:r>
            <a:r>
              <a:rPr lang="en-US" dirty="0"/>
              <a:t> are a portable way of reading and writing data. They provide a flexible and efficient means of I/O. </a:t>
            </a:r>
            <a:br>
              <a:rPr lang="en-US" dirty="0"/>
            </a:br>
            <a:endParaRPr lang="en-US" dirty="0"/>
          </a:p>
          <a:p>
            <a:r>
              <a:rPr lang="en-US" dirty="0"/>
              <a:t>A Stream is a file or a physical device (</a:t>
            </a:r>
            <a:r>
              <a:rPr lang="en-US" i="1" dirty="0"/>
              <a:t>e.g.</a:t>
            </a:r>
            <a:r>
              <a:rPr lang="en-US" dirty="0"/>
              <a:t> printer or monitor) which is manipulated with a pointer to the stream. </a:t>
            </a:r>
            <a:br>
              <a:rPr lang="en-US" dirty="0"/>
            </a:br>
            <a:endParaRPr lang="en-US" dirty="0"/>
          </a:p>
          <a:p>
            <a:r>
              <a:rPr lang="en-US" dirty="0"/>
              <a:t>There exists an internal C data structure, FILE, which represents all streams and is defined in </a:t>
            </a:r>
            <a:r>
              <a:rPr lang="en-US" dirty="0" err="1"/>
              <a:t>stdio.h</a:t>
            </a:r>
            <a:r>
              <a:rPr lang="en-US" dirty="0"/>
              <a:t>. We simply need to refer to the FILE structure in C programs when performing I/O with streams. </a:t>
            </a:r>
            <a:br>
              <a:rPr lang="en-US" dirty="0"/>
            </a:br>
            <a:endParaRPr lang="en-US" dirty="0"/>
          </a:p>
          <a:p>
            <a:r>
              <a:rPr lang="en-US" dirty="0"/>
              <a:t>We just need to declare a variable or pointer of this type in our programs. </a:t>
            </a:r>
            <a:br>
              <a:rPr lang="en-US" dirty="0"/>
            </a:br>
            <a:endParaRPr lang="en-US" dirty="0"/>
          </a:p>
          <a:p>
            <a:r>
              <a:rPr lang="en-US" dirty="0"/>
              <a:t>We do not need to know any more specifics about this definition. </a:t>
            </a:r>
            <a:br>
              <a:rPr lang="en-US" dirty="0"/>
            </a:br>
            <a:endParaRPr lang="en-US" dirty="0"/>
          </a:p>
          <a:p>
            <a:r>
              <a:rPr lang="en-US" dirty="0"/>
              <a:t>We must open a stream before doing any I/O, </a:t>
            </a:r>
            <a:br>
              <a:rPr lang="en-US" dirty="0"/>
            </a:br>
            <a:endParaRPr lang="en-US" dirty="0"/>
          </a:p>
          <a:p>
            <a:r>
              <a:rPr lang="en-US" dirty="0"/>
              <a:t>then access it </a:t>
            </a:r>
            <a:br>
              <a:rPr lang="en-US" dirty="0"/>
            </a:br>
            <a:endParaRPr lang="en-US" dirty="0"/>
          </a:p>
          <a:p>
            <a:r>
              <a:rPr lang="en-US" dirty="0"/>
              <a:t>and then close it. </a:t>
            </a:r>
          </a:p>
          <a:p>
            <a:endParaRPr lang="en-US" dirty="0"/>
          </a:p>
        </p:txBody>
      </p:sp>
    </p:spTree>
    <p:extLst>
      <p:ext uri="{BB962C8B-B14F-4D97-AF65-F5344CB8AC3E}">
        <p14:creationId xmlns:p14="http://schemas.microsoft.com/office/powerpoint/2010/main" val="1628369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Predefined Streams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  UNIX defines 3 predefined streams (in </a:t>
            </a:r>
            <a:r>
              <a:rPr lang="en-US" dirty="0" err="1"/>
              <a:t>stdio.h</a:t>
            </a:r>
            <a:r>
              <a:rPr lang="en-US" dirty="0"/>
              <a:t>): </a:t>
            </a:r>
            <a:br>
              <a:rPr lang="en-US" dirty="0"/>
            </a:br>
            <a:r>
              <a:rPr lang="en-US" dirty="0"/>
              <a:t>   </a:t>
            </a:r>
            <a:r>
              <a:rPr lang="en-US" dirty="0" err="1"/>
              <a:t>stdin</a:t>
            </a:r>
            <a:r>
              <a:rPr lang="en-US" dirty="0"/>
              <a:t>,  </a:t>
            </a:r>
            <a:r>
              <a:rPr lang="en-US" dirty="0" err="1"/>
              <a:t>stdout</a:t>
            </a:r>
            <a:r>
              <a:rPr lang="en-US" dirty="0"/>
              <a:t>,  </a:t>
            </a:r>
            <a:r>
              <a:rPr lang="en-US" dirty="0" err="1"/>
              <a:t>stderr</a:t>
            </a:r>
            <a:r>
              <a:rPr lang="en-US" dirty="0"/>
              <a:t> </a:t>
            </a:r>
            <a:br>
              <a:rPr lang="en-US" dirty="0"/>
            </a:br>
            <a:endParaRPr lang="en-US" dirty="0"/>
          </a:p>
          <a:p>
            <a:r>
              <a:rPr lang="en-US" dirty="0"/>
              <a:t>They all use text a the method of I/O. </a:t>
            </a:r>
            <a:br>
              <a:rPr lang="en-US" dirty="0"/>
            </a:br>
            <a:endParaRPr lang="en-US" dirty="0"/>
          </a:p>
          <a:p>
            <a:r>
              <a:rPr lang="en-US" dirty="0" err="1"/>
              <a:t>stdin</a:t>
            </a:r>
            <a:r>
              <a:rPr lang="en-US" dirty="0"/>
              <a:t> and </a:t>
            </a:r>
            <a:r>
              <a:rPr lang="en-US" dirty="0" err="1"/>
              <a:t>stdout</a:t>
            </a:r>
            <a:r>
              <a:rPr lang="en-US" dirty="0"/>
              <a:t> can be used with files, programs, I/O devices such as keyboard, console, </a:t>
            </a:r>
            <a:r>
              <a:rPr lang="en-US" i="1" dirty="0"/>
              <a:t>etc.</a:t>
            </a:r>
            <a:r>
              <a:rPr lang="en-US" dirty="0"/>
              <a:t>. </a:t>
            </a:r>
            <a:r>
              <a:rPr lang="en-US" dirty="0" err="1"/>
              <a:t>stderr</a:t>
            </a:r>
            <a:r>
              <a:rPr lang="en-US" dirty="0"/>
              <a:t> </a:t>
            </a:r>
            <a:r>
              <a:rPr lang="en-US" u="sng" dirty="0"/>
              <a:t>always</a:t>
            </a:r>
            <a:r>
              <a:rPr lang="en-US" dirty="0"/>
              <a:t> </a:t>
            </a:r>
            <a:r>
              <a:rPr lang="en-US" dirty="0" smtClean="0"/>
              <a:t> goes </a:t>
            </a:r>
            <a:r>
              <a:rPr lang="en-US" dirty="0"/>
              <a:t>to the console or screen. </a:t>
            </a:r>
            <a:br>
              <a:rPr lang="en-US" dirty="0"/>
            </a:br>
            <a:endParaRPr lang="en-US" dirty="0"/>
          </a:p>
          <a:p>
            <a:r>
              <a:rPr lang="en-US" dirty="0"/>
              <a:t>The console is the default for </a:t>
            </a:r>
            <a:r>
              <a:rPr lang="en-US" dirty="0" err="1"/>
              <a:t>stdout</a:t>
            </a:r>
            <a:r>
              <a:rPr lang="en-US" dirty="0"/>
              <a:t> and </a:t>
            </a:r>
            <a:r>
              <a:rPr lang="en-US" dirty="0" err="1"/>
              <a:t>stderr</a:t>
            </a:r>
            <a:r>
              <a:rPr lang="en-US" dirty="0"/>
              <a:t>. The keyboard is the default for </a:t>
            </a:r>
            <a:r>
              <a:rPr lang="en-US" dirty="0" err="1"/>
              <a:t>stdin</a:t>
            </a:r>
            <a:r>
              <a:rPr lang="en-US" dirty="0"/>
              <a:t>. </a:t>
            </a:r>
            <a:br>
              <a:rPr lang="en-US" dirty="0"/>
            </a:br>
            <a:endParaRPr lang="en-US" dirty="0"/>
          </a:p>
          <a:p>
            <a:r>
              <a:rPr lang="en-US" dirty="0"/>
              <a:t>Predefined stream are automatically open. </a:t>
            </a:r>
          </a:p>
          <a:p>
            <a:endParaRPr lang="en-US" dirty="0"/>
          </a:p>
        </p:txBody>
      </p:sp>
    </p:spTree>
    <p:extLst>
      <p:ext uri="{BB962C8B-B14F-4D97-AF65-F5344CB8AC3E}">
        <p14:creationId xmlns:p14="http://schemas.microsoft.com/office/powerpoint/2010/main" val="139306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file vs Binary File</a:t>
            </a:r>
            <a:endParaRPr lang="en-US" dirty="0"/>
          </a:p>
        </p:txBody>
      </p:sp>
      <p:sp>
        <p:nvSpPr>
          <p:cNvPr id="3" name="Content Placeholder 2"/>
          <p:cNvSpPr>
            <a:spLocks noGrp="1"/>
          </p:cNvSpPr>
          <p:nvPr>
            <p:ph idx="1"/>
          </p:nvPr>
        </p:nvSpPr>
        <p:spPr/>
        <p:txBody>
          <a:bodyPr>
            <a:normAutofit lnSpcReduction="10000"/>
          </a:bodyPr>
          <a:lstStyle/>
          <a:p>
            <a:r>
              <a:rPr lang="en-US" dirty="0"/>
              <a:t>All files can be categorized into one of two file formats — binary or text. </a:t>
            </a:r>
            <a:endParaRPr lang="en-US" dirty="0" smtClean="0"/>
          </a:p>
          <a:p>
            <a:r>
              <a:rPr lang="en-US" dirty="0" smtClean="0"/>
              <a:t>The </a:t>
            </a:r>
            <a:r>
              <a:rPr lang="en-US" dirty="0"/>
              <a:t>two file types may look the same on the surface, but they encode data differently. </a:t>
            </a:r>
            <a:endParaRPr lang="en-US" dirty="0" smtClean="0"/>
          </a:p>
          <a:p>
            <a:r>
              <a:rPr lang="en-US" dirty="0" smtClean="0"/>
              <a:t>While </a:t>
            </a:r>
            <a:r>
              <a:rPr lang="en-US" dirty="0"/>
              <a:t>both </a:t>
            </a:r>
            <a:r>
              <a:rPr lang="en-US" dirty="0" smtClean="0"/>
              <a:t>binary</a:t>
            </a:r>
            <a:r>
              <a:rPr lang="en-US" dirty="0"/>
              <a:t> </a:t>
            </a:r>
            <a:r>
              <a:rPr lang="en-US" dirty="0" smtClean="0"/>
              <a:t>and </a:t>
            </a:r>
            <a:r>
              <a:rPr lang="en-US" dirty="0"/>
              <a:t>text files contain data stored as a series of bits (binary values of 1s and 0s), the </a:t>
            </a:r>
            <a:r>
              <a:rPr lang="en-US" dirty="0" smtClean="0"/>
              <a:t>bits</a:t>
            </a:r>
            <a:r>
              <a:rPr lang="en-US" dirty="0"/>
              <a:t> </a:t>
            </a:r>
            <a:r>
              <a:rPr lang="en-US" dirty="0" smtClean="0"/>
              <a:t>in </a:t>
            </a:r>
            <a:r>
              <a:rPr lang="en-US" dirty="0"/>
              <a:t>text files represent characters, while the bits in binary files represent custom </a:t>
            </a:r>
            <a:r>
              <a:rPr lang="en-US" dirty="0" smtClean="0"/>
              <a:t>data.</a:t>
            </a:r>
            <a:endParaRPr lang="en-US" dirty="0"/>
          </a:p>
        </p:txBody>
      </p:sp>
    </p:spTree>
    <p:extLst>
      <p:ext uri="{BB962C8B-B14F-4D97-AF65-F5344CB8AC3E}">
        <p14:creationId xmlns:p14="http://schemas.microsoft.com/office/powerpoint/2010/main" val="1950298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I/O</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There are a couple of function that provide basic I/O facilities. </a:t>
            </a:r>
            <a:br>
              <a:rPr lang="en-US" dirty="0"/>
            </a:br>
            <a:endParaRPr lang="en-US" dirty="0"/>
          </a:p>
          <a:p>
            <a:r>
              <a:rPr lang="en-US" dirty="0"/>
              <a:t>probably the most common are: </a:t>
            </a:r>
            <a:r>
              <a:rPr lang="en-US" dirty="0" err="1"/>
              <a:t>getchar</a:t>
            </a:r>
            <a:r>
              <a:rPr lang="en-US" dirty="0"/>
              <a:t>() and </a:t>
            </a:r>
            <a:r>
              <a:rPr lang="en-US" dirty="0" err="1"/>
              <a:t>putchar</a:t>
            </a:r>
            <a:r>
              <a:rPr lang="en-US" dirty="0"/>
              <a:t>(). They are defined and used as follows: </a:t>
            </a:r>
          </a:p>
          <a:p>
            <a:r>
              <a:rPr lang="en-US" dirty="0" err="1"/>
              <a:t>int</a:t>
            </a:r>
            <a:r>
              <a:rPr lang="en-US" dirty="0"/>
              <a:t> </a:t>
            </a:r>
            <a:r>
              <a:rPr lang="en-US" dirty="0" err="1"/>
              <a:t>getchar</a:t>
            </a:r>
            <a:r>
              <a:rPr lang="en-US" dirty="0"/>
              <a:t>(void) -- reads a char from </a:t>
            </a:r>
            <a:r>
              <a:rPr lang="en-US" dirty="0" err="1"/>
              <a:t>stdin</a:t>
            </a:r>
            <a:r>
              <a:rPr lang="en-US" dirty="0"/>
              <a:t> </a:t>
            </a:r>
          </a:p>
          <a:p>
            <a:r>
              <a:rPr lang="en-US" dirty="0" err="1"/>
              <a:t>int</a:t>
            </a:r>
            <a:r>
              <a:rPr lang="en-US" dirty="0"/>
              <a:t> </a:t>
            </a:r>
            <a:r>
              <a:rPr lang="en-US" dirty="0" err="1"/>
              <a:t>putchar</a:t>
            </a:r>
            <a:r>
              <a:rPr lang="en-US" dirty="0"/>
              <a:t>(char </a:t>
            </a:r>
            <a:r>
              <a:rPr lang="en-US" dirty="0" err="1"/>
              <a:t>ch</a:t>
            </a:r>
            <a:r>
              <a:rPr lang="en-US" dirty="0"/>
              <a:t>) -- writes a char to </a:t>
            </a:r>
            <a:r>
              <a:rPr lang="en-US" dirty="0" err="1"/>
              <a:t>stdout</a:t>
            </a:r>
            <a:r>
              <a:rPr lang="en-US" dirty="0"/>
              <a:t>, returns character written. </a:t>
            </a:r>
          </a:p>
          <a:p>
            <a:r>
              <a:rPr lang="en-US" dirty="0"/>
              <a:t>   </a:t>
            </a:r>
            <a:r>
              <a:rPr lang="en-US" dirty="0" err="1"/>
              <a:t>int</a:t>
            </a:r>
            <a:r>
              <a:rPr lang="en-US" dirty="0"/>
              <a:t> </a:t>
            </a:r>
            <a:r>
              <a:rPr lang="en-US" dirty="0" err="1"/>
              <a:t>ch</a:t>
            </a:r>
            <a:r>
              <a:rPr lang="en-US" dirty="0"/>
              <a:t>;  </a:t>
            </a:r>
            <a:endParaRPr lang="en-US" dirty="0" smtClean="0"/>
          </a:p>
          <a:p>
            <a:r>
              <a:rPr lang="en-US" dirty="0" smtClean="0"/>
              <a:t> </a:t>
            </a:r>
            <a:r>
              <a:rPr lang="en-US" dirty="0" err="1"/>
              <a:t>ch</a:t>
            </a:r>
            <a:r>
              <a:rPr lang="en-US" dirty="0"/>
              <a:t> = </a:t>
            </a:r>
            <a:r>
              <a:rPr lang="en-US" dirty="0" err="1"/>
              <a:t>getchar</a:t>
            </a:r>
            <a:r>
              <a:rPr lang="en-US" dirty="0"/>
              <a:t>(); </a:t>
            </a:r>
            <a:endParaRPr lang="en-US" dirty="0" smtClean="0"/>
          </a:p>
          <a:p>
            <a:r>
              <a:rPr lang="en-US" dirty="0" smtClean="0"/>
              <a:t>(</a:t>
            </a:r>
            <a:r>
              <a:rPr lang="en-US" dirty="0"/>
              <a:t>void) </a:t>
            </a:r>
            <a:r>
              <a:rPr lang="en-US" dirty="0" err="1"/>
              <a:t>putchar</a:t>
            </a:r>
            <a:r>
              <a:rPr lang="en-US" dirty="0"/>
              <a:t>((char) </a:t>
            </a:r>
            <a:r>
              <a:rPr lang="en-US" dirty="0" err="1"/>
              <a:t>ch</a:t>
            </a:r>
            <a:r>
              <a:rPr lang="en-US" dirty="0"/>
              <a:t>); </a:t>
            </a:r>
            <a:endParaRPr lang="en-US" dirty="0" smtClean="0"/>
          </a:p>
          <a:p>
            <a:pPr marL="0" indent="0">
              <a:buNone/>
            </a:pPr>
            <a:r>
              <a:rPr lang="en-US" dirty="0"/>
              <a:t/>
            </a:r>
            <a:br>
              <a:rPr lang="en-US" dirty="0"/>
            </a:br>
            <a:r>
              <a:rPr lang="en-US" dirty="0"/>
              <a:t>Related Functions: </a:t>
            </a:r>
            <a:br>
              <a:rPr lang="en-US" dirty="0"/>
            </a:br>
            <a:endParaRPr lang="en-US" dirty="0"/>
          </a:p>
          <a:p>
            <a:r>
              <a:rPr lang="en-US" dirty="0"/>
              <a:t>   </a:t>
            </a:r>
            <a:r>
              <a:rPr lang="en-US" dirty="0" err="1"/>
              <a:t>int</a:t>
            </a:r>
            <a:r>
              <a:rPr lang="en-US" dirty="0"/>
              <a:t> </a:t>
            </a:r>
            <a:r>
              <a:rPr lang="en-US" dirty="0" err="1"/>
              <a:t>getc</a:t>
            </a:r>
            <a:r>
              <a:rPr lang="en-US" dirty="0"/>
              <a:t>(FILE *stream), </a:t>
            </a:r>
            <a:br>
              <a:rPr lang="en-US" dirty="0"/>
            </a:br>
            <a:r>
              <a:rPr lang="en-US" dirty="0" err="1"/>
              <a:t>int</a:t>
            </a:r>
            <a:r>
              <a:rPr lang="en-US" dirty="0"/>
              <a:t> </a:t>
            </a:r>
            <a:r>
              <a:rPr lang="en-US" dirty="0" err="1"/>
              <a:t>putc</a:t>
            </a:r>
            <a:r>
              <a:rPr lang="en-US" dirty="0"/>
              <a:t>(char </a:t>
            </a:r>
            <a:r>
              <a:rPr lang="en-US" dirty="0" err="1"/>
              <a:t>ch,FILE</a:t>
            </a:r>
            <a:r>
              <a:rPr lang="en-US" dirty="0"/>
              <a:t> *stream) </a:t>
            </a:r>
          </a:p>
          <a:p>
            <a:endParaRPr lang="en-US" dirty="0"/>
          </a:p>
        </p:txBody>
      </p:sp>
    </p:spTree>
    <p:extLst>
      <p:ext uri="{BB962C8B-B14F-4D97-AF65-F5344CB8AC3E}">
        <p14:creationId xmlns:p14="http://schemas.microsoft.com/office/powerpoint/2010/main" val="426248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Formatted I/O</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Printf</a:t>
            </a:r>
            <a:endParaRPr lang="en-US" b="1" dirty="0"/>
          </a:p>
          <a:p>
            <a:r>
              <a:rPr lang="en-US" dirty="0"/>
              <a:t>The function is defined as follows: </a:t>
            </a:r>
            <a:br>
              <a:rPr lang="en-US" dirty="0"/>
            </a:br>
            <a:r>
              <a:rPr lang="en-US" dirty="0" err="1"/>
              <a:t>int</a:t>
            </a:r>
            <a:r>
              <a:rPr lang="en-US" dirty="0"/>
              <a:t> </a:t>
            </a:r>
            <a:r>
              <a:rPr lang="en-US" dirty="0" err="1"/>
              <a:t>printf</a:t>
            </a:r>
            <a:r>
              <a:rPr lang="en-US" dirty="0"/>
              <a:t>(char *format, </a:t>
            </a:r>
            <a:r>
              <a:rPr lang="en-US" dirty="0" err="1"/>
              <a:t>arg</a:t>
            </a:r>
            <a:r>
              <a:rPr lang="en-US" dirty="0"/>
              <a:t> list ...) -- </a:t>
            </a:r>
            <a:br>
              <a:rPr lang="en-US" dirty="0"/>
            </a:br>
            <a:r>
              <a:rPr lang="en-US" dirty="0"/>
              <a:t>prints to </a:t>
            </a:r>
            <a:r>
              <a:rPr lang="en-US" dirty="0" err="1"/>
              <a:t>stdout</a:t>
            </a:r>
            <a:r>
              <a:rPr lang="en-US" dirty="0"/>
              <a:t> the list of arguments according specified format string. Returns number of characters printed. </a:t>
            </a:r>
            <a:br>
              <a:rPr lang="en-US" dirty="0"/>
            </a:br>
            <a:endParaRPr lang="en-US" dirty="0"/>
          </a:p>
          <a:p>
            <a:r>
              <a:rPr lang="en-US" dirty="0"/>
              <a:t>The </a:t>
            </a:r>
            <a:r>
              <a:rPr lang="en-US" b="1" dirty="0"/>
              <a:t>format string</a:t>
            </a:r>
            <a:r>
              <a:rPr lang="en-US" dirty="0"/>
              <a:t> has 2 types of object: </a:t>
            </a:r>
          </a:p>
          <a:p>
            <a:r>
              <a:rPr lang="en-US" i="1" dirty="0"/>
              <a:t>ordinary characters</a:t>
            </a:r>
            <a:r>
              <a:rPr lang="en-US" dirty="0"/>
              <a:t> -- these are copied to output. </a:t>
            </a:r>
          </a:p>
          <a:p>
            <a:r>
              <a:rPr lang="en-US" i="1" dirty="0"/>
              <a:t>conversion specifications</a:t>
            </a:r>
            <a:r>
              <a:rPr lang="en-US" dirty="0"/>
              <a:t> -- denoted by % and listed in Table</a:t>
            </a:r>
          </a:p>
          <a:p>
            <a:endParaRPr lang="en-US" dirty="0"/>
          </a:p>
        </p:txBody>
      </p:sp>
    </p:spTree>
    <p:extLst>
      <p:ext uri="{BB962C8B-B14F-4D97-AF65-F5344CB8AC3E}">
        <p14:creationId xmlns:p14="http://schemas.microsoft.com/office/powerpoint/2010/main" val="61507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Binary Files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Binary files typically contain a sequence of bytes, or ordered groupings of eight bits</a:t>
            </a:r>
            <a:r>
              <a:rPr lang="en-US" dirty="0" smtClean="0"/>
              <a:t>.</a:t>
            </a:r>
          </a:p>
          <a:p>
            <a:r>
              <a:rPr lang="en-US" dirty="0" smtClean="0"/>
              <a:t> </a:t>
            </a:r>
            <a:r>
              <a:rPr lang="en-US" dirty="0"/>
              <a:t>When creating a custom file format for a program, a developer arranges these bytes into a format that stores the necessary information for the application</a:t>
            </a:r>
            <a:r>
              <a:rPr lang="en-US" dirty="0" smtClean="0"/>
              <a:t>.</a:t>
            </a:r>
          </a:p>
          <a:p>
            <a:r>
              <a:rPr lang="en-US" dirty="0" smtClean="0"/>
              <a:t> </a:t>
            </a:r>
            <a:r>
              <a:rPr lang="en-US" dirty="0"/>
              <a:t>Binary file formats may include multiple types of data in the same file, such as image, video, and audio data</a:t>
            </a:r>
            <a:r>
              <a:rPr lang="en-US" dirty="0" smtClean="0"/>
              <a:t>.</a:t>
            </a:r>
          </a:p>
          <a:p>
            <a:r>
              <a:rPr lang="en-US" dirty="0" smtClean="0"/>
              <a:t> </a:t>
            </a:r>
            <a:r>
              <a:rPr lang="en-US" dirty="0"/>
              <a:t>This data can be interpreted by supporting programs, but will show up as garbled text in a text editor. Below is an example of a .</a:t>
            </a:r>
            <a:r>
              <a:rPr lang="en-US" dirty="0" smtClean="0"/>
              <a:t>PNG</a:t>
            </a:r>
            <a:r>
              <a:rPr lang="en-US" dirty="0"/>
              <a:t> </a:t>
            </a:r>
            <a:r>
              <a:rPr lang="en-US" dirty="0" smtClean="0"/>
              <a:t>image </a:t>
            </a:r>
            <a:r>
              <a:rPr lang="en-US" dirty="0"/>
              <a:t>file opened in an image viewer and a text editor.</a:t>
            </a:r>
          </a:p>
        </p:txBody>
      </p:sp>
    </p:spTree>
    <p:extLst>
      <p:ext uri="{BB962C8B-B14F-4D97-AF65-F5344CB8AC3E}">
        <p14:creationId xmlns:p14="http://schemas.microsoft.com/office/powerpoint/2010/main" val="1598046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7" y="1371601"/>
            <a:ext cx="7096125" cy="4020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a:t>As you can see, the image viewer recognizes the binary data and displays the picture. </a:t>
            </a:r>
            <a:endParaRPr lang="en-US" dirty="0" smtClean="0"/>
          </a:p>
          <a:p>
            <a:r>
              <a:rPr lang="en-US" dirty="0" smtClean="0"/>
              <a:t>When </a:t>
            </a:r>
            <a:r>
              <a:rPr lang="en-US" dirty="0"/>
              <a:t>the image is opened in a text editor, the binary data is converted to unrecognizable text. However, you may notice that some of the text is readable. </a:t>
            </a:r>
            <a:endParaRPr lang="en-US" dirty="0" smtClean="0"/>
          </a:p>
          <a:p>
            <a:r>
              <a:rPr lang="en-US" dirty="0" smtClean="0"/>
              <a:t>This </a:t>
            </a:r>
            <a:r>
              <a:rPr lang="en-US" dirty="0"/>
              <a:t>is because the PNG format includes small sections for storing textual data. The text editor, while not designed to read this file format, still displays this text when the file is opened. </a:t>
            </a:r>
            <a:endParaRPr lang="en-US" dirty="0" smtClean="0"/>
          </a:p>
          <a:p>
            <a:r>
              <a:rPr lang="en-US" dirty="0" smtClean="0"/>
              <a:t>Many </a:t>
            </a:r>
            <a:r>
              <a:rPr lang="en-US" dirty="0"/>
              <a:t>other binary file types include sections of readable text as well. Therefore, it may be possible to find out some information about an unknown binary file type by opening it in a text editor.</a:t>
            </a:r>
          </a:p>
          <a:p>
            <a:r>
              <a:rPr lang="en-US" dirty="0"/>
              <a:t>Binary files often contain headers, which are bytes of data at the beginning of a file that identifies the file's contents</a:t>
            </a:r>
            <a:r>
              <a:rPr lang="en-US" dirty="0" smtClean="0"/>
              <a:t>.</a:t>
            </a:r>
          </a:p>
          <a:p>
            <a:r>
              <a:rPr lang="en-US" dirty="0" smtClean="0"/>
              <a:t> </a:t>
            </a:r>
            <a:r>
              <a:rPr lang="en-US" dirty="0"/>
              <a:t>Headers often include the file type and other descriptive information. For example, in the image above, the "PNG" text indicates the file is a PNG image</a:t>
            </a:r>
            <a:r>
              <a:rPr lang="en-US" dirty="0" smtClean="0"/>
              <a:t>.</a:t>
            </a:r>
          </a:p>
          <a:p>
            <a:r>
              <a:rPr lang="en-US" dirty="0" smtClean="0"/>
              <a:t> </a:t>
            </a:r>
            <a:r>
              <a:rPr lang="en-US" dirty="0"/>
              <a:t>If a file has invalid header information, software programs may not open the file or they may report that the file is corrupted</a:t>
            </a:r>
          </a:p>
          <a:p>
            <a:endParaRPr lang="en-US" dirty="0"/>
          </a:p>
        </p:txBody>
      </p:sp>
    </p:spTree>
    <p:extLst>
      <p:ext uri="{BB962C8B-B14F-4D97-AF65-F5344CB8AC3E}">
        <p14:creationId xmlns:p14="http://schemas.microsoft.com/office/powerpoint/2010/main" val="1726062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Text Files</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Text files are more restrictive than binary files since they can only contain textual data. However, unlike binary files, they are less likely to become corrupted. While a small error in a binary file may make it unreadable, a small error in a text file may simply show up once the file has been opened. This is one of reasons Microsoft switched to a compressed text-based </a:t>
            </a:r>
            <a:r>
              <a:rPr lang="en-US" dirty="0">
                <a:hlinkClick r:id="rId2"/>
              </a:rPr>
              <a:t>XML</a:t>
            </a:r>
            <a:r>
              <a:rPr lang="en-US" dirty="0"/>
              <a:t> format for the </a:t>
            </a:r>
            <a:r>
              <a:rPr lang="en-US" dirty="0">
                <a:hlinkClick r:id="rId3"/>
              </a:rPr>
              <a:t>Office 2007 file types</a:t>
            </a:r>
            <a:r>
              <a:rPr lang="en-US" dirty="0" smtClean="0"/>
              <a:t>.</a:t>
            </a:r>
          </a:p>
          <a:p>
            <a:pPr marL="0" indent="0">
              <a:buNone/>
            </a:pPr>
            <a:endParaRPr lang="en-US" dirty="0"/>
          </a:p>
          <a:p>
            <a:r>
              <a:rPr lang="en-US" dirty="0"/>
              <a:t>Text files may be saved in either a </a:t>
            </a:r>
            <a:r>
              <a:rPr lang="en-US" dirty="0">
                <a:hlinkClick r:id="rId4"/>
              </a:rPr>
              <a:t>plain text</a:t>
            </a:r>
            <a:r>
              <a:rPr lang="en-US" dirty="0"/>
              <a:t> (</a:t>
            </a:r>
            <a:r>
              <a:rPr lang="en-US" dirty="0">
                <a:hlinkClick r:id="rId5"/>
              </a:rPr>
              <a:t>.TXT</a:t>
            </a:r>
            <a:r>
              <a:rPr lang="en-US" dirty="0"/>
              <a:t>) format and </a:t>
            </a:r>
            <a:r>
              <a:rPr lang="en-US" dirty="0">
                <a:hlinkClick r:id="rId6"/>
              </a:rPr>
              <a:t>rich text</a:t>
            </a:r>
            <a:r>
              <a:rPr lang="en-US" dirty="0"/>
              <a:t> (</a:t>
            </a:r>
            <a:r>
              <a:rPr lang="en-US" dirty="0">
                <a:hlinkClick r:id="rId7"/>
              </a:rPr>
              <a:t>.RTF</a:t>
            </a:r>
            <a:r>
              <a:rPr lang="en-US" dirty="0"/>
              <a:t>) format. A typical plain text file contains several lines of text that are each followed by an End-of-Line (EOL) character. An End-of-File (EOF) marker is placed after the final character, which signals the end of the file. Rich text files use a similar file structure, but may also include text styles, such as bold and italics, as well as page formatting information. Both plain text and rich text files include a (character encoding| </a:t>
            </a:r>
            <a:r>
              <a:rPr lang="en-US" dirty="0" err="1"/>
              <a:t>characterencoding</a:t>
            </a:r>
            <a:r>
              <a:rPr lang="en-US" dirty="0"/>
              <a:t>) scheme that determines how the characters are interpreted and what characters can be displayed.</a:t>
            </a:r>
          </a:p>
          <a:p>
            <a:r>
              <a:rPr lang="en-US" dirty="0"/>
              <a:t>Since text files use a simple, standard format, many programs are capable of reading and editing text files. Common </a:t>
            </a:r>
            <a:r>
              <a:rPr lang="en-US" dirty="0">
                <a:hlinkClick r:id="rId8"/>
              </a:rPr>
              <a:t>text editors</a:t>
            </a:r>
            <a:r>
              <a:rPr lang="en-US" dirty="0"/>
              <a:t> include Microsoft Notepad and WordPad, which are bundled with Windows, and Apple </a:t>
            </a:r>
            <a:r>
              <a:rPr lang="en-US" dirty="0" err="1"/>
              <a:t>TextEdit</a:t>
            </a:r>
            <a:r>
              <a:rPr lang="en-US" dirty="0"/>
              <a:t>, which is included with Mac OS X.</a:t>
            </a:r>
          </a:p>
          <a:p>
            <a:endParaRPr lang="en-US" dirty="0"/>
          </a:p>
        </p:txBody>
      </p:sp>
    </p:spTree>
    <p:extLst>
      <p:ext uri="{BB962C8B-B14F-4D97-AF65-F5344CB8AC3E}">
        <p14:creationId xmlns:p14="http://schemas.microsoft.com/office/powerpoint/2010/main" val="34671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a:t>
            </a:r>
            <a:endParaRPr lang="en-US" dirty="0"/>
          </a:p>
        </p:txBody>
      </p:sp>
      <p:sp>
        <p:nvSpPr>
          <p:cNvPr id="3" name="Content Placeholder 2"/>
          <p:cNvSpPr>
            <a:spLocks noGrp="1"/>
          </p:cNvSpPr>
          <p:nvPr>
            <p:ph idx="1"/>
          </p:nvPr>
        </p:nvSpPr>
        <p:spPr/>
        <p:txBody>
          <a:bodyPr/>
          <a:lstStyle/>
          <a:p>
            <a:r>
              <a:rPr lang="en-US" dirty="0"/>
              <a:t>A </a:t>
            </a:r>
            <a:r>
              <a:rPr lang="en-US" b="1" dirty="0"/>
              <a:t>file</a:t>
            </a:r>
            <a:r>
              <a:rPr lang="en-US" dirty="0"/>
              <a:t> represents a sequence of bytes on the disk where a group of related data is stored. File is created for permanent storage of data. </a:t>
            </a:r>
            <a:endParaRPr lang="en-US" dirty="0" smtClean="0"/>
          </a:p>
          <a:p>
            <a:r>
              <a:rPr lang="en-US" dirty="0" smtClean="0"/>
              <a:t>In </a:t>
            </a:r>
            <a:r>
              <a:rPr lang="en-US" dirty="0"/>
              <a:t>C language, we use a structure </a:t>
            </a:r>
            <a:r>
              <a:rPr lang="en-US" b="1" dirty="0"/>
              <a:t>pointer of file type</a:t>
            </a:r>
            <a:r>
              <a:rPr lang="en-US" dirty="0"/>
              <a:t> to declare a file.</a:t>
            </a:r>
          </a:p>
          <a:p>
            <a:endParaRPr lang="en-US" dirty="0"/>
          </a:p>
        </p:txBody>
      </p:sp>
    </p:spTree>
    <p:extLst>
      <p:ext uri="{BB962C8B-B14F-4D97-AF65-F5344CB8AC3E}">
        <p14:creationId xmlns:p14="http://schemas.microsoft.com/office/powerpoint/2010/main" val="3590006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C language, we use a structure </a:t>
            </a:r>
            <a:r>
              <a:rPr lang="en-US" b="1" dirty="0"/>
              <a:t>pointer of file type</a:t>
            </a:r>
            <a:r>
              <a:rPr lang="en-US" dirty="0"/>
              <a:t> to declare a file.</a:t>
            </a:r>
          </a:p>
          <a:p>
            <a:r>
              <a:rPr lang="en-US" dirty="0"/>
              <a:t>FILE </a:t>
            </a:r>
            <a:r>
              <a:rPr lang="en-US" b="1" dirty="0"/>
              <a:t>*</a:t>
            </a:r>
            <a:r>
              <a:rPr lang="en-US" b="1" dirty="0" err="1"/>
              <a:t>fp</a:t>
            </a:r>
            <a:r>
              <a:rPr lang="en-US" dirty="0"/>
              <a:t>; </a:t>
            </a:r>
            <a:endParaRPr lang="en-US" dirty="0" smtClean="0"/>
          </a:p>
          <a:p>
            <a:r>
              <a:rPr lang="en-US" dirty="0"/>
              <a:t>C provides a number of functions that helps to perform basic file operations</a:t>
            </a:r>
            <a:r>
              <a:rPr lang="en-US" dirty="0" smtClean="0"/>
              <a:t>.</a:t>
            </a:r>
          </a:p>
          <a:p>
            <a:r>
              <a:rPr lang="en-US" dirty="0" smtClean="0"/>
              <a:t> Following slide some  functions are shown.</a:t>
            </a:r>
            <a:endParaRPr lang="en-US" dirty="0"/>
          </a:p>
          <a:p>
            <a:endParaRPr lang="en-US" dirty="0"/>
          </a:p>
        </p:txBody>
      </p:sp>
    </p:spTree>
    <p:extLst>
      <p:ext uri="{BB962C8B-B14F-4D97-AF65-F5344CB8AC3E}">
        <p14:creationId xmlns:p14="http://schemas.microsoft.com/office/powerpoint/2010/main" val="432715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4307836"/>
              </p:ext>
            </p:extLst>
          </p:nvPr>
        </p:nvGraphicFramePr>
        <p:xfrm>
          <a:off x="457200" y="1668621"/>
          <a:ext cx="8229600" cy="4389120"/>
        </p:xfrm>
        <a:graphic>
          <a:graphicData uri="http://schemas.openxmlformats.org/drawingml/2006/table">
            <a:tbl>
              <a:tblPr/>
              <a:tblGrid>
                <a:gridCol w="4114800"/>
                <a:gridCol w="4114800"/>
              </a:tblGrid>
              <a:tr h="0">
                <a:tc>
                  <a:txBody>
                    <a:bodyPr/>
                    <a:lstStyle/>
                    <a:p>
                      <a:r>
                        <a:rPr lang="en-US" dirty="0"/>
                        <a:t>Function</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tr>
              <a:tr h="0">
                <a:tc>
                  <a:txBody>
                    <a:bodyPr/>
                    <a:lstStyle/>
                    <a:p>
                      <a:r>
                        <a:rPr lang="en-US"/>
                        <a:t>fopen()</a:t>
                      </a:r>
                    </a:p>
                  </a:txBody>
                  <a:tcPr anchor="ctr">
                    <a:lnL>
                      <a:noFill/>
                    </a:lnL>
                    <a:lnR>
                      <a:noFill/>
                    </a:lnR>
                    <a:lnT>
                      <a:noFill/>
                    </a:lnT>
                    <a:lnB>
                      <a:noFill/>
                    </a:lnB>
                  </a:tcPr>
                </a:tc>
                <a:tc>
                  <a:txBody>
                    <a:bodyPr/>
                    <a:lstStyle/>
                    <a:p>
                      <a:r>
                        <a:rPr lang="en-US"/>
                        <a:t>create a new file or open a existing file</a:t>
                      </a:r>
                    </a:p>
                  </a:txBody>
                  <a:tcPr anchor="ctr">
                    <a:lnL>
                      <a:noFill/>
                    </a:lnL>
                    <a:lnR>
                      <a:noFill/>
                    </a:lnR>
                    <a:lnT>
                      <a:noFill/>
                    </a:lnT>
                    <a:lnB>
                      <a:noFill/>
                    </a:lnB>
                  </a:tcPr>
                </a:tc>
              </a:tr>
              <a:tr h="0">
                <a:tc>
                  <a:txBody>
                    <a:bodyPr/>
                    <a:lstStyle/>
                    <a:p>
                      <a:r>
                        <a:rPr lang="en-US"/>
                        <a:t>fclose()</a:t>
                      </a:r>
                    </a:p>
                  </a:txBody>
                  <a:tcPr anchor="ctr">
                    <a:lnL>
                      <a:noFill/>
                    </a:lnL>
                    <a:lnR>
                      <a:noFill/>
                    </a:lnR>
                    <a:lnT>
                      <a:noFill/>
                    </a:lnT>
                    <a:lnB>
                      <a:noFill/>
                    </a:lnB>
                  </a:tcPr>
                </a:tc>
                <a:tc>
                  <a:txBody>
                    <a:bodyPr/>
                    <a:lstStyle/>
                    <a:p>
                      <a:r>
                        <a:rPr lang="en-US"/>
                        <a:t>closes a file</a:t>
                      </a:r>
                    </a:p>
                  </a:txBody>
                  <a:tcPr anchor="ctr">
                    <a:lnL>
                      <a:noFill/>
                    </a:lnL>
                    <a:lnR>
                      <a:noFill/>
                    </a:lnR>
                    <a:lnT>
                      <a:noFill/>
                    </a:lnT>
                    <a:lnB>
                      <a:noFill/>
                    </a:lnB>
                  </a:tcPr>
                </a:tc>
              </a:tr>
              <a:tr h="0">
                <a:tc>
                  <a:txBody>
                    <a:bodyPr/>
                    <a:lstStyle/>
                    <a:p>
                      <a:r>
                        <a:rPr lang="en-US"/>
                        <a:t>getc()</a:t>
                      </a:r>
                    </a:p>
                  </a:txBody>
                  <a:tcPr anchor="ctr">
                    <a:lnL>
                      <a:noFill/>
                    </a:lnL>
                    <a:lnR>
                      <a:noFill/>
                    </a:lnR>
                    <a:lnT>
                      <a:noFill/>
                    </a:lnT>
                    <a:lnB>
                      <a:noFill/>
                    </a:lnB>
                  </a:tcPr>
                </a:tc>
                <a:tc>
                  <a:txBody>
                    <a:bodyPr/>
                    <a:lstStyle/>
                    <a:p>
                      <a:r>
                        <a:rPr lang="en-US"/>
                        <a:t>reads a character from a file</a:t>
                      </a:r>
                    </a:p>
                  </a:txBody>
                  <a:tcPr anchor="ctr">
                    <a:lnL>
                      <a:noFill/>
                    </a:lnL>
                    <a:lnR>
                      <a:noFill/>
                    </a:lnR>
                    <a:lnT>
                      <a:noFill/>
                    </a:lnT>
                    <a:lnB>
                      <a:noFill/>
                    </a:lnB>
                  </a:tcPr>
                </a:tc>
              </a:tr>
              <a:tr h="0">
                <a:tc>
                  <a:txBody>
                    <a:bodyPr/>
                    <a:lstStyle/>
                    <a:p>
                      <a:r>
                        <a:rPr lang="en-US"/>
                        <a:t>putc()</a:t>
                      </a:r>
                    </a:p>
                  </a:txBody>
                  <a:tcPr anchor="ctr">
                    <a:lnL>
                      <a:noFill/>
                    </a:lnL>
                    <a:lnR>
                      <a:noFill/>
                    </a:lnR>
                    <a:lnT>
                      <a:noFill/>
                    </a:lnT>
                    <a:lnB>
                      <a:noFill/>
                    </a:lnB>
                  </a:tcPr>
                </a:tc>
                <a:tc>
                  <a:txBody>
                    <a:bodyPr/>
                    <a:lstStyle/>
                    <a:p>
                      <a:r>
                        <a:rPr lang="en-US"/>
                        <a:t>writes a character to a file</a:t>
                      </a:r>
                    </a:p>
                  </a:txBody>
                  <a:tcPr anchor="ctr">
                    <a:lnL>
                      <a:noFill/>
                    </a:lnL>
                    <a:lnR>
                      <a:noFill/>
                    </a:lnR>
                    <a:lnT>
                      <a:noFill/>
                    </a:lnT>
                    <a:lnB>
                      <a:noFill/>
                    </a:lnB>
                  </a:tcPr>
                </a:tc>
              </a:tr>
              <a:tr h="0">
                <a:tc>
                  <a:txBody>
                    <a:bodyPr/>
                    <a:lstStyle/>
                    <a:p>
                      <a:r>
                        <a:rPr lang="en-US"/>
                        <a:t>fscanf()</a:t>
                      </a:r>
                    </a:p>
                  </a:txBody>
                  <a:tcPr anchor="ctr">
                    <a:lnL>
                      <a:noFill/>
                    </a:lnL>
                    <a:lnR>
                      <a:noFill/>
                    </a:lnR>
                    <a:lnT>
                      <a:noFill/>
                    </a:lnT>
                    <a:lnB>
                      <a:noFill/>
                    </a:lnB>
                  </a:tcPr>
                </a:tc>
                <a:tc>
                  <a:txBody>
                    <a:bodyPr/>
                    <a:lstStyle/>
                    <a:p>
                      <a:r>
                        <a:rPr lang="en-US"/>
                        <a:t>reads a set of data from a file</a:t>
                      </a:r>
                    </a:p>
                  </a:txBody>
                  <a:tcPr anchor="ctr">
                    <a:lnL>
                      <a:noFill/>
                    </a:lnL>
                    <a:lnR>
                      <a:noFill/>
                    </a:lnR>
                    <a:lnT>
                      <a:noFill/>
                    </a:lnT>
                    <a:lnB>
                      <a:noFill/>
                    </a:lnB>
                  </a:tcPr>
                </a:tc>
              </a:tr>
              <a:tr h="0">
                <a:tc>
                  <a:txBody>
                    <a:bodyPr/>
                    <a:lstStyle/>
                    <a:p>
                      <a:r>
                        <a:rPr lang="en-US"/>
                        <a:t>fprintf()</a:t>
                      </a:r>
                    </a:p>
                  </a:txBody>
                  <a:tcPr anchor="ctr">
                    <a:lnL>
                      <a:noFill/>
                    </a:lnL>
                    <a:lnR>
                      <a:noFill/>
                    </a:lnR>
                    <a:lnT>
                      <a:noFill/>
                    </a:lnT>
                    <a:lnB>
                      <a:noFill/>
                    </a:lnB>
                  </a:tcPr>
                </a:tc>
                <a:tc>
                  <a:txBody>
                    <a:bodyPr/>
                    <a:lstStyle/>
                    <a:p>
                      <a:r>
                        <a:rPr lang="en-US"/>
                        <a:t>writes a set of data to a file</a:t>
                      </a:r>
                    </a:p>
                  </a:txBody>
                  <a:tcPr anchor="ctr">
                    <a:lnL>
                      <a:noFill/>
                    </a:lnL>
                    <a:lnR>
                      <a:noFill/>
                    </a:lnR>
                    <a:lnT>
                      <a:noFill/>
                    </a:lnT>
                    <a:lnB>
                      <a:noFill/>
                    </a:lnB>
                  </a:tcPr>
                </a:tc>
              </a:tr>
              <a:tr h="0">
                <a:tc>
                  <a:txBody>
                    <a:bodyPr/>
                    <a:lstStyle/>
                    <a:p>
                      <a:r>
                        <a:rPr lang="en-US"/>
                        <a:t>getw()</a:t>
                      </a:r>
                    </a:p>
                  </a:txBody>
                  <a:tcPr anchor="ctr">
                    <a:lnL>
                      <a:noFill/>
                    </a:lnL>
                    <a:lnR>
                      <a:noFill/>
                    </a:lnR>
                    <a:lnT>
                      <a:noFill/>
                    </a:lnT>
                    <a:lnB>
                      <a:noFill/>
                    </a:lnB>
                  </a:tcPr>
                </a:tc>
                <a:tc>
                  <a:txBody>
                    <a:bodyPr/>
                    <a:lstStyle/>
                    <a:p>
                      <a:r>
                        <a:rPr lang="en-US"/>
                        <a:t>reads a integer from a file</a:t>
                      </a:r>
                    </a:p>
                  </a:txBody>
                  <a:tcPr anchor="ctr">
                    <a:lnL>
                      <a:noFill/>
                    </a:lnL>
                    <a:lnR>
                      <a:noFill/>
                    </a:lnR>
                    <a:lnT>
                      <a:noFill/>
                    </a:lnT>
                    <a:lnB>
                      <a:noFill/>
                    </a:lnB>
                  </a:tcPr>
                </a:tc>
              </a:tr>
              <a:tr h="0">
                <a:tc>
                  <a:txBody>
                    <a:bodyPr/>
                    <a:lstStyle/>
                    <a:p>
                      <a:r>
                        <a:rPr lang="en-US"/>
                        <a:t>putw()</a:t>
                      </a:r>
                    </a:p>
                  </a:txBody>
                  <a:tcPr anchor="ctr">
                    <a:lnL>
                      <a:noFill/>
                    </a:lnL>
                    <a:lnR>
                      <a:noFill/>
                    </a:lnR>
                    <a:lnT>
                      <a:noFill/>
                    </a:lnT>
                    <a:lnB>
                      <a:noFill/>
                    </a:lnB>
                  </a:tcPr>
                </a:tc>
                <a:tc>
                  <a:txBody>
                    <a:bodyPr/>
                    <a:lstStyle/>
                    <a:p>
                      <a:r>
                        <a:rPr lang="en-US"/>
                        <a:t>writes a integer to a file</a:t>
                      </a:r>
                    </a:p>
                  </a:txBody>
                  <a:tcPr anchor="ctr">
                    <a:lnL>
                      <a:noFill/>
                    </a:lnL>
                    <a:lnR>
                      <a:noFill/>
                    </a:lnR>
                    <a:lnT>
                      <a:noFill/>
                    </a:lnT>
                    <a:lnB>
                      <a:noFill/>
                    </a:lnB>
                  </a:tcPr>
                </a:tc>
              </a:tr>
              <a:tr h="0">
                <a:tc>
                  <a:txBody>
                    <a:bodyPr/>
                    <a:lstStyle/>
                    <a:p>
                      <a:r>
                        <a:rPr lang="en-US"/>
                        <a:t>fseek()</a:t>
                      </a:r>
                    </a:p>
                  </a:txBody>
                  <a:tcPr anchor="ctr">
                    <a:lnL>
                      <a:noFill/>
                    </a:lnL>
                    <a:lnR>
                      <a:noFill/>
                    </a:lnR>
                    <a:lnT>
                      <a:noFill/>
                    </a:lnT>
                    <a:lnB>
                      <a:noFill/>
                    </a:lnB>
                  </a:tcPr>
                </a:tc>
                <a:tc>
                  <a:txBody>
                    <a:bodyPr/>
                    <a:lstStyle/>
                    <a:p>
                      <a:r>
                        <a:rPr lang="en-US"/>
                        <a:t>set the position to desire point</a:t>
                      </a:r>
                    </a:p>
                  </a:txBody>
                  <a:tcPr anchor="ctr">
                    <a:lnL>
                      <a:noFill/>
                    </a:lnL>
                    <a:lnR>
                      <a:noFill/>
                    </a:lnR>
                    <a:lnT>
                      <a:noFill/>
                    </a:lnT>
                    <a:lnB>
                      <a:noFill/>
                    </a:lnB>
                  </a:tcPr>
                </a:tc>
              </a:tr>
              <a:tr h="0">
                <a:tc>
                  <a:txBody>
                    <a:bodyPr/>
                    <a:lstStyle/>
                    <a:p>
                      <a:r>
                        <a:rPr lang="en-US"/>
                        <a:t>ftell()</a:t>
                      </a:r>
                    </a:p>
                  </a:txBody>
                  <a:tcPr anchor="ctr">
                    <a:lnL>
                      <a:noFill/>
                    </a:lnL>
                    <a:lnR>
                      <a:noFill/>
                    </a:lnR>
                    <a:lnT>
                      <a:noFill/>
                    </a:lnT>
                    <a:lnB>
                      <a:noFill/>
                    </a:lnB>
                  </a:tcPr>
                </a:tc>
                <a:tc>
                  <a:txBody>
                    <a:bodyPr/>
                    <a:lstStyle/>
                    <a:p>
                      <a:r>
                        <a:rPr lang="en-US"/>
                        <a:t>gives current position in the file</a:t>
                      </a:r>
                    </a:p>
                  </a:txBody>
                  <a:tcPr anchor="ctr">
                    <a:lnL>
                      <a:noFill/>
                    </a:lnL>
                    <a:lnR>
                      <a:noFill/>
                    </a:lnR>
                    <a:lnT>
                      <a:noFill/>
                    </a:lnT>
                    <a:lnB>
                      <a:noFill/>
                    </a:lnB>
                  </a:tcPr>
                </a:tc>
              </a:tr>
              <a:tr h="0">
                <a:tc>
                  <a:txBody>
                    <a:bodyPr/>
                    <a:lstStyle/>
                    <a:p>
                      <a:r>
                        <a:rPr lang="en-US"/>
                        <a:t>rewind()</a:t>
                      </a:r>
                    </a:p>
                  </a:txBody>
                  <a:tcPr anchor="ctr">
                    <a:lnL>
                      <a:noFill/>
                    </a:lnL>
                    <a:lnR>
                      <a:noFill/>
                    </a:lnR>
                    <a:lnT>
                      <a:noFill/>
                    </a:lnT>
                    <a:lnB>
                      <a:noFill/>
                    </a:lnB>
                  </a:tcPr>
                </a:tc>
                <a:tc>
                  <a:txBody>
                    <a:bodyPr/>
                    <a:lstStyle/>
                    <a:p>
                      <a:r>
                        <a:rPr lang="en-US" dirty="0"/>
                        <a:t>set the position to the </a:t>
                      </a:r>
                      <a:r>
                        <a:rPr lang="en-US" dirty="0" smtClean="0"/>
                        <a:t>beginning </a:t>
                      </a:r>
                      <a:r>
                        <a:rPr lang="en-US" dirty="0"/>
                        <a:t>point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267535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2030</TotalTime>
  <Words>1623</Words>
  <Application>Microsoft Office PowerPoint</Application>
  <PresentationFormat>On-screen Show (4:3)</PresentationFormat>
  <Paragraphs>162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File Handling</vt:lpstr>
      <vt:lpstr>Text file vs Binary File</vt:lpstr>
      <vt:lpstr>Binary Files </vt:lpstr>
      <vt:lpstr>PowerPoint Presentation</vt:lpstr>
      <vt:lpstr>PowerPoint Presentation</vt:lpstr>
      <vt:lpstr>Text Files </vt:lpstr>
      <vt:lpstr>File</vt:lpstr>
      <vt:lpstr>PowerPoint Presentation</vt:lpstr>
      <vt:lpstr>PowerPoint Presentation</vt:lpstr>
      <vt:lpstr>Opening a File or Creating a File </vt:lpstr>
      <vt:lpstr>PowerPoint Presentation</vt:lpstr>
      <vt:lpstr>Closing a File </vt:lpstr>
      <vt:lpstr>Input/Output operation on File</vt:lpstr>
      <vt:lpstr>Difference between Append and Write Mode </vt:lpstr>
      <vt:lpstr>Reading and Writing in a Binary File </vt:lpstr>
      <vt:lpstr>PowerPoint Presentation</vt:lpstr>
      <vt:lpstr>fseek(), ftell() and rewind() functions </vt:lpstr>
      <vt:lpstr>Streams</vt:lpstr>
      <vt:lpstr>Predefined Streams  </vt:lpstr>
      <vt:lpstr>Basic I/O </vt:lpstr>
      <vt:lpstr>Formatted I/O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Amber Hayat</dc:creator>
  <cp:lastModifiedBy>Amber Hayat</cp:lastModifiedBy>
  <cp:revision>38</cp:revision>
  <dcterms:created xsi:type="dcterms:W3CDTF">2006-08-16T00:00:00Z</dcterms:created>
  <dcterms:modified xsi:type="dcterms:W3CDTF">2016-11-17T19:17:26Z</dcterms:modified>
</cp:coreProperties>
</file>