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c-programming/bitwise-operators#or" TargetMode="External"/><Relationship Id="rId7" Type="http://schemas.openxmlformats.org/officeDocument/2006/relationships/hyperlink" Target="http://www.programiz.com/c-programming/bitwise-operators#right-shift" TargetMode="External"/><Relationship Id="rId2" Type="http://schemas.openxmlformats.org/officeDocument/2006/relationships/hyperlink" Target="http://www.programiz.com/c-programming/bitwise-operators#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gramiz.com/c-programming/bitwise-operators#left-shift" TargetMode="External"/><Relationship Id="rId5" Type="http://schemas.openxmlformats.org/officeDocument/2006/relationships/hyperlink" Target="http://www.programiz.com/c-programming/bitwise-operators#complement" TargetMode="External"/><Relationship Id="rId4" Type="http://schemas.openxmlformats.org/officeDocument/2006/relationships/hyperlink" Target="http://www.programiz.com/c-programming/bitwise-operators#xo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Amber Hayat</a:t>
            </a:r>
          </a:p>
          <a:p>
            <a:r>
              <a:rPr lang="en-US" dirty="0" smtClean="0"/>
              <a:t>ahayat@ddn.upes.ac.in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8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is a pointer to a pointer must be declared as such. This is done by placing an additional asterisk in front of its name. For example, the following declaration declares a pointer to a pointer of type </a:t>
            </a:r>
            <a:r>
              <a:rPr lang="en-US" dirty="0" err="1"/>
              <a:t>int</a:t>
            </a:r>
            <a:r>
              <a:rPr lang="en-US" dirty="0"/>
              <a:t> −</a:t>
            </a:r>
          </a:p>
          <a:p>
            <a:r>
              <a:rPr lang="en-US" dirty="0" err="1"/>
              <a:t>int</a:t>
            </a:r>
            <a:r>
              <a:rPr lang="en-US" dirty="0"/>
              <a:t> **</a:t>
            </a:r>
            <a:r>
              <a:rPr lang="en-US" dirty="0" err="1"/>
              <a:t>var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98358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 smtClean="0"/>
              <a:t>&gt; </a:t>
            </a:r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 () {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dirty="0" err="1"/>
              <a:t>var</a:t>
            </a:r>
            <a:r>
              <a:rPr lang="en-US" sz="1400" dirty="0"/>
              <a:t>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 *</a:t>
            </a:r>
            <a:r>
              <a:rPr lang="en-US" sz="1400" dirty="0" err="1"/>
              <a:t>ptr</a:t>
            </a:r>
            <a:r>
              <a:rPr lang="en-US" sz="1400" dirty="0"/>
              <a:t>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 **</a:t>
            </a:r>
            <a:r>
              <a:rPr lang="en-US" sz="1400" dirty="0" err="1"/>
              <a:t>pptr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var</a:t>
            </a:r>
            <a:r>
              <a:rPr lang="en-US" sz="1400" dirty="0"/>
              <a:t> = 3000;</a:t>
            </a:r>
          </a:p>
          <a:p>
            <a:endParaRPr lang="en-US" sz="1400" dirty="0"/>
          </a:p>
          <a:p>
            <a:r>
              <a:rPr lang="en-US" sz="1400" dirty="0"/>
              <a:t>   /* take the address of </a:t>
            </a:r>
            <a:r>
              <a:rPr lang="en-US" sz="1400" dirty="0" err="1"/>
              <a:t>var</a:t>
            </a:r>
            <a:r>
              <a:rPr lang="en-US" sz="1400" dirty="0"/>
              <a:t> */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ptr</a:t>
            </a:r>
            <a:r>
              <a:rPr lang="en-US" sz="1400" dirty="0"/>
              <a:t> = &amp;</a:t>
            </a:r>
            <a:r>
              <a:rPr lang="en-US" sz="1400" dirty="0" err="1"/>
              <a:t>var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/* take the address of </a:t>
            </a:r>
            <a:r>
              <a:rPr lang="en-US" sz="1400" dirty="0" err="1"/>
              <a:t>ptr</a:t>
            </a:r>
            <a:r>
              <a:rPr lang="en-US" sz="1400" dirty="0"/>
              <a:t> using address of operator &amp; */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pptr</a:t>
            </a:r>
            <a:r>
              <a:rPr lang="en-US" sz="1400" dirty="0"/>
              <a:t> = &amp;</a:t>
            </a:r>
            <a:r>
              <a:rPr lang="en-US" sz="1400" dirty="0" err="1"/>
              <a:t>ptr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/* take the value using </a:t>
            </a:r>
            <a:r>
              <a:rPr lang="en-US" sz="1400" dirty="0" err="1"/>
              <a:t>pptr</a:t>
            </a:r>
            <a:r>
              <a:rPr lang="en-US" sz="1400" dirty="0"/>
              <a:t> */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("Value of </a:t>
            </a:r>
            <a:r>
              <a:rPr lang="en-US" sz="1400" dirty="0" err="1"/>
              <a:t>var</a:t>
            </a:r>
            <a:r>
              <a:rPr lang="en-US" sz="1400" dirty="0"/>
              <a:t> = %d\n", </a:t>
            </a:r>
            <a:r>
              <a:rPr lang="en-US" sz="1400" dirty="0" err="1"/>
              <a:t>var</a:t>
            </a:r>
            <a:r>
              <a:rPr lang="en-US" sz="1400" dirty="0"/>
              <a:t> 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("Value available at *</a:t>
            </a:r>
            <a:r>
              <a:rPr lang="en-US" sz="1400" dirty="0" err="1"/>
              <a:t>ptr</a:t>
            </a:r>
            <a:r>
              <a:rPr lang="en-US" sz="1400" dirty="0"/>
              <a:t> = %d\n", *</a:t>
            </a:r>
            <a:r>
              <a:rPr lang="en-US" sz="1400" dirty="0" err="1"/>
              <a:t>ptr</a:t>
            </a:r>
            <a:r>
              <a:rPr lang="en-US" sz="1400" dirty="0"/>
              <a:t> 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("Value available at **</a:t>
            </a:r>
            <a:r>
              <a:rPr lang="en-US" sz="1400" dirty="0" err="1"/>
              <a:t>pptr</a:t>
            </a:r>
            <a:r>
              <a:rPr lang="en-US" sz="1400" dirty="0"/>
              <a:t> = %d\n", **</a:t>
            </a:r>
            <a:r>
              <a:rPr lang="en-US" sz="1400" dirty="0" err="1"/>
              <a:t>pptr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above code is compiled and executed, it produces the following result −</a:t>
            </a:r>
          </a:p>
          <a:p>
            <a:endParaRPr lang="en-US" dirty="0"/>
          </a:p>
          <a:p>
            <a:r>
              <a:rPr lang="en-US" dirty="0"/>
              <a:t>Value of </a:t>
            </a:r>
            <a:r>
              <a:rPr lang="en-US" dirty="0" err="1"/>
              <a:t>var</a:t>
            </a:r>
            <a:r>
              <a:rPr lang="en-US" dirty="0"/>
              <a:t> = 3000</a:t>
            </a:r>
          </a:p>
          <a:p>
            <a:r>
              <a:rPr lang="en-US" dirty="0"/>
              <a:t>Value available at *</a:t>
            </a:r>
            <a:r>
              <a:rPr lang="en-US" dirty="0" err="1"/>
              <a:t>ptr</a:t>
            </a:r>
            <a:r>
              <a:rPr lang="en-US" dirty="0"/>
              <a:t> = 3000</a:t>
            </a:r>
          </a:p>
          <a:p>
            <a:r>
              <a:rPr lang="en-US" dirty="0"/>
              <a:t>Value available at **</a:t>
            </a:r>
            <a:r>
              <a:rPr lang="en-US" dirty="0" err="1"/>
              <a:t>pptr</a:t>
            </a:r>
            <a:r>
              <a:rPr lang="en-US" dirty="0"/>
              <a:t> = 3000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 – Type Qualifiers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keywords which are used to modify the properties of a variable are called type qualifiers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types of qualifiers available in C language. They are,</a:t>
            </a:r>
          </a:p>
          <a:p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volatile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Constants are also like normal variables. But, only difference is, their values can’t be modified by the program once they are defined.</a:t>
            </a:r>
          </a:p>
          <a:p>
            <a:r>
              <a:rPr lang="en-US" dirty="0"/>
              <a:t>They refer to fixed values. They are also called as literals.</a:t>
            </a:r>
          </a:p>
          <a:p>
            <a:r>
              <a:rPr lang="en-US" dirty="0"/>
              <a:t>They may be belonging to any of the data type.</a:t>
            </a:r>
          </a:p>
          <a:p>
            <a:r>
              <a:rPr lang="en-US" dirty="0"/>
              <a:t>Syntax: 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dirty="0" err="1"/>
              <a:t>variable_name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2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volatile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keywords </a:t>
            </a:r>
            <a:r>
              <a:rPr lang="en-US" dirty="0" err="1"/>
              <a:t>const</a:t>
            </a:r>
            <a:r>
              <a:rPr lang="en-US" dirty="0"/>
              <a:t> and volatile can be applied to any declaration, including those of structures, </a:t>
            </a:r>
            <a:r>
              <a:rPr lang="en-US" dirty="0" smtClean="0"/>
              <a:t>unions.</a:t>
            </a:r>
          </a:p>
          <a:p>
            <a:r>
              <a:rPr lang="en-US" dirty="0" smtClean="0"/>
              <a:t>Examples</a:t>
            </a:r>
          </a:p>
          <a:p>
            <a:r>
              <a:rPr lang="it-IT" dirty="0" smtClean="0"/>
              <a:t>volatile </a:t>
            </a:r>
            <a:r>
              <a:rPr lang="it-IT" dirty="0"/>
              <a:t>int j;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tells the compiler that the object is subject to sudden change for reasons which cannot be predicted from a study of the program </a:t>
            </a:r>
            <a:r>
              <a:rPr lang="en-US" dirty="0" smtClean="0"/>
              <a:t>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417136"/>
              </p:ext>
            </p:extLst>
          </p:nvPr>
        </p:nvGraphicFramePr>
        <p:xfrm>
          <a:off x="152400" y="1524001"/>
          <a:ext cx="8229600" cy="4968237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05537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 of operators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Bitwise AND</a:t>
                      </a:r>
                      <a:endParaRPr lang="en-US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8659">
                <a:tc>
                  <a:txBody>
                    <a:bodyPr/>
                    <a:lstStyle/>
                    <a:p>
                      <a:r>
                        <a:rPr lang="en-US"/>
                        <a:t>|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Bitwise OR</a:t>
                      </a:r>
                      <a:endParaRPr lang="en-US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Bitwise exclusive OR</a:t>
                      </a:r>
                      <a:endParaRPr lang="en-US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3919">
                <a:tc>
                  <a:txBody>
                    <a:bodyPr/>
                    <a:lstStyle/>
                    <a:p>
                      <a:r>
                        <a:rPr lang="en-US"/>
                        <a:t>~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Bitwise complement</a:t>
                      </a:r>
                      <a:endParaRPr lang="en-US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&lt;&lt;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Shift left</a:t>
                      </a:r>
                      <a:endParaRPr lang="en-US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0179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Shift right</a:t>
                      </a:r>
                      <a:endParaRPr lang="en-US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9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Bitwise AND operator &amp;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output of bitwise AND is 1 if the corresponding bits of all operands is 1. If either bit of an operand is 0, the result of corresponding bit is evaluated to 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 us suppose the bitwise AND operation of two integers 12 and 25.</a:t>
            </a:r>
          </a:p>
          <a:p>
            <a:endParaRPr lang="en-US" dirty="0"/>
          </a:p>
          <a:p>
            <a:r>
              <a:rPr lang="en-US" dirty="0"/>
              <a:t>12 = 00001100 (In Binary)</a:t>
            </a:r>
          </a:p>
          <a:p>
            <a:r>
              <a:rPr lang="en-US" dirty="0"/>
              <a:t>25 = 00011001 (In Binary)</a:t>
            </a:r>
          </a:p>
          <a:p>
            <a:endParaRPr lang="en-US" dirty="0"/>
          </a:p>
          <a:p>
            <a:r>
              <a:rPr lang="en-US" dirty="0"/>
              <a:t>Bit Operation of 12 and 25</a:t>
            </a:r>
          </a:p>
          <a:p>
            <a:r>
              <a:rPr lang="en-US" dirty="0"/>
              <a:t>  00001100</a:t>
            </a:r>
          </a:p>
          <a:p>
            <a:r>
              <a:rPr lang="en-US" dirty="0"/>
              <a:t>&amp; 00011001</a:t>
            </a:r>
          </a:p>
          <a:p>
            <a:r>
              <a:rPr lang="en-US" dirty="0"/>
              <a:t>  ________</a:t>
            </a:r>
          </a:p>
          <a:p>
            <a:r>
              <a:rPr lang="en-US" dirty="0"/>
              <a:t>  00001000  = 8 (In decimal)</a:t>
            </a:r>
          </a:p>
        </p:txBody>
      </p:sp>
    </p:spTree>
    <p:extLst>
      <p:ext uri="{BB962C8B-B14F-4D97-AF65-F5344CB8AC3E}">
        <p14:creationId xmlns:p14="http://schemas.microsoft.com/office/powerpoint/2010/main" val="25095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Bitwise OR operator |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output of bitwise OR is 1 if at least one corresponding bit of two operands is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C Programming, bitwise OR operator is denoted by </a:t>
            </a:r>
            <a:r>
              <a:rPr lang="en-US" dirty="0" smtClean="0"/>
              <a:t>|.</a:t>
            </a:r>
          </a:p>
          <a:p>
            <a:r>
              <a:rPr lang="en-US" dirty="0"/>
              <a:t>12 = 00001100 (In Binary)</a:t>
            </a:r>
          </a:p>
          <a:p>
            <a:r>
              <a:rPr lang="en-US" dirty="0"/>
              <a:t>25 = 00011001 (In Binary)</a:t>
            </a:r>
          </a:p>
          <a:p>
            <a:endParaRPr lang="en-US" dirty="0"/>
          </a:p>
          <a:p>
            <a:r>
              <a:rPr lang="en-US" dirty="0"/>
              <a:t>Bitwise OR Operation of 12 and 25</a:t>
            </a:r>
          </a:p>
          <a:p>
            <a:r>
              <a:rPr lang="en-US" dirty="0"/>
              <a:t>  00001100</a:t>
            </a:r>
          </a:p>
          <a:p>
            <a:r>
              <a:rPr lang="en-US" dirty="0"/>
              <a:t>| 00011001</a:t>
            </a:r>
          </a:p>
          <a:p>
            <a:r>
              <a:rPr lang="en-US" dirty="0"/>
              <a:t>  ________</a:t>
            </a:r>
          </a:p>
          <a:p>
            <a:r>
              <a:rPr lang="en-US" dirty="0"/>
              <a:t>  00011101  = 29 (In decimal)</a:t>
            </a:r>
          </a:p>
        </p:txBody>
      </p:sp>
    </p:spTree>
    <p:extLst>
      <p:ext uri="{BB962C8B-B14F-4D97-AF65-F5344CB8AC3E}">
        <p14:creationId xmlns:p14="http://schemas.microsoft.com/office/powerpoint/2010/main" val="310147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Bitwise XOR (exclusive OR) operator ^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result of bitwise XOR operator is 1 if the corresponding bits of two operands are opposite. It is </a:t>
            </a:r>
            <a:r>
              <a:rPr lang="en-US" dirty="0" smtClean="0"/>
              <a:t>denoted </a:t>
            </a:r>
            <a:r>
              <a:rPr lang="en-US" dirty="0"/>
              <a:t>by </a:t>
            </a:r>
            <a:r>
              <a:rPr lang="en-US" dirty="0" smtClean="0"/>
              <a:t>^</a:t>
            </a:r>
          </a:p>
          <a:p>
            <a:r>
              <a:rPr lang="en-US" dirty="0"/>
              <a:t>12 = 00001100 (In Binary)</a:t>
            </a:r>
          </a:p>
          <a:p>
            <a:r>
              <a:rPr lang="en-US" dirty="0"/>
              <a:t>25 = 00011001 (In Binary)</a:t>
            </a:r>
          </a:p>
          <a:p>
            <a:endParaRPr lang="en-US" dirty="0"/>
          </a:p>
          <a:p>
            <a:r>
              <a:rPr lang="en-US" dirty="0"/>
              <a:t>Bitwise XOR Operation of 12 and 25</a:t>
            </a:r>
          </a:p>
          <a:p>
            <a:r>
              <a:rPr lang="en-US" dirty="0"/>
              <a:t>  00001100</a:t>
            </a:r>
          </a:p>
          <a:p>
            <a:r>
              <a:rPr lang="en-US" dirty="0"/>
              <a:t>| 00011001</a:t>
            </a:r>
          </a:p>
          <a:p>
            <a:r>
              <a:rPr lang="en-US" dirty="0"/>
              <a:t>  ________</a:t>
            </a:r>
          </a:p>
          <a:p>
            <a:r>
              <a:rPr lang="en-US" dirty="0"/>
              <a:t>  00010101  = 21 (In decimal)</a:t>
            </a:r>
          </a:p>
        </p:txBody>
      </p:sp>
    </p:spTree>
    <p:extLst>
      <p:ext uri="{BB962C8B-B14F-4D97-AF65-F5344CB8AC3E}">
        <p14:creationId xmlns:p14="http://schemas.microsoft.com/office/powerpoint/2010/main" val="42624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whose value is the address of another variable, i.e., direct address of the memory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You </a:t>
            </a:r>
            <a:r>
              <a:rPr lang="en-US" dirty="0"/>
              <a:t>must declare a pointer before using it to store any variable </a:t>
            </a:r>
            <a:r>
              <a:rPr lang="en-US" dirty="0" smtClean="0"/>
              <a:t>address</a:t>
            </a:r>
          </a:p>
          <a:p>
            <a:r>
              <a:rPr lang="en-US" dirty="0"/>
              <a:t>The general form of a pointer variable declaration is −</a:t>
            </a:r>
          </a:p>
          <a:p>
            <a:r>
              <a:rPr lang="en-US" dirty="0"/>
              <a:t>type *</a:t>
            </a:r>
            <a:r>
              <a:rPr lang="en-US" dirty="0" err="1"/>
              <a:t>var</a:t>
            </a:r>
            <a:r>
              <a:rPr lang="en-US" dirty="0"/>
              <a:t>-name; </a:t>
            </a:r>
          </a:p>
        </p:txBody>
      </p:sp>
    </p:spTree>
    <p:extLst>
      <p:ext uri="{BB962C8B-B14F-4D97-AF65-F5344CB8AC3E}">
        <p14:creationId xmlns:p14="http://schemas.microsoft.com/office/powerpoint/2010/main" val="177726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Bitwise complement operator ~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Bitwise compliment operator is an unary operator (works on one operand only). It changes the 1 to 0 and 0 to 1. It is denoted by </a:t>
            </a:r>
            <a:r>
              <a:rPr lang="en-US" dirty="0" smtClean="0"/>
              <a:t>~</a:t>
            </a:r>
          </a:p>
          <a:p>
            <a:r>
              <a:rPr lang="en-US" dirty="0"/>
              <a:t>35=00100011 (In Binary)</a:t>
            </a:r>
          </a:p>
          <a:p>
            <a:endParaRPr lang="en-US" dirty="0"/>
          </a:p>
          <a:p>
            <a:r>
              <a:rPr lang="en-US" dirty="0"/>
              <a:t>Bitwise complement Operation of 8</a:t>
            </a:r>
          </a:p>
          <a:p>
            <a:r>
              <a:rPr lang="en-US" dirty="0"/>
              <a:t>~ </a:t>
            </a:r>
            <a:r>
              <a:rPr lang="en-US" dirty="0" smtClean="0"/>
              <a:t>00001000 </a:t>
            </a:r>
            <a:endParaRPr lang="en-US" dirty="0"/>
          </a:p>
          <a:p>
            <a:r>
              <a:rPr lang="en-US" dirty="0"/>
              <a:t>  ________</a:t>
            </a:r>
          </a:p>
          <a:p>
            <a:r>
              <a:rPr lang="en-US" dirty="0"/>
              <a:t>  </a:t>
            </a:r>
            <a:r>
              <a:rPr lang="en-US" dirty="0" smtClean="0"/>
              <a:t>00010111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9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Operators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shift operators in C programming:</a:t>
            </a:r>
          </a:p>
          <a:p>
            <a:r>
              <a:rPr lang="en-US" dirty="0"/>
              <a:t>Right shift operator</a:t>
            </a:r>
          </a:p>
          <a:p>
            <a:r>
              <a:rPr lang="en-US" dirty="0"/>
              <a:t>Left shift </a:t>
            </a:r>
            <a:r>
              <a:rPr lang="en-US" dirty="0" smtClean="0"/>
              <a:t>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0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shift operator&gt;&gt;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Right shift operator shifts all bits towards right by certain number of specified bits. It is denoted by &gt;&gt;.</a:t>
            </a:r>
          </a:p>
          <a:p>
            <a:endParaRPr lang="en-US" dirty="0"/>
          </a:p>
          <a:p>
            <a:r>
              <a:rPr lang="en-US" dirty="0"/>
              <a:t>212 = 11010100 (In binary)</a:t>
            </a:r>
          </a:p>
          <a:p>
            <a:r>
              <a:rPr lang="en-US" dirty="0"/>
              <a:t>212&gt;&gt;2 = 00110101 (In binary) [Right shift by two bits]</a:t>
            </a:r>
          </a:p>
          <a:p>
            <a:r>
              <a:rPr lang="en-US" dirty="0"/>
              <a:t>212&gt;&gt;7 = 00000001 (In binary)</a:t>
            </a:r>
          </a:p>
          <a:p>
            <a:r>
              <a:rPr lang="en-US" dirty="0"/>
              <a:t>212&gt;&gt;8 = 00000000 </a:t>
            </a:r>
          </a:p>
          <a:p>
            <a:r>
              <a:rPr lang="en-US" dirty="0"/>
              <a:t>212&gt;&gt;0 = 11010100 (No Shift)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7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functions: </a:t>
            </a:r>
          </a:p>
        </p:txBody>
      </p:sp>
    </p:spTree>
    <p:extLst>
      <p:ext uri="{BB962C8B-B14F-4D97-AF65-F5344CB8AC3E}">
        <p14:creationId xmlns:p14="http://schemas.microsoft.com/office/powerpoint/2010/main" val="2702543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Shift &lt;&lt;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212 = 11010100 (In binary)</a:t>
            </a:r>
          </a:p>
          <a:p>
            <a:r>
              <a:rPr lang="en-US" dirty="0"/>
              <a:t>212&lt;&lt;1 = 110101000 (In binary) [Left shift by one bit]</a:t>
            </a:r>
          </a:p>
          <a:p>
            <a:r>
              <a:rPr lang="en-US" dirty="0"/>
              <a:t>212&lt;&lt;0 =11010100 (Shift by 0)</a:t>
            </a:r>
          </a:p>
        </p:txBody>
      </p:sp>
    </p:spTree>
    <p:extLst>
      <p:ext uri="{BB962C8B-B14F-4D97-AF65-F5344CB8AC3E}">
        <p14:creationId xmlns:p14="http://schemas.microsoft.com/office/powerpoint/2010/main" val="42129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</a:t>
            </a:r>
            <a:r>
              <a:rPr lang="en-US" b="1" dirty="0"/>
              <a:t>type</a:t>
            </a:r>
            <a:r>
              <a:rPr lang="en-US" dirty="0"/>
              <a:t> is the pointer's base type; it must be a valid C data type and </a:t>
            </a:r>
            <a:r>
              <a:rPr lang="en-US" b="1" dirty="0" err="1"/>
              <a:t>var</a:t>
            </a:r>
            <a:r>
              <a:rPr lang="en-US" b="1" dirty="0"/>
              <a:t>-name</a:t>
            </a:r>
            <a:r>
              <a:rPr lang="en-US" dirty="0"/>
              <a:t> is the name of the pointer variable</a:t>
            </a:r>
            <a:r>
              <a:rPr lang="en-US" dirty="0" smtClean="0"/>
              <a:t>.</a:t>
            </a:r>
          </a:p>
          <a:p>
            <a:r>
              <a:rPr lang="en-US" dirty="0" err="1"/>
              <a:t>int</a:t>
            </a:r>
            <a:r>
              <a:rPr lang="en-US" dirty="0"/>
              <a:t>    *</a:t>
            </a:r>
            <a:r>
              <a:rPr lang="en-US" dirty="0" err="1"/>
              <a:t>ip</a:t>
            </a:r>
            <a:r>
              <a:rPr lang="en-US" dirty="0"/>
              <a:t>;    /* pointer to an integer */</a:t>
            </a:r>
          </a:p>
          <a:p>
            <a:r>
              <a:rPr lang="en-US" dirty="0"/>
              <a:t>double *</a:t>
            </a:r>
            <a:r>
              <a:rPr lang="en-US" dirty="0" err="1"/>
              <a:t>dp</a:t>
            </a:r>
            <a:r>
              <a:rPr lang="en-US" dirty="0"/>
              <a:t>;    /* pointer to a double */</a:t>
            </a:r>
          </a:p>
          <a:p>
            <a:r>
              <a:rPr lang="en-US" dirty="0"/>
              <a:t>float  *</a:t>
            </a:r>
            <a:r>
              <a:rPr lang="en-US" dirty="0" err="1"/>
              <a:t>fp</a:t>
            </a:r>
            <a:r>
              <a:rPr lang="en-US" dirty="0"/>
              <a:t>;    /* pointer to a float */</a:t>
            </a:r>
          </a:p>
          <a:p>
            <a:r>
              <a:rPr lang="en-US" dirty="0"/>
              <a:t>char   *</a:t>
            </a:r>
            <a:r>
              <a:rPr lang="en-US" dirty="0" err="1"/>
              <a:t>ch</a:t>
            </a:r>
            <a:r>
              <a:rPr lang="en-US" dirty="0"/>
              <a:t>     /* pointer to a character */</a:t>
            </a:r>
          </a:p>
        </p:txBody>
      </p:sp>
    </p:spTree>
    <p:extLst>
      <p:ext uri="{BB962C8B-B14F-4D97-AF65-F5344CB8AC3E}">
        <p14:creationId xmlns:p14="http://schemas.microsoft.com/office/powerpoint/2010/main" val="311328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= 20;   /* actual variable declaration */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*</a:t>
            </a:r>
            <a:r>
              <a:rPr lang="en-US" dirty="0" err="1"/>
              <a:t>ip</a:t>
            </a:r>
            <a:r>
              <a:rPr lang="en-US" dirty="0"/>
              <a:t>;        /* pointer variable declaration */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ip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  /* store address of </a:t>
            </a:r>
            <a:r>
              <a:rPr lang="en-US" dirty="0" err="1"/>
              <a:t>var</a:t>
            </a:r>
            <a:r>
              <a:rPr lang="en-US" dirty="0"/>
              <a:t> in pointer variable*/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("Address of </a:t>
            </a:r>
            <a:r>
              <a:rPr lang="en-US" dirty="0" err="1"/>
              <a:t>var</a:t>
            </a:r>
            <a:r>
              <a:rPr lang="en-US" dirty="0"/>
              <a:t> variable: %x\n", &amp;</a:t>
            </a:r>
            <a:r>
              <a:rPr lang="en-US" dirty="0" err="1"/>
              <a:t>var</a:t>
            </a:r>
            <a:r>
              <a:rPr lang="en-US" dirty="0"/>
              <a:t>  );</a:t>
            </a:r>
          </a:p>
          <a:p>
            <a:endParaRPr lang="en-US" dirty="0"/>
          </a:p>
          <a:p>
            <a:r>
              <a:rPr lang="en-US" dirty="0"/>
              <a:t>   /* address stored in pointer variable */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("Address stored in </a:t>
            </a:r>
            <a:r>
              <a:rPr lang="en-US" dirty="0" err="1"/>
              <a:t>ip</a:t>
            </a:r>
            <a:r>
              <a:rPr lang="en-US" dirty="0"/>
              <a:t> variable: %x\n", </a:t>
            </a:r>
            <a:r>
              <a:rPr lang="en-US" dirty="0" err="1"/>
              <a:t>ip</a:t>
            </a:r>
            <a:r>
              <a:rPr lang="en-US" dirty="0"/>
              <a:t> );</a:t>
            </a:r>
          </a:p>
          <a:p>
            <a:endParaRPr lang="en-US" dirty="0"/>
          </a:p>
          <a:p>
            <a:r>
              <a:rPr lang="en-US" dirty="0"/>
              <a:t>   /* access the value using the pointer */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("Value of *</a:t>
            </a:r>
            <a:r>
              <a:rPr lang="en-US" dirty="0" err="1"/>
              <a:t>ip</a:t>
            </a:r>
            <a:r>
              <a:rPr lang="en-US" dirty="0"/>
              <a:t> variable: %d\n", *</a:t>
            </a:r>
            <a:r>
              <a:rPr lang="en-US" dirty="0" err="1"/>
              <a:t>ip</a:t>
            </a:r>
            <a:r>
              <a:rPr lang="en-US" dirty="0"/>
              <a:t> );</a:t>
            </a:r>
          </a:p>
          <a:p>
            <a:endParaRPr lang="en-US" dirty="0"/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9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above code is compiled and executed, it produces the following result −</a:t>
            </a:r>
          </a:p>
          <a:p>
            <a:r>
              <a:rPr lang="en-US" dirty="0"/>
              <a:t>Address of </a:t>
            </a:r>
            <a:r>
              <a:rPr lang="en-US" dirty="0" err="1"/>
              <a:t>var</a:t>
            </a:r>
            <a:r>
              <a:rPr lang="en-US" dirty="0"/>
              <a:t> variable: bffd8b3c </a:t>
            </a:r>
            <a:endParaRPr lang="en-US" dirty="0" smtClean="0"/>
          </a:p>
          <a:p>
            <a:r>
              <a:rPr lang="en-US" dirty="0" smtClean="0"/>
              <a:t>Address </a:t>
            </a:r>
            <a:r>
              <a:rPr lang="en-US" dirty="0"/>
              <a:t>stored in </a:t>
            </a:r>
            <a:r>
              <a:rPr lang="en-US" dirty="0" err="1"/>
              <a:t>ip</a:t>
            </a:r>
            <a:r>
              <a:rPr lang="en-US" dirty="0"/>
              <a:t> variable: </a:t>
            </a:r>
            <a:r>
              <a:rPr lang="en-US" dirty="0" smtClean="0"/>
              <a:t>bffd8b3c</a:t>
            </a:r>
          </a:p>
          <a:p>
            <a:r>
              <a:rPr lang="en-US" dirty="0" smtClean="0"/>
              <a:t> </a:t>
            </a:r>
            <a:r>
              <a:rPr lang="en-US" dirty="0"/>
              <a:t>Value of *</a:t>
            </a:r>
            <a:r>
              <a:rPr lang="en-US" dirty="0" err="1"/>
              <a:t>ip</a:t>
            </a:r>
            <a:r>
              <a:rPr lang="en-US" dirty="0"/>
              <a:t> variable: 20 </a:t>
            </a:r>
          </a:p>
        </p:txBody>
      </p:sp>
    </p:spTree>
    <p:extLst>
      <p:ext uri="{BB962C8B-B14F-4D97-AF65-F5344CB8AC3E}">
        <p14:creationId xmlns:p14="http://schemas.microsoft.com/office/powerpoint/2010/main" val="92333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in c is an address, which is a numeric value. Therefore, you can perform arithmetic operations on a pointer just as you can on a numeric value. There are four arithmetic operators that can be used on pointers: ++, --, +, and 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that </a:t>
            </a:r>
            <a:r>
              <a:rPr lang="en-US" b="1" dirty="0" err="1"/>
              <a:t>ptr</a:t>
            </a:r>
            <a:r>
              <a:rPr lang="en-US" dirty="0"/>
              <a:t> is an integer pointer which points to the address </a:t>
            </a:r>
            <a:r>
              <a:rPr lang="en-US" dirty="0" smtClean="0"/>
              <a:t>1000</a:t>
            </a:r>
          </a:p>
          <a:p>
            <a:r>
              <a:rPr lang="en-US" dirty="0" err="1"/>
              <a:t>ptr</a:t>
            </a:r>
            <a:r>
              <a:rPr lang="en-US" dirty="0" smtClean="0"/>
              <a:t>++</a:t>
            </a:r>
          </a:p>
          <a:p>
            <a:r>
              <a:rPr lang="en-US" dirty="0"/>
              <a:t>After the above operation, the </a:t>
            </a:r>
            <a:r>
              <a:rPr lang="en-US" b="1" dirty="0" err="1"/>
              <a:t>ptr</a:t>
            </a:r>
            <a:r>
              <a:rPr lang="en-US" dirty="0"/>
              <a:t> will point to the location 1004 because each time </a:t>
            </a:r>
            <a:r>
              <a:rPr lang="en-US" dirty="0" err="1"/>
              <a:t>ptr</a:t>
            </a:r>
            <a:r>
              <a:rPr lang="en-US" dirty="0"/>
              <a:t> is incremented, it will point to the next integer location which is 4 bytes next to the current location.</a:t>
            </a:r>
          </a:p>
        </p:txBody>
      </p:sp>
    </p:spTree>
    <p:extLst>
      <p:ext uri="{BB962C8B-B14F-4D97-AF65-F5344CB8AC3E}">
        <p14:creationId xmlns:p14="http://schemas.microsoft.com/office/powerpoint/2010/main" val="97710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 err="1"/>
              <a:t>ptr</a:t>
            </a:r>
            <a:r>
              <a:rPr lang="en-US" dirty="0"/>
              <a:t> points to a character whose address is 1000, then the above operation will point to the location 1001 because the next character will be available at </a:t>
            </a:r>
            <a:r>
              <a:rPr lang="en-US" dirty="0" smtClean="0"/>
              <a:t>1001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9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define a pointer to a pointer, the first pointer contains the address of the second pointer, which points to the location that contains the actual value as shown below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4038599"/>
            <a:ext cx="7086600" cy="19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6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1209</Words>
  <Application>Microsoft Office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Pointers</vt:lpstr>
      <vt:lpstr>PowerPoint Presentation</vt:lpstr>
      <vt:lpstr>PowerPoint Presentation</vt:lpstr>
      <vt:lpstr>PowerPoint Presentation</vt:lpstr>
      <vt:lpstr>PowerPoint Presentation</vt:lpstr>
      <vt:lpstr>Pointer Arithmetic </vt:lpstr>
      <vt:lpstr>PowerPoint Presentation</vt:lpstr>
      <vt:lpstr>PowerPoint Presentation</vt:lpstr>
      <vt:lpstr>Pointer to Pointer</vt:lpstr>
      <vt:lpstr>PowerPoint Presentation</vt:lpstr>
      <vt:lpstr>PowerPoint Presentation</vt:lpstr>
      <vt:lpstr>PowerPoint Presentation</vt:lpstr>
      <vt:lpstr>C – Type Qualifiers </vt:lpstr>
      <vt:lpstr>const</vt:lpstr>
      <vt:lpstr>volatile keyword</vt:lpstr>
      <vt:lpstr>Bitwise Operator</vt:lpstr>
      <vt:lpstr>Bitwise AND operator &amp; </vt:lpstr>
      <vt:lpstr>Bitwise OR operator | </vt:lpstr>
      <vt:lpstr>Bitwise XOR (exclusive OR) operator ^ </vt:lpstr>
      <vt:lpstr>Bitwise complement operator ~ </vt:lpstr>
      <vt:lpstr>Shift Operators in C</vt:lpstr>
      <vt:lpstr>Right shift operator&gt;&gt;</vt:lpstr>
      <vt:lpstr>PowerPoint Presentation</vt:lpstr>
      <vt:lpstr>Left Shift &lt;&lt;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Amber Hayat</dc:creator>
  <cp:lastModifiedBy>Amber Hayat</cp:lastModifiedBy>
  <cp:revision>31</cp:revision>
  <dcterms:created xsi:type="dcterms:W3CDTF">2006-08-16T00:00:00Z</dcterms:created>
  <dcterms:modified xsi:type="dcterms:W3CDTF">2016-09-14T09:33:31Z</dcterms:modified>
</cp:coreProperties>
</file>