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Searching and sorting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Amber Hayat </a:t>
            </a:r>
          </a:p>
          <a:p>
            <a:r>
              <a:rPr lang="en-US" dirty="0" smtClean="0"/>
              <a:t>ahayat@ddn.upes.ac.in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44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binary search algorithm can </a:t>
            </a:r>
            <a:r>
              <a:rPr lang="en-US" dirty="0" smtClean="0"/>
              <a:t>only be </a:t>
            </a:r>
            <a:r>
              <a:rPr lang="en-US" dirty="0"/>
              <a:t>used with </a:t>
            </a:r>
            <a:r>
              <a:rPr lang="en-US" b="1" i="1" dirty="0"/>
              <a:t>sorted array </a:t>
            </a:r>
            <a:r>
              <a:rPr lang="en-US" dirty="0"/>
              <a:t>and eliminates one half of the elements in the </a:t>
            </a:r>
            <a:r>
              <a:rPr lang="en-US" dirty="0" smtClean="0"/>
              <a:t>array being </a:t>
            </a:r>
            <a:r>
              <a:rPr lang="en-US" dirty="0"/>
              <a:t>searched after each comparison</a:t>
            </a:r>
            <a:r>
              <a:rPr lang="en-US" dirty="0" smtClean="0"/>
              <a:t>.</a:t>
            </a:r>
          </a:p>
          <a:p>
            <a:r>
              <a:rPr lang="en-US" dirty="0"/>
              <a:t>The algorithm locates the middle element </a:t>
            </a:r>
            <a:r>
              <a:rPr lang="en-US" dirty="0" smtClean="0"/>
              <a:t>of the </a:t>
            </a:r>
            <a:r>
              <a:rPr lang="en-US" dirty="0"/>
              <a:t>array and compares it to the search key.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they are equal, the search key </a:t>
            </a:r>
            <a:r>
              <a:rPr lang="en-US" dirty="0" smtClean="0"/>
              <a:t>is found </a:t>
            </a:r>
            <a:r>
              <a:rPr lang="en-US" dirty="0"/>
              <a:t>and array subscript of that element is returned. Otherwise the problem </a:t>
            </a:r>
            <a:r>
              <a:rPr lang="en-US" dirty="0" smtClean="0"/>
              <a:t>is reduced </a:t>
            </a:r>
            <a:r>
              <a:rPr lang="en-US" dirty="0"/>
              <a:t>to searching one half of the array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If the search key is less than the </a:t>
            </a:r>
            <a:r>
              <a:rPr lang="en-US" dirty="0" smtClean="0"/>
              <a:t>middle element </a:t>
            </a:r>
            <a:r>
              <a:rPr lang="en-US" dirty="0"/>
              <a:t>of array, the first half of the array is searched.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search key is not </a:t>
            </a:r>
            <a:r>
              <a:rPr lang="en-US" dirty="0" smtClean="0"/>
              <a:t>the middle </a:t>
            </a:r>
            <a:r>
              <a:rPr lang="en-US" dirty="0"/>
              <a:t>element of in the specified sub array, the algorithm is repeated on </a:t>
            </a:r>
            <a:r>
              <a:rPr lang="en-US" dirty="0" smtClean="0"/>
              <a:t>one quarter </a:t>
            </a:r>
            <a:r>
              <a:rPr lang="en-US" dirty="0"/>
              <a:t>of the original array.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search continues until the sub array consist of </a:t>
            </a:r>
            <a:r>
              <a:rPr lang="en-US" dirty="0" smtClean="0"/>
              <a:t>one element </a:t>
            </a:r>
            <a:r>
              <a:rPr lang="en-US" dirty="0"/>
              <a:t>that is equal to the search key (search successful). But if Search-key </a:t>
            </a:r>
            <a:r>
              <a:rPr lang="en-US" dirty="0" smtClean="0"/>
              <a:t>not found </a:t>
            </a:r>
            <a:r>
              <a:rPr lang="en-US" dirty="0"/>
              <a:t>in the array then the value of END of new selected range will be less than the</a:t>
            </a:r>
          </a:p>
          <a:p>
            <a:pPr marL="0" indent="0">
              <a:buNone/>
            </a:pPr>
            <a:r>
              <a:rPr lang="en-US" dirty="0" smtClean="0"/>
              <a:t>      START </a:t>
            </a:r>
            <a:r>
              <a:rPr lang="en-US" dirty="0"/>
              <a:t>of new selected range.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15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62000"/>
            <a:ext cx="8153400" cy="5638800"/>
          </a:xfrm>
        </p:spPr>
      </p:pic>
    </p:spTree>
    <p:extLst>
      <p:ext uri="{BB962C8B-B14F-4D97-AF65-F5344CB8AC3E}">
        <p14:creationId xmlns:p14="http://schemas.microsoft.com/office/powerpoint/2010/main" val="3309083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686800" cy="66294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Algorithm: </a:t>
            </a:r>
            <a:r>
              <a:rPr lang="en-US" dirty="0"/>
              <a:t>(Binary Search)</a:t>
            </a:r>
          </a:p>
          <a:p>
            <a:r>
              <a:rPr lang="en-US" dirty="0"/>
              <a:t>Here </a:t>
            </a:r>
            <a:r>
              <a:rPr lang="en-US" b="1" dirty="0"/>
              <a:t>A </a:t>
            </a:r>
            <a:r>
              <a:rPr lang="en-US" dirty="0"/>
              <a:t>is a sorted Linear Array with N elements and SKEY is a given </a:t>
            </a:r>
            <a:r>
              <a:rPr lang="en-US" dirty="0" smtClean="0"/>
              <a:t>item of </a:t>
            </a:r>
            <a:r>
              <a:rPr lang="en-US" dirty="0"/>
              <a:t>information to search. This algorithm finds the location of SKEY </a:t>
            </a:r>
            <a:r>
              <a:rPr lang="en-US" dirty="0" smtClean="0"/>
              <a:t>in </a:t>
            </a:r>
            <a:r>
              <a:rPr lang="en-US" b="1" dirty="0" smtClean="0"/>
              <a:t>A </a:t>
            </a:r>
            <a:r>
              <a:rPr lang="en-US" dirty="0"/>
              <a:t>and if successful, it returns its location otherwise it returns -1 </a:t>
            </a:r>
            <a:r>
              <a:rPr lang="en-US" dirty="0" smtClean="0"/>
              <a:t>for unsuccessful</a:t>
            </a:r>
            <a:r>
              <a:rPr lang="en-US" dirty="0"/>
              <a:t>.</a:t>
            </a:r>
          </a:p>
          <a:p>
            <a:r>
              <a:rPr lang="en-US" dirty="0" err="1"/>
              <a:t>BinarySearch</a:t>
            </a:r>
            <a:r>
              <a:rPr lang="en-US" dirty="0"/>
              <a:t> (A, SKEY)</a:t>
            </a:r>
          </a:p>
          <a:p>
            <a:r>
              <a:rPr lang="en-US" b="1" dirty="0"/>
              <a:t>1. </a:t>
            </a:r>
            <a:r>
              <a:rPr lang="en-US" dirty="0"/>
              <a:t>[Initialize segment variables.]</a:t>
            </a:r>
          </a:p>
          <a:p>
            <a:r>
              <a:rPr lang="en-US" dirty="0"/>
              <a:t>Set START=0, END=N-1 and MID=INT((START+END)/2).</a:t>
            </a:r>
          </a:p>
          <a:p>
            <a:r>
              <a:rPr lang="en-US" b="1" dirty="0"/>
              <a:t>2. </a:t>
            </a:r>
            <a:r>
              <a:rPr lang="en-US" dirty="0"/>
              <a:t>Repeat Steps 3 and 4 while START ≤ END and A[MID]≠SKEY.</a:t>
            </a:r>
          </a:p>
          <a:p>
            <a:r>
              <a:rPr lang="en-US" b="1" dirty="0"/>
              <a:t>3. </a:t>
            </a:r>
            <a:r>
              <a:rPr lang="en-US" dirty="0"/>
              <a:t>If SKEY&lt; A[MID]. Then</a:t>
            </a:r>
          </a:p>
          <a:p>
            <a:r>
              <a:rPr lang="en-US" dirty="0"/>
              <a:t>Set END=MID-1.</a:t>
            </a:r>
          </a:p>
          <a:p>
            <a:r>
              <a:rPr lang="en-US" dirty="0"/>
              <a:t>Else Set START=MID+1.</a:t>
            </a:r>
          </a:p>
          <a:p>
            <a:r>
              <a:rPr lang="en-US" dirty="0"/>
              <a:t>[End of If Structure.]</a:t>
            </a:r>
          </a:p>
          <a:p>
            <a:r>
              <a:rPr lang="en-US" b="1" dirty="0"/>
              <a:t>4. </a:t>
            </a:r>
            <a:r>
              <a:rPr lang="en-US" dirty="0"/>
              <a:t>Set MID=INT((START +END)/2).</a:t>
            </a:r>
          </a:p>
          <a:p>
            <a:r>
              <a:rPr lang="en-US" dirty="0"/>
              <a:t>[End of Step 2 loop.]</a:t>
            </a:r>
          </a:p>
          <a:p>
            <a:r>
              <a:rPr lang="en-US" b="1" dirty="0"/>
              <a:t>5. </a:t>
            </a:r>
            <a:r>
              <a:rPr lang="en-US" dirty="0"/>
              <a:t>If A[MID]= SKEY then Set LOC= MID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Set LOC = -1</a:t>
            </a:r>
          </a:p>
          <a:p>
            <a:r>
              <a:rPr lang="en-US" dirty="0"/>
              <a:t>[End of IF structure.]</a:t>
            </a:r>
          </a:p>
          <a:p>
            <a:r>
              <a:rPr lang="en-US" b="1" dirty="0"/>
              <a:t>6. </a:t>
            </a:r>
            <a:r>
              <a:rPr lang="en-US" dirty="0"/>
              <a:t>return LOC and Exit</a:t>
            </a:r>
          </a:p>
        </p:txBody>
      </p:sp>
    </p:spTree>
    <p:extLst>
      <p:ext uri="{BB962C8B-B14F-4D97-AF65-F5344CB8AC3E}">
        <p14:creationId xmlns:p14="http://schemas.microsoft.com/office/powerpoint/2010/main" val="2045212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Complexity </a:t>
            </a:r>
            <a:r>
              <a:rPr lang="en-US" b="1" dirty="0"/>
              <a:t>of Binary Search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b="1" i="1" dirty="0"/>
              <a:t>Computational Complexity </a:t>
            </a:r>
            <a:r>
              <a:rPr lang="en-US" dirty="0"/>
              <a:t>of the </a:t>
            </a:r>
            <a:r>
              <a:rPr lang="en-US" b="1" i="1" dirty="0"/>
              <a:t>Binary Search </a:t>
            </a:r>
            <a:r>
              <a:rPr lang="en-US" dirty="0"/>
              <a:t>algorithm is </a:t>
            </a:r>
            <a:r>
              <a:rPr lang="en-US" dirty="0" smtClean="0"/>
              <a:t>measured by </a:t>
            </a:r>
            <a:r>
              <a:rPr lang="en-US" dirty="0"/>
              <a:t>the maximum (worst case) number of Comparisons it performs for </a:t>
            </a:r>
            <a:r>
              <a:rPr lang="en-US" dirty="0" smtClean="0"/>
              <a:t>searching operations</a:t>
            </a:r>
            <a:r>
              <a:rPr lang="en-US" dirty="0"/>
              <a:t>.</a:t>
            </a:r>
          </a:p>
          <a:p>
            <a:r>
              <a:rPr lang="en-US" dirty="0"/>
              <a:t>The searched array is divided by 2 for each </a:t>
            </a:r>
            <a:r>
              <a:rPr lang="en-US" dirty="0" smtClean="0"/>
              <a:t>comparison/iteration. Therefore</a:t>
            </a:r>
            <a:r>
              <a:rPr lang="en-US" dirty="0"/>
              <a:t>, the maximum number of comparisons is measured by:</a:t>
            </a:r>
          </a:p>
          <a:p>
            <a:r>
              <a:rPr lang="en-US" b="1" i="1" dirty="0"/>
              <a:t>log</a:t>
            </a:r>
            <a:r>
              <a:rPr lang="en-US" b="1" dirty="0"/>
              <a:t>2(</a:t>
            </a:r>
            <a:r>
              <a:rPr lang="en-US" b="1" i="1" dirty="0"/>
              <a:t>n</a:t>
            </a:r>
            <a:r>
              <a:rPr lang="en-US" b="1" dirty="0"/>
              <a:t>) </a:t>
            </a:r>
            <a:r>
              <a:rPr lang="en-US" dirty="0"/>
              <a:t>where </a:t>
            </a:r>
            <a:r>
              <a:rPr lang="en-US" i="1" dirty="0"/>
              <a:t>n </a:t>
            </a:r>
            <a:r>
              <a:rPr lang="en-US" dirty="0"/>
              <a:t>is the size of the array</a:t>
            </a:r>
          </a:p>
        </p:txBody>
      </p:sp>
    </p:spTree>
    <p:extLst>
      <p:ext uri="{BB962C8B-B14F-4D97-AF65-F5344CB8AC3E}">
        <p14:creationId xmlns:p14="http://schemas.microsoft.com/office/powerpoint/2010/main" val="693552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Complexity of Linear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b="1" i="1" dirty="0"/>
              <a:t>Computational Complexity </a:t>
            </a:r>
            <a:r>
              <a:rPr lang="en-US" dirty="0"/>
              <a:t>of the </a:t>
            </a:r>
            <a:r>
              <a:rPr lang="en-US" b="1" i="1" dirty="0"/>
              <a:t>Linear Search </a:t>
            </a:r>
            <a:r>
              <a:rPr lang="en-US" dirty="0"/>
              <a:t>is </a:t>
            </a:r>
            <a:r>
              <a:rPr lang="en-US" dirty="0" smtClean="0"/>
              <a:t>the maximum </a:t>
            </a:r>
            <a:r>
              <a:rPr lang="en-US" dirty="0"/>
              <a:t>number of comparisons you need to search the array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As you </a:t>
            </a:r>
            <a:r>
              <a:rPr lang="en-US" dirty="0" smtClean="0"/>
              <a:t>are visiting </a:t>
            </a:r>
            <a:r>
              <a:rPr lang="en-US" dirty="0"/>
              <a:t>all the array elements in the worst case, then, the number </a:t>
            </a:r>
            <a:r>
              <a:rPr lang="en-US" dirty="0" smtClean="0"/>
              <a:t>of comparisons </a:t>
            </a:r>
            <a:r>
              <a:rPr lang="en-US" dirty="0"/>
              <a:t>required is:</a:t>
            </a:r>
          </a:p>
          <a:p>
            <a:r>
              <a:rPr lang="en-US" b="1" i="1" dirty="0"/>
              <a:t>n </a:t>
            </a:r>
            <a:r>
              <a:rPr lang="en-US" dirty="0"/>
              <a:t>(n is the size of the array)</a:t>
            </a:r>
          </a:p>
        </p:txBody>
      </p:sp>
    </p:spTree>
    <p:extLst>
      <p:ext uri="{BB962C8B-B14F-4D97-AF65-F5344CB8AC3E}">
        <p14:creationId xmlns:p14="http://schemas.microsoft.com/office/powerpoint/2010/main" val="4150595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Sorting </a:t>
            </a:r>
            <a:r>
              <a:rPr lang="en-US" dirty="0"/>
              <a:t>an array is the ordering the array elements in </a:t>
            </a:r>
            <a:r>
              <a:rPr lang="en-US" b="1" i="1" dirty="0"/>
              <a:t>ascending </a:t>
            </a:r>
            <a:r>
              <a:rPr lang="en-US" dirty="0"/>
              <a:t>(increasing </a:t>
            </a:r>
            <a:r>
              <a:rPr lang="en-US" dirty="0" smtClean="0"/>
              <a:t>- from </a:t>
            </a:r>
            <a:r>
              <a:rPr lang="en-US" dirty="0"/>
              <a:t>min to max) or </a:t>
            </a:r>
            <a:r>
              <a:rPr lang="en-US" b="1" i="1" dirty="0"/>
              <a:t>descending </a:t>
            </a:r>
            <a:r>
              <a:rPr lang="en-US" dirty="0"/>
              <a:t>(decreasing – from max to min) order.</a:t>
            </a:r>
          </a:p>
          <a:p>
            <a:r>
              <a:rPr lang="en-US" b="1" dirty="0"/>
              <a:t>Example:</a:t>
            </a:r>
          </a:p>
          <a:p>
            <a:r>
              <a:rPr lang="en-US" dirty="0" smtClean="0"/>
              <a:t>{</a:t>
            </a:r>
            <a:r>
              <a:rPr lang="en-US" dirty="0"/>
              <a:t>2 1 5 7 4 3} </a:t>
            </a:r>
            <a:r>
              <a:rPr lang="en-US" dirty="0" smtClean="0"/>
              <a:t>to {1</a:t>
            </a:r>
            <a:r>
              <a:rPr lang="en-US" dirty="0"/>
              <a:t>, 2, 3, 4, 5,7} </a:t>
            </a:r>
            <a:r>
              <a:rPr lang="en-US" b="1" i="1" dirty="0"/>
              <a:t>ascending </a:t>
            </a:r>
            <a:r>
              <a:rPr lang="en-US" dirty="0"/>
              <a:t>order</a:t>
            </a:r>
          </a:p>
          <a:p>
            <a:r>
              <a:rPr lang="en-US" dirty="0" smtClean="0"/>
              <a:t>{</a:t>
            </a:r>
            <a:r>
              <a:rPr lang="en-US" dirty="0"/>
              <a:t>2 1 5 7 4 3</a:t>
            </a:r>
            <a:r>
              <a:rPr lang="en-US" dirty="0" smtClean="0"/>
              <a:t>} to {7,5</a:t>
            </a:r>
            <a:r>
              <a:rPr lang="en-US" dirty="0"/>
              <a:t>, 4, 3, 2, 1} </a:t>
            </a:r>
            <a:r>
              <a:rPr lang="en-US" b="1" i="1" dirty="0"/>
              <a:t>descending </a:t>
            </a:r>
            <a:r>
              <a:rPr lang="en-US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3610073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technique we use is called </a:t>
            </a:r>
            <a:r>
              <a:rPr lang="en-US" i="1" dirty="0"/>
              <a:t>“Bubble Sort” </a:t>
            </a:r>
            <a:r>
              <a:rPr lang="en-US" dirty="0"/>
              <a:t>because the bigger value </a:t>
            </a:r>
            <a:r>
              <a:rPr lang="en-US" dirty="0" smtClean="0"/>
              <a:t>gradually bubbles </a:t>
            </a:r>
            <a:r>
              <a:rPr lang="en-US" dirty="0"/>
              <a:t>their way up to the top of array like air bubble rising in water, while </a:t>
            </a:r>
            <a:r>
              <a:rPr lang="en-US" dirty="0" smtClean="0"/>
              <a:t>the small </a:t>
            </a:r>
            <a:r>
              <a:rPr lang="en-US" dirty="0"/>
              <a:t>values sink to the bottom of array.</a:t>
            </a:r>
          </a:p>
          <a:p>
            <a:r>
              <a:rPr lang="en-US" dirty="0"/>
              <a:t>This technique is to make several passes through the array. On each </a:t>
            </a:r>
            <a:r>
              <a:rPr lang="en-US" dirty="0" smtClean="0"/>
              <a:t>pass, successive </a:t>
            </a:r>
            <a:r>
              <a:rPr lang="en-US" dirty="0"/>
              <a:t>pairs of elements are compared. If a pair is in increasing order (or </a:t>
            </a:r>
            <a:r>
              <a:rPr lang="en-US" dirty="0" err="1" smtClean="0"/>
              <a:t>thevalues</a:t>
            </a:r>
            <a:r>
              <a:rPr lang="en-US" dirty="0" smtClean="0"/>
              <a:t> </a:t>
            </a:r>
            <a:r>
              <a:rPr lang="en-US" dirty="0"/>
              <a:t>are identical), we leave the values as they are. If a pair is in decreasing </a:t>
            </a:r>
            <a:r>
              <a:rPr lang="en-US" dirty="0" err="1" smtClean="0"/>
              <a:t>order,their</a:t>
            </a:r>
            <a:r>
              <a:rPr lang="en-US" dirty="0" smtClean="0"/>
              <a:t> </a:t>
            </a:r>
            <a:r>
              <a:rPr lang="en-US" dirty="0"/>
              <a:t>values are swapped in the array.</a:t>
            </a:r>
          </a:p>
        </p:txBody>
      </p:sp>
    </p:spTree>
    <p:extLst>
      <p:ext uri="{BB962C8B-B14F-4D97-AF65-F5344CB8AC3E}">
        <p14:creationId xmlns:p14="http://schemas.microsoft.com/office/powerpoint/2010/main" val="3269256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09600"/>
            <a:ext cx="7772399" cy="5638799"/>
          </a:xfrm>
        </p:spPr>
      </p:pic>
    </p:spTree>
    <p:extLst>
      <p:ext uri="{BB962C8B-B14F-4D97-AF65-F5344CB8AC3E}">
        <p14:creationId xmlns:p14="http://schemas.microsoft.com/office/powerpoint/2010/main" val="3988284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Bubble Sort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Algorithm: </a:t>
            </a:r>
            <a:r>
              <a:rPr lang="en-US" dirty="0"/>
              <a:t>(Bubble Sort) BUBBLE (DATA, N)</a:t>
            </a:r>
          </a:p>
          <a:p>
            <a:r>
              <a:rPr lang="en-US" dirty="0"/>
              <a:t>Here DATA is an Array with N elements. This algorithm sorts </a:t>
            </a:r>
            <a:r>
              <a:rPr lang="en-US" dirty="0" smtClean="0"/>
              <a:t>the elements </a:t>
            </a:r>
            <a:r>
              <a:rPr lang="en-US" dirty="0"/>
              <a:t>in DATA.</a:t>
            </a:r>
          </a:p>
          <a:p>
            <a:r>
              <a:rPr lang="en-US" b="1" dirty="0"/>
              <a:t>1. </a:t>
            </a:r>
            <a:r>
              <a:rPr lang="en-US" dirty="0"/>
              <a:t>for pass=1 to N-1.</a:t>
            </a:r>
          </a:p>
          <a:p>
            <a:r>
              <a:rPr lang="en-US" b="1" dirty="0"/>
              <a:t>2. </a:t>
            </a:r>
            <a:r>
              <a:rPr lang="en-US" b="1" dirty="0" smtClean="0"/>
              <a:t>     </a:t>
            </a: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&lt;= N-Pass;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b="1" dirty="0"/>
              <a:t>3. </a:t>
            </a:r>
            <a:r>
              <a:rPr lang="en-US" b="1" dirty="0" smtClean="0"/>
              <a:t>         </a:t>
            </a:r>
            <a:r>
              <a:rPr lang="en-US" dirty="0" smtClean="0"/>
              <a:t>If </a:t>
            </a:r>
            <a:r>
              <a:rPr lang="en-US" dirty="0"/>
              <a:t>DATA[</a:t>
            </a:r>
            <a:r>
              <a:rPr lang="en-US" dirty="0" err="1"/>
              <a:t>i</a:t>
            </a:r>
            <a:r>
              <a:rPr lang="en-US" dirty="0"/>
              <a:t>]&gt;DATA[i+1], then:</a:t>
            </a:r>
          </a:p>
          <a:p>
            <a:r>
              <a:rPr lang="en-US" dirty="0" smtClean="0"/>
              <a:t>           Interchange </a:t>
            </a:r>
            <a:r>
              <a:rPr lang="en-US" dirty="0"/>
              <a:t>DATA[</a:t>
            </a:r>
            <a:r>
              <a:rPr lang="en-US" dirty="0" err="1"/>
              <a:t>i</a:t>
            </a:r>
            <a:r>
              <a:rPr lang="en-US" dirty="0"/>
              <a:t>] and DATA[i+1].</a:t>
            </a:r>
          </a:p>
          <a:p>
            <a:r>
              <a:rPr lang="en-US" dirty="0" smtClean="0"/>
              <a:t>             [</a:t>
            </a:r>
            <a:r>
              <a:rPr lang="en-US" dirty="0"/>
              <a:t>End of If Structure.]</a:t>
            </a:r>
          </a:p>
          <a:p>
            <a:r>
              <a:rPr lang="en-US" dirty="0" smtClean="0"/>
              <a:t>                  [</a:t>
            </a:r>
            <a:r>
              <a:rPr lang="en-US" dirty="0"/>
              <a:t>End of inner loop.]</a:t>
            </a:r>
          </a:p>
          <a:p>
            <a:r>
              <a:rPr lang="en-US" dirty="0" smtClean="0"/>
              <a:t>                      [</a:t>
            </a:r>
            <a:r>
              <a:rPr lang="en-US" dirty="0"/>
              <a:t>End of Step 1 outer loop.]</a:t>
            </a:r>
          </a:p>
          <a:p>
            <a:r>
              <a:rPr lang="en-US" b="1" dirty="0" smtClean="0"/>
              <a:t>  4.            </a:t>
            </a:r>
            <a:r>
              <a:rPr lang="en-US" dirty="0"/>
              <a:t>Exit.</a:t>
            </a:r>
          </a:p>
        </p:txBody>
      </p:sp>
    </p:spTree>
    <p:extLst>
      <p:ext uri="{BB962C8B-B14F-4D97-AF65-F5344CB8AC3E}">
        <p14:creationId xmlns:p14="http://schemas.microsoft.com/office/powerpoint/2010/main" val="1607689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an array A with N elements A[0], A[1], . . . A[N-1] Is in memory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The Selection </a:t>
            </a:r>
            <a:r>
              <a:rPr lang="en-US" dirty="0"/>
              <a:t>sort algorithm for sorting </a:t>
            </a:r>
            <a:r>
              <a:rPr lang="en-US" b="1" i="1" dirty="0"/>
              <a:t>A </a:t>
            </a:r>
            <a:r>
              <a:rPr lang="en-US" dirty="0"/>
              <a:t>works as follows. </a:t>
            </a:r>
            <a:endParaRPr lang="en-US" dirty="0" smtClean="0"/>
          </a:p>
          <a:p>
            <a:r>
              <a:rPr lang="en-US" dirty="0" smtClean="0"/>
              <a:t>First </a:t>
            </a:r>
            <a:r>
              <a:rPr lang="en-US" dirty="0"/>
              <a:t>find the </a:t>
            </a:r>
            <a:r>
              <a:rPr lang="en-US" dirty="0" smtClean="0"/>
              <a:t>smallest element </a:t>
            </a:r>
            <a:r>
              <a:rPr lang="en-US" dirty="0"/>
              <a:t>in the list and put it in the first position. Then find the second </a:t>
            </a:r>
            <a:r>
              <a:rPr lang="en-US" dirty="0" smtClean="0"/>
              <a:t>smallest element </a:t>
            </a:r>
            <a:r>
              <a:rPr lang="en-US" dirty="0"/>
              <a:t>in the list and put it the second position. And so on.</a:t>
            </a:r>
          </a:p>
        </p:txBody>
      </p:sp>
    </p:spTree>
    <p:extLst>
      <p:ext uri="{BB962C8B-B14F-4D97-AF65-F5344CB8AC3E}">
        <p14:creationId xmlns:p14="http://schemas.microsoft.com/office/powerpoint/2010/main" val="76047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Time Complexity of Algorithms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</a:t>
            </a:r>
            <a:r>
              <a:rPr lang="en-US" dirty="0"/>
              <a:t>complexity of an algorithm signifies the total time required by the program to run to completion</a:t>
            </a:r>
          </a:p>
        </p:txBody>
      </p:sp>
    </p:spTree>
    <p:extLst>
      <p:ext uri="{BB962C8B-B14F-4D97-AF65-F5344CB8AC3E}">
        <p14:creationId xmlns:p14="http://schemas.microsoft.com/office/powerpoint/2010/main" val="1329987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Pass 1: </a:t>
            </a:r>
            <a:r>
              <a:rPr lang="en-US" dirty="0"/>
              <a:t>Find the location LOC of the smallest in the list of N elements A[0], A[1], </a:t>
            </a:r>
            <a:r>
              <a:rPr lang="en-US" dirty="0" smtClean="0"/>
              <a:t>.. </a:t>
            </a:r>
            <a:r>
              <a:rPr lang="en-US" dirty="0"/>
              <a:t>. . . A[N-1], and then interchange A[LOC] and A[0]. </a:t>
            </a:r>
            <a:r>
              <a:rPr lang="en-US" dirty="0" smtClean="0"/>
              <a:t>Then: A[0</a:t>
            </a:r>
            <a:r>
              <a:rPr lang="en-US" dirty="0"/>
              <a:t>] is sorted.</a:t>
            </a:r>
          </a:p>
          <a:p>
            <a:r>
              <a:rPr lang="en-US" b="1" dirty="0"/>
              <a:t>Pass 2: </a:t>
            </a:r>
            <a:r>
              <a:rPr lang="en-US" dirty="0"/>
              <a:t>Find the location LOC of the smallest in the </a:t>
            </a:r>
            <a:r>
              <a:rPr lang="en-US" dirty="0" err="1"/>
              <a:t>sublist</a:t>
            </a:r>
            <a:r>
              <a:rPr lang="en-US" dirty="0"/>
              <a:t> of N-1 elements A[1</a:t>
            </a:r>
            <a:r>
              <a:rPr lang="en-US" dirty="0" smtClean="0"/>
              <a:t>], A[2</a:t>
            </a:r>
            <a:r>
              <a:rPr lang="en-US" dirty="0"/>
              <a:t>], . . . A[N-1], and interchange A[LOC] and A[1]. </a:t>
            </a:r>
            <a:r>
              <a:rPr lang="en-US" dirty="0" smtClean="0"/>
              <a:t>Then: A[0</a:t>
            </a:r>
            <a:r>
              <a:rPr lang="en-US" dirty="0"/>
              <a:t>], A[1] is sorted. Since A[0] ≤ A[1].</a:t>
            </a:r>
          </a:p>
          <a:p>
            <a:r>
              <a:rPr lang="en-US" dirty="0"/>
              <a:t>. . . . . . . . . . . . . . . . . . . . . . . . . . . . . . . . . . . . . . . . . . . . . . . . . . . . . . . . . . . .</a:t>
            </a:r>
          </a:p>
          <a:p>
            <a:r>
              <a:rPr lang="en-US" dirty="0"/>
              <a:t>. . . . . . . . . . . . . . . . . . . . . . . . . . . . . . . . . . . . . . . . . . . . . . . . . . . . . . . . . . . .</a:t>
            </a:r>
          </a:p>
          <a:p>
            <a:r>
              <a:rPr lang="en-US" b="1" dirty="0"/>
              <a:t>Pass N-1: </a:t>
            </a:r>
            <a:r>
              <a:rPr lang="en-US" dirty="0"/>
              <a:t>Find the location LOC of the smallest A[N-2] and A[N-1], and </a:t>
            </a:r>
            <a:r>
              <a:rPr lang="en-US" dirty="0" smtClean="0"/>
              <a:t>then interchanged </a:t>
            </a:r>
            <a:r>
              <a:rPr lang="en-US" dirty="0"/>
              <a:t>A[LOC] and A[N-1]. </a:t>
            </a:r>
            <a:r>
              <a:rPr lang="en-US" dirty="0" smtClean="0"/>
              <a:t>Then: </a:t>
            </a:r>
            <a:r>
              <a:rPr lang="pt-BR" dirty="0" smtClean="0"/>
              <a:t>A[0</a:t>
            </a:r>
            <a:r>
              <a:rPr lang="pt-BR" dirty="0"/>
              <a:t>], A[1], A[2], . . . . A[N-1] is sorted.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82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MIN(A, K, N, LOC)</a:t>
            </a:r>
          </a:p>
          <a:p>
            <a:r>
              <a:rPr lang="en-US" dirty="0"/>
              <a:t>[An Array A is in memory. This procedure finds the location </a:t>
            </a:r>
            <a:r>
              <a:rPr lang="en-US" dirty="0" err="1"/>
              <a:t>Loc</a:t>
            </a:r>
            <a:r>
              <a:rPr lang="en-US" dirty="0"/>
              <a:t> of </a:t>
            </a:r>
            <a:r>
              <a:rPr lang="en-US" dirty="0" smtClean="0"/>
              <a:t>the smallest </a:t>
            </a:r>
            <a:r>
              <a:rPr lang="en-US" dirty="0"/>
              <a:t>element among A[K], A[K+1], . . . . .A[N-1].]</a:t>
            </a:r>
          </a:p>
          <a:p>
            <a:r>
              <a:rPr lang="en-US" dirty="0"/>
              <a:t>1. Set MIN = A[K] and LOC = K. [Initializes pointers.]</a:t>
            </a:r>
          </a:p>
          <a:p>
            <a:r>
              <a:rPr lang="en-US" dirty="0"/>
              <a:t>2. Repeat for J=K+1, K+2, . . . . . N:</a:t>
            </a:r>
          </a:p>
          <a:p>
            <a:r>
              <a:rPr lang="en-US" dirty="0"/>
              <a:t>If MIN &gt; A[J], then: MIN = A[J] and LOC = J.</a:t>
            </a:r>
          </a:p>
          <a:p>
            <a:r>
              <a:rPr lang="en-US" dirty="0"/>
              <a:t>3. Return LOC</a:t>
            </a:r>
            <a:r>
              <a:rPr lang="en-US" dirty="0" smtClean="0"/>
              <a:t>.</a:t>
            </a:r>
          </a:p>
          <a:p>
            <a:r>
              <a:rPr lang="en-US" dirty="0"/>
              <a:t>(SELECTION SORT) SELECTION (A, N)</a:t>
            </a:r>
          </a:p>
          <a:p>
            <a:r>
              <a:rPr lang="en-US" dirty="0"/>
              <a:t>1. Repeat steps 2 and 3 for K=0,1,2, . . . . . N-2:</a:t>
            </a:r>
          </a:p>
          <a:p>
            <a:r>
              <a:rPr lang="en-US" dirty="0"/>
              <a:t>2. Call MIN(A, K, N, LOC).</a:t>
            </a:r>
          </a:p>
          <a:p>
            <a:r>
              <a:rPr lang="en-US" dirty="0"/>
              <a:t>3. [Interchange A[K] and A[LOC].]</a:t>
            </a:r>
          </a:p>
          <a:p>
            <a:r>
              <a:rPr lang="en-US" dirty="0"/>
              <a:t>Set TEMP = A[K], A[K] = A[LOC] and A[LOC] = TEMP.</a:t>
            </a:r>
          </a:p>
          <a:p>
            <a:r>
              <a:rPr lang="en-US" dirty="0"/>
              <a:t>[End of step 1 loop.]</a:t>
            </a:r>
          </a:p>
          <a:p>
            <a:r>
              <a:rPr lang="en-US" dirty="0"/>
              <a:t>4. Exit.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90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533400"/>
            <a:ext cx="8001000" cy="5943600"/>
          </a:xfrm>
        </p:spPr>
      </p:pic>
    </p:spTree>
    <p:extLst>
      <p:ext uri="{BB962C8B-B14F-4D97-AF65-F5344CB8AC3E}">
        <p14:creationId xmlns:p14="http://schemas.microsoft.com/office/powerpoint/2010/main" val="3797444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an array </a:t>
            </a:r>
            <a:r>
              <a:rPr lang="en-US" b="1" i="1" dirty="0"/>
              <a:t>A </a:t>
            </a:r>
            <a:r>
              <a:rPr lang="en-US" dirty="0"/>
              <a:t>with </a:t>
            </a:r>
            <a:r>
              <a:rPr lang="en-US" b="1" i="1" dirty="0"/>
              <a:t>N </a:t>
            </a:r>
            <a:r>
              <a:rPr lang="en-US" dirty="0"/>
              <a:t>elements </a:t>
            </a:r>
            <a:r>
              <a:rPr lang="en-US" b="1" i="1" dirty="0"/>
              <a:t>A</a:t>
            </a:r>
            <a:r>
              <a:rPr lang="en-US" dirty="0"/>
              <a:t>[0], </a:t>
            </a:r>
            <a:r>
              <a:rPr lang="en-US" b="1" i="1" dirty="0"/>
              <a:t>A</a:t>
            </a:r>
            <a:r>
              <a:rPr lang="en-US" dirty="0"/>
              <a:t>[1], . . . . </a:t>
            </a:r>
            <a:r>
              <a:rPr lang="en-US" b="1" i="1" dirty="0"/>
              <a:t>A</a:t>
            </a:r>
            <a:r>
              <a:rPr lang="en-US" dirty="0"/>
              <a:t>[N-1] is in memory.</a:t>
            </a:r>
          </a:p>
          <a:p>
            <a:r>
              <a:rPr lang="en-US" dirty="0"/>
              <a:t>The insertion sort algorithm scan A from </a:t>
            </a:r>
            <a:r>
              <a:rPr lang="en-US" b="1" i="1" dirty="0"/>
              <a:t>A</a:t>
            </a:r>
            <a:r>
              <a:rPr lang="en-US" dirty="0"/>
              <a:t>[0] to </a:t>
            </a:r>
            <a:r>
              <a:rPr lang="en-US" b="1" i="1" dirty="0"/>
              <a:t>A</a:t>
            </a:r>
            <a:r>
              <a:rPr lang="en-US" dirty="0"/>
              <a:t>[N-1], inserting each </a:t>
            </a:r>
            <a:r>
              <a:rPr lang="en-US" dirty="0" smtClean="0"/>
              <a:t>element </a:t>
            </a:r>
            <a:r>
              <a:rPr lang="en-US" b="1" i="1" dirty="0" smtClean="0"/>
              <a:t>A</a:t>
            </a:r>
            <a:r>
              <a:rPr lang="en-US" dirty="0" smtClean="0"/>
              <a:t>[K</a:t>
            </a:r>
            <a:r>
              <a:rPr lang="en-US" dirty="0"/>
              <a:t>] into its proper position in the previously sorting sub array A[0], A[1], . . . .</a:t>
            </a:r>
            <a:r>
              <a:rPr lang="en-US" dirty="0" smtClean="0"/>
              <a:t>A[K-1</a:t>
            </a:r>
            <a:r>
              <a:rPr lang="en-US" dirty="0"/>
              <a:t>]. </a:t>
            </a:r>
          </a:p>
        </p:txBody>
      </p:sp>
    </p:spTree>
    <p:extLst>
      <p:ext uri="{BB962C8B-B14F-4D97-AF65-F5344CB8AC3E}">
        <p14:creationId xmlns:p14="http://schemas.microsoft.com/office/powerpoint/2010/main" val="3864968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Pass 1: </a:t>
            </a:r>
            <a:r>
              <a:rPr lang="en-US" dirty="0"/>
              <a:t>A[1] is inserted either before of after A[0] so that: A[0], A[1] is sorted.</a:t>
            </a:r>
          </a:p>
          <a:p>
            <a:r>
              <a:rPr lang="en-US" b="1" dirty="0"/>
              <a:t>Pass 2: </a:t>
            </a:r>
            <a:r>
              <a:rPr lang="en-US" dirty="0"/>
              <a:t>A[2] is inserted into its proper place in A[0], A[1], so that A[0], A[1], A[2]</a:t>
            </a:r>
          </a:p>
          <a:p>
            <a:r>
              <a:rPr lang="en-US" dirty="0"/>
              <a:t>are sorted.</a:t>
            </a:r>
          </a:p>
          <a:p>
            <a:r>
              <a:rPr lang="en-US" b="1" dirty="0"/>
              <a:t>Pass 3: </a:t>
            </a:r>
            <a:r>
              <a:rPr lang="en-US" dirty="0"/>
              <a:t>A[3] is inserted into its proper place in A[0], A[1], A[2] so that: A[0], A[1],</a:t>
            </a:r>
          </a:p>
          <a:p>
            <a:r>
              <a:rPr lang="en-US" dirty="0"/>
              <a:t>A[2], A[3] are sorted.</a:t>
            </a:r>
          </a:p>
          <a:p>
            <a:r>
              <a:rPr lang="en-US" dirty="0"/>
              <a:t>. . . . . . . . . . . . . . . . . . . . . . . . . . . . . . . . . . . . . . . . . . . . . . . . . . . . . . . . . . . .</a:t>
            </a:r>
          </a:p>
          <a:p>
            <a:r>
              <a:rPr lang="en-US" b="1" dirty="0"/>
              <a:t>Pass N-1: </a:t>
            </a:r>
            <a:r>
              <a:rPr lang="en-US" dirty="0"/>
              <a:t>A[N-1] is inserted into its proper place in A[0], A[1], . . . . . A[N-1] so</a:t>
            </a:r>
          </a:p>
          <a:p>
            <a:r>
              <a:rPr lang="en-US" dirty="0"/>
              <a:t>that: A[0], A[1], . . . . A[N-1] are </a:t>
            </a:r>
            <a:r>
              <a:rPr lang="en-US" dirty="0" smtClean="0"/>
              <a:t>sorted. This </a:t>
            </a:r>
            <a:r>
              <a:rPr lang="en-US" dirty="0"/>
              <a:t>sorting algorithm is frequently used when </a:t>
            </a:r>
            <a:r>
              <a:rPr lang="en-US" b="1" i="1" dirty="0"/>
              <a:t>N </a:t>
            </a:r>
            <a:r>
              <a:rPr lang="en-US" dirty="0"/>
              <a:t>is small. There remains only </a:t>
            </a:r>
            <a:r>
              <a:rPr lang="en-US" dirty="0" smtClean="0"/>
              <a:t>the problem </a:t>
            </a:r>
            <a:r>
              <a:rPr lang="en-US" dirty="0"/>
              <a:t>of deciding how to insert A[K] in its proper place in the subarray A[0], A[1</a:t>
            </a:r>
            <a:r>
              <a:rPr lang="en-US" dirty="0" smtClean="0"/>
              <a:t>], . </a:t>
            </a:r>
            <a:r>
              <a:rPr lang="en-US" dirty="0"/>
              <a:t>. . . A[K-1].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can be accomplished by comparing A[K] with A[K-1], </a:t>
            </a:r>
            <a:r>
              <a:rPr lang="en-US" dirty="0" smtClean="0"/>
              <a:t>comparing A[K</a:t>
            </a:r>
            <a:r>
              <a:rPr lang="en-US" dirty="0"/>
              <a:t>] with A[K-2], comparing A[K] with A[K-3], and so on, until first meeting </a:t>
            </a:r>
            <a:r>
              <a:rPr lang="en-US" dirty="0" smtClean="0"/>
              <a:t>an element </a:t>
            </a:r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 (where </a:t>
            </a:r>
            <a:r>
              <a:rPr lang="en-US" b="1" i="1" dirty="0" err="1"/>
              <a:t>i</a:t>
            </a:r>
            <a:r>
              <a:rPr lang="en-US" b="1" i="1" dirty="0"/>
              <a:t> </a:t>
            </a:r>
            <a:r>
              <a:rPr lang="en-US" dirty="0"/>
              <a:t>start from k-1) such that A[</a:t>
            </a:r>
            <a:r>
              <a:rPr lang="en-US" dirty="0" err="1"/>
              <a:t>i</a:t>
            </a:r>
            <a:r>
              <a:rPr lang="en-US" dirty="0"/>
              <a:t>] ≤ A[K]. then each of </a:t>
            </a:r>
            <a:r>
              <a:rPr lang="en-US" dirty="0" smtClean="0"/>
              <a:t>elements A[K-1</a:t>
            </a:r>
            <a:r>
              <a:rPr lang="en-US" dirty="0"/>
              <a:t>], A[K-2], . . . . A[i+1] is moved forward one location, and A[K] is then</a:t>
            </a:r>
          </a:p>
          <a:p>
            <a:r>
              <a:rPr lang="en-US" dirty="0"/>
              <a:t>inserted in the </a:t>
            </a:r>
            <a:r>
              <a:rPr lang="en-US" b="1" i="1" dirty="0"/>
              <a:t>i</a:t>
            </a:r>
            <a:r>
              <a:rPr lang="en-US" dirty="0"/>
              <a:t>+1 </a:t>
            </a:r>
            <a:r>
              <a:rPr lang="en-US" dirty="0" err="1"/>
              <a:t>st</a:t>
            </a:r>
            <a:r>
              <a:rPr lang="en-US" dirty="0"/>
              <a:t> position in the array.</a:t>
            </a:r>
          </a:p>
        </p:txBody>
      </p:sp>
    </p:spTree>
    <p:extLst>
      <p:ext uri="{BB962C8B-B14F-4D97-AF65-F5344CB8AC3E}">
        <p14:creationId xmlns:p14="http://schemas.microsoft.com/office/powerpoint/2010/main" val="3702086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"/>
            <a:ext cx="8534400" cy="6400800"/>
          </a:xfrm>
        </p:spPr>
      </p:pic>
    </p:spTree>
    <p:extLst>
      <p:ext uri="{BB962C8B-B14F-4D97-AF65-F5344CB8AC3E}">
        <p14:creationId xmlns:p14="http://schemas.microsoft.com/office/powerpoint/2010/main" val="1392787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Algorithm: </a:t>
            </a:r>
            <a:r>
              <a:rPr lang="en-US" dirty="0"/>
              <a:t>(INSERTION SORT) INSERTION (A, N)</a:t>
            </a:r>
          </a:p>
          <a:p>
            <a:r>
              <a:rPr lang="en-US" dirty="0"/>
              <a:t>[ Where A is an array and N is the Size of values in the </a:t>
            </a:r>
            <a:r>
              <a:rPr lang="en-US" dirty="0" smtClean="0"/>
              <a:t>array]</a:t>
            </a:r>
            <a:endParaRPr lang="en-US" dirty="0"/>
          </a:p>
          <a:p>
            <a:r>
              <a:rPr lang="en-US" dirty="0"/>
              <a:t>1. Repeat steps 2 to 4 for K=1,2,3, . . . . . N-1:</a:t>
            </a:r>
          </a:p>
          <a:p>
            <a:r>
              <a:rPr lang="en-US" dirty="0"/>
              <a:t>2. Set TEMP = A[K] and </a:t>
            </a:r>
            <a:r>
              <a:rPr lang="en-US" dirty="0" err="1"/>
              <a:t>i</a:t>
            </a:r>
            <a:r>
              <a:rPr lang="en-US" dirty="0"/>
              <a:t> =K-1.</a:t>
            </a:r>
          </a:p>
          <a:p>
            <a:r>
              <a:rPr lang="en-US" dirty="0"/>
              <a:t>3. Repeat while </a:t>
            </a:r>
            <a:r>
              <a:rPr lang="en-US" dirty="0" err="1"/>
              <a:t>i</a:t>
            </a:r>
            <a:r>
              <a:rPr lang="en-US" dirty="0"/>
              <a:t> &gt;= 0 and TEMP &lt; A[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a) Set A[i+1] = A[</a:t>
            </a:r>
            <a:r>
              <a:rPr lang="en-US" dirty="0" err="1"/>
              <a:t>i</a:t>
            </a:r>
            <a:r>
              <a:rPr lang="en-US" dirty="0"/>
              <a:t>]. [Moves element forward.]</a:t>
            </a:r>
          </a:p>
          <a:p>
            <a:r>
              <a:rPr lang="en-US" dirty="0"/>
              <a:t>b) Set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-1.</a:t>
            </a:r>
          </a:p>
          <a:p>
            <a:r>
              <a:rPr lang="en-US" dirty="0"/>
              <a:t>[End of loop.]</a:t>
            </a:r>
          </a:p>
          <a:p>
            <a:r>
              <a:rPr lang="en-US" dirty="0"/>
              <a:t>4. Set A[i+1] =TEMP. [Insert element in proper place.]</a:t>
            </a:r>
          </a:p>
          <a:p>
            <a:r>
              <a:rPr lang="en-US" dirty="0"/>
              <a:t>[End of Step 2 loop.]</a:t>
            </a:r>
          </a:p>
          <a:p>
            <a:r>
              <a:rPr lang="en-US" dirty="0"/>
              <a:t>5 Return.</a:t>
            </a:r>
          </a:p>
        </p:txBody>
      </p:sp>
    </p:spTree>
    <p:extLst>
      <p:ext uri="{BB962C8B-B14F-4D97-AF65-F5344CB8AC3E}">
        <p14:creationId xmlns:p14="http://schemas.microsoft.com/office/powerpoint/2010/main" val="1000987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  Complexity of different sorting algorithms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200"/>
            <a:ext cx="8610599" cy="4419600"/>
          </a:xfrm>
        </p:spPr>
      </p:pic>
    </p:spTree>
    <p:extLst>
      <p:ext uri="{BB962C8B-B14F-4D97-AF65-F5344CB8AC3E}">
        <p14:creationId xmlns:p14="http://schemas.microsoft.com/office/powerpoint/2010/main" val="49266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Calculating Time Complexity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most common metric for calculating time complexity is Big O notation.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removes all constant factors so that the running time can be estimated in relation to </a:t>
            </a:r>
            <a:r>
              <a:rPr lang="en-US" b="1" dirty="0"/>
              <a:t>N</a:t>
            </a:r>
            <a:r>
              <a:rPr lang="en-US" dirty="0"/>
              <a:t>, as N approaches infinity. In general you can think of it like this </a:t>
            </a:r>
            <a:r>
              <a:rPr lang="en-US" dirty="0" smtClean="0"/>
              <a:t>:</a:t>
            </a:r>
          </a:p>
          <a:p>
            <a:r>
              <a:rPr lang="en-US" dirty="0"/>
              <a:t>statement</a:t>
            </a:r>
            <a:r>
              <a:rPr lang="en-US" dirty="0" smtClean="0"/>
              <a:t>;</a:t>
            </a:r>
          </a:p>
          <a:p>
            <a:r>
              <a:rPr lang="en-US" dirty="0"/>
              <a:t>Above we have a single statement. Its Time Complexity will be </a:t>
            </a:r>
            <a:r>
              <a:rPr lang="en-US" b="1" dirty="0"/>
              <a:t>Constant</a:t>
            </a:r>
            <a:r>
              <a:rPr lang="en-US" dirty="0"/>
              <a:t>. The running time of the statement will not change in relation to N.</a:t>
            </a:r>
          </a:p>
        </p:txBody>
      </p:sp>
    </p:spTree>
    <p:extLst>
      <p:ext uri="{BB962C8B-B14F-4D97-AF65-F5344CB8AC3E}">
        <p14:creationId xmlns:p14="http://schemas.microsoft.com/office/powerpoint/2010/main" val="2412353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for(i=0; i &lt; N; i++)</a:t>
            </a:r>
          </a:p>
          <a:p>
            <a:r>
              <a:rPr lang="nn-NO" dirty="0"/>
              <a:t>{</a:t>
            </a:r>
          </a:p>
          <a:p>
            <a:r>
              <a:rPr lang="nn-NO" dirty="0"/>
              <a:t>  statement;</a:t>
            </a:r>
          </a:p>
          <a:p>
            <a:r>
              <a:rPr lang="nn-NO" dirty="0" smtClean="0"/>
              <a:t>}</a:t>
            </a:r>
          </a:p>
          <a:p>
            <a:r>
              <a:rPr lang="en-US" dirty="0"/>
              <a:t>The time complexity for the above algorithm will be </a:t>
            </a:r>
            <a:r>
              <a:rPr lang="en-US" b="1" dirty="0"/>
              <a:t>Linear</a:t>
            </a:r>
            <a:r>
              <a:rPr lang="en-US" dirty="0"/>
              <a:t>. The running time of the loop is directly proportional to N</a:t>
            </a:r>
          </a:p>
        </p:txBody>
      </p:sp>
    </p:spTree>
    <p:extLst>
      <p:ext uri="{BB962C8B-B14F-4D97-AF65-F5344CB8AC3E}">
        <p14:creationId xmlns:p14="http://schemas.microsoft.com/office/powerpoint/2010/main" val="422261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for(j=0; j &lt; </a:t>
            </a:r>
            <a:r>
              <a:rPr lang="en-US" dirty="0" err="1"/>
              <a:t>N;j</a:t>
            </a:r>
            <a:r>
              <a:rPr lang="en-US" dirty="0"/>
              <a:t>++)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  statement;</a:t>
            </a:r>
          </a:p>
          <a:p>
            <a:r>
              <a:rPr lang="en-US" dirty="0"/>
              <a:t>  }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This time, the time complexity for the above code will be </a:t>
            </a:r>
            <a:r>
              <a:rPr lang="en-US" b="1" dirty="0"/>
              <a:t>Quadratic</a:t>
            </a:r>
            <a:r>
              <a:rPr lang="en-US" dirty="0"/>
              <a:t>. The running time of the two loops is proportional to the square of N. When N doubles, the running time increases by N * N.</a:t>
            </a:r>
          </a:p>
        </p:txBody>
      </p:sp>
    </p:spTree>
    <p:extLst>
      <p:ext uri="{BB962C8B-B14F-4D97-AF65-F5344CB8AC3E}">
        <p14:creationId xmlns:p14="http://schemas.microsoft.com/office/powerpoint/2010/main" val="211578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while(low &lt;= high)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mid = (low + high) / 2;</a:t>
            </a:r>
          </a:p>
          <a:p>
            <a:r>
              <a:rPr lang="en-US" dirty="0"/>
              <a:t>  if (target &lt; list[mid])</a:t>
            </a:r>
          </a:p>
          <a:p>
            <a:r>
              <a:rPr lang="en-US" dirty="0"/>
              <a:t>    high = mid - 1;</a:t>
            </a:r>
          </a:p>
          <a:p>
            <a:r>
              <a:rPr lang="en-US" dirty="0"/>
              <a:t>  else if (target &gt; list[mid])</a:t>
            </a:r>
          </a:p>
          <a:p>
            <a:r>
              <a:rPr lang="en-US" dirty="0"/>
              <a:t>    low = mid + 1;</a:t>
            </a:r>
          </a:p>
          <a:p>
            <a:r>
              <a:rPr lang="en-US" dirty="0"/>
              <a:t>  else break;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This is an algorithm to break a set of numbers into halves, to search a particular field(we will study this in detail later). Now, this algorithm will have a </a:t>
            </a:r>
            <a:r>
              <a:rPr lang="en-US" b="1" dirty="0"/>
              <a:t>Logarithmic</a:t>
            </a:r>
            <a:r>
              <a:rPr lang="en-US" dirty="0"/>
              <a:t> Time Complexity. The running time of the algorithm is proportional to the number of times N can be divided by 2(N is high-low here). This is because the algorithm divides the working area in half with each iteration.</a:t>
            </a:r>
          </a:p>
        </p:txBody>
      </p:sp>
    </p:spTree>
    <p:extLst>
      <p:ext uri="{BB962C8B-B14F-4D97-AF65-F5344CB8AC3E}">
        <p14:creationId xmlns:p14="http://schemas.microsoft.com/office/powerpoint/2010/main" val="1613303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void quicksort(</a:t>
            </a:r>
            <a:r>
              <a:rPr lang="en-US" dirty="0" err="1"/>
              <a:t>int</a:t>
            </a:r>
            <a:r>
              <a:rPr lang="en-US" dirty="0"/>
              <a:t> list[], </a:t>
            </a:r>
            <a:r>
              <a:rPr lang="en-US" dirty="0" err="1"/>
              <a:t>int</a:t>
            </a:r>
            <a:r>
              <a:rPr lang="en-US" dirty="0"/>
              <a:t> left, </a:t>
            </a:r>
            <a:r>
              <a:rPr lang="en-US" dirty="0" err="1"/>
              <a:t>int</a:t>
            </a:r>
            <a:r>
              <a:rPr lang="en-US" dirty="0"/>
              <a:t> right)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pivot = partition(list, left, right);</a:t>
            </a:r>
          </a:p>
          <a:p>
            <a:r>
              <a:rPr lang="en-US" dirty="0"/>
              <a:t>  quicksort(list, left, pivot - 1);</a:t>
            </a:r>
          </a:p>
          <a:p>
            <a:r>
              <a:rPr lang="en-US" dirty="0"/>
              <a:t>  quicksort(list, pivot + 1, right);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Taking the previous algorithm forward, above we have a small logic of Quick Sort(we will study this in detail later). Now in Quick Sort, we divide the list into halves every time, but we repeat the iteration N times(where N is the size of list). Hence time complexity will be </a:t>
            </a:r>
            <a:r>
              <a:rPr lang="en-US" b="1" dirty="0"/>
              <a:t>N*log( N )</a:t>
            </a:r>
            <a:r>
              <a:rPr lang="en-US" dirty="0"/>
              <a:t>. The running time consists of N loops (iterative or recursive) that are logarithmic, thus the algorithm is a combination of linear and logarithmic.</a:t>
            </a:r>
          </a:p>
        </p:txBody>
      </p:sp>
    </p:spTree>
    <p:extLst>
      <p:ext uri="{BB962C8B-B14F-4D97-AF65-F5344CB8AC3E}">
        <p14:creationId xmlns:p14="http://schemas.microsoft.com/office/powerpoint/2010/main" val="688823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linear search compares each element of the array with the </a:t>
            </a:r>
            <a:r>
              <a:rPr lang="en-US" b="1" i="1" dirty="0"/>
              <a:t>search </a:t>
            </a:r>
            <a:r>
              <a:rPr lang="en-US" b="1" i="1" dirty="0" smtClean="0"/>
              <a:t>key </a:t>
            </a:r>
            <a:r>
              <a:rPr lang="en-US" dirty="0" smtClean="0"/>
              <a:t>until </a:t>
            </a:r>
            <a:r>
              <a:rPr lang="en-US" dirty="0"/>
              <a:t>the search key is found.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determine that a value is not in the array, </a:t>
            </a:r>
            <a:r>
              <a:rPr lang="en-US" dirty="0" smtClean="0"/>
              <a:t>the program </a:t>
            </a:r>
            <a:r>
              <a:rPr lang="en-US" dirty="0"/>
              <a:t>must compare the search key to every element in the array.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also </a:t>
            </a:r>
            <a:r>
              <a:rPr lang="en-US" dirty="0" smtClean="0"/>
              <a:t>called “</a:t>
            </a:r>
            <a:r>
              <a:rPr lang="en-US" b="1" i="1" dirty="0" smtClean="0"/>
              <a:t>Sequential </a:t>
            </a:r>
            <a:r>
              <a:rPr lang="en-US" b="1" i="1" dirty="0"/>
              <a:t>Search</a:t>
            </a:r>
            <a:r>
              <a:rPr lang="en-US" dirty="0"/>
              <a:t>” because it traverses the data sequentially to locate </a:t>
            </a:r>
            <a:r>
              <a:rPr lang="en-US" dirty="0" smtClean="0"/>
              <a:t>the element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5660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Linear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Algorithm: (Linear Search)</a:t>
            </a:r>
          </a:p>
          <a:p>
            <a:r>
              <a:rPr lang="en-US" dirty="0"/>
              <a:t>LINEAR (A, SKEY)</a:t>
            </a:r>
          </a:p>
          <a:p>
            <a:r>
              <a:rPr lang="en-US" dirty="0"/>
              <a:t>Here A is a Linear Array with N elements and SKEY is a given item</a:t>
            </a:r>
          </a:p>
          <a:p>
            <a:r>
              <a:rPr lang="en-US" dirty="0"/>
              <a:t>of information to search. This algorithm finds the location of SKEY in</a:t>
            </a:r>
          </a:p>
          <a:p>
            <a:r>
              <a:rPr lang="en-US" dirty="0"/>
              <a:t>A and if successful, it returns its location otherwise it returns -1 for</a:t>
            </a:r>
          </a:p>
          <a:p>
            <a:r>
              <a:rPr lang="en-US" dirty="0"/>
              <a:t>unsuccessful.</a:t>
            </a:r>
          </a:p>
          <a:p>
            <a:r>
              <a:rPr lang="en-US" dirty="0"/>
              <a:t>1. Repeat for </a:t>
            </a:r>
            <a:r>
              <a:rPr lang="en-US" dirty="0" err="1"/>
              <a:t>i</a:t>
            </a:r>
            <a:r>
              <a:rPr lang="en-US" dirty="0"/>
              <a:t> = 0 to N-1</a:t>
            </a:r>
          </a:p>
          <a:p>
            <a:r>
              <a:rPr lang="en-US" dirty="0"/>
              <a:t>2. if( A[</a:t>
            </a:r>
            <a:r>
              <a:rPr lang="en-US" dirty="0" err="1"/>
              <a:t>i</a:t>
            </a:r>
            <a:r>
              <a:rPr lang="en-US" dirty="0"/>
              <a:t>] = SKEY) return </a:t>
            </a:r>
            <a:r>
              <a:rPr lang="en-US" dirty="0" err="1"/>
              <a:t>i</a:t>
            </a:r>
            <a:r>
              <a:rPr lang="en-US" dirty="0"/>
              <a:t> [Successful Search]</a:t>
            </a:r>
          </a:p>
          <a:p>
            <a:r>
              <a:rPr lang="en-US" dirty="0"/>
              <a:t>[ End of loop ]</a:t>
            </a:r>
          </a:p>
          <a:p>
            <a:r>
              <a:rPr lang="en-US" dirty="0"/>
              <a:t>3. return -1 [Un-Successful]</a:t>
            </a:r>
          </a:p>
          <a:p>
            <a:r>
              <a:rPr lang="en-US" dirty="0"/>
              <a:t>4. Exit.</a:t>
            </a:r>
          </a:p>
        </p:txBody>
      </p:sp>
    </p:spTree>
    <p:extLst>
      <p:ext uri="{BB962C8B-B14F-4D97-AF65-F5344CB8AC3E}">
        <p14:creationId xmlns:p14="http://schemas.microsoft.com/office/powerpoint/2010/main" val="417977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2338</Words>
  <Application>Microsoft Office PowerPoint</Application>
  <PresentationFormat>On-screen Show (4:3)</PresentationFormat>
  <Paragraphs>156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Searching and sorting</vt:lpstr>
      <vt:lpstr>Time Complexity of Algorithms </vt:lpstr>
      <vt:lpstr>Calculating Time Complexity </vt:lpstr>
      <vt:lpstr>PowerPoint Presentation</vt:lpstr>
      <vt:lpstr>PowerPoint Presentation</vt:lpstr>
      <vt:lpstr>PowerPoint Presentation</vt:lpstr>
      <vt:lpstr>PowerPoint Presentation</vt:lpstr>
      <vt:lpstr>Linear Search</vt:lpstr>
      <vt:lpstr>Algorithm for Linear Search</vt:lpstr>
      <vt:lpstr>Binary Search</vt:lpstr>
      <vt:lpstr>PowerPoint Presentation</vt:lpstr>
      <vt:lpstr>PowerPoint Presentation</vt:lpstr>
      <vt:lpstr>Complexity of Binary Search </vt:lpstr>
      <vt:lpstr>Complexity of Linear Search</vt:lpstr>
      <vt:lpstr>Sorting</vt:lpstr>
      <vt:lpstr>Bubble Sort</vt:lpstr>
      <vt:lpstr>PowerPoint Presentation</vt:lpstr>
      <vt:lpstr>Algorithm for Bubble Sort </vt:lpstr>
      <vt:lpstr>Selection sort</vt:lpstr>
      <vt:lpstr>PowerPoint Presentation</vt:lpstr>
      <vt:lpstr>Algorithm</vt:lpstr>
      <vt:lpstr>PowerPoint Presentation</vt:lpstr>
      <vt:lpstr>Insertion Sort</vt:lpstr>
      <vt:lpstr>PowerPoint Presentation</vt:lpstr>
      <vt:lpstr>PowerPoint Presentation</vt:lpstr>
      <vt:lpstr>PowerPoint Presentation</vt:lpstr>
      <vt:lpstr>Time  Complexity of different sorting algorithms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and sorting</dc:title>
  <dc:creator>Amber Hayat</dc:creator>
  <cp:lastModifiedBy>Amber Hayat</cp:lastModifiedBy>
  <cp:revision>36</cp:revision>
  <dcterms:created xsi:type="dcterms:W3CDTF">2006-08-16T00:00:00Z</dcterms:created>
  <dcterms:modified xsi:type="dcterms:W3CDTF">2016-11-16T10:24:57Z</dcterms:modified>
</cp:coreProperties>
</file>