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3626" y="3119116"/>
            <a:ext cx="8915399" cy="2262781"/>
          </a:xfrm>
        </p:spPr>
        <p:txBody>
          <a:bodyPr>
            <a:normAutofit fontScale="90000"/>
          </a:bodyPr>
          <a:lstStyle/>
          <a:p>
            <a:br>
              <a:rPr lang="en-US" b="1" dirty="0"/>
            </a:br>
            <a:r>
              <a:rPr lang="en-US" b="1" dirty="0"/>
              <a:t>Peter Andreas </a:t>
            </a:r>
            <a:br>
              <a:rPr lang="en-US" b="1" dirty="0"/>
            </a:br>
            <a:r>
              <a:rPr lang="en-US" b="1" dirty="0"/>
              <a:t>Grünberg</a:t>
            </a:r>
            <a:br>
              <a:rPr lang="en-US" b="1" dirty="0"/>
            </a:b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8212" y="1611086"/>
            <a:ext cx="2946400" cy="4419600"/>
          </a:xfrm>
          <a:prstGeom prst="rect">
            <a:avLst/>
          </a:prstGeom>
        </p:spPr>
      </p:pic>
      <p:sp>
        <p:nvSpPr>
          <p:cNvPr id="5" name="TextBox 4"/>
          <p:cNvSpPr txBox="1"/>
          <p:nvPr/>
        </p:nvSpPr>
        <p:spPr>
          <a:xfrm>
            <a:off x="2589213" y="4402183"/>
            <a:ext cx="4948056"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Born: </a:t>
            </a:r>
            <a:r>
              <a:rPr lang="en-US" dirty="0"/>
              <a:t>18 May 1939, Pilsen</a:t>
            </a:r>
          </a:p>
          <a:p>
            <a:pPr marL="285750" indent="-285750">
              <a:buFont typeface="Arial" panose="020B0604020202020204" pitchFamily="34" charset="0"/>
              <a:buChar char="•"/>
            </a:pPr>
            <a:r>
              <a:rPr lang="en-US" b="1" dirty="0"/>
              <a:t>Died: </a:t>
            </a:r>
            <a:r>
              <a:rPr lang="en-US" dirty="0"/>
              <a:t>7 April 2018</a:t>
            </a:r>
          </a:p>
          <a:p>
            <a:pPr marL="285750" indent="-285750">
              <a:buFont typeface="Arial" panose="020B0604020202020204" pitchFamily="34" charset="0"/>
              <a:buChar char="•"/>
            </a:pPr>
            <a:r>
              <a:rPr lang="en-US" b="1" dirty="0"/>
              <a:t>Profession: </a:t>
            </a:r>
            <a:r>
              <a:rPr lang="en-US" dirty="0"/>
              <a:t>Physicist</a:t>
            </a:r>
          </a:p>
          <a:p>
            <a:pPr marL="285750" indent="-285750">
              <a:buFont typeface="Arial" panose="020B0604020202020204" pitchFamily="34" charset="0"/>
              <a:buChar char="•"/>
            </a:pPr>
            <a:r>
              <a:rPr lang="en-US" b="1" dirty="0"/>
              <a:t>Education: </a:t>
            </a:r>
            <a:r>
              <a:rPr lang="en-US" dirty="0"/>
              <a:t>Goethe University Frankfurt, Techni</a:t>
            </a:r>
          </a:p>
        </p:txBody>
      </p:sp>
    </p:spTree>
    <p:extLst>
      <p:ext uri="{BB962C8B-B14F-4D97-AF65-F5344CB8AC3E}">
        <p14:creationId xmlns:p14="http://schemas.microsoft.com/office/powerpoint/2010/main" val="261331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52D2-35E2-4626-AC20-F38EDA3FA4D0}"/>
              </a:ext>
            </a:extLst>
          </p:cNvPr>
          <p:cNvSpPr>
            <a:spLocks noGrp="1"/>
          </p:cNvSpPr>
          <p:nvPr>
            <p:ph type="title"/>
          </p:nvPr>
        </p:nvSpPr>
        <p:spPr/>
        <p:txBody>
          <a:bodyPr/>
          <a:lstStyle/>
          <a:p>
            <a:pPr algn="ctr"/>
            <a:r>
              <a:rPr lang="en-US" dirty="0"/>
              <a:t>THANK YOU</a:t>
            </a:r>
            <a:endParaRPr lang="en-IN" dirty="0"/>
          </a:p>
        </p:txBody>
      </p:sp>
      <p:sp>
        <p:nvSpPr>
          <p:cNvPr id="3" name="Content Placeholder 2">
            <a:extLst>
              <a:ext uri="{FF2B5EF4-FFF2-40B4-BE49-F238E27FC236}">
                <a16:creationId xmlns:a16="http://schemas.microsoft.com/office/drawing/2014/main" id="{874E24E5-F542-46C4-A44D-A27BED0652C1}"/>
              </a:ext>
            </a:extLst>
          </p:cNvPr>
          <p:cNvSpPr>
            <a:spLocks noGrp="1"/>
          </p:cNvSpPr>
          <p:nvPr>
            <p:ph idx="1"/>
          </p:nvPr>
        </p:nvSpPr>
        <p:spPr/>
        <p:txBody>
          <a:bodyPr>
            <a:normAutofit/>
          </a:bodyPr>
          <a:lstStyle/>
          <a:p>
            <a:r>
              <a:rPr lang="en-US" sz="2800" dirty="0"/>
              <a:t>GROUP 3 CSE AI&amp;ML BATCH 5</a:t>
            </a:r>
          </a:p>
          <a:p>
            <a:pPr marL="0" indent="0">
              <a:buNone/>
            </a:pPr>
            <a:r>
              <a:rPr lang="en-US" sz="2800" dirty="0"/>
              <a:t>ROHIT GAUTAM (149)</a:t>
            </a:r>
          </a:p>
          <a:p>
            <a:pPr marL="0" indent="0">
              <a:buNone/>
            </a:pPr>
            <a:r>
              <a:rPr lang="en-US" sz="2800"/>
              <a:t>ROHIT VIJAY (150)</a:t>
            </a:r>
            <a:endParaRPr lang="en-US" sz="2800" dirty="0"/>
          </a:p>
          <a:p>
            <a:pPr marL="0" indent="0">
              <a:buNone/>
            </a:pPr>
            <a:endParaRPr lang="en-US" sz="2800" dirty="0"/>
          </a:p>
          <a:p>
            <a:pPr algn="ctr"/>
            <a:endParaRPr lang="en-IN" sz="2800" dirty="0"/>
          </a:p>
        </p:txBody>
      </p:sp>
    </p:spTree>
    <p:extLst>
      <p:ext uri="{BB962C8B-B14F-4D97-AF65-F5344CB8AC3E}">
        <p14:creationId xmlns:p14="http://schemas.microsoft.com/office/powerpoint/2010/main" val="1191529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955" y="-124098"/>
            <a:ext cx="8915399" cy="2262781"/>
          </a:xfrm>
        </p:spPr>
        <p:txBody>
          <a:bodyPr/>
          <a:lstStyle/>
          <a:p>
            <a:r>
              <a:rPr lang="en-US"/>
              <a:t>Life and career</a:t>
            </a:r>
          </a:p>
        </p:txBody>
      </p:sp>
      <p:sp>
        <p:nvSpPr>
          <p:cNvPr id="3" name="Subtitle 2"/>
          <p:cNvSpPr>
            <a:spLocks noGrp="1"/>
          </p:cNvSpPr>
          <p:nvPr>
            <p:ph type="subTitle" idx="1"/>
          </p:nvPr>
        </p:nvSpPr>
        <p:spPr>
          <a:xfrm>
            <a:off x="1700939" y="2831013"/>
            <a:ext cx="8915399" cy="1126283"/>
          </a:xfrm>
        </p:spPr>
        <p:txBody>
          <a:bodyPr>
            <a:normAutofit lnSpcReduction="10000"/>
          </a:bodyPr>
          <a:lstStyle/>
          <a:p>
            <a:r>
              <a:rPr lang="en-US" dirty="0"/>
              <a:t>Grünberg was born in Pilsen, Bohemia, which at the time was in the German-occupied Protectorate of Bohemia and Moravia (now the Czech Republic) to the Sudeten German family of Anna and Feodor A. Grünberg which first lived in </a:t>
            </a:r>
            <a:r>
              <a:rPr lang="en-US" dirty="0" err="1"/>
              <a:t>Dysina</a:t>
            </a:r>
            <a:r>
              <a:rPr lang="en-US" dirty="0"/>
              <a:t> (</a:t>
            </a:r>
            <a:r>
              <a:rPr lang="en-US" dirty="0" err="1"/>
              <a:t>Dýšina</a:t>
            </a:r>
            <a:r>
              <a:rPr lang="en-US" dirty="0"/>
              <a:t>) to the East of Pilsen.</a:t>
            </a:r>
          </a:p>
        </p:txBody>
      </p:sp>
    </p:spTree>
    <p:extLst>
      <p:ext uri="{BB962C8B-B14F-4D97-AF65-F5344CB8AC3E}">
        <p14:creationId xmlns:p14="http://schemas.microsoft.com/office/powerpoint/2010/main" val="416216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and Research</a:t>
            </a:r>
          </a:p>
        </p:txBody>
      </p:sp>
      <p:sp>
        <p:nvSpPr>
          <p:cNvPr id="3" name="Content Placeholder 2"/>
          <p:cNvSpPr>
            <a:spLocks noGrp="1"/>
          </p:cNvSpPr>
          <p:nvPr>
            <p:ph idx="1"/>
          </p:nvPr>
        </p:nvSpPr>
        <p:spPr/>
        <p:txBody>
          <a:bodyPr/>
          <a:lstStyle/>
          <a:p>
            <a:r>
              <a:rPr lang="en-US" dirty="0"/>
              <a:t>Grünberg received his intermediate diploma in 1962 from the Johann Wolfgang Goethe University in Frankfurt. He then attended the Darmstadt University of Technology, where he received his diploma in physics in 1966 and his Ph.D. in 1969. From 1969 to 1972, he did postdoctoral work at Carleton University in Ottawa, Canada. He later joined the Institute for Solid State Physics at </a:t>
            </a:r>
            <a:r>
              <a:rPr lang="en-US" dirty="0" err="1"/>
              <a:t>Forschungszentrum</a:t>
            </a:r>
            <a:r>
              <a:rPr lang="en-US" dirty="0"/>
              <a:t> </a:t>
            </a:r>
            <a:r>
              <a:rPr lang="en-US" dirty="0" err="1"/>
              <a:t>Jülich</a:t>
            </a:r>
            <a:r>
              <a:rPr lang="en-US" dirty="0"/>
              <a:t>, where he became a leading researcher in the field of thin film and multilayer magnetism until his retirement in 2004.</a:t>
            </a:r>
          </a:p>
        </p:txBody>
      </p:sp>
    </p:spTree>
    <p:extLst>
      <p:ext uri="{BB962C8B-B14F-4D97-AF65-F5344CB8AC3E}">
        <p14:creationId xmlns:p14="http://schemas.microsoft.com/office/powerpoint/2010/main" val="406397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Notable awards</a:t>
            </a:r>
            <a:endParaRPr lang="en-US" dirty="0"/>
          </a:p>
        </p:txBody>
      </p:sp>
      <p:sp>
        <p:nvSpPr>
          <p:cNvPr id="3" name="Content Placeholder 2"/>
          <p:cNvSpPr>
            <a:spLocks noGrp="1"/>
          </p:cNvSpPr>
          <p:nvPr>
            <p:ph idx="1"/>
          </p:nvPr>
        </p:nvSpPr>
        <p:spPr>
          <a:xfrm>
            <a:off x="2419395" y="2002973"/>
            <a:ext cx="8915400" cy="3777622"/>
          </a:xfrm>
        </p:spPr>
        <p:txBody>
          <a:bodyPr/>
          <a:lstStyle/>
          <a:p>
            <a:r>
              <a:rPr lang="en-US" b="1" dirty="0"/>
              <a:t>Wolf Prize in Physics (2006)</a:t>
            </a:r>
            <a:endParaRPr lang="en-US" dirty="0"/>
          </a:p>
          <a:p>
            <a:r>
              <a:rPr lang="en-US" dirty="0"/>
              <a:t>European Inventor of the Year (2006)</a:t>
            </a:r>
          </a:p>
          <a:p>
            <a:r>
              <a:rPr lang="en-US" dirty="0"/>
              <a:t>Japan Prize 2007</a:t>
            </a:r>
          </a:p>
          <a:p>
            <a:r>
              <a:rPr lang="en-US" b="1" dirty="0"/>
              <a:t>Nobel Prize in Physics (2007)</a:t>
            </a:r>
            <a:endParaRPr lang="en-US" dirty="0"/>
          </a:p>
          <a:p>
            <a:endParaRPr lang="en-US" dirty="0"/>
          </a:p>
        </p:txBody>
      </p:sp>
    </p:spTree>
    <p:extLst>
      <p:ext uri="{BB962C8B-B14F-4D97-AF65-F5344CB8AC3E}">
        <p14:creationId xmlns:p14="http://schemas.microsoft.com/office/powerpoint/2010/main" val="371027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i="1" dirty="0"/>
              <a:t>Peter Grünberg, 78, Winner of an ‘iPod Nobel,’ </a:t>
            </a:r>
            <a:br>
              <a:rPr lang="de-DE" b="1" i="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Peter Grünberg, a Nobel-Prize-winning physicist who discovered how to store vast amounts of data by manipulating the magnetic and electrical fields of thin layers of atoms, making possible devices like the iPad and the smartphone</a:t>
            </a:r>
          </a:p>
          <a:p>
            <a:endParaRPr lang="en-US" dirty="0"/>
          </a:p>
          <a:p>
            <a:endParaRPr lang="en-US" dirty="0"/>
          </a:p>
          <a:p>
            <a:endParaRPr lang="en-US" dirty="0"/>
          </a:p>
          <a:p>
            <a:endParaRPr lang="en-US" dirty="0"/>
          </a:p>
          <a:p>
            <a:endParaRPr lang="en-US" dirty="0"/>
          </a:p>
          <a:p>
            <a:endParaRPr lang="en-US" dirty="0"/>
          </a:p>
          <a:p>
            <a:endParaRPr lang="en-US" dirty="0"/>
          </a:p>
          <a:p>
            <a:r>
              <a:rPr lang="en-US" dirty="0"/>
              <a:t>“The MP3 and iPod industry would not have existed without this discovery,” </a:t>
            </a:r>
            <a:r>
              <a:rPr lang="en-US" dirty="0" err="1"/>
              <a:t>Börje</a:t>
            </a:r>
            <a:r>
              <a:rPr lang="en-US" dirty="0"/>
              <a:t> Johansson of the Swedish Royal Academy said when the Nobel was announced. “You would not have an iPod without this effect.”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6537" y="2856179"/>
            <a:ext cx="3405052" cy="1978522"/>
          </a:xfrm>
          <a:prstGeom prst="rect">
            <a:avLst/>
          </a:prstGeom>
        </p:spPr>
      </p:pic>
    </p:spTree>
    <p:extLst>
      <p:ext uri="{BB962C8B-B14F-4D97-AF65-F5344CB8AC3E}">
        <p14:creationId xmlns:p14="http://schemas.microsoft.com/office/powerpoint/2010/main" val="48817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Discovery of the Giant Magnetoresistance (GMR)</a:t>
            </a:r>
            <a:endParaRPr lang="en-US" dirty="0"/>
          </a:p>
        </p:txBody>
      </p:sp>
      <p:sp>
        <p:nvSpPr>
          <p:cNvPr id="3" name="Content Placeholder 2"/>
          <p:cNvSpPr>
            <a:spLocks noGrp="1"/>
          </p:cNvSpPr>
          <p:nvPr>
            <p:ph idx="1"/>
          </p:nvPr>
        </p:nvSpPr>
        <p:spPr/>
        <p:txBody>
          <a:bodyPr/>
          <a:lstStyle/>
          <a:p>
            <a:r>
              <a:rPr lang="en-US" dirty="0"/>
              <a:t>The Giant Magnetoresistance was independently discovered in 1988 by Peter Andreas </a:t>
            </a:r>
            <a:r>
              <a:rPr lang="en-US" dirty="0" err="1"/>
              <a:t>Grunberg</a:t>
            </a:r>
            <a:r>
              <a:rPr lang="en-US" dirty="0"/>
              <a:t> of the </a:t>
            </a:r>
            <a:r>
              <a:rPr lang="en-US" dirty="0" err="1"/>
              <a:t>Yulich</a:t>
            </a:r>
            <a:r>
              <a:rPr lang="en-US" dirty="0"/>
              <a:t> Research Center in Germany and by Albert </a:t>
            </a:r>
            <a:r>
              <a:rPr lang="en-US" dirty="0" err="1"/>
              <a:t>Fert</a:t>
            </a:r>
            <a:r>
              <a:rPr lang="en-US" dirty="0"/>
              <a:t> of the Eleventh University in Paris. They jointly won the 2007 Nobel Prize in Physics.</a:t>
            </a:r>
          </a:p>
          <a:p>
            <a:r>
              <a:rPr lang="en-US" dirty="0"/>
              <a:t>In the initial work, Peter Andreas Grunberg's research team only studied structural materials composed of three layers of iron, chromium and iron. Their experimental results showed that the electrical resistance value was decreased by 1.5%. While Albert </a:t>
            </a:r>
            <a:r>
              <a:rPr lang="en-US" dirty="0" err="1"/>
              <a:t>Fert</a:t>
            </a:r>
            <a:r>
              <a:rPr lang="en-US" dirty="0"/>
              <a:t> 's team studied multilayer materials made of iron and chromium, which reduced the resistance value by 50%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821" y="4820215"/>
            <a:ext cx="2819403" cy="1894093"/>
          </a:xfrm>
          <a:prstGeom prst="rect">
            <a:avLst/>
          </a:prstGeom>
        </p:spPr>
      </p:pic>
    </p:spTree>
    <p:extLst>
      <p:ext uri="{BB962C8B-B14F-4D97-AF65-F5344CB8AC3E}">
        <p14:creationId xmlns:p14="http://schemas.microsoft.com/office/powerpoint/2010/main" val="419479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291" y="682535"/>
            <a:ext cx="8911687" cy="1280890"/>
          </a:xfrm>
        </p:spPr>
        <p:txBody>
          <a:bodyPr>
            <a:normAutofit fontScale="90000"/>
          </a:bodyPr>
          <a:lstStyle/>
          <a:p>
            <a:r>
              <a:rPr lang="en-US" b="1" dirty="0"/>
              <a:t>What is the giant magnetoresistance (GMR)?</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Giant Magnetoresistance (GMR) refers to the phenomenon in which the electrical resistivity of a magnetic material changes greatly when it has an external magnetic field as compared with the absence of an external magnetic field.</a:t>
            </a:r>
          </a:p>
          <a:p>
            <a:r>
              <a:rPr lang="en-US" dirty="0"/>
              <a:t>It is a quantum mechanical effect that results from a layered magnetic thin film structure. This structure is formed by alternately laminating thin layers of ferromagnetic material and non-ferromagnetic material. When the magnetic moments of the ferromagnetic layers are parallel to each other, the carrier-dependent scattering is minimal and the material has the smallest resistance.</a:t>
            </a:r>
          </a:p>
          <a:p>
            <a:r>
              <a:rPr lang="en-US" dirty="0"/>
              <a:t> When the magnetic moment of the ferromagnetic layer is anti-parallel, the spin-related scattering is the strongest and the resistance value of the material is the largest.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201" y="658438"/>
            <a:ext cx="2568976" cy="1360863"/>
          </a:xfrm>
          <a:prstGeom prst="rect">
            <a:avLst/>
          </a:prstGeom>
        </p:spPr>
      </p:pic>
    </p:spTree>
    <p:extLst>
      <p:ext uri="{BB962C8B-B14F-4D97-AF65-F5344CB8AC3E}">
        <p14:creationId xmlns:p14="http://schemas.microsoft.com/office/powerpoint/2010/main" val="139108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Features of the Giant Magnetoresistance (GMR)</a:t>
            </a:r>
            <a:endParaRPr lang="en-US" dirty="0"/>
          </a:p>
        </p:txBody>
      </p:sp>
      <p:sp>
        <p:nvSpPr>
          <p:cNvPr id="3" name="Content Placeholder 2"/>
          <p:cNvSpPr>
            <a:spLocks noGrp="1"/>
          </p:cNvSpPr>
          <p:nvPr>
            <p:ph idx="1"/>
          </p:nvPr>
        </p:nvSpPr>
        <p:spPr/>
        <p:txBody>
          <a:bodyPr/>
          <a:lstStyle/>
          <a:p>
            <a:r>
              <a:rPr lang="en-US" dirty="0"/>
              <a:t>The resistance value of the structure material is related to the magnetization direction of the ferromagnetic thin film. The resistance value of the two layers of magnetic material in opposite magnetization direction is obviously larger than that of the same magnetization direction. The resistance varies greatly under very weak external magnetic field.</a:t>
            </a:r>
          </a:p>
          <a:p>
            <a:endParaRPr lang="en-US" dirty="0"/>
          </a:p>
          <a:p>
            <a:r>
              <a:rPr lang="en-US" dirty="0"/>
              <a:t>Application : Semiconductor Industries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626" y="3861960"/>
            <a:ext cx="4612077" cy="2728365"/>
          </a:xfrm>
          <a:prstGeom prst="rect">
            <a:avLst/>
          </a:prstGeom>
        </p:spPr>
      </p:pic>
    </p:spTree>
    <p:extLst>
      <p:ext uri="{BB962C8B-B14F-4D97-AF65-F5344CB8AC3E}">
        <p14:creationId xmlns:p14="http://schemas.microsoft.com/office/powerpoint/2010/main" val="424620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668" y="748207"/>
            <a:ext cx="8911687" cy="1280890"/>
          </a:xfrm>
        </p:spPr>
        <p:txBody>
          <a:bodyPr/>
          <a:lstStyle/>
          <a:p>
            <a:r>
              <a:rPr lang="en-US" b="1" dirty="0"/>
              <a:t> The Principle of the Giant Magnetoresistance (GMR)</a:t>
            </a:r>
            <a:endParaRPr lang="en-US" dirty="0"/>
          </a:p>
        </p:txBody>
      </p:sp>
      <p:sp>
        <p:nvSpPr>
          <p:cNvPr id="3" name="Content Placeholder 2"/>
          <p:cNvSpPr>
            <a:spLocks noGrp="1"/>
          </p:cNvSpPr>
          <p:nvPr>
            <p:ph idx="1"/>
          </p:nvPr>
        </p:nvSpPr>
        <p:spPr>
          <a:xfrm>
            <a:off x="3276600" y="2029097"/>
            <a:ext cx="8915400" cy="3777622"/>
          </a:xfrm>
        </p:spPr>
        <p:txBody>
          <a:bodyPr/>
          <a:lstStyle/>
          <a:p>
            <a:r>
              <a:rPr lang="en-US" dirty="0"/>
              <a:t>According to the microscopic mechanism of conduction, the electrons in the metals do not travel straight along the electric field when conducting electricity, but continuously collide with the atoms in the lattice position (also called scattering), and the electrons change the direction of motion after each scattering. The motion is the superposition of the directional acceleration of the electric field on the electrons. After each scattering, electrons will change their direction of motion. The average distance of the electrons moving between the two scatterings is called the mean free path. The smaller the probability of electron scattering is, the longer the mean free path is and the lower the resistivity is.</a:t>
            </a:r>
          </a:p>
          <a:p>
            <a:pPr marL="0" indent="0">
              <a:buNone/>
            </a:pP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9" y="1862489"/>
            <a:ext cx="3351212" cy="3754540"/>
          </a:xfrm>
          <a:prstGeom prst="rect">
            <a:avLst/>
          </a:prstGeom>
        </p:spPr>
      </p:pic>
    </p:spTree>
    <p:extLst>
      <p:ext uri="{BB962C8B-B14F-4D97-AF65-F5344CB8AC3E}">
        <p14:creationId xmlns:p14="http://schemas.microsoft.com/office/powerpoint/2010/main" val="21584683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95</TotalTime>
  <Words>765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 Peter Andreas  Grünberg  </vt:lpstr>
      <vt:lpstr>Life and career</vt:lpstr>
      <vt:lpstr>Study and Research</vt:lpstr>
      <vt:lpstr>Notable awards</vt:lpstr>
      <vt:lpstr>Peter Grünberg, 78, Winner of an ‘iPod Nobel,’  </vt:lpstr>
      <vt:lpstr>The Discovery of the Giant Magnetoresistance (GMR)</vt:lpstr>
      <vt:lpstr>What is the giant magnetoresistance (GMR)? </vt:lpstr>
      <vt:lpstr>The Features of the Giant Magnetoresistance (GMR)</vt:lpstr>
      <vt:lpstr> The Principle of the Giant Magnetoresistance (GMR)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Peter Andreas  Grünberg</dc:title>
  <dc:creator>SET WET</dc:creator>
  <cp:lastModifiedBy>Rishabh Jain</cp:lastModifiedBy>
  <cp:revision>8</cp:revision>
  <dcterms:created xsi:type="dcterms:W3CDTF">2019-11-12T17:20:01Z</dcterms:created>
  <dcterms:modified xsi:type="dcterms:W3CDTF">2019-11-13T07:49:24Z</dcterms:modified>
</cp:coreProperties>
</file>