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1" r:id="rId3"/>
    <p:sldId id="274" r:id="rId4"/>
    <p:sldId id="283" r:id="rId5"/>
    <p:sldId id="284" r:id="rId6"/>
    <p:sldId id="285" r:id="rId7"/>
    <p:sldId id="286" r:id="rId8"/>
    <p:sldId id="308" r:id="rId9"/>
    <p:sldId id="309" r:id="rId10"/>
    <p:sldId id="307" r:id="rId11"/>
    <p:sldId id="303" r:id="rId12"/>
    <p:sldId id="275" r:id="rId13"/>
    <p:sldId id="276" r:id="rId14"/>
    <p:sldId id="257" r:id="rId15"/>
    <p:sldId id="259" r:id="rId16"/>
    <p:sldId id="260" r:id="rId17"/>
    <p:sldId id="305" r:id="rId18"/>
    <p:sldId id="306" r:id="rId19"/>
    <p:sldId id="292" r:id="rId20"/>
    <p:sldId id="293" r:id="rId21"/>
    <p:sldId id="298" r:id="rId22"/>
    <p:sldId id="299"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0EA576-F1F9-4884-A630-E23261534212}" type="datetimeFigureOut">
              <a:rPr lang="en-US" smtClean="0"/>
              <a:pPr/>
              <a:t>11/20/2019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39321-10E2-4E20-94EE-437C6914DD3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Mathematica1Mono" pitchFamily="18" charset="2"/>
              </a:defRPr>
            </a:lvl1pPr>
            <a:lvl2pPr marL="742950" indent="-285750" eaLnBrk="0" hangingPunct="0">
              <a:defRPr>
                <a:solidFill>
                  <a:schemeClr val="tx1"/>
                </a:solidFill>
                <a:latin typeface="Mathematica1Mono" pitchFamily="18" charset="2"/>
              </a:defRPr>
            </a:lvl2pPr>
            <a:lvl3pPr marL="1143000" indent="-228600" eaLnBrk="0" hangingPunct="0">
              <a:defRPr>
                <a:solidFill>
                  <a:schemeClr val="tx1"/>
                </a:solidFill>
                <a:latin typeface="Mathematica1Mono" pitchFamily="18" charset="2"/>
              </a:defRPr>
            </a:lvl3pPr>
            <a:lvl4pPr marL="1600200" indent="-228600" eaLnBrk="0" hangingPunct="0">
              <a:defRPr>
                <a:solidFill>
                  <a:schemeClr val="tx1"/>
                </a:solidFill>
                <a:latin typeface="Mathematica1Mono" pitchFamily="18" charset="2"/>
              </a:defRPr>
            </a:lvl4pPr>
            <a:lvl5pPr marL="2057400" indent="-228600" eaLnBrk="0" hangingPunct="0">
              <a:defRPr>
                <a:solidFill>
                  <a:schemeClr val="tx1"/>
                </a:solidFill>
                <a:latin typeface="Mathematica1Mono" pitchFamily="18" charset="2"/>
              </a:defRPr>
            </a:lvl5pPr>
            <a:lvl6pPr marL="2514600" indent="-228600" eaLnBrk="0" fontAlgn="base" hangingPunct="0">
              <a:spcBef>
                <a:spcPct val="0"/>
              </a:spcBef>
              <a:spcAft>
                <a:spcPct val="0"/>
              </a:spcAft>
              <a:defRPr>
                <a:solidFill>
                  <a:schemeClr val="tx1"/>
                </a:solidFill>
                <a:latin typeface="Mathematica1Mono" pitchFamily="18" charset="2"/>
              </a:defRPr>
            </a:lvl6pPr>
            <a:lvl7pPr marL="2971800" indent="-228600" eaLnBrk="0" fontAlgn="base" hangingPunct="0">
              <a:spcBef>
                <a:spcPct val="0"/>
              </a:spcBef>
              <a:spcAft>
                <a:spcPct val="0"/>
              </a:spcAft>
              <a:defRPr>
                <a:solidFill>
                  <a:schemeClr val="tx1"/>
                </a:solidFill>
                <a:latin typeface="Mathematica1Mono" pitchFamily="18" charset="2"/>
              </a:defRPr>
            </a:lvl7pPr>
            <a:lvl8pPr marL="3429000" indent="-228600" eaLnBrk="0" fontAlgn="base" hangingPunct="0">
              <a:spcBef>
                <a:spcPct val="0"/>
              </a:spcBef>
              <a:spcAft>
                <a:spcPct val="0"/>
              </a:spcAft>
              <a:defRPr>
                <a:solidFill>
                  <a:schemeClr val="tx1"/>
                </a:solidFill>
                <a:latin typeface="Mathematica1Mono" pitchFamily="18" charset="2"/>
              </a:defRPr>
            </a:lvl8pPr>
            <a:lvl9pPr marL="3886200" indent="-228600" eaLnBrk="0" fontAlgn="base" hangingPunct="0">
              <a:spcBef>
                <a:spcPct val="0"/>
              </a:spcBef>
              <a:spcAft>
                <a:spcPct val="0"/>
              </a:spcAft>
              <a:defRPr>
                <a:solidFill>
                  <a:schemeClr val="tx1"/>
                </a:solidFill>
                <a:latin typeface="Mathematica1Mono" pitchFamily="18" charset="2"/>
              </a:defRPr>
            </a:lvl9pPr>
          </a:lstStyle>
          <a:p>
            <a:pPr eaLnBrk="1" hangingPunct="1"/>
            <a:fld id="{94DFAC5D-3A56-4733-A780-EA6EBA05160C}" type="slidenum">
              <a:rPr lang="en-US" smtClean="0">
                <a:latin typeface="Arial" charset="0"/>
              </a:rPr>
              <a:pPr eaLnBrk="1" hangingPunct="1"/>
              <a:t>18</a:t>
            </a:fld>
            <a:endParaRPr lang="en-US"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9C663-81D8-41BC-A332-B1DCADA9D64F}" type="datetimeFigureOut">
              <a:rPr lang="en-US" smtClean="0"/>
              <a:pPr/>
              <a:t>11/20/2019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4C25D-4CF6-41D8-B4B4-43EB5A6AC9A0}" type="slidenum">
              <a:rPr lang="en-IN" smtClean="0"/>
              <a:pPr/>
              <a:t>‹#›</a:t>
            </a:fld>
            <a:endParaRPr lang="en-I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9C663-81D8-41BC-A332-B1DCADA9D64F}" type="datetimeFigureOut">
              <a:rPr lang="en-US" smtClean="0"/>
              <a:pPr/>
              <a:t>11/20/2019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4C25D-4CF6-41D8-B4B4-43EB5A6AC9A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29.bin"/><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32.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12.bin"/><Relationship Id="rId18" Type="http://schemas.openxmlformats.org/officeDocument/2006/relationships/oleObject" Target="../embeddings/oleObject16.bin"/><Relationship Id="rId3" Type="http://schemas.openxmlformats.org/officeDocument/2006/relationships/oleObject" Target="../embeddings/oleObject6.bin"/><Relationship Id="rId21" Type="http://schemas.openxmlformats.org/officeDocument/2006/relationships/oleObject" Target="../embeddings/oleObject19.bin"/><Relationship Id="rId7" Type="http://schemas.openxmlformats.org/officeDocument/2006/relationships/oleObject" Target="../embeddings/oleObject8.bin"/><Relationship Id="rId12" Type="http://schemas.openxmlformats.org/officeDocument/2006/relationships/image" Target="../media/image7.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oleObject" Target="../embeddings/oleObject14.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11.bin"/><Relationship Id="rId5" Type="http://schemas.openxmlformats.org/officeDocument/2006/relationships/oleObject" Target="../embeddings/oleObject7.bin"/><Relationship Id="rId15" Type="http://schemas.openxmlformats.org/officeDocument/2006/relationships/image" Target="../media/image8.wmf"/><Relationship Id="rId10" Type="http://schemas.openxmlformats.org/officeDocument/2006/relationships/oleObject" Target="../embeddings/oleObject10.bin"/><Relationship Id="rId19" Type="http://schemas.openxmlformats.org/officeDocument/2006/relationships/oleObject" Target="../embeddings/oleObject17.bin"/><Relationship Id="rId4" Type="http://schemas.openxmlformats.org/officeDocument/2006/relationships/image" Target="../media/image5.wmf"/><Relationship Id="rId9" Type="http://schemas.openxmlformats.org/officeDocument/2006/relationships/oleObject" Target="../embeddings/oleObject9.bin"/><Relationship Id="rId14" Type="http://schemas.openxmlformats.org/officeDocument/2006/relationships/oleObject" Target="../embeddings/oleObject13.bin"/><Relationship Id="rId22"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26.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image" Target="../media/image7.wmf"/><Relationship Id="rId5" Type="http://schemas.openxmlformats.org/officeDocument/2006/relationships/oleObject" Target="../embeddings/oleObject21.bin"/><Relationship Id="rId10" Type="http://schemas.openxmlformats.org/officeDocument/2006/relationships/oleObject" Target="../embeddings/oleObject24.bin"/><Relationship Id="rId4" Type="http://schemas.openxmlformats.org/officeDocument/2006/relationships/image" Target="../media/image10.wmf"/><Relationship Id="rId9"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Quantum computing</a:t>
            </a:r>
            <a:endParaRPr lang="en-IN"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38674" y="146486"/>
            <a:ext cx="8229600" cy="5592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omic Sans MS" pitchFamily="66" charset="0"/>
                <a:ea typeface="+mn-ea"/>
                <a:cs typeface="+mn-cs"/>
              </a:rPr>
              <a:t>“</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Simulating Physics with Computers”</a:t>
            </a:r>
          </a:p>
          <a:p>
            <a:pPr marL="742950" marR="0" lvl="1" indent="-285750" algn="just" defTabSz="914400" rtl="0" eaLnBrk="1" fontAlgn="auto" latinLnBrk="0" hangingPunct="1">
              <a:lnSpc>
                <a:spcPct val="90000"/>
              </a:lnSpc>
              <a:spcBef>
                <a:spcPct val="20000"/>
              </a:spcBef>
              <a:spcAft>
                <a:spcPts val="0"/>
              </a:spcAft>
              <a:buClrTx/>
              <a:buSzTx/>
              <a:buFontTx/>
              <a:buNone/>
              <a:tabLst/>
              <a:defRPr/>
            </a:pPr>
            <a:r>
              <a:rPr kumimoji="0" lang="en-US" sz="2200" b="0" i="0" u="none" strike="noStrike" kern="1200" cap="none" spc="0" normalizeH="0" baseline="0" noProof="0" dirty="0" smtClean="0">
                <a:ln>
                  <a:noFill/>
                </a:ln>
                <a:solidFill>
                  <a:srgbClr val="C00000"/>
                </a:solidFill>
                <a:effectLst/>
                <a:uLnTx/>
                <a:uFillTx/>
                <a:latin typeface="Arial" pitchFamily="34" charset="0"/>
                <a:cs typeface="Arial" pitchFamily="34" charset="0"/>
              </a:rPr>
              <a:t>Richard Feynman </a:t>
            </a:r>
            <a:r>
              <a:rPr kumimoji="0" lang="en-US" sz="2200" b="0" i="0" u="none" strike="noStrike" kern="1200" cap="none" spc="0" normalizeH="0" baseline="0" noProof="0" dirty="0" smtClean="0">
                <a:ln>
                  <a:noFill/>
                </a:ln>
                <a:solidFill>
                  <a:schemeClr val="tx1"/>
                </a:solidFill>
                <a:effectLst/>
                <a:uLnTx/>
                <a:uFillTx/>
                <a:latin typeface="Arial" pitchFamily="34" charset="0"/>
                <a:cs typeface="Arial" pitchFamily="34" charset="0"/>
              </a:rPr>
              <a:t>– </a:t>
            </a:r>
            <a:r>
              <a:rPr kumimoji="0" lang="en-US" sz="2200" b="0" i="0" u="none" strike="noStrike" kern="1200" cap="none" spc="0" normalizeH="0" baseline="0" noProof="0" dirty="0" smtClean="0">
                <a:ln>
                  <a:noFill/>
                </a:ln>
                <a:solidFill>
                  <a:srgbClr val="CC0000"/>
                </a:solidFill>
                <a:effectLst/>
                <a:uLnTx/>
                <a:uFillTx/>
                <a:latin typeface="Arial" pitchFamily="34" charset="0"/>
                <a:cs typeface="Arial" pitchFamily="34" charset="0"/>
              </a:rPr>
              <a:t>Keynote Talk, 1</a:t>
            </a:r>
            <a:r>
              <a:rPr kumimoji="0" lang="en-US" sz="2200" b="0" i="0" u="none" strike="noStrike" kern="1200" cap="none" spc="0" normalizeH="0" baseline="30000" noProof="0" dirty="0" smtClean="0">
                <a:ln>
                  <a:noFill/>
                </a:ln>
                <a:solidFill>
                  <a:srgbClr val="CC0000"/>
                </a:solidFill>
                <a:effectLst/>
                <a:uLnTx/>
                <a:uFillTx/>
                <a:latin typeface="Arial" pitchFamily="34" charset="0"/>
                <a:cs typeface="Arial" pitchFamily="34" charset="0"/>
              </a:rPr>
              <a:t>st</a:t>
            </a:r>
            <a:r>
              <a:rPr kumimoji="0" lang="en-US" sz="2200" b="0" i="0" u="none" strike="noStrike" kern="1200" cap="none" spc="0" normalizeH="0" baseline="0" noProof="0" dirty="0" smtClean="0">
                <a:ln>
                  <a:noFill/>
                </a:ln>
                <a:solidFill>
                  <a:srgbClr val="CC0000"/>
                </a:solidFill>
                <a:effectLst/>
                <a:uLnTx/>
                <a:uFillTx/>
                <a:latin typeface="Arial" pitchFamily="34" charset="0"/>
                <a:cs typeface="Arial" pitchFamily="34" charset="0"/>
              </a:rPr>
              <a:t> Conference on</a:t>
            </a:r>
            <a:r>
              <a:rPr kumimoji="0" lang="en-US" sz="2200" b="0" i="0" u="none" strike="noStrike" kern="1200" cap="none" spc="0" normalizeH="0" noProof="0" dirty="0" smtClean="0">
                <a:ln>
                  <a:noFill/>
                </a:ln>
                <a:solidFill>
                  <a:srgbClr val="CC0000"/>
                </a:solidFill>
                <a:effectLst/>
                <a:uLnTx/>
                <a:uFillTx/>
                <a:latin typeface="Arial" pitchFamily="34" charset="0"/>
                <a:cs typeface="Arial" pitchFamily="34" charset="0"/>
              </a:rPr>
              <a:t> </a:t>
            </a:r>
            <a:r>
              <a:rPr kumimoji="0" lang="en-US" sz="2200" b="0" i="0" u="none" strike="noStrike" kern="1200" cap="none" spc="0" normalizeH="0" baseline="0" noProof="0" dirty="0" smtClean="0">
                <a:ln>
                  <a:noFill/>
                </a:ln>
                <a:solidFill>
                  <a:srgbClr val="C00000"/>
                </a:solidFill>
                <a:effectLst/>
                <a:uLnTx/>
                <a:uFillTx/>
                <a:latin typeface="Arial" pitchFamily="34" charset="0"/>
                <a:cs typeface="Arial" pitchFamily="34" charset="0"/>
              </a:rPr>
              <a:t>Physics</a:t>
            </a:r>
            <a:r>
              <a:rPr kumimoji="0" lang="en-US" sz="2200" b="0" i="0" u="none" strike="noStrike" kern="1200" cap="none" spc="0" normalizeH="0" baseline="0" noProof="0" dirty="0" smtClean="0">
                <a:ln>
                  <a:noFill/>
                </a:ln>
                <a:solidFill>
                  <a:srgbClr val="CC0000"/>
                </a:solidFill>
                <a:effectLst/>
                <a:uLnTx/>
                <a:uFillTx/>
                <a:latin typeface="Arial" pitchFamily="34" charset="0"/>
                <a:cs typeface="Arial" pitchFamily="34" charset="0"/>
              </a:rPr>
              <a:t> and Computation, MIT, 1981</a:t>
            </a:r>
          </a:p>
          <a:p>
            <a:pPr marL="742950" marR="0" lvl="1" indent="-285750" algn="l" defTabSz="914400"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ea typeface="+mn-ea"/>
                <a:cs typeface="+mn-cs"/>
              </a:rPr>
              <a:t>	</a:t>
            </a:r>
          </a:p>
          <a:p>
            <a:pPr marL="742950" marR="0" lvl="1" indent="-285750" algn="l" defTabSz="914400"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ea typeface="+mn-ea"/>
                <a:cs typeface="+mn-cs"/>
              </a:rPr>
              <a:t>	</a:t>
            </a:r>
            <a:endParaRPr kumimoji="0" lang="en-US" sz="2800" b="0" i="0" u="none" strike="noStrike" kern="1200" cap="none" spc="0" normalizeH="0" baseline="0" noProof="0" dirty="0" smtClean="0">
              <a:ln>
                <a:noFill/>
              </a:ln>
              <a:solidFill>
                <a:srgbClr val="009900"/>
              </a:solidFill>
              <a:effectLst/>
              <a:uLnTx/>
              <a:uFillTx/>
              <a:latin typeface="Comic Sans MS" pitchFamily="66" charset="0"/>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20" y="1553882"/>
            <a:ext cx="2071702" cy="2500330"/>
          </a:xfrm>
          <a:prstGeom prst="rect">
            <a:avLst/>
          </a:prstGeom>
        </p:spPr>
      </p:pic>
      <p:sp>
        <p:nvSpPr>
          <p:cNvPr id="7" name="TextBox 6"/>
          <p:cNvSpPr txBox="1"/>
          <p:nvPr/>
        </p:nvSpPr>
        <p:spPr>
          <a:xfrm>
            <a:off x="2509654" y="1570630"/>
            <a:ext cx="5070619" cy="430887"/>
          </a:xfrm>
          <a:prstGeom prst="rect">
            <a:avLst/>
          </a:prstGeom>
          <a:noFill/>
        </p:spPr>
        <p:txBody>
          <a:bodyPr wrap="none" rtlCol="0">
            <a:spAutoFit/>
          </a:bodyPr>
          <a:lstStyle/>
          <a:p>
            <a:r>
              <a:rPr lang="en-US" sz="2200" dirty="0" smtClean="0">
                <a:latin typeface="Arial" pitchFamily="34" charset="0"/>
                <a:cs typeface="Arial" pitchFamily="34" charset="0"/>
              </a:rPr>
              <a:t>“There is plenty of room at the bottom” </a:t>
            </a:r>
            <a:endParaRPr lang="en-IN" sz="2200" dirty="0">
              <a:latin typeface="Arial" pitchFamily="34" charset="0"/>
              <a:cs typeface="Arial" pitchFamily="34" charset="0"/>
            </a:endParaRPr>
          </a:p>
        </p:txBody>
      </p:sp>
      <p:sp>
        <p:nvSpPr>
          <p:cNvPr id="8" name="TextBox 7"/>
          <p:cNvSpPr txBox="1"/>
          <p:nvPr/>
        </p:nvSpPr>
        <p:spPr>
          <a:xfrm>
            <a:off x="2667314" y="2092872"/>
            <a:ext cx="6009979" cy="430887"/>
          </a:xfrm>
          <a:prstGeom prst="rect">
            <a:avLst/>
          </a:prstGeom>
          <a:noFill/>
        </p:spPr>
        <p:txBody>
          <a:bodyPr wrap="none" rtlCol="0">
            <a:spAutoFit/>
          </a:bodyPr>
          <a:lstStyle/>
          <a:p>
            <a:r>
              <a:rPr lang="en-US" sz="2200" dirty="0" smtClean="0">
                <a:solidFill>
                  <a:srgbClr val="C00000"/>
                </a:solidFill>
                <a:latin typeface="Arial" pitchFamily="34" charset="0"/>
                <a:cs typeface="Arial" pitchFamily="34" charset="0"/>
              </a:rPr>
              <a:t>Nanotechnology in computer: </a:t>
            </a:r>
            <a:r>
              <a:rPr lang="en-US" sz="2200" dirty="0" err="1" smtClean="0">
                <a:solidFill>
                  <a:srgbClr val="C00000"/>
                </a:solidFill>
                <a:latin typeface="Arial" pitchFamily="34" charset="0"/>
                <a:cs typeface="Arial" pitchFamily="34" charset="0"/>
              </a:rPr>
              <a:t>Nano</a:t>
            </a:r>
            <a:r>
              <a:rPr lang="en-US" sz="2200" dirty="0" smtClean="0">
                <a:solidFill>
                  <a:srgbClr val="C00000"/>
                </a:solidFill>
                <a:latin typeface="Arial" pitchFamily="34" charset="0"/>
                <a:cs typeface="Arial" pitchFamily="34" charset="0"/>
              </a:rPr>
              <a:t>-computing</a:t>
            </a:r>
            <a:endParaRPr lang="en-IN" sz="2200" dirty="0">
              <a:solidFill>
                <a:srgbClr val="C00000"/>
              </a:solidFill>
              <a:latin typeface="Arial" pitchFamily="34" charset="0"/>
              <a:cs typeface="Arial" pitchFamily="34" charset="0"/>
            </a:endParaRPr>
          </a:p>
        </p:txBody>
      </p:sp>
      <p:sp>
        <p:nvSpPr>
          <p:cNvPr id="9" name="TextBox 8"/>
          <p:cNvSpPr txBox="1"/>
          <p:nvPr/>
        </p:nvSpPr>
        <p:spPr>
          <a:xfrm>
            <a:off x="2643174" y="2553032"/>
            <a:ext cx="6500826" cy="1107996"/>
          </a:xfrm>
          <a:prstGeom prst="rect">
            <a:avLst/>
          </a:prstGeom>
          <a:noFill/>
        </p:spPr>
        <p:txBody>
          <a:bodyPr wrap="square" rtlCol="0">
            <a:spAutoFit/>
          </a:bodyPr>
          <a:lstStyle/>
          <a:p>
            <a:pPr algn="just"/>
            <a:r>
              <a:rPr lang="en-IN" sz="2200" dirty="0" smtClean="0">
                <a:latin typeface="Arial" pitchFamily="34" charset="0"/>
                <a:cs typeface="Arial" pitchFamily="34" charset="0"/>
              </a:rPr>
              <a:t>Computers in the 20</a:t>
            </a:r>
            <a:r>
              <a:rPr lang="en-IN" sz="2200" baseline="30000" dirty="0" smtClean="0">
                <a:latin typeface="Arial" pitchFamily="34" charset="0"/>
                <a:cs typeface="Arial" pitchFamily="34" charset="0"/>
              </a:rPr>
              <a:t>th</a:t>
            </a:r>
            <a:r>
              <a:rPr lang="en-IN" sz="2200" dirty="0" smtClean="0">
                <a:latin typeface="Arial" pitchFamily="34" charset="0"/>
                <a:cs typeface="Arial" pitchFamily="34" charset="0"/>
              </a:rPr>
              <a:t> century showed a miniaturization of microprocessors and are in a process of being </a:t>
            </a:r>
            <a:r>
              <a:rPr lang="en-IN" sz="2200" dirty="0" err="1" smtClean="0">
                <a:latin typeface="Arial" pitchFamily="34" charset="0"/>
                <a:cs typeface="Arial" pitchFamily="34" charset="0"/>
              </a:rPr>
              <a:t>nano</a:t>
            </a:r>
            <a:r>
              <a:rPr lang="en-IN" sz="2200" dirty="0" smtClean="0">
                <a:latin typeface="Arial" pitchFamily="34" charset="0"/>
                <a:cs typeface="Arial" pitchFamily="34" charset="0"/>
              </a:rPr>
              <a:t>-metre scale.</a:t>
            </a:r>
          </a:p>
        </p:txBody>
      </p:sp>
      <p:sp>
        <p:nvSpPr>
          <p:cNvPr id="10" name="TextBox 9"/>
          <p:cNvSpPr txBox="1"/>
          <p:nvPr/>
        </p:nvSpPr>
        <p:spPr>
          <a:xfrm>
            <a:off x="2786050" y="3829560"/>
            <a:ext cx="5375189" cy="430887"/>
          </a:xfrm>
          <a:prstGeom prst="rect">
            <a:avLst/>
          </a:prstGeom>
          <a:noFill/>
        </p:spPr>
        <p:txBody>
          <a:bodyPr wrap="none" rtlCol="0">
            <a:spAutoFit/>
          </a:bodyPr>
          <a:lstStyle/>
          <a:p>
            <a:r>
              <a:rPr lang="en-US" sz="2200" dirty="0" smtClean="0">
                <a:solidFill>
                  <a:srgbClr val="333399"/>
                </a:solidFill>
                <a:latin typeface="Arial" pitchFamily="34" charset="0"/>
                <a:cs typeface="Arial" pitchFamily="34" charset="0"/>
              </a:rPr>
              <a:t>1 nm= 2 times the size of  hydrogen atom</a:t>
            </a:r>
            <a:endParaRPr lang="en-IN" sz="2200" dirty="0">
              <a:solidFill>
                <a:srgbClr val="333399"/>
              </a:solidFill>
              <a:latin typeface="Arial" pitchFamily="34" charset="0"/>
              <a:cs typeface="Arial" pitchFamily="34" charset="0"/>
            </a:endParaRPr>
          </a:p>
        </p:txBody>
      </p:sp>
      <p:grpSp>
        <p:nvGrpSpPr>
          <p:cNvPr id="27" name="Group 26"/>
          <p:cNvGrpSpPr/>
          <p:nvPr/>
        </p:nvGrpSpPr>
        <p:grpSpPr>
          <a:xfrm>
            <a:off x="-47298" y="4643446"/>
            <a:ext cx="6924058" cy="1738652"/>
            <a:chOff x="238422" y="4659212"/>
            <a:chExt cx="6924058" cy="1738652"/>
          </a:xfrm>
        </p:grpSpPr>
        <p:grpSp>
          <p:nvGrpSpPr>
            <p:cNvPr id="23" name="Group 22"/>
            <p:cNvGrpSpPr/>
            <p:nvPr/>
          </p:nvGrpSpPr>
          <p:grpSpPr>
            <a:xfrm>
              <a:off x="458628" y="5584960"/>
              <a:ext cx="6228000" cy="612000"/>
              <a:chOff x="1285852" y="5248286"/>
              <a:chExt cx="7610524" cy="695326"/>
            </a:xfrm>
          </p:grpSpPr>
          <p:pic>
            <p:nvPicPr>
              <p:cNvPr id="11" name="Picture 10" descr="art_quantum.jpg"/>
              <p:cNvPicPr>
                <a:picLocks noChangeAspect="1"/>
              </p:cNvPicPr>
              <p:nvPr/>
            </p:nvPicPr>
            <p:blipFill>
              <a:blip r:embed="rId3" cstate="print"/>
              <a:stretch>
                <a:fillRect/>
              </a:stretch>
            </p:blipFill>
            <p:spPr>
              <a:xfrm>
                <a:off x="1285852" y="5334012"/>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art_quantum.jpg"/>
              <p:cNvPicPr>
                <a:picLocks noChangeAspect="1"/>
              </p:cNvPicPr>
              <p:nvPr/>
            </p:nvPicPr>
            <p:blipFill>
              <a:blip r:embed="rId3" cstate="print"/>
              <a:stretch>
                <a:fillRect/>
              </a:stretch>
            </p:blipFill>
            <p:spPr>
              <a:xfrm>
                <a:off x="1952607" y="5319724"/>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rt_quantum.jpg"/>
              <p:cNvPicPr>
                <a:picLocks noChangeAspect="1"/>
              </p:cNvPicPr>
              <p:nvPr/>
            </p:nvPicPr>
            <p:blipFill>
              <a:blip r:embed="rId3" cstate="print"/>
              <a:stretch>
                <a:fillRect/>
              </a:stretch>
            </p:blipFill>
            <p:spPr>
              <a:xfrm>
                <a:off x="2571736" y="5324487"/>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rt_quantum.jpg"/>
              <p:cNvPicPr>
                <a:picLocks noChangeAspect="1"/>
              </p:cNvPicPr>
              <p:nvPr/>
            </p:nvPicPr>
            <p:blipFill>
              <a:blip r:embed="rId3" cstate="print"/>
              <a:stretch>
                <a:fillRect/>
              </a:stretch>
            </p:blipFill>
            <p:spPr>
              <a:xfrm>
                <a:off x="3214678" y="5319724"/>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descr="art_quantum.jpg"/>
              <p:cNvPicPr>
                <a:picLocks noChangeAspect="1"/>
              </p:cNvPicPr>
              <p:nvPr/>
            </p:nvPicPr>
            <p:blipFill>
              <a:blip r:embed="rId3" cstate="print"/>
              <a:stretch>
                <a:fillRect/>
              </a:stretch>
            </p:blipFill>
            <p:spPr>
              <a:xfrm>
                <a:off x="3857620" y="5319724"/>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descr="art_quantum.jpg"/>
              <p:cNvPicPr>
                <a:picLocks noChangeAspect="1"/>
              </p:cNvPicPr>
              <p:nvPr/>
            </p:nvPicPr>
            <p:blipFill>
              <a:blip r:embed="rId3" cstate="print"/>
              <a:stretch>
                <a:fillRect/>
              </a:stretch>
            </p:blipFill>
            <p:spPr>
              <a:xfrm>
                <a:off x="4500562" y="5319724"/>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descr="art_quantum.jpg"/>
              <p:cNvPicPr>
                <a:picLocks noChangeAspect="1"/>
              </p:cNvPicPr>
              <p:nvPr/>
            </p:nvPicPr>
            <p:blipFill>
              <a:blip r:embed="rId3" cstate="print"/>
              <a:stretch>
                <a:fillRect/>
              </a:stretch>
            </p:blipFill>
            <p:spPr>
              <a:xfrm>
                <a:off x="5143504" y="5319724"/>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descr="art_quantum.jpg"/>
              <p:cNvPicPr>
                <a:picLocks noChangeAspect="1"/>
              </p:cNvPicPr>
              <p:nvPr/>
            </p:nvPicPr>
            <p:blipFill>
              <a:blip r:embed="rId3" cstate="print"/>
              <a:stretch>
                <a:fillRect/>
              </a:stretch>
            </p:blipFill>
            <p:spPr>
              <a:xfrm>
                <a:off x="5786446" y="5319724"/>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descr="art_quantum.jpg"/>
              <p:cNvPicPr>
                <a:picLocks noChangeAspect="1"/>
              </p:cNvPicPr>
              <p:nvPr/>
            </p:nvPicPr>
            <p:blipFill>
              <a:blip r:embed="rId3" cstate="print"/>
              <a:stretch>
                <a:fillRect/>
              </a:stretch>
            </p:blipFill>
            <p:spPr>
              <a:xfrm>
                <a:off x="6410334" y="5295908"/>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descr="art_quantum.jpg"/>
              <p:cNvPicPr>
                <a:picLocks noChangeAspect="1"/>
              </p:cNvPicPr>
              <p:nvPr/>
            </p:nvPicPr>
            <p:blipFill>
              <a:blip r:embed="rId3" cstate="print"/>
              <a:stretch>
                <a:fillRect/>
              </a:stretch>
            </p:blipFill>
            <p:spPr>
              <a:xfrm>
                <a:off x="7024702" y="5310198"/>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descr="art_quantum.jpg"/>
              <p:cNvPicPr>
                <a:picLocks noChangeAspect="1"/>
              </p:cNvPicPr>
              <p:nvPr/>
            </p:nvPicPr>
            <p:blipFill>
              <a:blip r:embed="rId3" cstate="print"/>
              <a:stretch>
                <a:fillRect/>
              </a:stretch>
            </p:blipFill>
            <p:spPr>
              <a:xfrm>
                <a:off x="7648594" y="5272098"/>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descr="art_quantum.jpg"/>
              <p:cNvPicPr>
                <a:picLocks noChangeAspect="1"/>
              </p:cNvPicPr>
              <p:nvPr/>
            </p:nvPicPr>
            <p:blipFill>
              <a:blip r:embed="rId3" cstate="print"/>
              <a:stretch>
                <a:fillRect/>
              </a:stretch>
            </p:blipFill>
            <p:spPr>
              <a:xfrm>
                <a:off x="8286776" y="5248286"/>
                <a:ext cx="609600" cy="609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24" name="Right Brace 23"/>
            <p:cNvSpPr/>
            <p:nvPr/>
          </p:nvSpPr>
          <p:spPr>
            <a:xfrm rot="16200000">
              <a:off x="3244710" y="2378624"/>
              <a:ext cx="500066" cy="5786478"/>
            </a:xfrm>
            <a:prstGeom prst="rightBrace">
              <a:avLst>
                <a:gd name="adj1" fmla="val 8333"/>
                <a:gd name="adj2" fmla="val 50545"/>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238422" y="4659212"/>
              <a:ext cx="6631944" cy="430887"/>
            </a:xfrm>
            <a:prstGeom prst="rect">
              <a:avLst/>
            </a:prstGeom>
            <a:noFill/>
          </p:spPr>
          <p:txBody>
            <a:bodyPr wrap="none" rtlCol="0">
              <a:spAutoFit/>
            </a:bodyPr>
            <a:lstStyle/>
            <a:p>
              <a:r>
                <a:rPr lang="en-US" sz="2200" dirty="0" smtClean="0">
                  <a:latin typeface="Arial" pitchFamily="34" charset="0"/>
                  <a:cs typeface="Arial" pitchFamily="34" charset="0"/>
                </a:rPr>
                <a:t>5nm= 50times the dimension of one hydrogen atom</a:t>
              </a:r>
              <a:endParaRPr lang="en-IN" sz="2200" dirty="0">
                <a:latin typeface="Arial" pitchFamily="34" charset="0"/>
                <a:cs typeface="Arial" pitchFamily="34" charset="0"/>
              </a:endParaRPr>
            </a:p>
          </p:txBody>
        </p:sp>
        <p:sp>
          <p:nvSpPr>
            <p:cNvPr id="26" name="Right Brace 25"/>
            <p:cNvSpPr/>
            <p:nvPr/>
          </p:nvSpPr>
          <p:spPr>
            <a:xfrm>
              <a:off x="6519538" y="4739024"/>
              <a:ext cx="642942" cy="1658840"/>
            </a:xfrm>
            <a:prstGeom prst="rightBrace">
              <a:avLst>
                <a:gd name="adj1" fmla="val 0"/>
                <a:gd name="adj2" fmla="val 5104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28" name="TextBox 27"/>
          <p:cNvSpPr txBox="1"/>
          <p:nvPr/>
        </p:nvSpPr>
        <p:spPr>
          <a:xfrm>
            <a:off x="6534322" y="5096214"/>
            <a:ext cx="2928958" cy="461665"/>
          </a:xfrm>
          <a:prstGeom prst="rect">
            <a:avLst/>
          </a:prstGeom>
          <a:noFill/>
        </p:spPr>
        <p:txBody>
          <a:bodyPr wrap="square" rtlCol="0">
            <a:spAutoFit/>
          </a:bodyPr>
          <a:lstStyle/>
          <a:p>
            <a:r>
              <a:rPr lang="en-US" sz="2400" dirty="0" smtClean="0">
                <a:latin typeface="Arial" pitchFamily="34" charset="0"/>
                <a:cs typeface="Arial" pitchFamily="34" charset="0"/>
              </a:rPr>
              <a:t>Quantum effects!!</a:t>
            </a:r>
            <a:endParaRPr lang="en-IN" sz="2400" dirty="0">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57158" y="642918"/>
            <a:ext cx="8229600" cy="381000"/>
          </a:xfrm>
        </p:spPr>
        <p:txBody>
          <a:bodyPr>
            <a:noAutofit/>
          </a:bodyPr>
          <a:lstStyle/>
          <a:p>
            <a:r>
              <a:rPr lang="en-US" sz="2400" b="1" dirty="0">
                <a:solidFill>
                  <a:srgbClr val="FF0000"/>
                </a:solidFill>
                <a:latin typeface="Arial" pitchFamily="34" charset="0"/>
                <a:cs typeface="Arial" pitchFamily="34" charset="0"/>
              </a:rPr>
              <a:t>Introduction</a:t>
            </a:r>
          </a:p>
        </p:txBody>
      </p:sp>
      <p:sp>
        <p:nvSpPr>
          <p:cNvPr id="49155" name="Text Box 3"/>
          <p:cNvSpPr txBox="1">
            <a:spLocks noChangeArrowheads="1"/>
          </p:cNvSpPr>
          <p:nvPr/>
        </p:nvSpPr>
        <p:spPr bwMode="auto">
          <a:xfrm>
            <a:off x="571472" y="2828000"/>
            <a:ext cx="8143932" cy="1015663"/>
          </a:xfrm>
          <a:prstGeom prst="rect">
            <a:avLst/>
          </a:prstGeom>
          <a:noFill/>
          <a:ln w="9525">
            <a:noFill/>
            <a:miter lim="800000"/>
            <a:headEnd/>
            <a:tailEnd/>
          </a:ln>
          <a:effectLst/>
        </p:spPr>
        <p:txBody>
          <a:bodyPr wrap="square">
            <a:spAutoFit/>
          </a:bodyPr>
          <a:lstStyle/>
          <a:p>
            <a:pPr algn="just">
              <a:spcBef>
                <a:spcPct val="50000"/>
              </a:spcBef>
              <a:buClr>
                <a:schemeClr val="accent2"/>
              </a:buClr>
              <a:buFont typeface="Wingdings" pitchFamily="2" charset="2"/>
              <a:buChar char="§"/>
            </a:pPr>
            <a:r>
              <a:rPr lang="en-US" sz="2000" dirty="0" smtClean="0">
                <a:latin typeface="Arial" pitchFamily="34" charset="0"/>
                <a:cs typeface="Arial" pitchFamily="34" charset="0"/>
              </a:rPr>
              <a:t>1982 </a:t>
            </a:r>
            <a:r>
              <a:rPr lang="en-US" sz="2000" dirty="0">
                <a:latin typeface="Arial" pitchFamily="34" charset="0"/>
                <a:cs typeface="Arial" pitchFamily="34" charset="0"/>
              </a:rPr>
              <a:t>- Feynman proposed the idea of creating machines based on the laws of quantum mechanics instead of the laws of classical physics.</a:t>
            </a:r>
          </a:p>
        </p:txBody>
      </p:sp>
      <p:sp>
        <p:nvSpPr>
          <p:cNvPr id="49157" name="Text Box 5"/>
          <p:cNvSpPr txBox="1">
            <a:spLocks noChangeArrowheads="1"/>
          </p:cNvSpPr>
          <p:nvPr/>
        </p:nvSpPr>
        <p:spPr bwMode="auto">
          <a:xfrm>
            <a:off x="500034" y="3909572"/>
            <a:ext cx="8143932" cy="2246769"/>
          </a:xfrm>
          <a:prstGeom prst="rect">
            <a:avLst/>
          </a:prstGeom>
          <a:noFill/>
          <a:ln w="9525">
            <a:noFill/>
            <a:miter lim="800000"/>
            <a:headEnd/>
            <a:tailEnd/>
          </a:ln>
          <a:effectLst/>
        </p:spPr>
        <p:txBody>
          <a:bodyPr wrap="square">
            <a:spAutoFit/>
          </a:bodyPr>
          <a:lstStyle/>
          <a:p>
            <a:pPr algn="just">
              <a:spcBef>
                <a:spcPct val="50000"/>
              </a:spcBef>
              <a:buClr>
                <a:schemeClr val="accent2"/>
              </a:buClr>
              <a:buFont typeface="Wingdings" pitchFamily="2" charset="2"/>
              <a:buChar char="§"/>
            </a:pPr>
            <a:r>
              <a:rPr lang="en-US" sz="2000" dirty="0" smtClean="0">
                <a:latin typeface="Arial" pitchFamily="34" charset="0"/>
                <a:cs typeface="Arial" pitchFamily="34" charset="0"/>
              </a:rPr>
              <a:t>1985 </a:t>
            </a:r>
            <a:r>
              <a:rPr lang="en-US" sz="2000" dirty="0">
                <a:latin typeface="Arial" pitchFamily="34" charset="0"/>
                <a:cs typeface="Arial" pitchFamily="34" charset="0"/>
              </a:rPr>
              <a:t>- David Deutsch developed the quantum </a:t>
            </a:r>
            <a:r>
              <a:rPr lang="en-US" sz="2000" dirty="0" err="1">
                <a:latin typeface="Arial" pitchFamily="34" charset="0"/>
                <a:cs typeface="Arial" pitchFamily="34" charset="0"/>
              </a:rPr>
              <a:t>turing</a:t>
            </a:r>
            <a:r>
              <a:rPr lang="en-US" sz="2000" dirty="0">
                <a:latin typeface="Arial" pitchFamily="34" charset="0"/>
                <a:cs typeface="Arial" pitchFamily="34" charset="0"/>
              </a:rPr>
              <a:t> machine, showing that quantum circuits are universal.</a:t>
            </a:r>
          </a:p>
          <a:p>
            <a:pPr algn="just">
              <a:spcBef>
                <a:spcPct val="50000"/>
              </a:spcBef>
              <a:buClr>
                <a:schemeClr val="accent2"/>
              </a:buClr>
              <a:buFont typeface="Wingdings" pitchFamily="2" charset="2"/>
              <a:buChar char="§"/>
            </a:pPr>
            <a:r>
              <a:rPr lang="en-US" sz="2000" dirty="0" smtClean="0">
                <a:latin typeface="Arial" pitchFamily="34" charset="0"/>
                <a:cs typeface="Arial" pitchFamily="34" charset="0"/>
              </a:rPr>
              <a:t>1994 </a:t>
            </a:r>
            <a:r>
              <a:rPr lang="en-US" sz="2000" dirty="0">
                <a:latin typeface="Arial" pitchFamily="34" charset="0"/>
                <a:cs typeface="Arial" pitchFamily="34" charset="0"/>
              </a:rPr>
              <a:t>- Peter </a:t>
            </a:r>
            <a:r>
              <a:rPr lang="en-US" sz="2000" dirty="0" err="1">
                <a:latin typeface="Arial" pitchFamily="34" charset="0"/>
                <a:cs typeface="Arial" pitchFamily="34" charset="0"/>
              </a:rPr>
              <a:t>Shor</a:t>
            </a:r>
            <a:r>
              <a:rPr lang="en-US" sz="2000" dirty="0">
                <a:latin typeface="Arial" pitchFamily="34" charset="0"/>
                <a:cs typeface="Arial" pitchFamily="34" charset="0"/>
              </a:rPr>
              <a:t> came up with a quantum algorithm to factor very large numbers in polynomial time.</a:t>
            </a:r>
          </a:p>
          <a:p>
            <a:pPr algn="just">
              <a:spcBef>
                <a:spcPct val="50000"/>
              </a:spcBef>
              <a:buClr>
                <a:schemeClr val="accent2"/>
              </a:buClr>
              <a:buFont typeface="Wingdings" pitchFamily="2" charset="2"/>
              <a:buChar char="§"/>
            </a:pPr>
            <a:r>
              <a:rPr lang="en-US" sz="2000" dirty="0">
                <a:latin typeface="Arial" pitchFamily="34" charset="0"/>
                <a:cs typeface="Arial" pitchFamily="34" charset="0"/>
              </a:rPr>
              <a:t>1997 - </a:t>
            </a:r>
            <a:r>
              <a:rPr lang="en-US" sz="2000" dirty="0" err="1">
                <a:latin typeface="Arial" pitchFamily="34" charset="0"/>
                <a:cs typeface="Arial" pitchFamily="34" charset="0"/>
              </a:rPr>
              <a:t>Lov</a:t>
            </a:r>
            <a:r>
              <a:rPr lang="en-US" sz="2000" dirty="0">
                <a:latin typeface="Arial" pitchFamily="34" charset="0"/>
                <a:cs typeface="Arial" pitchFamily="34" charset="0"/>
              </a:rPr>
              <a:t> Grover develops a quantum search algorithm with O(√N) complexity</a:t>
            </a:r>
          </a:p>
        </p:txBody>
      </p:sp>
      <p:sp>
        <p:nvSpPr>
          <p:cNvPr id="5" name="Text Box 3"/>
          <p:cNvSpPr txBox="1">
            <a:spLocks noChangeArrowheads="1"/>
          </p:cNvSpPr>
          <p:nvPr/>
        </p:nvSpPr>
        <p:spPr bwMode="auto">
          <a:xfrm>
            <a:off x="528608" y="1200136"/>
            <a:ext cx="8215370" cy="1538883"/>
          </a:xfrm>
          <a:prstGeom prst="rect">
            <a:avLst/>
          </a:prstGeom>
          <a:noFill/>
          <a:ln w="6350">
            <a:solidFill>
              <a:schemeClr val="tx1"/>
            </a:solidFill>
            <a:miter lim="800000"/>
            <a:headEnd/>
            <a:tailEnd/>
          </a:ln>
          <a:effectLst/>
        </p:spPr>
        <p:txBody>
          <a:bodyPr wrap="square">
            <a:spAutoFit/>
          </a:bodyPr>
          <a:lstStyle/>
          <a:p>
            <a:pPr algn="ctr">
              <a:spcBef>
                <a:spcPct val="50000"/>
              </a:spcBef>
            </a:pPr>
            <a:r>
              <a:rPr lang="en-US" sz="2400" b="1" dirty="0">
                <a:solidFill>
                  <a:srgbClr val="333399"/>
                </a:solidFill>
                <a:latin typeface="Arial" pitchFamily="34" charset="0"/>
                <a:cs typeface="Arial" pitchFamily="34" charset="0"/>
              </a:rPr>
              <a:t>What is a quantum computer</a:t>
            </a:r>
            <a:r>
              <a:rPr lang="en-US" sz="2400" b="1" dirty="0" smtClean="0">
                <a:solidFill>
                  <a:srgbClr val="333399"/>
                </a:solidFill>
                <a:latin typeface="Arial" pitchFamily="34" charset="0"/>
                <a:cs typeface="Arial" pitchFamily="34" charset="0"/>
              </a:rPr>
              <a:t>?</a:t>
            </a:r>
            <a:endParaRPr lang="en-US" sz="2400" dirty="0">
              <a:solidFill>
                <a:srgbClr val="333399"/>
              </a:solidFill>
              <a:latin typeface="Arial" pitchFamily="34" charset="0"/>
              <a:cs typeface="Arial" pitchFamily="34" charset="0"/>
            </a:endParaRPr>
          </a:p>
          <a:p>
            <a:pPr algn="just">
              <a:spcBef>
                <a:spcPct val="50000"/>
              </a:spcBef>
              <a:buClr>
                <a:schemeClr val="accent2"/>
              </a:buClr>
            </a:pPr>
            <a:r>
              <a:rPr lang="en-US" sz="2000" dirty="0" smtClean="0">
                <a:latin typeface="Arial" pitchFamily="34" charset="0"/>
                <a:cs typeface="Arial" pitchFamily="34" charset="0"/>
              </a:rPr>
              <a:t>A </a:t>
            </a:r>
            <a:r>
              <a:rPr lang="en-US" sz="2000" dirty="0">
                <a:latin typeface="Arial" pitchFamily="34" charset="0"/>
                <a:cs typeface="Arial" pitchFamily="34" charset="0"/>
              </a:rPr>
              <a:t>quantum computer is a machine that performs calculations based on the laws of quantum mechanics, which is the behavior of particles at the sub-atomic level.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3536" y="1128480"/>
            <a:ext cx="4481514" cy="546887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charset="0"/>
              <a:buNone/>
              <a:tabLst/>
              <a:defRPr/>
            </a:pPr>
            <a:r>
              <a:rPr kumimoji="0" lang="en-US" sz="2400" i="0" u="none" strike="noStrike" kern="1200" cap="none" spc="0" normalizeH="0" baseline="0" noProof="0" dirty="0" smtClean="0">
                <a:ln>
                  <a:noFill/>
                </a:ln>
                <a:solidFill>
                  <a:srgbClr val="0070C0"/>
                </a:solidFill>
                <a:effectLst/>
                <a:uLnTx/>
                <a:uFillTx/>
                <a:latin typeface="Arial" pitchFamily="34" charset="0"/>
                <a:cs typeface="Arial" pitchFamily="34" charset="0"/>
              </a:rPr>
              <a:t>Classical Physics</a:t>
            </a:r>
            <a:endParaRPr kumimoji="0" lang="en-US" sz="240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Predictable outcomes!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Variables are continuous</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R="0" lvl="0" algn="just"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Take on finite known </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values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dirty="0">
              <a:latin typeface="Arial" pitchFamily="34" charset="0"/>
              <a:cs typeface="Arial"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dirty="0">
              <a:latin typeface="Arial" pitchFamily="34" charset="0"/>
              <a:cs typeface="Arial"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Always </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has a known state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Binary numbers in the form of </a:t>
            </a:r>
            <a:r>
              <a:rPr kumimoji="0" lang="en-US" sz="2400" b="0" i="0" u="none" strike="noStrike" kern="1200" cap="none" spc="0" normalizeH="0" baseline="0" noProof="0" dirty="0" smtClean="0">
                <a:ln>
                  <a:noFill/>
                </a:ln>
                <a:solidFill>
                  <a:srgbClr val="0070C0"/>
                </a:solidFill>
                <a:effectLst/>
                <a:uLnTx/>
                <a:uFillTx/>
                <a:latin typeface="Arial" pitchFamily="34" charset="0"/>
                <a:cs typeface="Arial" pitchFamily="34" charset="0"/>
              </a:rPr>
              <a:t>switches that are on or off!</a:t>
            </a:r>
          </a:p>
        </p:txBody>
      </p:sp>
      <p:pic>
        <p:nvPicPr>
          <p:cNvPr id="7" name="Picture 5" descr="Number-line"/>
          <p:cNvPicPr>
            <a:picLocks noChangeAspect="1" noChangeArrowheads="1"/>
          </p:cNvPicPr>
          <p:nvPr/>
        </p:nvPicPr>
        <p:blipFill>
          <a:blip r:embed="rId3"/>
          <a:srcRect/>
          <a:stretch>
            <a:fillRect/>
          </a:stretch>
        </p:blipFill>
        <p:spPr bwMode="auto">
          <a:xfrm>
            <a:off x="185254" y="2504834"/>
            <a:ext cx="3581400" cy="465137"/>
          </a:xfrm>
          <a:prstGeom prst="rect">
            <a:avLst/>
          </a:prstGeom>
          <a:noFill/>
          <a:ln w="9525">
            <a:noFill/>
            <a:miter lim="800000"/>
            <a:headEnd/>
            <a:tailEnd/>
          </a:ln>
        </p:spPr>
      </p:pic>
      <p:sp>
        <p:nvSpPr>
          <p:cNvPr id="8" name="Rectangle 4"/>
          <p:cNvSpPr>
            <a:spLocks noChangeArrowheads="1"/>
          </p:cNvSpPr>
          <p:nvPr/>
        </p:nvSpPr>
        <p:spPr bwMode="auto">
          <a:xfrm>
            <a:off x="4285116" y="1071546"/>
            <a:ext cx="5072098" cy="4495800"/>
          </a:xfrm>
          <a:prstGeom prst="rect">
            <a:avLst/>
          </a:prstGeom>
          <a:noFill/>
          <a:ln w="9525">
            <a:noFill/>
            <a:miter lim="800000"/>
            <a:headEnd/>
            <a:tailEnd/>
          </a:ln>
        </p:spPr>
        <p:txBody>
          <a:bodyPr/>
          <a:lstStyle/>
          <a:p>
            <a:pPr marL="342900" indent="-342900" algn="ctr" eaLnBrk="1" hangingPunct="1">
              <a:spcBef>
                <a:spcPct val="20000"/>
              </a:spcBef>
              <a:buFont typeface="Arial" charset="0"/>
              <a:buNone/>
            </a:pPr>
            <a:r>
              <a:rPr lang="en-US" sz="2400" dirty="0">
                <a:solidFill>
                  <a:srgbClr val="0070C0"/>
                </a:solidFill>
                <a:latin typeface="Arial" pitchFamily="34" charset="0"/>
                <a:cs typeface="Arial" pitchFamily="34" charset="0"/>
              </a:rPr>
              <a:t>Quantum Physics</a:t>
            </a:r>
          </a:p>
          <a:p>
            <a:pPr marL="342900" indent="-342900" eaLnBrk="1" hangingPunct="1">
              <a:spcBef>
                <a:spcPct val="20000"/>
              </a:spcBef>
              <a:buFont typeface="Arial" charset="0"/>
              <a:buChar char="•"/>
            </a:pPr>
            <a:r>
              <a:rPr lang="en-US" sz="2400" dirty="0">
                <a:latin typeface="Arial" pitchFamily="34" charset="0"/>
                <a:cs typeface="Arial" pitchFamily="34" charset="0"/>
              </a:rPr>
              <a:t> Violate classical laws at a small scale (~h, Plank’s Constant)</a:t>
            </a:r>
          </a:p>
          <a:p>
            <a:pPr marL="342900" indent="-342900" eaLnBrk="1" hangingPunct="1">
              <a:spcBef>
                <a:spcPct val="20000"/>
              </a:spcBef>
              <a:buFont typeface="Arial" charset="0"/>
              <a:buChar char="•"/>
            </a:pPr>
            <a:r>
              <a:rPr lang="en-US" sz="2400" dirty="0">
                <a:latin typeface="Arial" pitchFamily="34" charset="0"/>
                <a:cs typeface="Arial" pitchFamily="34" charset="0"/>
              </a:rPr>
              <a:t>Variables are discrete |0&gt; or |1</a:t>
            </a:r>
            <a:r>
              <a:rPr lang="en-US" sz="2400" dirty="0" smtClean="0">
                <a:latin typeface="Arial" pitchFamily="34" charset="0"/>
                <a:cs typeface="Arial" pitchFamily="34" charset="0"/>
              </a:rPr>
              <a:t>&gt;</a:t>
            </a:r>
          </a:p>
          <a:p>
            <a:pPr eaLnBrk="1" hangingPunct="1">
              <a:spcBef>
                <a:spcPct val="20000"/>
              </a:spcBef>
            </a:pPr>
            <a:endParaRPr lang="en-US" sz="2400" dirty="0">
              <a:latin typeface="Arial" pitchFamily="34" charset="0"/>
              <a:cs typeface="Arial" pitchFamily="34" charset="0"/>
            </a:endParaRPr>
          </a:p>
          <a:p>
            <a:pPr marL="342900" indent="-342900" eaLnBrk="1" hangingPunct="1">
              <a:spcBef>
                <a:spcPct val="20000"/>
              </a:spcBef>
              <a:buFont typeface="Arial" charset="0"/>
              <a:buChar char="•"/>
            </a:pPr>
            <a:r>
              <a:rPr lang="en-US" sz="2400" dirty="0">
                <a:latin typeface="Arial" pitchFamily="34" charset="0"/>
                <a:cs typeface="Arial" pitchFamily="34" charset="0"/>
              </a:rPr>
              <a:t>Can be in a </a:t>
            </a:r>
            <a:r>
              <a:rPr lang="en-US" sz="2400" b="1" u="sng" dirty="0">
                <a:latin typeface="Arial" pitchFamily="34" charset="0"/>
                <a:cs typeface="Arial" pitchFamily="34" charset="0"/>
              </a:rPr>
              <a:t>superposition</a:t>
            </a:r>
            <a:r>
              <a:rPr lang="en-US" sz="2400" dirty="0">
                <a:latin typeface="Arial" pitchFamily="34" charset="0"/>
                <a:cs typeface="Arial" pitchFamily="34" charset="0"/>
              </a:rPr>
              <a:t> of values (representing all states simultaneously) </a:t>
            </a:r>
            <a:endParaRPr lang="en-US" sz="2400" dirty="0" smtClean="0">
              <a:latin typeface="Arial" pitchFamily="34" charset="0"/>
              <a:cs typeface="Arial" pitchFamily="34" charset="0"/>
            </a:endParaRPr>
          </a:p>
          <a:p>
            <a:pPr marL="342900" indent="-342900" eaLnBrk="1" hangingPunct="1">
              <a:spcBef>
                <a:spcPct val="20000"/>
              </a:spcBef>
            </a:pPr>
            <a:endParaRPr lang="en-US" sz="2400" dirty="0" smtClean="0">
              <a:latin typeface="Arial" pitchFamily="34" charset="0"/>
              <a:cs typeface="Arial" pitchFamily="34" charset="0"/>
            </a:endParaRPr>
          </a:p>
          <a:p>
            <a:pPr marL="342900" indent="-342900" eaLnBrk="1" hangingPunct="1">
              <a:spcBef>
                <a:spcPct val="20000"/>
              </a:spcBef>
              <a:buFont typeface="Arial" charset="0"/>
              <a:buChar char="•"/>
            </a:pPr>
            <a:r>
              <a:rPr lang="en-US" sz="2400" dirty="0" smtClean="0">
                <a:latin typeface="Arial" pitchFamily="34" charset="0"/>
                <a:cs typeface="Arial" pitchFamily="34" charset="0"/>
              </a:rPr>
              <a:t>State </a:t>
            </a:r>
            <a:r>
              <a:rPr lang="en-US" sz="2400" dirty="0">
                <a:latin typeface="Arial" pitchFamily="34" charset="0"/>
                <a:cs typeface="Arial" pitchFamily="34" charset="0"/>
              </a:rPr>
              <a:t>is </a:t>
            </a:r>
            <a:r>
              <a:rPr lang="en-US" sz="2400" dirty="0" smtClean="0">
                <a:latin typeface="Arial" pitchFamily="34" charset="0"/>
                <a:cs typeface="Arial" pitchFamily="34" charset="0"/>
              </a:rPr>
              <a:t>indeterminate </a:t>
            </a:r>
            <a:r>
              <a:rPr lang="en-US" sz="2400" dirty="0">
                <a:latin typeface="Arial" pitchFamily="34" charset="0"/>
                <a:cs typeface="Arial" pitchFamily="34" charset="0"/>
              </a:rPr>
              <a:t>until measured.</a:t>
            </a:r>
          </a:p>
          <a:p>
            <a:pPr marL="342900" indent="-342900" eaLnBrk="1" hangingPunct="1">
              <a:spcBef>
                <a:spcPct val="20000"/>
              </a:spcBef>
            </a:pPr>
            <a:endParaRPr lang="en-US" sz="3200" dirty="0">
              <a:latin typeface="Helvetica" pitchFamily="48" charset="0"/>
            </a:endParaRPr>
          </a:p>
        </p:txBody>
      </p:sp>
      <p:graphicFrame>
        <p:nvGraphicFramePr>
          <p:cNvPr id="6146" name="Object 2"/>
          <p:cNvGraphicFramePr>
            <a:graphicFrameLocks noChangeAspect="1"/>
          </p:cNvGraphicFramePr>
          <p:nvPr>
            <p:extLst>
              <p:ext uri="{D42A27DB-BD31-4B8C-83A1-F6EECF244321}">
                <p14:modId xmlns:p14="http://schemas.microsoft.com/office/powerpoint/2010/main" val="2265649894"/>
              </p:ext>
            </p:extLst>
          </p:nvPr>
        </p:nvGraphicFramePr>
        <p:xfrm>
          <a:off x="5148064" y="4365104"/>
          <a:ext cx="1971675" cy="484187"/>
        </p:xfrm>
        <a:graphic>
          <a:graphicData uri="http://schemas.openxmlformats.org/presentationml/2006/ole">
            <mc:AlternateContent xmlns:mc="http://schemas.openxmlformats.org/markup-compatibility/2006">
              <mc:Choice xmlns:v="urn:schemas-microsoft-com:vml" Requires="v">
                <p:oleObj spid="_x0000_s6154" name="Equation" r:id="rId4" imgW="1054080" imgH="253800" progId="Equation.3">
                  <p:embed/>
                </p:oleObj>
              </mc:Choice>
              <mc:Fallback>
                <p:oleObj name="Equation" r:id="rId4" imgW="105408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4365104"/>
                        <a:ext cx="1971675"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srcRect t="4508"/>
          <a:stretch>
            <a:fillRect/>
          </a:stretch>
        </p:blipFill>
        <p:spPr bwMode="auto">
          <a:xfrm>
            <a:off x="484182" y="2012491"/>
            <a:ext cx="1548000" cy="1495845"/>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555" name="Picture 3"/>
          <p:cNvPicPr>
            <a:picLocks noChangeAspect="1" noChangeArrowheads="1"/>
          </p:cNvPicPr>
          <p:nvPr/>
        </p:nvPicPr>
        <p:blipFill>
          <a:blip r:embed="rId3"/>
          <a:srcRect l="4567" t="4599" r="4097" b="8025"/>
          <a:stretch>
            <a:fillRect/>
          </a:stretch>
        </p:blipFill>
        <p:spPr bwMode="auto">
          <a:xfrm>
            <a:off x="2649562" y="2040386"/>
            <a:ext cx="1576421" cy="14976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571472" y="299110"/>
            <a:ext cx="3198311" cy="830997"/>
          </a:xfrm>
          <a:prstGeom prst="rect">
            <a:avLst/>
          </a:prstGeom>
          <a:noFill/>
        </p:spPr>
        <p:txBody>
          <a:bodyPr wrap="none" rtlCol="0">
            <a:spAutoFit/>
          </a:bodyPr>
          <a:lstStyle/>
          <a:p>
            <a:r>
              <a:rPr lang="en-US" sz="2400" dirty="0" smtClean="0">
                <a:latin typeface="Arial" pitchFamily="34" charset="0"/>
                <a:cs typeface="Arial" pitchFamily="34" charset="0"/>
              </a:rPr>
              <a:t>conventional memory:</a:t>
            </a:r>
          </a:p>
          <a:p>
            <a:r>
              <a:rPr lang="en-US" sz="2400" dirty="0" smtClean="0">
                <a:latin typeface="Arial" pitchFamily="34" charset="0"/>
                <a:cs typeface="Arial" pitchFamily="34" charset="0"/>
              </a:rPr>
              <a:t>      </a:t>
            </a:r>
            <a:r>
              <a:rPr lang="en-US" sz="2400" dirty="0" smtClean="0">
                <a:solidFill>
                  <a:srgbClr val="333399"/>
                </a:solidFill>
                <a:latin typeface="Arial" pitchFamily="34" charset="0"/>
                <a:cs typeface="Arial" pitchFamily="34" charset="0"/>
              </a:rPr>
              <a:t>Tossed coin</a:t>
            </a:r>
            <a:endParaRPr lang="en-IN" sz="2400" dirty="0">
              <a:solidFill>
                <a:srgbClr val="333399"/>
              </a:solidFill>
              <a:latin typeface="Arial" pitchFamily="34" charset="0"/>
              <a:cs typeface="Arial" pitchFamily="34" charset="0"/>
            </a:endParaRPr>
          </a:p>
        </p:txBody>
      </p:sp>
      <p:sp>
        <p:nvSpPr>
          <p:cNvPr id="7" name="TextBox 6"/>
          <p:cNvSpPr txBox="1"/>
          <p:nvPr/>
        </p:nvSpPr>
        <p:spPr>
          <a:xfrm>
            <a:off x="285720" y="1470014"/>
            <a:ext cx="2563522" cy="461665"/>
          </a:xfrm>
          <a:prstGeom prst="rect">
            <a:avLst/>
          </a:prstGeom>
          <a:noFill/>
        </p:spPr>
        <p:txBody>
          <a:bodyPr wrap="none" rtlCol="0">
            <a:spAutoFit/>
          </a:bodyPr>
          <a:lstStyle/>
          <a:p>
            <a:r>
              <a:rPr lang="en-US" sz="2400" dirty="0" smtClean="0">
                <a:latin typeface="Arial" pitchFamily="34" charset="0"/>
                <a:cs typeface="Arial" pitchFamily="34" charset="0"/>
              </a:rPr>
              <a:t>Result is either  0</a:t>
            </a:r>
            <a:endParaRPr lang="en-IN" sz="2400" dirty="0">
              <a:latin typeface="Arial" pitchFamily="34" charset="0"/>
              <a:cs typeface="Arial" pitchFamily="34" charset="0"/>
            </a:endParaRPr>
          </a:p>
        </p:txBody>
      </p:sp>
      <p:sp>
        <p:nvSpPr>
          <p:cNvPr id="8" name="TextBox 7"/>
          <p:cNvSpPr txBox="1"/>
          <p:nvPr/>
        </p:nvSpPr>
        <p:spPr>
          <a:xfrm>
            <a:off x="2786050" y="1468882"/>
            <a:ext cx="458780" cy="461665"/>
          </a:xfrm>
          <a:prstGeom prst="rect">
            <a:avLst/>
          </a:prstGeom>
          <a:noFill/>
        </p:spPr>
        <p:txBody>
          <a:bodyPr wrap="none" rtlCol="0">
            <a:spAutoFit/>
          </a:bodyPr>
          <a:lstStyle/>
          <a:p>
            <a:r>
              <a:rPr lang="en-US" sz="2400" dirty="0" smtClean="0">
                <a:latin typeface="Arial" pitchFamily="34" charset="0"/>
                <a:cs typeface="Arial" pitchFamily="34" charset="0"/>
              </a:rPr>
              <a:t>or</a:t>
            </a:r>
            <a:endParaRPr lang="en-IN" sz="2400" dirty="0">
              <a:latin typeface="Arial" pitchFamily="34" charset="0"/>
              <a:cs typeface="Arial" pitchFamily="34" charset="0"/>
            </a:endParaRPr>
          </a:p>
        </p:txBody>
      </p:sp>
      <p:sp>
        <p:nvSpPr>
          <p:cNvPr id="9" name="TextBox 8"/>
          <p:cNvSpPr txBox="1"/>
          <p:nvPr/>
        </p:nvSpPr>
        <p:spPr>
          <a:xfrm>
            <a:off x="3161886" y="1491788"/>
            <a:ext cx="356188" cy="461665"/>
          </a:xfrm>
          <a:prstGeom prst="rect">
            <a:avLst/>
          </a:prstGeom>
          <a:noFill/>
        </p:spPr>
        <p:txBody>
          <a:bodyPr wrap="none" rtlCol="0">
            <a:spAutoFit/>
          </a:bodyPr>
          <a:lstStyle/>
          <a:p>
            <a:r>
              <a:rPr lang="en-US" sz="2400" dirty="0" smtClean="0">
                <a:latin typeface="Arial" pitchFamily="34" charset="0"/>
                <a:cs typeface="Arial" pitchFamily="34" charset="0"/>
              </a:rPr>
              <a:t>1</a:t>
            </a:r>
            <a:endParaRPr lang="en-IN" sz="2400" dirty="0">
              <a:latin typeface="Arial" pitchFamily="34" charset="0"/>
              <a:cs typeface="Arial" pitchFamily="34" charset="0"/>
            </a:endParaRPr>
          </a:p>
        </p:txBody>
      </p:sp>
      <p:sp>
        <p:nvSpPr>
          <p:cNvPr id="10" name="TextBox 9"/>
          <p:cNvSpPr txBox="1"/>
          <p:nvPr/>
        </p:nvSpPr>
        <p:spPr>
          <a:xfrm>
            <a:off x="5418138" y="228804"/>
            <a:ext cx="2666114" cy="830997"/>
          </a:xfrm>
          <a:prstGeom prst="rect">
            <a:avLst/>
          </a:prstGeom>
          <a:noFill/>
        </p:spPr>
        <p:txBody>
          <a:bodyPr wrap="none" rtlCol="0">
            <a:spAutoFit/>
          </a:bodyPr>
          <a:lstStyle/>
          <a:p>
            <a:r>
              <a:rPr lang="en-US" sz="2400" dirty="0" smtClean="0">
                <a:latin typeface="Arial" pitchFamily="34" charset="0"/>
                <a:cs typeface="Arial" pitchFamily="34" charset="0"/>
              </a:rPr>
              <a:t>quantum memory:</a:t>
            </a:r>
          </a:p>
          <a:p>
            <a:r>
              <a:rPr lang="en-US" sz="2400" dirty="0" smtClean="0">
                <a:latin typeface="Arial" pitchFamily="34" charset="0"/>
                <a:cs typeface="Arial" pitchFamily="34" charset="0"/>
              </a:rPr>
              <a:t>   </a:t>
            </a:r>
            <a:r>
              <a:rPr lang="en-US" sz="2400" dirty="0" smtClean="0">
                <a:solidFill>
                  <a:srgbClr val="333399"/>
                </a:solidFill>
                <a:latin typeface="Arial" pitchFamily="34" charset="0"/>
                <a:cs typeface="Arial" pitchFamily="34" charset="0"/>
              </a:rPr>
              <a:t>Spinning coin</a:t>
            </a:r>
            <a:endParaRPr lang="en-IN" sz="2400" dirty="0">
              <a:solidFill>
                <a:srgbClr val="333399"/>
              </a:solidFill>
              <a:latin typeface="Arial" pitchFamily="34" charset="0"/>
              <a:cs typeface="Arial" pitchFamily="34" charset="0"/>
            </a:endParaRPr>
          </a:p>
        </p:txBody>
      </p:sp>
      <p:pic>
        <p:nvPicPr>
          <p:cNvPr id="23557" name="Picture 5" descr="https://nickshell1983.files.wordpress.com/2009/11/quarter3.jpg"/>
          <p:cNvPicPr>
            <a:picLocks noChangeAspect="1" noChangeArrowheads="1"/>
          </p:cNvPicPr>
          <p:nvPr/>
        </p:nvPicPr>
        <p:blipFill>
          <a:blip r:embed="rId4"/>
          <a:srcRect t="3485" b="19000"/>
          <a:stretch>
            <a:fillRect/>
          </a:stretch>
        </p:blipFill>
        <p:spPr bwMode="auto">
          <a:xfrm>
            <a:off x="5875794" y="1984796"/>
            <a:ext cx="1800000" cy="1714512"/>
          </a:xfrm>
          <a:prstGeom prst="rect">
            <a:avLst/>
          </a:prstGeom>
          <a:noFill/>
        </p:spPr>
      </p:pic>
      <p:sp>
        <p:nvSpPr>
          <p:cNvPr id="12" name="TextBox 11"/>
          <p:cNvSpPr txBox="1"/>
          <p:nvPr/>
        </p:nvSpPr>
        <p:spPr>
          <a:xfrm>
            <a:off x="5344580" y="1452306"/>
            <a:ext cx="1622560" cy="461665"/>
          </a:xfrm>
          <a:prstGeom prst="rect">
            <a:avLst/>
          </a:prstGeom>
          <a:noFill/>
        </p:spPr>
        <p:txBody>
          <a:bodyPr wrap="none" rtlCol="0">
            <a:spAutoFit/>
          </a:bodyPr>
          <a:lstStyle/>
          <a:p>
            <a:r>
              <a:rPr lang="en-US" sz="2400" dirty="0" smtClean="0">
                <a:latin typeface="Arial" pitchFamily="34" charset="0"/>
                <a:cs typeface="Arial" pitchFamily="34" charset="0"/>
              </a:rPr>
              <a:t>Result is 0</a:t>
            </a:r>
            <a:endParaRPr lang="en-IN" sz="2400" dirty="0">
              <a:latin typeface="Arial" pitchFamily="34" charset="0"/>
              <a:cs typeface="Arial" pitchFamily="34" charset="0"/>
            </a:endParaRPr>
          </a:p>
        </p:txBody>
      </p:sp>
      <p:sp>
        <p:nvSpPr>
          <p:cNvPr id="13" name="TextBox 12"/>
          <p:cNvSpPr txBox="1"/>
          <p:nvPr/>
        </p:nvSpPr>
        <p:spPr>
          <a:xfrm>
            <a:off x="6937378" y="1447778"/>
            <a:ext cx="699230" cy="461665"/>
          </a:xfrm>
          <a:prstGeom prst="rect">
            <a:avLst/>
          </a:prstGeom>
          <a:noFill/>
        </p:spPr>
        <p:txBody>
          <a:bodyPr wrap="none" rtlCol="0">
            <a:spAutoFit/>
          </a:bodyPr>
          <a:lstStyle/>
          <a:p>
            <a:r>
              <a:rPr lang="en-US" sz="2400" dirty="0" smtClean="0">
                <a:latin typeface="Arial" pitchFamily="34" charset="0"/>
                <a:cs typeface="Arial" pitchFamily="34" charset="0"/>
              </a:rPr>
              <a:t>and</a:t>
            </a:r>
            <a:endParaRPr lang="en-IN" sz="2400" dirty="0">
              <a:latin typeface="Arial" pitchFamily="34" charset="0"/>
              <a:cs typeface="Arial" pitchFamily="34" charset="0"/>
            </a:endParaRPr>
          </a:p>
        </p:txBody>
      </p:sp>
      <p:sp>
        <p:nvSpPr>
          <p:cNvPr id="14" name="TextBox 13"/>
          <p:cNvSpPr txBox="1"/>
          <p:nvPr/>
        </p:nvSpPr>
        <p:spPr>
          <a:xfrm>
            <a:off x="7494318" y="1460698"/>
            <a:ext cx="356188" cy="461665"/>
          </a:xfrm>
          <a:prstGeom prst="rect">
            <a:avLst/>
          </a:prstGeom>
          <a:noFill/>
        </p:spPr>
        <p:txBody>
          <a:bodyPr wrap="none" rtlCol="0">
            <a:spAutoFit/>
          </a:bodyPr>
          <a:lstStyle/>
          <a:p>
            <a:r>
              <a:rPr lang="en-US" sz="2400" dirty="0" smtClean="0">
                <a:latin typeface="Arial" pitchFamily="34" charset="0"/>
                <a:cs typeface="Arial" pitchFamily="34" charset="0"/>
              </a:rPr>
              <a:t>1</a:t>
            </a:r>
            <a:endParaRPr lang="en-IN" sz="2400" dirty="0">
              <a:latin typeface="Arial" pitchFamily="34" charset="0"/>
              <a:cs typeface="Arial" pitchFamily="34" charset="0"/>
            </a:endParaRPr>
          </a:p>
        </p:txBody>
      </p:sp>
      <p:sp>
        <p:nvSpPr>
          <p:cNvPr id="15" name="TextBox 14"/>
          <p:cNvSpPr txBox="1"/>
          <p:nvPr/>
        </p:nvSpPr>
        <p:spPr>
          <a:xfrm>
            <a:off x="609354" y="3953768"/>
            <a:ext cx="2917402" cy="461665"/>
          </a:xfrm>
          <a:prstGeom prst="rect">
            <a:avLst/>
          </a:prstGeom>
          <a:noFill/>
        </p:spPr>
        <p:txBody>
          <a:bodyPr wrap="none" rtlCol="0">
            <a:spAutoFit/>
          </a:bodyPr>
          <a:lstStyle/>
          <a:p>
            <a:r>
              <a:rPr lang="en-US" sz="2400" dirty="0" smtClean="0">
                <a:latin typeface="Arial" pitchFamily="34" charset="0"/>
                <a:cs typeface="Arial" pitchFamily="34" charset="0"/>
              </a:rPr>
              <a:t>sequence of 11 bits:</a:t>
            </a:r>
            <a:endParaRPr lang="en-IN" sz="2400" dirty="0">
              <a:latin typeface="Arial" pitchFamily="34" charset="0"/>
              <a:cs typeface="Arial" pitchFamily="34" charset="0"/>
            </a:endParaRPr>
          </a:p>
        </p:txBody>
      </p:sp>
      <p:sp>
        <p:nvSpPr>
          <p:cNvPr id="16" name="TextBox 15"/>
          <p:cNvSpPr txBox="1"/>
          <p:nvPr/>
        </p:nvSpPr>
        <p:spPr>
          <a:xfrm>
            <a:off x="1010086" y="4583328"/>
            <a:ext cx="1934440" cy="461665"/>
          </a:xfrm>
          <a:prstGeom prst="rect">
            <a:avLst/>
          </a:prstGeom>
          <a:noFill/>
        </p:spPr>
        <p:txBody>
          <a:bodyPr wrap="none" rtlCol="0">
            <a:spAutoFit/>
          </a:bodyPr>
          <a:lstStyle/>
          <a:p>
            <a:r>
              <a:rPr lang="en-US" sz="2400" dirty="0" smtClean="0">
                <a:latin typeface="Arial" pitchFamily="34" charset="0"/>
                <a:cs typeface="Arial" pitchFamily="34" charset="0"/>
              </a:rPr>
              <a:t>11111011011</a:t>
            </a:r>
            <a:endParaRPr lang="en-IN" sz="2400" dirty="0">
              <a:latin typeface="Arial" pitchFamily="34" charset="0"/>
              <a:cs typeface="Arial" pitchFamily="34" charset="0"/>
            </a:endParaRPr>
          </a:p>
        </p:txBody>
      </p:sp>
      <p:sp>
        <p:nvSpPr>
          <p:cNvPr id="17" name="TextBox 16"/>
          <p:cNvSpPr txBox="1"/>
          <p:nvPr/>
        </p:nvSpPr>
        <p:spPr>
          <a:xfrm>
            <a:off x="4621782" y="4641384"/>
            <a:ext cx="4551246" cy="830997"/>
          </a:xfrm>
          <a:prstGeom prst="rect">
            <a:avLst/>
          </a:prstGeom>
          <a:noFill/>
        </p:spPr>
        <p:txBody>
          <a:bodyPr wrap="none" rtlCol="0">
            <a:spAutoFit/>
          </a:bodyPr>
          <a:lstStyle/>
          <a:p>
            <a:r>
              <a:rPr lang="en-US" sz="2400" dirty="0" smtClean="0">
                <a:latin typeface="Arial" pitchFamily="34" charset="0"/>
                <a:cs typeface="Arial" pitchFamily="34" charset="0"/>
              </a:rPr>
              <a:t>(0+1)(0+1)(0+1)(0+1)(0+1)(1+0)</a:t>
            </a:r>
          </a:p>
          <a:p>
            <a:r>
              <a:rPr lang="en-US" sz="2400" dirty="0" smtClean="0">
                <a:latin typeface="Arial" pitchFamily="34" charset="0"/>
                <a:cs typeface="Arial" pitchFamily="34" charset="0"/>
              </a:rPr>
              <a:t>(0+1)(0+1)(1+0)(0+1)(0+1)</a:t>
            </a:r>
            <a:endParaRPr lang="en-IN" sz="2400" dirty="0">
              <a:latin typeface="Arial" pitchFamily="34" charset="0"/>
              <a:cs typeface="Arial" pitchFamily="34" charset="0"/>
            </a:endParaRPr>
          </a:p>
        </p:txBody>
      </p:sp>
      <p:sp>
        <p:nvSpPr>
          <p:cNvPr id="18" name="TextBox 17"/>
          <p:cNvSpPr txBox="1"/>
          <p:nvPr/>
        </p:nvSpPr>
        <p:spPr>
          <a:xfrm>
            <a:off x="349234" y="6006630"/>
            <a:ext cx="3488455" cy="830997"/>
          </a:xfrm>
          <a:prstGeom prst="rect">
            <a:avLst/>
          </a:prstGeom>
          <a:noFill/>
        </p:spPr>
        <p:txBody>
          <a:bodyPr wrap="none" rtlCol="0">
            <a:spAutoFit/>
          </a:bodyPr>
          <a:lstStyle/>
          <a:p>
            <a:r>
              <a:rPr lang="en-US" sz="2400" dirty="0" smtClean="0">
                <a:latin typeface="Arial" pitchFamily="34" charset="0"/>
                <a:cs typeface="Arial" pitchFamily="34" charset="0"/>
              </a:rPr>
              <a:t>stores only one number:</a:t>
            </a:r>
          </a:p>
          <a:p>
            <a:r>
              <a:rPr lang="en-US" sz="2400" dirty="0" smtClean="0">
                <a:latin typeface="Arial" pitchFamily="34" charset="0"/>
                <a:cs typeface="Arial" pitchFamily="34" charset="0"/>
              </a:rPr>
              <a:t>2011 </a:t>
            </a:r>
            <a:endParaRPr lang="en-IN" sz="2400" dirty="0">
              <a:latin typeface="Arial" pitchFamily="34" charset="0"/>
              <a:cs typeface="Arial" pitchFamily="34" charset="0"/>
            </a:endParaRPr>
          </a:p>
        </p:txBody>
      </p:sp>
      <p:sp>
        <p:nvSpPr>
          <p:cNvPr id="19" name="TextBox 18"/>
          <p:cNvSpPr txBox="1"/>
          <p:nvPr/>
        </p:nvSpPr>
        <p:spPr>
          <a:xfrm>
            <a:off x="4681341" y="4040852"/>
            <a:ext cx="4201407" cy="461665"/>
          </a:xfrm>
          <a:prstGeom prst="rect">
            <a:avLst/>
          </a:prstGeom>
          <a:noFill/>
        </p:spPr>
        <p:txBody>
          <a:bodyPr wrap="none" rtlCol="0">
            <a:spAutoFit/>
          </a:bodyPr>
          <a:lstStyle/>
          <a:p>
            <a:r>
              <a:rPr lang="en-US" sz="2400" dirty="0" smtClean="0">
                <a:latin typeface="Arial" pitchFamily="34" charset="0"/>
                <a:cs typeface="Arial" pitchFamily="34" charset="0"/>
              </a:rPr>
              <a:t>sequence of 11 quantum bits:</a:t>
            </a:r>
            <a:endParaRPr lang="en-IN" sz="2400" dirty="0">
              <a:latin typeface="Arial" pitchFamily="34" charset="0"/>
              <a:cs typeface="Arial" pitchFamily="34" charset="0"/>
            </a:endParaRPr>
          </a:p>
        </p:txBody>
      </p:sp>
      <p:sp>
        <p:nvSpPr>
          <p:cNvPr id="20" name="TextBox 19"/>
          <p:cNvSpPr txBox="1"/>
          <p:nvPr/>
        </p:nvSpPr>
        <p:spPr>
          <a:xfrm>
            <a:off x="4757286" y="5990984"/>
            <a:ext cx="4084773" cy="830997"/>
          </a:xfrm>
          <a:prstGeom prst="rect">
            <a:avLst/>
          </a:prstGeom>
          <a:noFill/>
        </p:spPr>
        <p:txBody>
          <a:bodyPr wrap="none" rtlCol="0">
            <a:spAutoFit/>
          </a:bodyPr>
          <a:lstStyle/>
          <a:p>
            <a:r>
              <a:rPr lang="en-US" sz="2400" dirty="0" smtClean="0">
                <a:latin typeface="Arial" pitchFamily="34" charset="0"/>
                <a:cs typeface="Arial" pitchFamily="34" charset="0"/>
              </a:rPr>
              <a:t>stores all numbers from 1 to </a:t>
            </a:r>
          </a:p>
          <a:p>
            <a:r>
              <a:rPr lang="en-US" sz="2400" dirty="0" smtClean="0">
                <a:latin typeface="Arial" pitchFamily="34" charset="0"/>
                <a:cs typeface="Arial" pitchFamily="34" charset="0"/>
              </a:rPr>
              <a:t>2048 (</a:t>
            </a:r>
            <a:r>
              <a:rPr lang="en-US" sz="2400" b="1" dirty="0" smtClean="0">
                <a:solidFill>
                  <a:srgbClr val="333399"/>
                </a:solidFill>
                <a:latin typeface="Arial" pitchFamily="34" charset="0"/>
                <a:cs typeface="Arial" pitchFamily="34" charset="0"/>
              </a:rPr>
              <a:t>All possibilities !!)</a:t>
            </a:r>
            <a:endParaRPr lang="en-IN" sz="2400" b="1" dirty="0">
              <a:solidFill>
                <a:srgbClr val="333399"/>
              </a:solidFill>
              <a:latin typeface="Arial" pitchFamily="34" charset="0"/>
              <a:cs typeface="Arial" pitchFamily="34" charset="0"/>
            </a:endParaRPr>
          </a:p>
        </p:txBody>
      </p:sp>
      <p:sp>
        <p:nvSpPr>
          <p:cNvPr id="22" name="TextBox 21"/>
          <p:cNvSpPr txBox="1"/>
          <p:nvPr/>
        </p:nvSpPr>
        <p:spPr>
          <a:xfrm>
            <a:off x="7786710" y="1496778"/>
            <a:ext cx="989373" cy="461665"/>
          </a:xfrm>
          <a:prstGeom prst="rect">
            <a:avLst/>
          </a:prstGeom>
          <a:noFill/>
        </p:spPr>
        <p:txBody>
          <a:bodyPr wrap="none" rtlCol="0">
            <a:spAutoFit/>
          </a:bodyPr>
          <a:lstStyle/>
          <a:p>
            <a:r>
              <a:rPr lang="en-US" sz="2400" dirty="0" smtClean="0">
                <a:solidFill>
                  <a:srgbClr val="333399"/>
                </a:solidFill>
                <a:latin typeface="Arial" pitchFamily="34" charset="0"/>
                <a:cs typeface="Arial" pitchFamily="34" charset="0"/>
              </a:rPr>
              <a:t>(both)</a:t>
            </a:r>
            <a:endParaRPr lang="en-IN" sz="2400" dirty="0">
              <a:solidFill>
                <a:srgbClr val="333399"/>
              </a:solidFill>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5942"/>
            <a:ext cx="8229600" cy="1143000"/>
          </a:xfrm>
        </p:spPr>
        <p:txBody>
          <a:bodyPr>
            <a:normAutofit/>
          </a:bodyPr>
          <a:lstStyle/>
          <a:p>
            <a:r>
              <a:rPr lang="en-US" sz="2800" b="1" dirty="0" smtClean="0">
                <a:solidFill>
                  <a:srgbClr val="333399"/>
                </a:solidFill>
                <a:latin typeface="Arial" pitchFamily="34" charset="0"/>
                <a:cs typeface="Arial" pitchFamily="34" charset="0"/>
              </a:rPr>
              <a:t>Classical bits (</a:t>
            </a:r>
            <a:r>
              <a:rPr lang="en-US" sz="2800" b="1" dirty="0" err="1" smtClean="0">
                <a:solidFill>
                  <a:srgbClr val="333399"/>
                </a:solidFill>
                <a:latin typeface="Arial" pitchFamily="34" charset="0"/>
                <a:cs typeface="Arial" pitchFamily="34" charset="0"/>
              </a:rPr>
              <a:t>Cbits</a:t>
            </a:r>
            <a:r>
              <a:rPr lang="en-US" sz="2800" b="1" dirty="0" smtClean="0">
                <a:solidFill>
                  <a:srgbClr val="333399"/>
                </a:solidFill>
                <a:latin typeface="Arial" pitchFamily="34" charset="0"/>
                <a:cs typeface="Arial" pitchFamily="34" charset="0"/>
              </a:rPr>
              <a:t>)</a:t>
            </a:r>
            <a:endParaRPr lang="en-IN" sz="2800" b="1" dirty="0">
              <a:solidFill>
                <a:srgbClr val="333399"/>
              </a:solidFill>
              <a:latin typeface="Arial" pitchFamily="34" charset="0"/>
              <a:cs typeface="Arial" pitchFamily="34" charset="0"/>
            </a:endParaRPr>
          </a:p>
        </p:txBody>
      </p:sp>
      <p:sp>
        <p:nvSpPr>
          <p:cNvPr id="3" name="Content Placeholder 2"/>
          <p:cNvSpPr>
            <a:spLocks noGrp="1"/>
          </p:cNvSpPr>
          <p:nvPr>
            <p:ph idx="1"/>
          </p:nvPr>
        </p:nvSpPr>
        <p:spPr>
          <a:xfrm>
            <a:off x="642910" y="1135262"/>
            <a:ext cx="8229600" cy="4525963"/>
          </a:xfrm>
        </p:spPr>
        <p:txBody>
          <a:bodyPr>
            <a:normAutofit lnSpcReduction="10000"/>
          </a:bodyPr>
          <a:lstStyle/>
          <a:p>
            <a:pPr algn="just"/>
            <a:r>
              <a:rPr lang="en-US" sz="2400" dirty="0" smtClean="0">
                <a:latin typeface="Arial" pitchFamily="34" charset="0"/>
                <a:cs typeface="Arial" pitchFamily="34" charset="0"/>
              </a:rPr>
              <a:t>The two states of a Classical bit by a pair of </a:t>
            </a:r>
            <a:r>
              <a:rPr lang="en-US" sz="2400" dirty="0" err="1" smtClean="0">
                <a:latin typeface="Arial" pitchFamily="34" charset="0"/>
                <a:cs typeface="Arial" pitchFamily="34" charset="0"/>
              </a:rPr>
              <a:t>orthonormal</a:t>
            </a:r>
            <a:r>
              <a:rPr lang="en-US" sz="2400" dirty="0">
                <a:latin typeface="Arial" pitchFamily="34" charset="0"/>
                <a:cs typeface="Arial" pitchFamily="34" charset="0"/>
              </a:rPr>
              <a:t> </a:t>
            </a:r>
            <a:r>
              <a:rPr lang="en-US" sz="2400" dirty="0" smtClean="0">
                <a:latin typeface="Arial" pitchFamily="34" charset="0"/>
                <a:cs typeface="Arial" pitchFamily="34" charset="0"/>
              </a:rPr>
              <a:t>vectors  denoted by the symbols|0&gt; and |1&gt;.</a:t>
            </a:r>
          </a:p>
          <a:p>
            <a:pPr algn="just"/>
            <a:r>
              <a:rPr lang="en-US" sz="2400" dirty="0" smtClean="0">
                <a:latin typeface="Arial" pitchFamily="34" charset="0"/>
                <a:cs typeface="Arial" pitchFamily="34" charset="0"/>
              </a:rPr>
              <a:t>It is convenient to represent the four states of two </a:t>
            </a:r>
            <a:r>
              <a:rPr lang="en-US" sz="2400" dirty="0" err="1" smtClean="0">
                <a:latin typeface="Arial" pitchFamily="34" charset="0"/>
                <a:cs typeface="Arial" pitchFamily="34" charset="0"/>
              </a:rPr>
              <a:t>Cbits</a:t>
            </a:r>
            <a:endParaRPr lang="en-US" sz="2400" dirty="0" smtClean="0">
              <a:latin typeface="Arial" pitchFamily="34" charset="0"/>
              <a:cs typeface="Arial" pitchFamily="34" charset="0"/>
            </a:endParaRPr>
          </a:p>
          <a:p>
            <a:pPr algn="just">
              <a:buNone/>
            </a:pPr>
            <a:r>
              <a:rPr lang="en-US" sz="2400" dirty="0" smtClean="0">
                <a:latin typeface="Arial" pitchFamily="34" charset="0"/>
                <a:cs typeface="Arial" pitchFamily="34" charset="0"/>
              </a:rPr>
              <a:t>    |0&gt;|0&gt;, |0&gt;|1&gt;, |1&gt;|0&gt; and |1&gt;|1&gt; or more readably |00&gt;  |01&gt;  |10&gt;  |11&gt;</a:t>
            </a:r>
          </a:p>
          <a:p>
            <a:pPr algn="just">
              <a:buNone/>
            </a:pPr>
            <a:endParaRPr lang="en-US" sz="2400" dirty="0">
              <a:latin typeface="Arial" pitchFamily="34" charset="0"/>
              <a:cs typeface="Arial" pitchFamily="34" charset="0"/>
            </a:endParaRPr>
          </a:p>
          <a:p>
            <a:pPr algn="just">
              <a:buNone/>
            </a:pPr>
            <a:r>
              <a:rPr lang="en-US" sz="2400" dirty="0" smtClean="0">
                <a:latin typeface="Arial" pitchFamily="34" charset="0"/>
                <a:cs typeface="Arial" pitchFamily="34" charset="0"/>
              </a:rPr>
              <a:t>Most compactly of all, using the decimal representation of 2bit number represented by the pair of C-bits</a:t>
            </a:r>
          </a:p>
          <a:p>
            <a:pPr algn="just">
              <a:buNone/>
            </a:pPr>
            <a:r>
              <a:rPr lang="en-US" sz="2400" dirty="0" smtClean="0">
                <a:latin typeface="Arial" pitchFamily="34" charset="0"/>
                <a:cs typeface="Arial" pitchFamily="34" charset="0"/>
              </a:rPr>
              <a:t>|0&gt;</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 |1&gt;</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 |2&gt;</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 |3&gt;</a:t>
            </a:r>
            <a:r>
              <a:rPr lang="en-US" sz="2400" baseline="-25000" dirty="0" smtClean="0">
                <a:latin typeface="Arial" pitchFamily="34" charset="0"/>
                <a:cs typeface="Arial" pitchFamily="34" charset="0"/>
              </a:rPr>
              <a:t>2</a:t>
            </a:r>
          </a:p>
          <a:p>
            <a:pPr algn="just">
              <a:buNone/>
            </a:pPr>
            <a:r>
              <a:rPr lang="en-US" sz="2400" dirty="0" smtClean="0">
                <a:latin typeface="Arial" pitchFamily="34" charset="0"/>
                <a:cs typeface="Arial" pitchFamily="34" charset="0"/>
              </a:rPr>
              <a:t>One represents the states of ‘n’ as the 2</a:t>
            </a:r>
            <a:r>
              <a:rPr lang="en-US" sz="2400" baseline="30000" dirty="0" smtClean="0">
                <a:latin typeface="Arial" pitchFamily="34" charset="0"/>
                <a:cs typeface="Arial" pitchFamily="34" charset="0"/>
              </a:rPr>
              <a:t>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orthonormal</a:t>
            </a:r>
            <a:r>
              <a:rPr lang="en-US" sz="2400" dirty="0" smtClean="0">
                <a:latin typeface="Arial" pitchFamily="34" charset="0"/>
                <a:cs typeface="Arial" pitchFamily="34" charset="0"/>
              </a:rPr>
              <a:t> vectors in 2</a:t>
            </a:r>
            <a:r>
              <a:rPr lang="en-US" sz="2400" baseline="30000" dirty="0" smtClean="0">
                <a:latin typeface="Arial" pitchFamily="34" charset="0"/>
                <a:cs typeface="Arial" pitchFamily="34" charset="0"/>
              </a:rPr>
              <a:t>n </a:t>
            </a:r>
            <a:r>
              <a:rPr lang="en-US" sz="2400" dirty="0" smtClean="0">
                <a:latin typeface="Arial" pitchFamily="34" charset="0"/>
                <a:cs typeface="Arial" pitchFamily="34" charset="0"/>
              </a:rPr>
              <a:t> dimensions.</a:t>
            </a:r>
          </a:p>
          <a:p>
            <a:pPr algn="just">
              <a:buNone/>
            </a:pPr>
            <a:endParaRPr lang="en-US" sz="2400" dirty="0" smtClean="0">
              <a:latin typeface="Arial" pitchFamily="34" charset="0"/>
              <a:cs typeface="Arial" pitchFamily="34" charset="0"/>
            </a:endParaRPr>
          </a:p>
          <a:p>
            <a:pPr algn="just">
              <a:buNone/>
            </a:pPr>
            <a:endParaRPr lang="en-US" sz="2400" baseline="30000" dirty="0">
              <a:latin typeface="Arial" pitchFamily="34" charset="0"/>
              <a:cs typeface="Arial" pitchFamily="34" charset="0"/>
            </a:endParaRPr>
          </a:p>
          <a:p>
            <a:pPr algn="just">
              <a:buNone/>
            </a:pPr>
            <a:endParaRPr lang="en-IN" sz="2400" baseline="30000" dirty="0">
              <a:latin typeface="Arial" pitchFamily="34" charset="0"/>
              <a:cs typeface="Arial" pitchFamily="34" charset="0"/>
            </a:endParaRPr>
          </a:p>
        </p:txBody>
      </p:sp>
      <p:sp>
        <p:nvSpPr>
          <p:cNvPr id="4" name="TextBox 3"/>
          <p:cNvSpPr txBox="1"/>
          <p:nvPr/>
        </p:nvSpPr>
        <p:spPr>
          <a:xfrm>
            <a:off x="571472" y="5715016"/>
            <a:ext cx="8072494" cy="461665"/>
          </a:xfrm>
          <a:prstGeom prst="rect">
            <a:avLst/>
          </a:prstGeom>
          <a:noFill/>
        </p:spPr>
        <p:txBody>
          <a:bodyPr wrap="square" rtlCol="0">
            <a:spAutoFit/>
          </a:bodyPr>
          <a:lstStyle/>
          <a:p>
            <a:r>
              <a:rPr lang="en-US" sz="2400" dirty="0" smtClean="0">
                <a:latin typeface="Arial" pitchFamily="34" charset="0"/>
                <a:cs typeface="Arial" pitchFamily="34" charset="0"/>
              </a:rPr>
              <a:t>Thus for example |19&gt;</a:t>
            </a:r>
            <a:r>
              <a:rPr lang="en-US" sz="2400" baseline="-25000" dirty="0" smtClean="0">
                <a:latin typeface="Arial" pitchFamily="34" charset="0"/>
                <a:cs typeface="Arial" pitchFamily="34" charset="0"/>
              </a:rPr>
              <a:t>6</a:t>
            </a:r>
            <a:r>
              <a:rPr lang="en-US" sz="2400" dirty="0" smtClean="0">
                <a:latin typeface="Arial" pitchFamily="34" charset="0"/>
                <a:cs typeface="Arial" pitchFamily="34" charset="0"/>
              </a:rPr>
              <a:t> = |010011&gt;= |0&gt;|1&gt;|0&gt;|0&gt; |1&gt; |1&gt; </a:t>
            </a:r>
            <a:endParaRPr lang="en-IN" sz="2400" dirty="0">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725470"/>
          </a:xfrm>
        </p:spPr>
        <p:txBody>
          <a:bodyPr>
            <a:normAutofit/>
          </a:bodyPr>
          <a:lstStyle/>
          <a:p>
            <a:r>
              <a:rPr lang="en-US" sz="2800" dirty="0" smtClean="0">
                <a:latin typeface="Arial" pitchFamily="34" charset="0"/>
                <a:cs typeface="Arial" pitchFamily="34" charset="0"/>
              </a:rPr>
              <a:t>Quantum bits</a:t>
            </a:r>
            <a:endParaRPr lang="en-IN" sz="2800" dirty="0">
              <a:latin typeface="Arial" pitchFamily="34" charset="0"/>
              <a:cs typeface="Arial" pitchFamily="34" charset="0"/>
            </a:endParaRPr>
          </a:p>
        </p:txBody>
      </p:sp>
      <p:sp>
        <p:nvSpPr>
          <p:cNvPr id="3" name="Content Placeholder 2"/>
          <p:cNvSpPr>
            <a:spLocks noGrp="1"/>
          </p:cNvSpPr>
          <p:nvPr>
            <p:ph idx="1"/>
          </p:nvPr>
        </p:nvSpPr>
        <p:spPr>
          <a:xfrm>
            <a:off x="0" y="714356"/>
            <a:ext cx="9429784" cy="4911741"/>
          </a:xfrm>
        </p:spPr>
        <p:txBody>
          <a:bodyPr>
            <a:normAutofit/>
          </a:bodyPr>
          <a:lstStyle/>
          <a:p>
            <a:pPr>
              <a:buNone/>
            </a:pPr>
            <a:r>
              <a:rPr lang="en-US" sz="2400" dirty="0" smtClean="0">
                <a:latin typeface="Arial" pitchFamily="34" charset="0"/>
                <a:cs typeface="Arial" pitchFamily="34" charset="0"/>
              </a:rPr>
              <a:t>A major part of quantum mechanics consists of an analogous expansion of the  notion of the state of a </a:t>
            </a:r>
            <a:r>
              <a:rPr lang="en-US" sz="2400" dirty="0" err="1" smtClean="0">
                <a:latin typeface="Arial" pitchFamily="34" charset="0"/>
                <a:cs typeface="Arial" pitchFamily="34" charset="0"/>
              </a:rPr>
              <a:t>Cbit</a:t>
            </a:r>
            <a:r>
              <a:rPr lang="en-US" sz="2400" dirty="0" smtClean="0">
                <a:latin typeface="Arial" pitchFamily="34" charset="0"/>
                <a:cs typeface="Arial" pitchFamily="34" charset="0"/>
              </a:rPr>
              <a:t>, called in this extended setting a quantum bit or Q bit.</a:t>
            </a:r>
          </a:p>
          <a:p>
            <a:pPr>
              <a:buNone/>
            </a:pPr>
            <a:r>
              <a:rPr lang="en-US" sz="2400" dirty="0" smtClean="0">
                <a:latin typeface="Arial" pitchFamily="34" charset="0"/>
                <a:cs typeface="Arial" pitchFamily="34" charset="0"/>
              </a:rPr>
              <a:t>In general state of a single </a:t>
            </a:r>
            <a:r>
              <a:rPr lang="en-US" sz="2400" dirty="0" err="1" smtClean="0">
                <a:latin typeface="Arial" pitchFamily="34" charset="0"/>
                <a:cs typeface="Arial" pitchFamily="34" charset="0"/>
              </a:rPr>
              <a:t>Qubit</a:t>
            </a:r>
            <a:r>
              <a:rPr lang="en-US" sz="2400" dirty="0" smtClean="0">
                <a:latin typeface="Arial" pitchFamily="34" charset="0"/>
                <a:cs typeface="Arial" pitchFamily="34" charset="0"/>
              </a:rPr>
              <a:t> is a superposition of the two classical basis states</a:t>
            </a:r>
          </a:p>
          <a:p>
            <a:pPr>
              <a:buNone/>
            </a:pPr>
            <a:endParaRPr lang="en-IN" sz="2400" dirty="0">
              <a:latin typeface="Arial" pitchFamily="34" charset="0"/>
              <a:cs typeface="Arial" pitchFamily="34" charset="0"/>
            </a:endParaRPr>
          </a:p>
        </p:txBody>
      </p:sp>
      <p:graphicFrame>
        <p:nvGraphicFramePr>
          <p:cNvPr id="4" name="Object 3"/>
          <p:cNvGraphicFramePr>
            <a:graphicFrameLocks noChangeAspect="1"/>
          </p:cNvGraphicFramePr>
          <p:nvPr/>
        </p:nvGraphicFramePr>
        <p:xfrm>
          <a:off x="3286116" y="2786058"/>
          <a:ext cx="1971689" cy="484190"/>
        </p:xfrm>
        <a:graphic>
          <a:graphicData uri="http://schemas.openxmlformats.org/presentationml/2006/ole">
            <mc:AlternateContent xmlns:mc="http://schemas.openxmlformats.org/markup-compatibility/2006">
              <mc:Choice xmlns:v="urn:schemas-microsoft-com:vml" Requires="v">
                <p:oleObj spid="_x0000_s2074" name="Equation" r:id="rId3" imgW="1054080" imgH="253800" progId="Equation.3">
                  <p:embed/>
                </p:oleObj>
              </mc:Choice>
              <mc:Fallback>
                <p:oleObj name="Equation" r:id="rId3" imgW="105408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2786058"/>
                        <a:ext cx="1971689" cy="484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13964" y="3429000"/>
            <a:ext cx="9030036" cy="1200329"/>
          </a:xfrm>
          <a:prstGeom prst="rect">
            <a:avLst/>
          </a:prstGeom>
          <a:noFill/>
        </p:spPr>
        <p:txBody>
          <a:bodyPr wrap="none" rtlCol="0">
            <a:spAutoFit/>
          </a:bodyPr>
          <a:lstStyle/>
          <a:p>
            <a:r>
              <a:rPr lang="en-US" sz="2400" dirty="0" smtClean="0">
                <a:latin typeface="Arial" pitchFamily="34" charset="0"/>
                <a:cs typeface="Arial" pitchFamily="34" charset="0"/>
              </a:rPr>
              <a:t>Where the amplitudes </a:t>
            </a:r>
            <a:r>
              <a:rPr lang="el-GR" sz="2400" dirty="0" smtClean="0">
                <a:latin typeface="Arial" pitchFamily="34" charset="0"/>
                <a:cs typeface="Arial" pitchFamily="34" charset="0"/>
              </a:rPr>
              <a:t>α</a:t>
            </a:r>
            <a:r>
              <a:rPr lang="en-US" sz="2400" dirty="0" smtClean="0">
                <a:latin typeface="Arial" pitchFamily="34" charset="0"/>
                <a:cs typeface="Arial" pitchFamily="34" charset="0"/>
              </a:rPr>
              <a:t> and </a:t>
            </a:r>
            <a:r>
              <a:rPr lang="el-GR" sz="2400" dirty="0" smtClean="0">
                <a:latin typeface="Arial" pitchFamily="34" charset="0"/>
                <a:cs typeface="Arial" pitchFamily="34" charset="0"/>
              </a:rPr>
              <a:t>β</a:t>
            </a:r>
            <a:r>
              <a:rPr lang="en-US" sz="2400" dirty="0" smtClean="0">
                <a:latin typeface="Arial" pitchFamily="34" charset="0"/>
                <a:cs typeface="Arial" pitchFamily="34" charset="0"/>
              </a:rPr>
              <a:t> are complex numbers constrained</a:t>
            </a:r>
          </a:p>
          <a:p>
            <a:r>
              <a:rPr lang="en-US" sz="2400" dirty="0" smtClean="0">
                <a:latin typeface="Arial" pitchFamily="34" charset="0"/>
                <a:cs typeface="Arial" pitchFamily="34" charset="0"/>
              </a:rPr>
              <a:t>only by the normalization condition </a:t>
            </a:r>
          </a:p>
          <a:p>
            <a:endParaRPr lang="en-IN" sz="2400" dirty="0">
              <a:latin typeface="Arial" pitchFamily="34" charset="0"/>
              <a:cs typeface="Arial" pitchFamily="34" charset="0"/>
            </a:endParaRPr>
          </a:p>
        </p:txBody>
      </p:sp>
      <p:graphicFrame>
        <p:nvGraphicFramePr>
          <p:cNvPr id="6" name="Object 5"/>
          <p:cNvGraphicFramePr>
            <a:graphicFrameLocks noChangeAspect="1"/>
          </p:cNvGraphicFramePr>
          <p:nvPr/>
        </p:nvGraphicFramePr>
        <p:xfrm>
          <a:off x="3214678" y="4357695"/>
          <a:ext cx="1714512" cy="500066"/>
        </p:xfrm>
        <a:graphic>
          <a:graphicData uri="http://schemas.openxmlformats.org/presentationml/2006/ole">
            <mc:AlternateContent xmlns:mc="http://schemas.openxmlformats.org/markup-compatibility/2006">
              <mc:Choice xmlns:v="urn:schemas-microsoft-com:vml" Requires="v">
                <p:oleObj spid="_x0000_s2075" name="Equation" r:id="rId5" imgW="876240" imgH="368280" progId="Equation.3">
                  <p:embed/>
                </p:oleObj>
              </mc:Choice>
              <mc:Fallback>
                <p:oleObj name="Equation" r:id="rId5" imgW="8762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4357695"/>
                        <a:ext cx="1714512"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28596" y="5143512"/>
            <a:ext cx="5949064" cy="1200329"/>
          </a:xfrm>
          <a:prstGeom prst="rect">
            <a:avLst/>
          </a:prstGeom>
          <a:noFill/>
        </p:spPr>
        <p:txBody>
          <a:bodyPr wrap="none" rtlCol="0">
            <a:spAutoFit/>
          </a:bodyPr>
          <a:lstStyle/>
          <a:p>
            <a:r>
              <a:rPr lang="en-US" sz="2400" dirty="0" smtClean="0">
                <a:latin typeface="Arial" pitchFamily="34" charset="0"/>
                <a:cs typeface="Arial" pitchFamily="34" charset="0"/>
              </a:rPr>
              <a:t>The general state of n </a:t>
            </a:r>
            <a:r>
              <a:rPr lang="en-US" sz="2400" dirty="0" err="1" smtClean="0">
                <a:latin typeface="Arial" pitchFamily="34" charset="0"/>
                <a:cs typeface="Arial" pitchFamily="34" charset="0"/>
              </a:rPr>
              <a:t>Qubits</a:t>
            </a:r>
            <a:r>
              <a:rPr lang="en-US" sz="2400" dirty="0" smtClean="0">
                <a:latin typeface="Arial" pitchFamily="34" charset="0"/>
                <a:cs typeface="Arial" pitchFamily="34" charset="0"/>
              </a:rPr>
              <a:t> has the form</a:t>
            </a:r>
          </a:p>
          <a:p>
            <a:endParaRPr lang="en-US" sz="2400" dirty="0" smtClean="0">
              <a:latin typeface="Arial" pitchFamily="34" charset="0"/>
              <a:cs typeface="Arial" pitchFamily="34" charset="0"/>
            </a:endParaRPr>
          </a:p>
          <a:p>
            <a:r>
              <a:rPr lang="en-US" sz="2400" dirty="0">
                <a:latin typeface="Arial" pitchFamily="34" charset="0"/>
                <a:cs typeface="Arial" pitchFamily="34" charset="0"/>
              </a:rPr>
              <a:t> </a:t>
            </a:r>
            <a:r>
              <a:rPr lang="en-US" sz="2400" dirty="0" smtClean="0">
                <a:latin typeface="Arial" pitchFamily="34" charset="0"/>
                <a:cs typeface="Arial" pitchFamily="34" charset="0"/>
              </a:rPr>
              <a:t>                            </a:t>
            </a:r>
            <a:endParaRPr lang="en-IN" sz="2400" dirty="0">
              <a:latin typeface="Arial" pitchFamily="34" charset="0"/>
              <a:cs typeface="Arial" pitchFamily="34" charset="0"/>
            </a:endParaRPr>
          </a:p>
        </p:txBody>
      </p:sp>
      <p:graphicFrame>
        <p:nvGraphicFramePr>
          <p:cNvPr id="2052" name="Object 4"/>
          <p:cNvGraphicFramePr>
            <a:graphicFrameLocks noChangeAspect="1"/>
          </p:cNvGraphicFramePr>
          <p:nvPr/>
        </p:nvGraphicFramePr>
        <p:xfrm>
          <a:off x="3082925" y="5802332"/>
          <a:ext cx="1662113" cy="484188"/>
        </p:xfrm>
        <a:graphic>
          <a:graphicData uri="http://schemas.openxmlformats.org/presentationml/2006/ole">
            <mc:AlternateContent xmlns:mc="http://schemas.openxmlformats.org/markup-compatibility/2006">
              <mc:Choice xmlns:v="urn:schemas-microsoft-com:vml" Requires="v">
                <p:oleObj spid="_x0000_s2076" name="Equation" r:id="rId7" imgW="888840" imgH="253800" progId="Equation.3">
                  <p:embed/>
                </p:oleObj>
              </mc:Choice>
              <mc:Fallback>
                <p:oleObj name="Equation" r:id="rId7" imgW="88884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2925" y="5802332"/>
                        <a:ext cx="16621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normAutofit/>
          </a:bodyPr>
          <a:lstStyle/>
          <a:p>
            <a:pPr algn="just"/>
            <a:r>
              <a:rPr lang="en-US" sz="2400" dirty="0" smtClean="0">
                <a:latin typeface="Arial" pitchFamily="34" charset="0"/>
                <a:cs typeface="Arial" pitchFamily="34" charset="0"/>
              </a:rPr>
              <a:t>With complex amplitudes constrained only by the normalization condition </a:t>
            </a:r>
            <a:endParaRPr lang="en-IN" sz="2400" dirty="0">
              <a:latin typeface="Arial" pitchFamily="34" charset="0"/>
              <a:cs typeface="Arial" pitchFamily="34" charset="0"/>
            </a:endParaRPr>
          </a:p>
        </p:txBody>
      </p:sp>
      <p:graphicFrame>
        <p:nvGraphicFramePr>
          <p:cNvPr id="4" name="Content Placeholder 3"/>
          <p:cNvGraphicFramePr>
            <a:graphicFrameLocks noGrp="1" noChangeAspect="1"/>
          </p:cNvGraphicFramePr>
          <p:nvPr>
            <p:ph idx="1"/>
          </p:nvPr>
        </p:nvGraphicFramePr>
        <p:xfrm>
          <a:off x="3214678" y="1683196"/>
          <a:ext cx="1285884" cy="642942"/>
        </p:xfrm>
        <a:graphic>
          <a:graphicData uri="http://schemas.openxmlformats.org/presentationml/2006/ole">
            <mc:AlternateContent xmlns:mc="http://schemas.openxmlformats.org/markup-compatibility/2006">
              <mc:Choice xmlns:v="urn:schemas-microsoft-com:vml" Requires="v">
                <p:oleObj spid="_x0000_s3090" name="Equation" r:id="rId3" imgW="685800" imgH="368280" progId="Equation.3">
                  <p:embed/>
                </p:oleObj>
              </mc:Choice>
              <mc:Fallback>
                <p:oleObj name="Equation" r:id="rId3" imgW="685800" imgH="36828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1683196"/>
                        <a:ext cx="1285884"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30138" y="2997192"/>
            <a:ext cx="7540847" cy="738664"/>
          </a:xfrm>
          <a:prstGeom prst="rect">
            <a:avLst/>
          </a:prstGeom>
          <a:noFill/>
        </p:spPr>
        <p:txBody>
          <a:bodyPr wrap="none" rtlCol="0">
            <a:spAutoFit/>
          </a:bodyPr>
          <a:lstStyle/>
          <a:p>
            <a:r>
              <a:rPr lang="en-US" sz="2400" dirty="0" smtClean="0">
                <a:latin typeface="Arial" pitchFamily="34" charset="0"/>
                <a:cs typeface="Arial" pitchFamily="34" charset="0"/>
              </a:rPr>
              <a:t>Most general possible state of  two </a:t>
            </a:r>
            <a:r>
              <a:rPr lang="en-US" sz="2400" dirty="0" err="1" smtClean="0">
                <a:latin typeface="Arial" pitchFamily="34" charset="0"/>
                <a:cs typeface="Arial" pitchFamily="34" charset="0"/>
              </a:rPr>
              <a:t>Qubit</a:t>
            </a:r>
            <a:r>
              <a:rPr lang="en-US" sz="2400" dirty="0" smtClean="0">
                <a:latin typeface="Arial" pitchFamily="34" charset="0"/>
                <a:cs typeface="Arial" pitchFamily="34" charset="0"/>
              </a:rPr>
              <a:t> has the form</a:t>
            </a:r>
          </a:p>
          <a:p>
            <a:endParaRPr lang="en-IN" dirty="0"/>
          </a:p>
        </p:txBody>
      </p:sp>
      <p:graphicFrame>
        <p:nvGraphicFramePr>
          <p:cNvPr id="7" name="Object 6"/>
          <p:cNvGraphicFramePr>
            <a:graphicFrameLocks noChangeAspect="1"/>
          </p:cNvGraphicFramePr>
          <p:nvPr/>
        </p:nvGraphicFramePr>
        <p:xfrm>
          <a:off x="2075066" y="3735856"/>
          <a:ext cx="4786346" cy="1071570"/>
        </p:xfrm>
        <a:graphic>
          <a:graphicData uri="http://schemas.openxmlformats.org/presentationml/2006/ole">
            <mc:AlternateContent xmlns:mc="http://schemas.openxmlformats.org/markup-compatibility/2006">
              <mc:Choice xmlns:v="urn:schemas-microsoft-com:vml" Requires="v">
                <p:oleObj spid="_x0000_s3091" name="Equation" r:id="rId5" imgW="2882880" imgH="711000" progId="Equation.3">
                  <p:embed/>
                </p:oleObj>
              </mc:Choice>
              <mc:Fallback>
                <p:oleObj name="Equation" r:id="rId5" imgW="2882880" imgH="711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5066" y="3735856"/>
                        <a:ext cx="4786346"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DIFFER.jpeg"/>
          <p:cNvPicPr>
            <a:picLocks noGrp="1" noChangeAspect="1"/>
          </p:cNvPicPr>
          <p:nvPr>
            <p:ph idx="1"/>
          </p:nvPr>
        </p:nvPicPr>
        <p:blipFill>
          <a:blip r:embed="rId2"/>
          <a:stretch>
            <a:fillRect/>
          </a:stretch>
        </p:blipFill>
        <p:spPr>
          <a:xfrm>
            <a:off x="357158" y="285728"/>
            <a:ext cx="8501122" cy="6357982"/>
          </a:xfrm>
        </p:spPr>
      </p:pic>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57166"/>
            <a:ext cx="8229600" cy="1143000"/>
          </a:xfrm>
        </p:spPr>
        <p:txBody>
          <a:bodyPr>
            <a:normAutofit/>
          </a:bodyPr>
          <a:lstStyle/>
          <a:p>
            <a:pPr eaLnBrk="1" hangingPunct="1"/>
            <a:r>
              <a:rPr lang="en-US" sz="2800" u="sng" dirty="0" smtClean="0">
                <a:solidFill>
                  <a:srgbClr val="6600CC"/>
                </a:solidFill>
                <a:latin typeface="Arial" pitchFamily="34" charset="0"/>
                <a:cs typeface="Arial" pitchFamily="34" charset="0"/>
              </a:rPr>
              <a:t>Implementations of a “</a:t>
            </a:r>
            <a:r>
              <a:rPr lang="en-US" sz="2800" u="sng" dirty="0" err="1" smtClean="0">
                <a:solidFill>
                  <a:srgbClr val="6600CC"/>
                </a:solidFill>
                <a:latin typeface="Arial" pitchFamily="34" charset="0"/>
                <a:cs typeface="Arial" pitchFamily="34" charset="0"/>
              </a:rPr>
              <a:t>Qubit</a:t>
            </a:r>
            <a:r>
              <a:rPr lang="en-US" sz="2800" u="sng" dirty="0" smtClean="0">
                <a:solidFill>
                  <a:srgbClr val="6600CC"/>
                </a:solidFill>
                <a:latin typeface="Arial" pitchFamily="34" charset="0"/>
                <a:cs typeface="Arial" pitchFamily="34" charset="0"/>
              </a:rPr>
              <a:t>”</a:t>
            </a:r>
          </a:p>
        </p:txBody>
      </p:sp>
      <p:sp>
        <p:nvSpPr>
          <p:cNvPr id="29699" name="Rectangle 3"/>
          <p:cNvSpPr>
            <a:spLocks noGrp="1" noChangeArrowheads="1"/>
          </p:cNvSpPr>
          <p:nvPr>
            <p:ph type="body" idx="1"/>
          </p:nvPr>
        </p:nvSpPr>
        <p:spPr>
          <a:xfrm>
            <a:off x="1976864" y="1557098"/>
            <a:ext cx="5314960" cy="4043378"/>
          </a:xfrm>
        </p:spPr>
        <p:txBody>
          <a:bodyPr>
            <a:normAutofit/>
          </a:bodyPr>
          <a:lstStyle/>
          <a:p>
            <a:r>
              <a:rPr lang="en-US" sz="2400" dirty="0" smtClean="0">
                <a:solidFill>
                  <a:srgbClr val="008000"/>
                </a:solidFill>
                <a:latin typeface="Arial" pitchFamily="34" charset="0"/>
                <a:cs typeface="Arial" pitchFamily="34" charset="0"/>
              </a:rPr>
              <a:t>Polarization of a photon.</a:t>
            </a:r>
          </a:p>
          <a:p>
            <a:pPr eaLnBrk="1" hangingPunct="1"/>
            <a:endParaRPr lang="en-US" sz="2400" dirty="0" smtClean="0">
              <a:solidFill>
                <a:srgbClr val="008000"/>
              </a:solidFill>
              <a:latin typeface="Arial" pitchFamily="34" charset="0"/>
              <a:cs typeface="Arial" pitchFamily="34" charset="0"/>
            </a:endParaRPr>
          </a:p>
          <a:p>
            <a:pPr eaLnBrk="1" hangingPunct="1"/>
            <a:r>
              <a:rPr lang="en-US" sz="2400" dirty="0" smtClean="0">
                <a:solidFill>
                  <a:srgbClr val="008000"/>
                </a:solidFill>
                <a:latin typeface="Arial" pitchFamily="34" charset="0"/>
                <a:cs typeface="Arial" pitchFamily="34" charset="0"/>
              </a:rPr>
              <a:t>Spin orientation of an electron</a:t>
            </a:r>
          </a:p>
          <a:p>
            <a:pPr eaLnBrk="1" hangingPunct="1"/>
            <a:endParaRPr lang="en-US" sz="2400" dirty="0" smtClean="0">
              <a:solidFill>
                <a:srgbClr val="008000"/>
              </a:solidFill>
              <a:latin typeface="Arial" pitchFamily="34" charset="0"/>
              <a:cs typeface="Arial" pitchFamily="34" charset="0"/>
            </a:endParaRPr>
          </a:p>
          <a:p>
            <a:r>
              <a:rPr lang="en-US" sz="2400" dirty="0" smtClean="0">
                <a:solidFill>
                  <a:srgbClr val="008000"/>
                </a:solidFill>
                <a:latin typeface="Arial" pitchFamily="34" charset="0"/>
                <a:cs typeface="Arial" pitchFamily="34" charset="0"/>
              </a:rPr>
              <a:t>Energy level of an atom</a:t>
            </a:r>
          </a:p>
          <a:p>
            <a:pPr>
              <a:buNone/>
            </a:pPr>
            <a:endParaRPr lang="en-US" sz="2400" dirty="0" smtClean="0">
              <a:solidFill>
                <a:srgbClr val="008000"/>
              </a:solidFill>
              <a:latin typeface="Arial" pitchFamily="34" charset="0"/>
              <a:cs typeface="Arial" pitchFamily="34" charset="0"/>
            </a:endParaRPr>
          </a:p>
          <a:p>
            <a:pPr eaLnBrk="1" hangingPunct="1"/>
            <a:r>
              <a:rPr lang="en-US" sz="2400" dirty="0" smtClean="0">
                <a:solidFill>
                  <a:srgbClr val="008000"/>
                </a:solidFill>
                <a:latin typeface="Arial" pitchFamily="34" charset="0"/>
                <a:cs typeface="Arial" pitchFamily="34" charset="0"/>
              </a:rPr>
              <a:t>NMR, Ion traps,</a:t>
            </a:r>
            <a:r>
              <a:rPr lang="en-US" sz="2800" dirty="0" smtClean="0">
                <a:solidFill>
                  <a:srgbClr val="008000"/>
                </a:solidFill>
                <a:latin typeface="Arial" pitchFamily="34" charset="0"/>
                <a:cs typeface="Arial" pitchFamily="34" charset="0"/>
              </a:rPr>
              <a:t>…</a:t>
            </a:r>
            <a:endParaRPr lang="en-US" sz="2800"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779341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a:srcRect/>
          <a:stretch>
            <a:fillRect/>
          </a:stretch>
        </p:blipFill>
        <p:spPr bwMode="auto">
          <a:xfrm>
            <a:off x="1563882" y="4462688"/>
            <a:ext cx="3660877" cy="2124000"/>
          </a:xfrm>
          <a:prstGeom prst="rect">
            <a:avLst/>
          </a:prstGeom>
          <a:noFill/>
          <a:ln w="9525">
            <a:noFill/>
            <a:miter lim="800000"/>
            <a:headEnd/>
            <a:tailEnd/>
          </a:ln>
          <a:effectLst/>
        </p:spPr>
      </p:pic>
      <p:pic>
        <p:nvPicPr>
          <p:cNvPr id="47106" name="Picture 2"/>
          <p:cNvPicPr>
            <a:picLocks noGrp="1" noChangeAspect="1" noChangeArrowheads="1"/>
          </p:cNvPicPr>
          <p:nvPr>
            <p:ph idx="1"/>
          </p:nvPr>
        </p:nvPicPr>
        <p:blipFill>
          <a:blip r:embed="rId3"/>
          <a:srcRect/>
          <a:stretch>
            <a:fillRect/>
          </a:stretch>
        </p:blipFill>
        <p:spPr bwMode="auto">
          <a:xfrm>
            <a:off x="2214546" y="1571612"/>
            <a:ext cx="3283200" cy="2052000"/>
          </a:xfrm>
          <a:prstGeom prst="rect">
            <a:avLst/>
          </a:prstGeom>
          <a:noFill/>
          <a:ln w="9525">
            <a:noFill/>
            <a:miter lim="800000"/>
            <a:headEnd/>
            <a:tailEnd/>
          </a:ln>
          <a:effectLst/>
        </p:spPr>
      </p:pic>
      <p:sp>
        <p:nvSpPr>
          <p:cNvPr id="2" name="Title 1"/>
          <p:cNvSpPr>
            <a:spLocks noGrp="1"/>
          </p:cNvSpPr>
          <p:nvPr>
            <p:ph type="title"/>
          </p:nvPr>
        </p:nvSpPr>
        <p:spPr>
          <a:xfrm>
            <a:off x="-142908" y="0"/>
            <a:ext cx="9286908" cy="1143000"/>
          </a:xfrm>
        </p:spPr>
        <p:txBody>
          <a:bodyPr>
            <a:normAutofit/>
          </a:bodyPr>
          <a:lstStyle/>
          <a:p>
            <a:r>
              <a:rPr lang="en-US" sz="2600" dirty="0" smtClean="0">
                <a:latin typeface="Arial" pitchFamily="34" charset="0"/>
                <a:cs typeface="Arial" pitchFamily="34" charset="0"/>
              </a:rPr>
              <a:t>Photon polarization experiment</a:t>
            </a:r>
            <a:br>
              <a:rPr lang="en-US" sz="2600" dirty="0" smtClean="0">
                <a:latin typeface="Arial" pitchFamily="34" charset="0"/>
                <a:cs typeface="Arial" pitchFamily="34" charset="0"/>
              </a:rPr>
            </a:br>
            <a:r>
              <a:rPr lang="en-US" sz="2600" dirty="0" smtClean="0">
                <a:latin typeface="Arial" pitchFamily="34" charset="0"/>
                <a:cs typeface="Arial" pitchFamily="34" charset="0"/>
              </a:rPr>
              <a:t>(using-</a:t>
            </a:r>
            <a:r>
              <a:rPr lang="en-US" sz="2600" dirty="0" err="1" smtClean="0">
                <a:latin typeface="Arial" pitchFamily="34" charset="0"/>
                <a:cs typeface="Arial" pitchFamily="34" charset="0"/>
              </a:rPr>
              <a:t>unpolarized</a:t>
            </a:r>
            <a:r>
              <a:rPr lang="en-US" sz="2600" dirty="0" smtClean="0">
                <a:latin typeface="Arial" pitchFamily="34" charset="0"/>
                <a:cs typeface="Arial" pitchFamily="34" charset="0"/>
              </a:rPr>
              <a:t> light</a:t>
            </a:r>
            <a:r>
              <a:rPr lang="en-US" sz="2800" dirty="0" smtClean="0">
                <a:latin typeface="Arial" pitchFamily="34" charset="0"/>
                <a:cs typeface="Arial" pitchFamily="34" charset="0"/>
              </a:rPr>
              <a:t>)</a:t>
            </a:r>
            <a:endParaRPr lang="en-IN" sz="2800" dirty="0">
              <a:latin typeface="Arial" pitchFamily="34" charset="0"/>
              <a:cs typeface="Arial" pitchFamily="34" charset="0"/>
            </a:endParaRPr>
          </a:p>
        </p:txBody>
      </p:sp>
      <p:sp>
        <p:nvSpPr>
          <p:cNvPr id="5" name="TextBox 4"/>
          <p:cNvSpPr txBox="1"/>
          <p:nvPr/>
        </p:nvSpPr>
        <p:spPr>
          <a:xfrm>
            <a:off x="1000100" y="3500438"/>
            <a:ext cx="2646878" cy="338554"/>
          </a:xfrm>
          <a:prstGeom prst="rect">
            <a:avLst/>
          </a:prstGeom>
          <a:noFill/>
        </p:spPr>
        <p:txBody>
          <a:bodyPr wrap="none" rtlCol="0">
            <a:spAutoFit/>
          </a:bodyPr>
          <a:lstStyle/>
          <a:p>
            <a:r>
              <a:rPr lang="en-US" sz="1600" dirty="0" smtClean="0">
                <a:latin typeface="Arial" pitchFamily="34" charset="0"/>
                <a:cs typeface="Arial" pitchFamily="34" charset="0"/>
              </a:rPr>
              <a:t>source of un-polarized light</a:t>
            </a:r>
            <a:endParaRPr lang="en-IN" sz="1600" dirty="0">
              <a:latin typeface="Arial" pitchFamily="34" charset="0"/>
              <a:cs typeface="Arial" pitchFamily="34" charset="0"/>
            </a:endParaRPr>
          </a:p>
        </p:txBody>
      </p:sp>
      <p:sp>
        <p:nvSpPr>
          <p:cNvPr id="6" name="TextBox 5"/>
          <p:cNvSpPr txBox="1"/>
          <p:nvPr/>
        </p:nvSpPr>
        <p:spPr>
          <a:xfrm>
            <a:off x="1714480" y="2214554"/>
            <a:ext cx="2218043" cy="338554"/>
          </a:xfrm>
          <a:prstGeom prst="rect">
            <a:avLst/>
          </a:prstGeom>
          <a:noFill/>
        </p:spPr>
        <p:txBody>
          <a:bodyPr wrap="none" rtlCol="0">
            <a:spAutoFit/>
          </a:bodyPr>
          <a:lstStyle/>
          <a:p>
            <a:r>
              <a:rPr lang="en-US" sz="1600" dirty="0" smtClean="0">
                <a:latin typeface="Arial" pitchFamily="34" charset="0"/>
                <a:cs typeface="Arial" pitchFamily="34" charset="0"/>
              </a:rPr>
              <a:t>Horizontal polarizer ‘A’</a:t>
            </a:r>
            <a:endParaRPr lang="en-IN" sz="1600" dirty="0">
              <a:latin typeface="Arial" pitchFamily="34" charset="0"/>
              <a:cs typeface="Arial" pitchFamily="34" charset="0"/>
            </a:endParaRPr>
          </a:p>
        </p:txBody>
      </p:sp>
      <p:sp>
        <p:nvSpPr>
          <p:cNvPr id="7" name="TextBox 6"/>
          <p:cNvSpPr txBox="1"/>
          <p:nvPr/>
        </p:nvSpPr>
        <p:spPr>
          <a:xfrm rot="780000">
            <a:off x="4551248" y="1460616"/>
            <a:ext cx="954107" cy="400110"/>
          </a:xfrm>
          <a:prstGeom prst="rect">
            <a:avLst/>
          </a:prstGeom>
          <a:noFill/>
        </p:spPr>
        <p:txBody>
          <a:bodyPr wrap="none" rtlCol="0">
            <a:spAutoFit/>
          </a:bodyPr>
          <a:lstStyle/>
          <a:p>
            <a:r>
              <a:rPr lang="en-US" sz="2000" dirty="0" smtClean="0">
                <a:latin typeface="Arial" pitchFamily="34" charset="0"/>
                <a:cs typeface="Arial" pitchFamily="34" charset="0"/>
              </a:rPr>
              <a:t>screen</a:t>
            </a:r>
            <a:endParaRPr lang="en-IN" sz="2000" dirty="0">
              <a:latin typeface="Arial" pitchFamily="34" charset="0"/>
              <a:cs typeface="Arial" pitchFamily="34" charset="0"/>
            </a:endParaRPr>
          </a:p>
        </p:txBody>
      </p:sp>
      <p:sp>
        <p:nvSpPr>
          <p:cNvPr id="9" name="TextBox 8"/>
          <p:cNvSpPr txBox="1"/>
          <p:nvPr/>
        </p:nvSpPr>
        <p:spPr>
          <a:xfrm>
            <a:off x="5643570" y="2143116"/>
            <a:ext cx="3177473" cy="707886"/>
          </a:xfrm>
          <a:prstGeom prst="rect">
            <a:avLst/>
          </a:prstGeom>
          <a:noFill/>
        </p:spPr>
        <p:txBody>
          <a:bodyPr wrap="none" rtlCol="0">
            <a:spAutoFit/>
          </a:bodyPr>
          <a:lstStyle/>
          <a:p>
            <a:r>
              <a:rPr lang="en-US" sz="2000" dirty="0" smtClean="0">
                <a:latin typeface="Arial" pitchFamily="34" charset="0"/>
                <a:cs typeface="Arial" pitchFamily="34" charset="0"/>
              </a:rPr>
              <a:t>Single </a:t>
            </a:r>
            <a:r>
              <a:rPr lang="en-US" sz="2000" dirty="0" err="1" smtClean="0">
                <a:latin typeface="Arial" pitchFamily="34" charset="0"/>
                <a:cs typeface="Arial" pitchFamily="34" charset="0"/>
              </a:rPr>
              <a:t>polaroid</a:t>
            </a:r>
            <a:r>
              <a:rPr lang="en-US" sz="2000" dirty="0" smtClean="0">
                <a:latin typeface="Arial" pitchFamily="34" charset="0"/>
                <a:cs typeface="Arial" pitchFamily="34" charset="0"/>
              </a:rPr>
              <a:t> attenuates</a:t>
            </a:r>
          </a:p>
          <a:p>
            <a:r>
              <a:rPr lang="en-US" sz="2000" dirty="0" err="1" smtClean="0">
                <a:latin typeface="Arial" pitchFamily="34" charset="0"/>
                <a:cs typeface="Arial" pitchFamily="34" charset="0"/>
              </a:rPr>
              <a:t>unpolarized</a:t>
            </a:r>
            <a:r>
              <a:rPr lang="en-US" sz="2000" dirty="0" smtClean="0">
                <a:latin typeface="Arial" pitchFamily="34" charset="0"/>
                <a:cs typeface="Arial" pitchFamily="34" charset="0"/>
              </a:rPr>
              <a:t> by 50 percent</a:t>
            </a:r>
            <a:endParaRPr lang="en-IN" sz="2000" dirty="0">
              <a:latin typeface="Arial" pitchFamily="34" charset="0"/>
              <a:cs typeface="Arial" pitchFamily="34" charset="0"/>
            </a:endParaRPr>
          </a:p>
        </p:txBody>
      </p:sp>
      <p:sp>
        <p:nvSpPr>
          <p:cNvPr id="10" name="TextBox 9"/>
          <p:cNvSpPr txBox="1"/>
          <p:nvPr/>
        </p:nvSpPr>
        <p:spPr>
          <a:xfrm>
            <a:off x="5735182" y="4947108"/>
            <a:ext cx="2993384" cy="707886"/>
          </a:xfrm>
          <a:prstGeom prst="rect">
            <a:avLst/>
          </a:prstGeom>
          <a:noFill/>
        </p:spPr>
        <p:txBody>
          <a:bodyPr wrap="none" rtlCol="0">
            <a:spAutoFit/>
          </a:bodyPr>
          <a:lstStyle/>
          <a:p>
            <a:r>
              <a:rPr lang="en-US" sz="2000" dirty="0" smtClean="0">
                <a:latin typeface="Arial" pitchFamily="34" charset="0"/>
                <a:cs typeface="Arial" pitchFamily="34" charset="0"/>
              </a:rPr>
              <a:t>Two orthogonal </a:t>
            </a:r>
            <a:r>
              <a:rPr lang="en-US" sz="2000" dirty="0" err="1" smtClean="0">
                <a:latin typeface="Arial" pitchFamily="34" charset="0"/>
                <a:cs typeface="Arial" pitchFamily="34" charset="0"/>
              </a:rPr>
              <a:t>polaroid</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block all photons</a:t>
            </a:r>
            <a:endParaRPr lang="en-IN" sz="2000" dirty="0">
              <a:latin typeface="Arial" pitchFamily="34" charset="0"/>
              <a:cs typeface="Arial" pitchFamily="34" charset="0"/>
            </a:endParaRPr>
          </a:p>
        </p:txBody>
      </p:sp>
      <p:sp>
        <p:nvSpPr>
          <p:cNvPr id="12" name="TextBox 11"/>
          <p:cNvSpPr txBox="1"/>
          <p:nvPr/>
        </p:nvSpPr>
        <p:spPr>
          <a:xfrm>
            <a:off x="1928794" y="1531466"/>
            <a:ext cx="825867" cy="369332"/>
          </a:xfrm>
          <a:prstGeom prst="rect">
            <a:avLst/>
          </a:prstGeom>
          <a:noFill/>
        </p:spPr>
        <p:txBody>
          <a:bodyPr wrap="none" rtlCol="0">
            <a:spAutoFit/>
          </a:bodyPr>
          <a:lstStyle/>
          <a:p>
            <a:r>
              <a:rPr lang="en-US" b="1" dirty="0" smtClean="0">
                <a:solidFill>
                  <a:srgbClr val="333399"/>
                </a:solidFill>
                <a:latin typeface="Arial" pitchFamily="34" charset="0"/>
                <a:cs typeface="Arial" pitchFamily="34" charset="0"/>
              </a:rPr>
              <a:t>case1</a:t>
            </a:r>
            <a:endParaRPr lang="en-IN" b="1" dirty="0">
              <a:solidFill>
                <a:srgbClr val="333399"/>
              </a:solidFill>
              <a:latin typeface="Arial" pitchFamily="34" charset="0"/>
              <a:cs typeface="Arial" pitchFamily="34" charset="0"/>
            </a:endParaRPr>
          </a:p>
        </p:txBody>
      </p:sp>
      <p:sp>
        <p:nvSpPr>
          <p:cNvPr id="13" name="TextBox 12"/>
          <p:cNvSpPr txBox="1"/>
          <p:nvPr/>
        </p:nvSpPr>
        <p:spPr>
          <a:xfrm>
            <a:off x="2786050" y="4357694"/>
            <a:ext cx="825867" cy="369332"/>
          </a:xfrm>
          <a:prstGeom prst="rect">
            <a:avLst/>
          </a:prstGeom>
          <a:noFill/>
        </p:spPr>
        <p:txBody>
          <a:bodyPr wrap="none" rtlCol="0">
            <a:spAutoFit/>
          </a:bodyPr>
          <a:lstStyle/>
          <a:p>
            <a:r>
              <a:rPr lang="en-US" b="1" dirty="0" smtClean="0">
                <a:solidFill>
                  <a:srgbClr val="333399"/>
                </a:solidFill>
                <a:latin typeface="Arial" pitchFamily="34" charset="0"/>
                <a:cs typeface="Arial" pitchFamily="34" charset="0"/>
              </a:rPr>
              <a:t>case2</a:t>
            </a:r>
            <a:endParaRPr lang="en-IN" b="1" dirty="0">
              <a:solidFill>
                <a:srgbClr val="333399"/>
              </a:solidFill>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14282" y="1176540"/>
            <a:ext cx="8929718" cy="2928958"/>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Is currently done on your laptop today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Numbers as we commonly use them are in decimal (base 10) format. Computers represent them in binary (base 2).</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Each computational operation is done one step at a time. </a:t>
            </a:r>
          </a:p>
        </p:txBody>
      </p:sp>
      <p:sp>
        <p:nvSpPr>
          <p:cNvPr id="5" name="Rectangle 2"/>
          <p:cNvSpPr>
            <a:spLocks noGrp="1" noChangeArrowheads="1"/>
          </p:cNvSpPr>
          <p:nvPr>
            <p:ph type="title"/>
          </p:nvPr>
        </p:nvSpPr>
        <p:spPr>
          <a:xfrm>
            <a:off x="618410" y="218826"/>
            <a:ext cx="8229600" cy="1143000"/>
          </a:xfrm>
        </p:spPr>
        <p:txBody>
          <a:bodyPr>
            <a:normAutofit/>
          </a:bodyPr>
          <a:lstStyle/>
          <a:p>
            <a:pPr eaLnBrk="1" hangingPunct="1"/>
            <a:r>
              <a:rPr lang="en-US" sz="2800" b="1" dirty="0" smtClean="0">
                <a:solidFill>
                  <a:srgbClr val="0070C0"/>
                </a:solidFill>
                <a:latin typeface="Arial" pitchFamily="34" charset="0"/>
                <a:cs typeface="Arial" pitchFamily="34" charset="0"/>
              </a:rPr>
              <a:t>Introduction to Computing (~ Classical)</a:t>
            </a:r>
          </a:p>
        </p:txBody>
      </p:sp>
      <p:sp>
        <p:nvSpPr>
          <p:cNvPr id="24" name="Rectangle 2"/>
          <p:cNvSpPr txBox="1">
            <a:spLocks noChangeArrowheads="1"/>
          </p:cNvSpPr>
          <p:nvPr/>
        </p:nvSpPr>
        <p:spPr>
          <a:xfrm>
            <a:off x="416346" y="2783794"/>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333399"/>
                </a:solidFill>
                <a:effectLst/>
                <a:uLnTx/>
                <a:uFillTx/>
                <a:latin typeface="Arial" pitchFamily="34" charset="0"/>
                <a:ea typeface="+mj-ea"/>
                <a:cs typeface="Arial" pitchFamily="34" charset="0"/>
              </a:rPr>
              <a:t>Decimal vs. Binary</a:t>
            </a:r>
          </a:p>
        </p:txBody>
      </p:sp>
      <p:graphicFrame>
        <p:nvGraphicFramePr>
          <p:cNvPr id="25" name="Group 108"/>
          <p:cNvGraphicFramePr>
            <a:graphicFrameLocks noGrp="1"/>
          </p:cNvGraphicFramePr>
          <p:nvPr>
            <p:ph sz="half" idx="1"/>
          </p:nvPr>
        </p:nvGraphicFramePr>
        <p:xfrm>
          <a:off x="568076" y="3812954"/>
          <a:ext cx="7772400" cy="155448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28600">
                <a:tc gridSpan="4">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Decimal Representation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a:t>
                      </a:r>
                      <a:r>
                        <a:rPr kumimoji="0" lang="en-US" sz="2800" b="0" i="0" u="none" strike="noStrike" cap="none" normalizeH="0" baseline="30000" dirty="0" smtClean="0">
                          <a:ln>
                            <a:noFill/>
                          </a:ln>
                          <a:solidFill>
                            <a:schemeClr val="tx1"/>
                          </a:solidFill>
                          <a:effectLst/>
                          <a:latin typeface="Arial" charset="0"/>
                          <a:ea typeface="ＭＳ Ｐゴシック" pitchFamily="48" charset="-128"/>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a:t>
                      </a:r>
                      <a:r>
                        <a:rPr kumimoji="0" lang="en-US" sz="2800" b="0" i="0" u="none" strike="noStrike" cap="none" normalizeH="0" baseline="30000" dirty="0" smtClean="0">
                          <a:ln>
                            <a:noFill/>
                          </a:ln>
                          <a:solidFill>
                            <a:schemeClr val="tx1"/>
                          </a:solidFill>
                          <a:effectLst/>
                          <a:latin typeface="Arial" charset="0"/>
                          <a:ea typeface="ＭＳ Ｐゴシック" pitchFamily="48" charset="-128"/>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a:t>
                      </a:r>
                      <a:r>
                        <a:rPr kumimoji="0" lang="en-US" sz="2800" b="0" i="0" u="none" strike="noStrike" cap="none" normalizeH="0" baseline="30000" dirty="0" smtClean="0">
                          <a:ln>
                            <a:noFill/>
                          </a:ln>
                          <a:solidFill>
                            <a:schemeClr val="tx1"/>
                          </a:solidFill>
                          <a:effectLst/>
                          <a:latin typeface="Arial" charset="0"/>
                          <a:ea typeface="ＭＳ Ｐゴシック" pitchFamily="48" charset="-128"/>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a:t>
                      </a:r>
                      <a:r>
                        <a:rPr kumimoji="0" lang="en-US" sz="2800" b="0" i="0" u="none" strike="noStrike" cap="none" normalizeH="0" baseline="30000" dirty="0" smtClean="0">
                          <a:ln>
                            <a:noFill/>
                          </a:ln>
                          <a:solidFill>
                            <a:schemeClr val="tx1"/>
                          </a:solidFill>
                          <a:effectLst/>
                          <a:latin typeface="Arial" charset="0"/>
                          <a:ea typeface="ＭＳ Ｐゴシック" pitchFamily="48" charset="-128"/>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 name="Text Box 82"/>
          <p:cNvSpPr txBox="1">
            <a:spLocks noChangeArrowheads="1"/>
          </p:cNvSpPr>
          <p:nvPr/>
        </p:nvSpPr>
        <p:spPr bwMode="auto">
          <a:xfrm>
            <a:off x="566316" y="5739042"/>
            <a:ext cx="7315200" cy="457200"/>
          </a:xfrm>
          <a:prstGeom prst="rect">
            <a:avLst/>
          </a:prstGeom>
          <a:noFill/>
          <a:ln w="9525">
            <a:noFill/>
            <a:miter lim="800000"/>
            <a:headEnd/>
            <a:tailEnd/>
          </a:ln>
        </p:spPr>
        <p:txBody>
          <a:bodyPr>
            <a:spAutoFit/>
          </a:bodyPr>
          <a:lstStyle/>
          <a:p>
            <a:pPr algn="ctr">
              <a:spcBef>
                <a:spcPct val="50000"/>
              </a:spcBef>
            </a:pPr>
            <a:r>
              <a:rPr lang="en-US" sz="2400" dirty="0">
                <a:latin typeface="Arial" pitchFamily="34" charset="0"/>
                <a:cs typeface="Arial" pitchFamily="34" charset="0"/>
              </a:rPr>
              <a:t>The number </a:t>
            </a:r>
            <a:r>
              <a:rPr lang="en-US" sz="2400" dirty="0" smtClean="0">
                <a:latin typeface="Arial" pitchFamily="34" charset="0"/>
                <a:cs typeface="Arial" pitchFamily="34" charset="0"/>
              </a:rPr>
              <a:t>14:  </a:t>
            </a:r>
            <a:r>
              <a:rPr lang="en-US" sz="2400" dirty="0">
                <a:latin typeface="Arial" pitchFamily="34" charset="0"/>
                <a:cs typeface="Arial" pitchFamily="34" charset="0"/>
              </a:rPr>
              <a:t>1 in the 10’s and 4 in the 1’s</a:t>
            </a:r>
          </a:p>
        </p:txBody>
      </p:sp>
      <p:sp>
        <p:nvSpPr>
          <p:cNvPr id="27" name="Line 83"/>
          <p:cNvSpPr>
            <a:spLocks noChangeShapeType="1"/>
          </p:cNvSpPr>
          <p:nvPr/>
        </p:nvSpPr>
        <p:spPr bwMode="auto">
          <a:xfrm flipV="1">
            <a:off x="3654228" y="5256444"/>
            <a:ext cx="1600200" cy="533400"/>
          </a:xfrm>
          <a:prstGeom prst="line">
            <a:avLst/>
          </a:prstGeom>
          <a:noFill/>
          <a:ln w="28575">
            <a:solidFill>
              <a:schemeClr val="hlink"/>
            </a:solidFill>
            <a:round/>
            <a:headEnd/>
            <a:tailEnd type="triangle" w="med" len="med"/>
          </a:ln>
        </p:spPr>
        <p:txBody>
          <a:bodyPr/>
          <a:lstStyle/>
          <a:p>
            <a:endParaRPr lang="en-IN" dirty="0"/>
          </a:p>
        </p:txBody>
      </p:sp>
      <p:sp>
        <p:nvSpPr>
          <p:cNvPr id="28" name="Line 84"/>
          <p:cNvSpPr>
            <a:spLocks noChangeShapeType="1"/>
          </p:cNvSpPr>
          <p:nvPr/>
        </p:nvSpPr>
        <p:spPr bwMode="auto">
          <a:xfrm flipV="1">
            <a:off x="5559228" y="5180244"/>
            <a:ext cx="1676400" cy="609600"/>
          </a:xfrm>
          <a:prstGeom prst="line">
            <a:avLst/>
          </a:prstGeom>
          <a:noFill/>
          <a:ln w="28575">
            <a:solidFill>
              <a:schemeClr val="hlink"/>
            </a:solidFill>
            <a:round/>
            <a:headEnd/>
            <a:tailEnd type="triangle" w="med" len="med"/>
          </a:ln>
        </p:spPr>
        <p:txBody>
          <a:bodyPr/>
          <a:lstStyle/>
          <a:p>
            <a:endParaRPr lang="en-IN" dirty="0"/>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t="8858"/>
          <a:stretch>
            <a:fillRect/>
          </a:stretch>
        </p:blipFill>
        <p:spPr bwMode="auto">
          <a:xfrm>
            <a:off x="286852" y="464448"/>
            <a:ext cx="3952875" cy="2205036"/>
          </a:xfrm>
          <a:prstGeom prst="rect">
            <a:avLst/>
          </a:prstGeom>
          <a:noFill/>
          <a:ln w="9525">
            <a:noFill/>
            <a:miter lim="800000"/>
            <a:headEnd/>
            <a:tailEnd/>
          </a:ln>
          <a:effectLst/>
        </p:spPr>
      </p:pic>
      <p:sp>
        <p:nvSpPr>
          <p:cNvPr id="6" name="TextBox 5"/>
          <p:cNvSpPr txBox="1"/>
          <p:nvPr/>
        </p:nvSpPr>
        <p:spPr>
          <a:xfrm>
            <a:off x="4643438" y="714356"/>
            <a:ext cx="3475631" cy="707886"/>
          </a:xfrm>
          <a:prstGeom prst="rect">
            <a:avLst/>
          </a:prstGeom>
          <a:noFill/>
        </p:spPr>
        <p:txBody>
          <a:bodyPr wrap="none" rtlCol="0">
            <a:spAutoFit/>
          </a:bodyPr>
          <a:lstStyle/>
          <a:p>
            <a:r>
              <a:rPr lang="en-US" sz="2000" dirty="0" smtClean="0">
                <a:latin typeface="Arial" pitchFamily="34" charset="0"/>
                <a:cs typeface="Arial" pitchFamily="34" charset="0"/>
              </a:rPr>
              <a:t>Inserting a third </a:t>
            </a:r>
            <a:r>
              <a:rPr lang="en-US" sz="2000" dirty="0" err="1" smtClean="0">
                <a:latin typeface="Arial" pitchFamily="34" charset="0"/>
                <a:cs typeface="Arial" pitchFamily="34" charset="0"/>
              </a:rPr>
              <a:t>polaroid</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allows some photons to pass</a:t>
            </a:r>
            <a:endParaRPr lang="en-IN" sz="2000" dirty="0">
              <a:latin typeface="Arial" pitchFamily="34" charset="0"/>
              <a:cs typeface="Arial" pitchFamily="34" charset="0"/>
            </a:endParaRPr>
          </a:p>
        </p:txBody>
      </p:sp>
      <p:sp>
        <p:nvSpPr>
          <p:cNvPr id="7" name="TextBox 6"/>
          <p:cNvSpPr txBox="1"/>
          <p:nvPr/>
        </p:nvSpPr>
        <p:spPr>
          <a:xfrm>
            <a:off x="4250755" y="1577272"/>
            <a:ext cx="5067413" cy="769441"/>
          </a:xfrm>
          <a:prstGeom prst="rect">
            <a:avLst/>
          </a:prstGeom>
          <a:noFill/>
        </p:spPr>
        <p:txBody>
          <a:bodyPr wrap="none" rtlCol="0">
            <a:spAutoFit/>
          </a:bodyPr>
          <a:lstStyle/>
          <a:p>
            <a:r>
              <a:rPr lang="en-US" sz="2200" dirty="0" smtClean="0">
                <a:latin typeface="Arial" pitchFamily="34" charset="0"/>
                <a:cs typeface="Arial" pitchFamily="34" charset="0"/>
              </a:rPr>
              <a:t>How do we understand these results? </a:t>
            </a:r>
          </a:p>
          <a:p>
            <a:r>
              <a:rPr lang="en-US" sz="2200" dirty="0" smtClean="0">
                <a:latin typeface="Arial" pitchFamily="34" charset="0"/>
                <a:cs typeface="Arial" pitchFamily="34" charset="0"/>
              </a:rPr>
              <a:t>                 </a:t>
            </a:r>
            <a:r>
              <a:rPr lang="en-US" sz="2200" b="1" dirty="0" err="1" smtClean="0">
                <a:solidFill>
                  <a:srgbClr val="333399"/>
                </a:solidFill>
                <a:latin typeface="Arial" pitchFamily="34" charset="0"/>
                <a:cs typeface="Arial" pitchFamily="34" charset="0"/>
              </a:rPr>
              <a:t>Malu’s</a:t>
            </a:r>
            <a:r>
              <a:rPr lang="en-US" sz="2200" b="1" dirty="0" smtClean="0">
                <a:solidFill>
                  <a:srgbClr val="333399"/>
                </a:solidFill>
                <a:latin typeface="Arial" pitchFamily="34" charset="0"/>
                <a:cs typeface="Arial" pitchFamily="34" charset="0"/>
              </a:rPr>
              <a:t> law !</a:t>
            </a:r>
            <a:endParaRPr lang="en-IN" sz="2200" b="1" dirty="0">
              <a:solidFill>
                <a:srgbClr val="333399"/>
              </a:solidFill>
              <a:latin typeface="Arial" pitchFamily="34" charset="0"/>
              <a:cs typeface="Arial" pitchFamily="34" charset="0"/>
            </a:endParaRPr>
          </a:p>
        </p:txBody>
      </p:sp>
      <p:sp>
        <p:nvSpPr>
          <p:cNvPr id="8" name="TextBox 7"/>
          <p:cNvSpPr txBox="1"/>
          <p:nvPr/>
        </p:nvSpPr>
        <p:spPr>
          <a:xfrm>
            <a:off x="928662" y="2866151"/>
            <a:ext cx="7736413" cy="769441"/>
          </a:xfrm>
          <a:prstGeom prst="rect">
            <a:avLst/>
          </a:prstGeom>
          <a:noFill/>
        </p:spPr>
        <p:txBody>
          <a:bodyPr wrap="none" rtlCol="0">
            <a:spAutoFit/>
          </a:bodyPr>
          <a:lstStyle/>
          <a:p>
            <a:r>
              <a:rPr lang="en-US" sz="2200" dirty="0" smtClean="0">
                <a:latin typeface="Arial" pitchFamily="34" charset="0"/>
                <a:cs typeface="Arial" pitchFamily="34" charset="0"/>
              </a:rPr>
              <a:t>What about, if source is very </a:t>
            </a:r>
            <a:r>
              <a:rPr lang="en-US" sz="2200" b="1" dirty="0" smtClean="0">
                <a:solidFill>
                  <a:srgbClr val="333399"/>
                </a:solidFill>
                <a:latin typeface="Arial" pitchFamily="34" charset="0"/>
                <a:cs typeface="Arial" pitchFamily="34" charset="0"/>
              </a:rPr>
              <a:t>dim !! (</a:t>
            </a:r>
            <a:r>
              <a:rPr lang="en-US" sz="2200" dirty="0" smtClean="0">
                <a:latin typeface="Arial" pitchFamily="34" charset="0"/>
                <a:cs typeface="Arial" pitchFamily="34" charset="0"/>
              </a:rPr>
              <a:t>with very few photons!!)</a:t>
            </a:r>
          </a:p>
          <a:p>
            <a:r>
              <a:rPr lang="en-US" sz="2200" dirty="0" smtClean="0">
                <a:solidFill>
                  <a:srgbClr val="C00000"/>
                </a:solidFill>
                <a:latin typeface="Arial" pitchFamily="34" charset="0"/>
                <a:cs typeface="Arial" pitchFamily="34" charset="0"/>
              </a:rPr>
              <a:t>                           Rules of Quantum Physics!!!</a:t>
            </a:r>
            <a:endParaRPr lang="en-IN" sz="2200" dirty="0">
              <a:solidFill>
                <a:srgbClr val="C00000"/>
              </a:solidFill>
              <a:latin typeface="Arial" pitchFamily="34" charset="0"/>
              <a:cs typeface="Arial" pitchFamily="34" charset="0"/>
            </a:endParaRPr>
          </a:p>
        </p:txBody>
      </p:sp>
      <p:sp>
        <p:nvSpPr>
          <p:cNvPr id="9" name="TextBox 8"/>
          <p:cNvSpPr txBox="1"/>
          <p:nvPr/>
        </p:nvSpPr>
        <p:spPr>
          <a:xfrm>
            <a:off x="214282" y="3674606"/>
            <a:ext cx="2829942" cy="461665"/>
          </a:xfrm>
          <a:prstGeom prst="rect">
            <a:avLst/>
          </a:prstGeom>
          <a:noFill/>
        </p:spPr>
        <p:txBody>
          <a:bodyPr wrap="none" rtlCol="0">
            <a:spAutoFit/>
          </a:bodyPr>
          <a:lstStyle/>
          <a:p>
            <a:r>
              <a:rPr lang="en-US" sz="2400" b="1" u="sng" dirty="0" smtClean="0">
                <a:solidFill>
                  <a:srgbClr val="0070C0"/>
                </a:solidFill>
              </a:rPr>
              <a:t>Quantum Mechanics</a:t>
            </a:r>
            <a:endParaRPr lang="en-IN" sz="2400" b="1" u="sng" dirty="0">
              <a:solidFill>
                <a:srgbClr val="0070C0"/>
              </a:solidFill>
            </a:endParaRPr>
          </a:p>
        </p:txBody>
      </p:sp>
      <p:sp>
        <p:nvSpPr>
          <p:cNvPr id="10" name="TextBox 9"/>
          <p:cNvSpPr txBox="1"/>
          <p:nvPr/>
        </p:nvSpPr>
        <p:spPr>
          <a:xfrm>
            <a:off x="71406" y="4139785"/>
            <a:ext cx="9092554" cy="769441"/>
          </a:xfrm>
          <a:prstGeom prst="rect">
            <a:avLst/>
          </a:prstGeom>
          <a:noFill/>
        </p:spPr>
        <p:txBody>
          <a:bodyPr wrap="none" rtlCol="0">
            <a:spAutoFit/>
          </a:bodyPr>
          <a:lstStyle/>
          <a:p>
            <a:pPr>
              <a:buFont typeface="Arial" pitchFamily="34" charset="0"/>
              <a:buChar char="•"/>
            </a:pPr>
            <a:r>
              <a:rPr lang="en-US" sz="2200" dirty="0" smtClean="0">
                <a:latin typeface="Arial" pitchFamily="34" charset="0"/>
                <a:cs typeface="Arial" pitchFamily="34" charset="0"/>
              </a:rPr>
              <a:t> Represent the light polarization by a unit vector: a vector of length ‘1’, </a:t>
            </a:r>
          </a:p>
          <a:p>
            <a:r>
              <a:rPr lang="en-US" sz="2200" dirty="0" smtClean="0">
                <a:latin typeface="Arial" pitchFamily="34" charset="0"/>
                <a:cs typeface="Arial" pitchFamily="34" charset="0"/>
              </a:rPr>
              <a:t>  pointing appropriate direction.</a:t>
            </a:r>
            <a:endParaRPr lang="en-IN" sz="2200" dirty="0">
              <a:latin typeface="Arial" pitchFamily="34" charset="0"/>
              <a:cs typeface="Arial" pitchFamily="34" charset="0"/>
            </a:endParaRPr>
          </a:p>
        </p:txBody>
      </p:sp>
      <p:sp>
        <p:nvSpPr>
          <p:cNvPr id="11" name="TextBox 10"/>
          <p:cNvSpPr txBox="1"/>
          <p:nvPr/>
        </p:nvSpPr>
        <p:spPr>
          <a:xfrm>
            <a:off x="214282" y="4929198"/>
            <a:ext cx="4277133" cy="400110"/>
          </a:xfrm>
          <a:prstGeom prst="rect">
            <a:avLst/>
          </a:prstGeom>
          <a:noFill/>
        </p:spPr>
        <p:txBody>
          <a:bodyPr wrap="none" rtlCol="0">
            <a:spAutoFit/>
          </a:bodyPr>
          <a:lstStyle/>
          <a:p>
            <a:r>
              <a:rPr lang="en-US" sz="2000" u="sng" dirty="0" smtClean="0">
                <a:latin typeface="Arial" pitchFamily="34" charset="0"/>
                <a:cs typeface="Arial" pitchFamily="34" charset="0"/>
              </a:rPr>
              <a:t>Example: horizontally polarized light</a:t>
            </a:r>
            <a:endParaRPr lang="en-IN" sz="2000" u="sng" dirty="0">
              <a:latin typeface="Arial" pitchFamily="34" charset="0"/>
              <a:cs typeface="Arial" pitchFamily="34" charset="0"/>
            </a:endParaRPr>
          </a:p>
        </p:txBody>
      </p:sp>
      <p:grpSp>
        <p:nvGrpSpPr>
          <p:cNvPr id="13" name="Group 7"/>
          <p:cNvGrpSpPr>
            <a:grpSpLocks noChangeAspect="1"/>
          </p:cNvGrpSpPr>
          <p:nvPr/>
        </p:nvGrpSpPr>
        <p:grpSpPr bwMode="auto">
          <a:xfrm>
            <a:off x="1071538" y="5451702"/>
            <a:ext cx="2496981" cy="1305790"/>
            <a:chOff x="1568" y="1592"/>
            <a:chExt cx="1766" cy="872"/>
          </a:xfrm>
        </p:grpSpPr>
        <p:sp>
          <p:nvSpPr>
            <p:cNvPr id="25" name="Line 8"/>
            <p:cNvSpPr>
              <a:spLocks noChangeAspect="1" noChangeShapeType="1"/>
            </p:cNvSpPr>
            <p:nvPr/>
          </p:nvSpPr>
          <p:spPr bwMode="auto">
            <a:xfrm flipV="1">
              <a:off x="1784" y="1592"/>
              <a:ext cx="1" cy="368"/>
            </a:xfrm>
            <a:prstGeom prst="line">
              <a:avLst/>
            </a:prstGeom>
            <a:noFill/>
            <a:ln w="28575">
              <a:solidFill>
                <a:srgbClr val="000000"/>
              </a:solidFill>
              <a:round/>
              <a:headEnd/>
              <a:tailEnd/>
            </a:ln>
          </p:spPr>
          <p:txBody>
            <a:bodyPr/>
            <a:lstStyle/>
            <a:p>
              <a:endParaRPr lang="en-IN"/>
            </a:p>
          </p:txBody>
        </p:sp>
        <p:sp>
          <p:nvSpPr>
            <p:cNvPr id="26" name="Line 9"/>
            <p:cNvSpPr>
              <a:spLocks noChangeAspect="1" noChangeShapeType="1"/>
            </p:cNvSpPr>
            <p:nvPr/>
          </p:nvSpPr>
          <p:spPr bwMode="auto">
            <a:xfrm flipV="1">
              <a:off x="1568" y="1696"/>
              <a:ext cx="408" cy="160"/>
            </a:xfrm>
            <a:prstGeom prst="line">
              <a:avLst/>
            </a:prstGeom>
            <a:noFill/>
            <a:ln w="28575">
              <a:solidFill>
                <a:srgbClr val="000000"/>
              </a:solidFill>
              <a:round/>
              <a:headEnd/>
              <a:tailEnd/>
            </a:ln>
          </p:spPr>
          <p:txBody>
            <a:bodyPr/>
            <a:lstStyle/>
            <a:p>
              <a:endParaRPr lang="en-IN"/>
            </a:p>
          </p:txBody>
        </p:sp>
        <p:grpSp>
          <p:nvGrpSpPr>
            <p:cNvPr id="27" name="Group 10"/>
            <p:cNvGrpSpPr>
              <a:grpSpLocks noChangeAspect="1"/>
            </p:cNvGrpSpPr>
            <p:nvPr/>
          </p:nvGrpSpPr>
          <p:grpSpPr bwMode="auto">
            <a:xfrm rot="14457712" flipH="1">
              <a:off x="1712" y="1752"/>
              <a:ext cx="808" cy="616"/>
              <a:chOff x="1712" y="1752"/>
              <a:chExt cx="808" cy="616"/>
            </a:xfrm>
          </p:grpSpPr>
          <p:sp>
            <p:nvSpPr>
              <p:cNvPr id="33" name="Freeform 11"/>
              <p:cNvSpPr>
                <a:spLocks noChangeAspect="1"/>
              </p:cNvSpPr>
              <p:nvPr/>
            </p:nvSpPr>
            <p:spPr bwMode="auto">
              <a:xfrm>
                <a:off x="1712" y="1752"/>
                <a:ext cx="264" cy="448"/>
              </a:xfrm>
              <a:custGeom>
                <a:avLst/>
                <a:gdLst/>
                <a:ahLst/>
                <a:cxnLst>
                  <a:cxn ang="0">
                    <a:pos x="0" y="160"/>
                  </a:cxn>
                  <a:cxn ang="0">
                    <a:pos x="16" y="72"/>
                  </a:cxn>
                  <a:cxn ang="0">
                    <a:pos x="16" y="24"/>
                  </a:cxn>
                  <a:cxn ang="0">
                    <a:pos x="24" y="0"/>
                  </a:cxn>
                  <a:cxn ang="0">
                    <a:pos x="64" y="0"/>
                  </a:cxn>
                  <a:cxn ang="0">
                    <a:pos x="88" y="8"/>
                  </a:cxn>
                  <a:cxn ang="0">
                    <a:pos x="112" y="40"/>
                  </a:cxn>
                  <a:cxn ang="0">
                    <a:pos x="136" y="120"/>
                  </a:cxn>
                  <a:cxn ang="0">
                    <a:pos x="144" y="224"/>
                  </a:cxn>
                  <a:cxn ang="0">
                    <a:pos x="144" y="296"/>
                  </a:cxn>
                  <a:cxn ang="0">
                    <a:pos x="160" y="384"/>
                  </a:cxn>
                  <a:cxn ang="0">
                    <a:pos x="160" y="408"/>
                  </a:cxn>
                  <a:cxn ang="0">
                    <a:pos x="160" y="424"/>
                  </a:cxn>
                  <a:cxn ang="0">
                    <a:pos x="176" y="440"/>
                  </a:cxn>
                  <a:cxn ang="0">
                    <a:pos x="208" y="448"/>
                  </a:cxn>
                  <a:cxn ang="0">
                    <a:pos x="248" y="408"/>
                  </a:cxn>
                  <a:cxn ang="0">
                    <a:pos x="256" y="360"/>
                  </a:cxn>
                  <a:cxn ang="0">
                    <a:pos x="256" y="304"/>
                  </a:cxn>
                  <a:cxn ang="0">
                    <a:pos x="264" y="256"/>
                  </a:cxn>
                </a:cxnLst>
                <a:rect l="0" t="0" r="r" b="b"/>
                <a:pathLst>
                  <a:path w="264" h="448">
                    <a:moveTo>
                      <a:pt x="0" y="160"/>
                    </a:moveTo>
                    <a:lnTo>
                      <a:pt x="16" y="72"/>
                    </a:lnTo>
                    <a:lnTo>
                      <a:pt x="16" y="24"/>
                    </a:lnTo>
                    <a:lnTo>
                      <a:pt x="24" y="0"/>
                    </a:lnTo>
                    <a:lnTo>
                      <a:pt x="64" y="0"/>
                    </a:lnTo>
                    <a:lnTo>
                      <a:pt x="88" y="8"/>
                    </a:lnTo>
                    <a:lnTo>
                      <a:pt x="112" y="40"/>
                    </a:lnTo>
                    <a:lnTo>
                      <a:pt x="136" y="120"/>
                    </a:lnTo>
                    <a:lnTo>
                      <a:pt x="144" y="224"/>
                    </a:lnTo>
                    <a:lnTo>
                      <a:pt x="144" y="296"/>
                    </a:lnTo>
                    <a:lnTo>
                      <a:pt x="160" y="384"/>
                    </a:lnTo>
                    <a:lnTo>
                      <a:pt x="160" y="408"/>
                    </a:lnTo>
                    <a:lnTo>
                      <a:pt x="160" y="424"/>
                    </a:lnTo>
                    <a:lnTo>
                      <a:pt x="176" y="440"/>
                    </a:lnTo>
                    <a:lnTo>
                      <a:pt x="208" y="448"/>
                    </a:lnTo>
                    <a:lnTo>
                      <a:pt x="248" y="408"/>
                    </a:lnTo>
                    <a:lnTo>
                      <a:pt x="256" y="360"/>
                    </a:lnTo>
                    <a:lnTo>
                      <a:pt x="256" y="304"/>
                    </a:lnTo>
                    <a:lnTo>
                      <a:pt x="264" y="256"/>
                    </a:lnTo>
                  </a:path>
                </a:pathLst>
              </a:custGeom>
              <a:noFill/>
              <a:ln w="38100">
                <a:solidFill>
                  <a:srgbClr val="FF0000"/>
                </a:solidFill>
                <a:prstDash val="solid"/>
                <a:round/>
                <a:headEnd/>
                <a:tailEnd/>
              </a:ln>
            </p:spPr>
            <p:txBody>
              <a:bodyPr/>
              <a:lstStyle/>
              <a:p>
                <a:endParaRPr lang="en-IN"/>
              </a:p>
            </p:txBody>
          </p:sp>
          <p:sp>
            <p:nvSpPr>
              <p:cNvPr id="34" name="Freeform 12"/>
              <p:cNvSpPr>
                <a:spLocks noChangeAspect="1"/>
              </p:cNvSpPr>
              <p:nvPr/>
            </p:nvSpPr>
            <p:spPr bwMode="auto">
              <a:xfrm>
                <a:off x="1984" y="1832"/>
                <a:ext cx="264" cy="456"/>
              </a:xfrm>
              <a:custGeom>
                <a:avLst/>
                <a:gdLst/>
                <a:ahLst/>
                <a:cxnLst>
                  <a:cxn ang="0">
                    <a:pos x="0" y="168"/>
                  </a:cxn>
                  <a:cxn ang="0">
                    <a:pos x="16" y="80"/>
                  </a:cxn>
                  <a:cxn ang="0">
                    <a:pos x="16" y="32"/>
                  </a:cxn>
                  <a:cxn ang="0">
                    <a:pos x="24" y="8"/>
                  </a:cxn>
                  <a:cxn ang="0">
                    <a:pos x="64" y="0"/>
                  </a:cxn>
                  <a:cxn ang="0">
                    <a:pos x="88" y="16"/>
                  </a:cxn>
                  <a:cxn ang="0">
                    <a:pos x="112" y="40"/>
                  </a:cxn>
                  <a:cxn ang="0">
                    <a:pos x="136" y="128"/>
                  </a:cxn>
                  <a:cxn ang="0">
                    <a:pos x="144" y="224"/>
                  </a:cxn>
                  <a:cxn ang="0">
                    <a:pos x="144" y="304"/>
                  </a:cxn>
                  <a:cxn ang="0">
                    <a:pos x="160" y="392"/>
                  </a:cxn>
                  <a:cxn ang="0">
                    <a:pos x="160" y="416"/>
                  </a:cxn>
                  <a:cxn ang="0">
                    <a:pos x="160" y="432"/>
                  </a:cxn>
                  <a:cxn ang="0">
                    <a:pos x="176" y="448"/>
                  </a:cxn>
                  <a:cxn ang="0">
                    <a:pos x="208" y="456"/>
                  </a:cxn>
                  <a:cxn ang="0">
                    <a:pos x="248" y="416"/>
                  </a:cxn>
                  <a:cxn ang="0">
                    <a:pos x="256" y="360"/>
                  </a:cxn>
                  <a:cxn ang="0">
                    <a:pos x="256" y="304"/>
                  </a:cxn>
                  <a:cxn ang="0">
                    <a:pos x="264" y="256"/>
                  </a:cxn>
                </a:cxnLst>
                <a:rect l="0" t="0" r="r" b="b"/>
                <a:pathLst>
                  <a:path w="264" h="456">
                    <a:moveTo>
                      <a:pt x="0" y="168"/>
                    </a:moveTo>
                    <a:lnTo>
                      <a:pt x="16" y="80"/>
                    </a:lnTo>
                    <a:lnTo>
                      <a:pt x="16" y="32"/>
                    </a:lnTo>
                    <a:lnTo>
                      <a:pt x="24" y="8"/>
                    </a:lnTo>
                    <a:lnTo>
                      <a:pt x="64" y="0"/>
                    </a:lnTo>
                    <a:lnTo>
                      <a:pt x="88" y="16"/>
                    </a:lnTo>
                    <a:lnTo>
                      <a:pt x="112" y="40"/>
                    </a:lnTo>
                    <a:lnTo>
                      <a:pt x="136" y="128"/>
                    </a:lnTo>
                    <a:lnTo>
                      <a:pt x="144" y="224"/>
                    </a:lnTo>
                    <a:lnTo>
                      <a:pt x="144" y="304"/>
                    </a:lnTo>
                    <a:lnTo>
                      <a:pt x="160" y="392"/>
                    </a:lnTo>
                    <a:lnTo>
                      <a:pt x="160" y="416"/>
                    </a:lnTo>
                    <a:lnTo>
                      <a:pt x="160" y="432"/>
                    </a:lnTo>
                    <a:lnTo>
                      <a:pt x="176" y="448"/>
                    </a:lnTo>
                    <a:lnTo>
                      <a:pt x="208" y="456"/>
                    </a:lnTo>
                    <a:lnTo>
                      <a:pt x="248" y="416"/>
                    </a:lnTo>
                    <a:lnTo>
                      <a:pt x="256" y="360"/>
                    </a:lnTo>
                    <a:lnTo>
                      <a:pt x="256" y="304"/>
                    </a:lnTo>
                    <a:lnTo>
                      <a:pt x="264" y="256"/>
                    </a:lnTo>
                  </a:path>
                </a:pathLst>
              </a:custGeom>
              <a:noFill/>
              <a:ln w="38100">
                <a:solidFill>
                  <a:srgbClr val="FF0000"/>
                </a:solidFill>
                <a:prstDash val="solid"/>
                <a:round/>
                <a:headEnd/>
                <a:tailEnd/>
              </a:ln>
            </p:spPr>
            <p:txBody>
              <a:bodyPr/>
              <a:lstStyle/>
              <a:p>
                <a:endParaRPr lang="en-IN"/>
              </a:p>
            </p:txBody>
          </p:sp>
          <p:sp>
            <p:nvSpPr>
              <p:cNvPr id="35" name="Freeform 13"/>
              <p:cNvSpPr>
                <a:spLocks noChangeAspect="1"/>
              </p:cNvSpPr>
              <p:nvPr/>
            </p:nvSpPr>
            <p:spPr bwMode="auto">
              <a:xfrm>
                <a:off x="2256" y="1920"/>
                <a:ext cx="264" cy="448"/>
              </a:xfrm>
              <a:custGeom>
                <a:avLst/>
                <a:gdLst/>
                <a:ahLst/>
                <a:cxnLst>
                  <a:cxn ang="0">
                    <a:pos x="0" y="160"/>
                  </a:cxn>
                  <a:cxn ang="0">
                    <a:pos x="16" y="72"/>
                  </a:cxn>
                  <a:cxn ang="0">
                    <a:pos x="16" y="32"/>
                  </a:cxn>
                  <a:cxn ang="0">
                    <a:pos x="24" y="8"/>
                  </a:cxn>
                  <a:cxn ang="0">
                    <a:pos x="64" y="0"/>
                  </a:cxn>
                  <a:cxn ang="0">
                    <a:pos x="88" y="8"/>
                  </a:cxn>
                  <a:cxn ang="0">
                    <a:pos x="112" y="40"/>
                  </a:cxn>
                  <a:cxn ang="0">
                    <a:pos x="136" y="120"/>
                  </a:cxn>
                  <a:cxn ang="0">
                    <a:pos x="144" y="224"/>
                  </a:cxn>
                  <a:cxn ang="0">
                    <a:pos x="144" y="296"/>
                  </a:cxn>
                  <a:cxn ang="0">
                    <a:pos x="160" y="384"/>
                  </a:cxn>
                  <a:cxn ang="0">
                    <a:pos x="160" y="416"/>
                  </a:cxn>
                  <a:cxn ang="0">
                    <a:pos x="160" y="424"/>
                  </a:cxn>
                  <a:cxn ang="0">
                    <a:pos x="176" y="448"/>
                  </a:cxn>
                  <a:cxn ang="0">
                    <a:pos x="208" y="448"/>
                  </a:cxn>
                  <a:cxn ang="0">
                    <a:pos x="248" y="408"/>
                  </a:cxn>
                  <a:cxn ang="0">
                    <a:pos x="256" y="360"/>
                  </a:cxn>
                  <a:cxn ang="0">
                    <a:pos x="256" y="304"/>
                  </a:cxn>
                  <a:cxn ang="0">
                    <a:pos x="264" y="256"/>
                  </a:cxn>
                </a:cxnLst>
                <a:rect l="0" t="0" r="r" b="b"/>
                <a:pathLst>
                  <a:path w="264" h="448">
                    <a:moveTo>
                      <a:pt x="0" y="160"/>
                    </a:moveTo>
                    <a:lnTo>
                      <a:pt x="16" y="72"/>
                    </a:lnTo>
                    <a:lnTo>
                      <a:pt x="16" y="32"/>
                    </a:lnTo>
                    <a:lnTo>
                      <a:pt x="24" y="8"/>
                    </a:lnTo>
                    <a:lnTo>
                      <a:pt x="64" y="0"/>
                    </a:lnTo>
                    <a:lnTo>
                      <a:pt x="88" y="8"/>
                    </a:lnTo>
                    <a:lnTo>
                      <a:pt x="112" y="40"/>
                    </a:lnTo>
                    <a:lnTo>
                      <a:pt x="136" y="120"/>
                    </a:lnTo>
                    <a:lnTo>
                      <a:pt x="144" y="224"/>
                    </a:lnTo>
                    <a:lnTo>
                      <a:pt x="144" y="296"/>
                    </a:lnTo>
                    <a:lnTo>
                      <a:pt x="160" y="384"/>
                    </a:lnTo>
                    <a:lnTo>
                      <a:pt x="160" y="416"/>
                    </a:lnTo>
                    <a:lnTo>
                      <a:pt x="160" y="424"/>
                    </a:lnTo>
                    <a:lnTo>
                      <a:pt x="176" y="448"/>
                    </a:lnTo>
                    <a:lnTo>
                      <a:pt x="208" y="448"/>
                    </a:lnTo>
                    <a:lnTo>
                      <a:pt x="248" y="408"/>
                    </a:lnTo>
                    <a:lnTo>
                      <a:pt x="256" y="360"/>
                    </a:lnTo>
                    <a:lnTo>
                      <a:pt x="256" y="304"/>
                    </a:lnTo>
                    <a:lnTo>
                      <a:pt x="264" y="256"/>
                    </a:lnTo>
                  </a:path>
                </a:pathLst>
              </a:custGeom>
              <a:noFill/>
              <a:ln w="38100">
                <a:solidFill>
                  <a:srgbClr val="FF0000"/>
                </a:solidFill>
                <a:prstDash val="solid"/>
                <a:round/>
                <a:headEnd/>
                <a:tailEnd/>
              </a:ln>
            </p:spPr>
            <p:txBody>
              <a:bodyPr/>
              <a:lstStyle/>
              <a:p>
                <a:endParaRPr lang="en-IN"/>
              </a:p>
            </p:txBody>
          </p:sp>
        </p:grpSp>
        <p:grpSp>
          <p:nvGrpSpPr>
            <p:cNvPr id="28" name="Group 14"/>
            <p:cNvGrpSpPr>
              <a:grpSpLocks noChangeAspect="1"/>
            </p:cNvGrpSpPr>
            <p:nvPr/>
          </p:nvGrpSpPr>
          <p:grpSpPr bwMode="auto">
            <a:xfrm rot="1418444">
              <a:off x="1672" y="1960"/>
              <a:ext cx="958" cy="312"/>
              <a:chOff x="1746" y="1936"/>
              <a:chExt cx="958" cy="312"/>
            </a:xfrm>
          </p:grpSpPr>
          <p:sp>
            <p:nvSpPr>
              <p:cNvPr id="31" name="Freeform 15"/>
              <p:cNvSpPr>
                <a:spLocks noChangeAspect="1"/>
              </p:cNvSpPr>
              <p:nvPr/>
            </p:nvSpPr>
            <p:spPr bwMode="auto">
              <a:xfrm>
                <a:off x="2592" y="2168"/>
                <a:ext cx="112" cy="80"/>
              </a:xfrm>
              <a:custGeom>
                <a:avLst/>
                <a:gdLst/>
                <a:ahLst/>
                <a:cxnLst>
                  <a:cxn ang="0">
                    <a:pos x="112" y="72"/>
                  </a:cxn>
                  <a:cxn ang="0">
                    <a:pos x="0" y="80"/>
                  </a:cxn>
                  <a:cxn ang="0">
                    <a:pos x="16" y="40"/>
                  </a:cxn>
                  <a:cxn ang="0">
                    <a:pos x="24" y="0"/>
                  </a:cxn>
                  <a:cxn ang="0">
                    <a:pos x="112" y="72"/>
                  </a:cxn>
                </a:cxnLst>
                <a:rect l="0" t="0" r="r" b="b"/>
                <a:pathLst>
                  <a:path w="112" h="80">
                    <a:moveTo>
                      <a:pt x="112" y="72"/>
                    </a:moveTo>
                    <a:lnTo>
                      <a:pt x="0" y="80"/>
                    </a:lnTo>
                    <a:lnTo>
                      <a:pt x="16" y="40"/>
                    </a:lnTo>
                    <a:lnTo>
                      <a:pt x="24" y="0"/>
                    </a:lnTo>
                    <a:lnTo>
                      <a:pt x="112" y="72"/>
                    </a:lnTo>
                    <a:close/>
                  </a:path>
                </a:pathLst>
              </a:custGeom>
              <a:solidFill>
                <a:srgbClr val="000000"/>
              </a:solidFill>
              <a:ln w="12700">
                <a:solidFill>
                  <a:srgbClr val="000000"/>
                </a:solidFill>
                <a:prstDash val="solid"/>
                <a:round/>
                <a:headEnd/>
                <a:tailEnd/>
              </a:ln>
            </p:spPr>
            <p:txBody>
              <a:bodyPr/>
              <a:lstStyle/>
              <a:p>
                <a:endParaRPr lang="en-IN"/>
              </a:p>
            </p:txBody>
          </p:sp>
          <p:sp>
            <p:nvSpPr>
              <p:cNvPr id="32" name="Line 16"/>
              <p:cNvSpPr>
                <a:spLocks noChangeAspect="1" noChangeShapeType="1"/>
              </p:cNvSpPr>
              <p:nvPr/>
            </p:nvSpPr>
            <p:spPr bwMode="auto">
              <a:xfrm>
                <a:off x="1746" y="1936"/>
                <a:ext cx="912" cy="304"/>
              </a:xfrm>
              <a:prstGeom prst="line">
                <a:avLst/>
              </a:prstGeom>
              <a:noFill/>
              <a:ln w="28575">
                <a:solidFill>
                  <a:srgbClr val="000000"/>
                </a:solidFill>
                <a:round/>
                <a:headEnd/>
                <a:tailEnd/>
              </a:ln>
            </p:spPr>
            <p:txBody>
              <a:bodyPr/>
              <a:lstStyle/>
              <a:p>
                <a:endParaRPr lang="en-IN"/>
              </a:p>
            </p:txBody>
          </p:sp>
        </p:grpSp>
        <p:sp>
          <p:nvSpPr>
            <p:cNvPr id="29" name="Text Box 17"/>
            <p:cNvSpPr txBox="1">
              <a:spLocks noChangeAspect="1" noChangeArrowheads="1"/>
            </p:cNvSpPr>
            <p:nvPr/>
          </p:nvSpPr>
          <p:spPr bwMode="auto">
            <a:xfrm>
              <a:off x="2888" y="1673"/>
              <a:ext cx="446" cy="247"/>
            </a:xfrm>
            <a:prstGeom prst="rect">
              <a:avLst/>
            </a:prstGeom>
            <a:noFill/>
            <a:ln w="9525">
              <a:noFill/>
              <a:miter lim="800000"/>
              <a:headEnd/>
              <a:tailEnd/>
            </a:ln>
            <a:effectLst/>
          </p:spPr>
          <p:txBody>
            <a:bodyPr wrap="square">
              <a:spAutoFit/>
            </a:bodyPr>
            <a:lstStyle/>
            <a:p>
              <a:r>
                <a:rPr lang="en-AU" dirty="0">
                  <a:latin typeface="Symbol" pitchFamily="18" charset="2"/>
                </a:rPr>
                <a:t>|0ñ</a:t>
              </a:r>
            </a:p>
          </p:txBody>
        </p:sp>
        <p:sp>
          <p:nvSpPr>
            <p:cNvPr id="30" name="Text Box 18"/>
            <p:cNvSpPr txBox="1">
              <a:spLocks noChangeAspect="1" noChangeArrowheads="1"/>
            </p:cNvSpPr>
            <p:nvPr/>
          </p:nvSpPr>
          <p:spPr bwMode="auto">
            <a:xfrm>
              <a:off x="1610" y="2075"/>
              <a:ext cx="249" cy="247"/>
            </a:xfrm>
            <a:prstGeom prst="rect">
              <a:avLst/>
            </a:prstGeom>
            <a:noFill/>
            <a:ln w="9525">
              <a:noFill/>
              <a:miter lim="800000"/>
              <a:headEnd/>
              <a:tailEnd/>
            </a:ln>
            <a:effectLst/>
          </p:spPr>
          <p:txBody>
            <a:bodyPr wrap="none">
              <a:spAutoFit/>
            </a:bodyPr>
            <a:lstStyle/>
            <a:p>
              <a:r>
                <a:rPr lang="en-AU" dirty="0">
                  <a:latin typeface="Arial" pitchFamily="34" charset="0"/>
                  <a:cs typeface="Arial" pitchFamily="34" charset="0"/>
                </a:rPr>
                <a:t>H</a:t>
              </a:r>
              <a:endParaRPr lang="en-AU" i="1" dirty="0">
                <a:latin typeface="Arial" pitchFamily="34" charset="0"/>
                <a:cs typeface="Arial" pitchFamily="34" charset="0"/>
              </a:endParaRPr>
            </a:p>
          </p:txBody>
        </p:sp>
      </p:grpSp>
      <p:grpSp>
        <p:nvGrpSpPr>
          <p:cNvPr id="38" name="Group 19"/>
          <p:cNvGrpSpPr>
            <a:grpSpLocks noChangeAspect="1"/>
          </p:cNvGrpSpPr>
          <p:nvPr/>
        </p:nvGrpSpPr>
        <p:grpSpPr bwMode="auto">
          <a:xfrm>
            <a:off x="6496605" y="5337854"/>
            <a:ext cx="1987973" cy="1365689"/>
            <a:chOff x="146" y="1584"/>
            <a:chExt cx="1406" cy="912"/>
          </a:xfrm>
        </p:grpSpPr>
        <p:sp>
          <p:nvSpPr>
            <p:cNvPr id="39" name="Freeform 20"/>
            <p:cNvSpPr>
              <a:spLocks noChangeAspect="1"/>
            </p:cNvSpPr>
            <p:nvPr/>
          </p:nvSpPr>
          <p:spPr bwMode="auto">
            <a:xfrm>
              <a:off x="720" y="1616"/>
              <a:ext cx="192" cy="544"/>
            </a:xfrm>
            <a:custGeom>
              <a:avLst/>
              <a:gdLst/>
              <a:ahLst/>
              <a:cxnLst>
                <a:cxn ang="0">
                  <a:pos x="0" y="160"/>
                </a:cxn>
                <a:cxn ang="0">
                  <a:pos x="16" y="72"/>
                </a:cxn>
                <a:cxn ang="0">
                  <a:pos x="16" y="24"/>
                </a:cxn>
                <a:cxn ang="0">
                  <a:pos x="24" y="0"/>
                </a:cxn>
                <a:cxn ang="0">
                  <a:pos x="64" y="0"/>
                </a:cxn>
                <a:cxn ang="0">
                  <a:pos x="88" y="8"/>
                </a:cxn>
                <a:cxn ang="0">
                  <a:pos x="112" y="40"/>
                </a:cxn>
                <a:cxn ang="0">
                  <a:pos x="136" y="120"/>
                </a:cxn>
                <a:cxn ang="0">
                  <a:pos x="144" y="224"/>
                </a:cxn>
                <a:cxn ang="0">
                  <a:pos x="144" y="296"/>
                </a:cxn>
                <a:cxn ang="0">
                  <a:pos x="160" y="384"/>
                </a:cxn>
                <a:cxn ang="0">
                  <a:pos x="160" y="408"/>
                </a:cxn>
                <a:cxn ang="0">
                  <a:pos x="160" y="424"/>
                </a:cxn>
                <a:cxn ang="0">
                  <a:pos x="176" y="440"/>
                </a:cxn>
                <a:cxn ang="0">
                  <a:pos x="208" y="448"/>
                </a:cxn>
                <a:cxn ang="0">
                  <a:pos x="248" y="408"/>
                </a:cxn>
                <a:cxn ang="0">
                  <a:pos x="256" y="360"/>
                </a:cxn>
                <a:cxn ang="0">
                  <a:pos x="256" y="304"/>
                </a:cxn>
                <a:cxn ang="0">
                  <a:pos x="264" y="256"/>
                </a:cxn>
              </a:cxnLst>
              <a:rect l="0" t="0" r="r" b="b"/>
              <a:pathLst>
                <a:path w="264" h="448">
                  <a:moveTo>
                    <a:pt x="0" y="160"/>
                  </a:moveTo>
                  <a:lnTo>
                    <a:pt x="16" y="72"/>
                  </a:lnTo>
                  <a:lnTo>
                    <a:pt x="16" y="24"/>
                  </a:lnTo>
                  <a:lnTo>
                    <a:pt x="24" y="0"/>
                  </a:lnTo>
                  <a:lnTo>
                    <a:pt x="64" y="0"/>
                  </a:lnTo>
                  <a:lnTo>
                    <a:pt x="88" y="8"/>
                  </a:lnTo>
                  <a:lnTo>
                    <a:pt x="112" y="40"/>
                  </a:lnTo>
                  <a:lnTo>
                    <a:pt x="136" y="120"/>
                  </a:lnTo>
                  <a:lnTo>
                    <a:pt x="144" y="224"/>
                  </a:lnTo>
                  <a:lnTo>
                    <a:pt x="144" y="296"/>
                  </a:lnTo>
                  <a:lnTo>
                    <a:pt x="160" y="384"/>
                  </a:lnTo>
                  <a:lnTo>
                    <a:pt x="160" y="408"/>
                  </a:lnTo>
                  <a:lnTo>
                    <a:pt x="160" y="424"/>
                  </a:lnTo>
                  <a:lnTo>
                    <a:pt x="176" y="440"/>
                  </a:lnTo>
                  <a:lnTo>
                    <a:pt x="208" y="448"/>
                  </a:lnTo>
                  <a:lnTo>
                    <a:pt x="248" y="408"/>
                  </a:lnTo>
                  <a:lnTo>
                    <a:pt x="256" y="360"/>
                  </a:lnTo>
                  <a:lnTo>
                    <a:pt x="256" y="304"/>
                  </a:lnTo>
                  <a:lnTo>
                    <a:pt x="264" y="256"/>
                  </a:lnTo>
                </a:path>
              </a:pathLst>
            </a:custGeom>
            <a:noFill/>
            <a:ln w="28575">
              <a:solidFill>
                <a:srgbClr val="FF0000"/>
              </a:solidFill>
              <a:prstDash val="solid"/>
              <a:round/>
              <a:headEnd/>
              <a:tailEnd/>
            </a:ln>
          </p:spPr>
          <p:txBody>
            <a:bodyPr/>
            <a:lstStyle/>
            <a:p>
              <a:endParaRPr lang="en-IN"/>
            </a:p>
          </p:txBody>
        </p:sp>
        <p:sp>
          <p:nvSpPr>
            <p:cNvPr id="40" name="Line 21"/>
            <p:cNvSpPr>
              <a:spLocks noChangeAspect="1" noChangeShapeType="1"/>
            </p:cNvSpPr>
            <p:nvPr/>
          </p:nvSpPr>
          <p:spPr bwMode="auto">
            <a:xfrm flipV="1">
              <a:off x="696" y="1584"/>
              <a:ext cx="1" cy="368"/>
            </a:xfrm>
            <a:prstGeom prst="line">
              <a:avLst/>
            </a:prstGeom>
            <a:noFill/>
            <a:ln w="19050">
              <a:solidFill>
                <a:srgbClr val="000000"/>
              </a:solidFill>
              <a:round/>
              <a:headEnd/>
              <a:tailEnd/>
            </a:ln>
          </p:spPr>
          <p:txBody>
            <a:bodyPr/>
            <a:lstStyle/>
            <a:p>
              <a:endParaRPr lang="en-IN"/>
            </a:p>
          </p:txBody>
        </p:sp>
        <p:sp>
          <p:nvSpPr>
            <p:cNvPr id="41" name="Line 22"/>
            <p:cNvSpPr>
              <a:spLocks noChangeAspect="1" noChangeShapeType="1"/>
            </p:cNvSpPr>
            <p:nvPr/>
          </p:nvSpPr>
          <p:spPr bwMode="auto">
            <a:xfrm flipV="1">
              <a:off x="480" y="1688"/>
              <a:ext cx="408" cy="160"/>
            </a:xfrm>
            <a:prstGeom prst="line">
              <a:avLst/>
            </a:prstGeom>
            <a:noFill/>
            <a:ln w="19050">
              <a:solidFill>
                <a:srgbClr val="000000"/>
              </a:solidFill>
              <a:round/>
              <a:headEnd/>
              <a:tailEnd/>
            </a:ln>
          </p:spPr>
          <p:txBody>
            <a:bodyPr/>
            <a:lstStyle/>
            <a:p>
              <a:endParaRPr lang="en-IN"/>
            </a:p>
          </p:txBody>
        </p:sp>
        <p:grpSp>
          <p:nvGrpSpPr>
            <p:cNvPr id="42" name="Group 23"/>
            <p:cNvGrpSpPr>
              <a:grpSpLocks noChangeAspect="1"/>
            </p:cNvGrpSpPr>
            <p:nvPr/>
          </p:nvGrpSpPr>
          <p:grpSpPr bwMode="auto">
            <a:xfrm rot="1418444">
              <a:off x="544" y="1912"/>
              <a:ext cx="1008" cy="344"/>
              <a:chOff x="1696" y="1904"/>
              <a:chExt cx="1008" cy="344"/>
            </a:xfrm>
          </p:grpSpPr>
          <p:sp>
            <p:nvSpPr>
              <p:cNvPr id="47" name="Freeform 24"/>
              <p:cNvSpPr>
                <a:spLocks noChangeAspect="1"/>
              </p:cNvSpPr>
              <p:nvPr/>
            </p:nvSpPr>
            <p:spPr bwMode="auto">
              <a:xfrm>
                <a:off x="2592" y="2168"/>
                <a:ext cx="112" cy="80"/>
              </a:xfrm>
              <a:custGeom>
                <a:avLst/>
                <a:gdLst/>
                <a:ahLst/>
                <a:cxnLst>
                  <a:cxn ang="0">
                    <a:pos x="112" y="72"/>
                  </a:cxn>
                  <a:cxn ang="0">
                    <a:pos x="0" y="80"/>
                  </a:cxn>
                  <a:cxn ang="0">
                    <a:pos x="16" y="40"/>
                  </a:cxn>
                  <a:cxn ang="0">
                    <a:pos x="24" y="0"/>
                  </a:cxn>
                  <a:cxn ang="0">
                    <a:pos x="112" y="72"/>
                  </a:cxn>
                </a:cxnLst>
                <a:rect l="0" t="0" r="r" b="b"/>
                <a:pathLst>
                  <a:path w="112" h="80">
                    <a:moveTo>
                      <a:pt x="112" y="72"/>
                    </a:moveTo>
                    <a:lnTo>
                      <a:pt x="0" y="80"/>
                    </a:lnTo>
                    <a:lnTo>
                      <a:pt x="16" y="40"/>
                    </a:lnTo>
                    <a:lnTo>
                      <a:pt x="24" y="0"/>
                    </a:lnTo>
                    <a:lnTo>
                      <a:pt x="112" y="72"/>
                    </a:lnTo>
                    <a:close/>
                  </a:path>
                </a:pathLst>
              </a:custGeom>
              <a:solidFill>
                <a:srgbClr val="000000"/>
              </a:solidFill>
              <a:ln w="12700">
                <a:solidFill>
                  <a:srgbClr val="000000"/>
                </a:solidFill>
                <a:prstDash val="solid"/>
                <a:round/>
                <a:headEnd/>
                <a:tailEnd/>
              </a:ln>
            </p:spPr>
            <p:txBody>
              <a:bodyPr/>
              <a:lstStyle/>
              <a:p>
                <a:endParaRPr lang="en-IN"/>
              </a:p>
            </p:txBody>
          </p:sp>
          <p:sp>
            <p:nvSpPr>
              <p:cNvPr id="48" name="Line 25"/>
              <p:cNvSpPr>
                <a:spLocks noChangeAspect="1" noChangeShapeType="1"/>
              </p:cNvSpPr>
              <p:nvPr/>
            </p:nvSpPr>
            <p:spPr bwMode="auto">
              <a:xfrm>
                <a:off x="1696" y="1904"/>
                <a:ext cx="912" cy="304"/>
              </a:xfrm>
              <a:prstGeom prst="line">
                <a:avLst/>
              </a:prstGeom>
              <a:noFill/>
              <a:ln w="19050">
                <a:solidFill>
                  <a:srgbClr val="000000"/>
                </a:solidFill>
                <a:round/>
                <a:headEnd/>
                <a:tailEnd/>
              </a:ln>
            </p:spPr>
            <p:txBody>
              <a:bodyPr/>
              <a:lstStyle/>
              <a:p>
                <a:endParaRPr lang="en-IN"/>
              </a:p>
            </p:txBody>
          </p:sp>
        </p:grpSp>
        <p:sp>
          <p:nvSpPr>
            <p:cNvPr id="43" name="Freeform 26"/>
            <p:cNvSpPr>
              <a:spLocks noChangeAspect="1"/>
            </p:cNvSpPr>
            <p:nvPr/>
          </p:nvSpPr>
          <p:spPr bwMode="auto">
            <a:xfrm>
              <a:off x="904" y="1792"/>
              <a:ext cx="192" cy="544"/>
            </a:xfrm>
            <a:custGeom>
              <a:avLst/>
              <a:gdLst/>
              <a:ahLst/>
              <a:cxnLst>
                <a:cxn ang="0">
                  <a:pos x="0" y="160"/>
                </a:cxn>
                <a:cxn ang="0">
                  <a:pos x="16" y="72"/>
                </a:cxn>
                <a:cxn ang="0">
                  <a:pos x="16" y="24"/>
                </a:cxn>
                <a:cxn ang="0">
                  <a:pos x="24" y="0"/>
                </a:cxn>
                <a:cxn ang="0">
                  <a:pos x="64" y="0"/>
                </a:cxn>
                <a:cxn ang="0">
                  <a:pos x="88" y="8"/>
                </a:cxn>
                <a:cxn ang="0">
                  <a:pos x="112" y="40"/>
                </a:cxn>
                <a:cxn ang="0">
                  <a:pos x="136" y="120"/>
                </a:cxn>
                <a:cxn ang="0">
                  <a:pos x="144" y="224"/>
                </a:cxn>
                <a:cxn ang="0">
                  <a:pos x="144" y="296"/>
                </a:cxn>
                <a:cxn ang="0">
                  <a:pos x="160" y="384"/>
                </a:cxn>
                <a:cxn ang="0">
                  <a:pos x="160" y="408"/>
                </a:cxn>
                <a:cxn ang="0">
                  <a:pos x="160" y="424"/>
                </a:cxn>
                <a:cxn ang="0">
                  <a:pos x="176" y="440"/>
                </a:cxn>
                <a:cxn ang="0">
                  <a:pos x="208" y="448"/>
                </a:cxn>
                <a:cxn ang="0">
                  <a:pos x="248" y="408"/>
                </a:cxn>
                <a:cxn ang="0">
                  <a:pos x="256" y="360"/>
                </a:cxn>
                <a:cxn ang="0">
                  <a:pos x="256" y="304"/>
                </a:cxn>
                <a:cxn ang="0">
                  <a:pos x="264" y="256"/>
                </a:cxn>
              </a:cxnLst>
              <a:rect l="0" t="0" r="r" b="b"/>
              <a:pathLst>
                <a:path w="264" h="448">
                  <a:moveTo>
                    <a:pt x="0" y="160"/>
                  </a:moveTo>
                  <a:lnTo>
                    <a:pt x="16" y="72"/>
                  </a:lnTo>
                  <a:lnTo>
                    <a:pt x="16" y="24"/>
                  </a:lnTo>
                  <a:lnTo>
                    <a:pt x="24" y="0"/>
                  </a:lnTo>
                  <a:lnTo>
                    <a:pt x="64" y="0"/>
                  </a:lnTo>
                  <a:lnTo>
                    <a:pt x="88" y="8"/>
                  </a:lnTo>
                  <a:lnTo>
                    <a:pt x="112" y="40"/>
                  </a:lnTo>
                  <a:lnTo>
                    <a:pt x="136" y="120"/>
                  </a:lnTo>
                  <a:lnTo>
                    <a:pt x="144" y="224"/>
                  </a:lnTo>
                  <a:lnTo>
                    <a:pt x="144" y="296"/>
                  </a:lnTo>
                  <a:lnTo>
                    <a:pt x="160" y="384"/>
                  </a:lnTo>
                  <a:lnTo>
                    <a:pt x="160" y="408"/>
                  </a:lnTo>
                  <a:lnTo>
                    <a:pt x="160" y="424"/>
                  </a:lnTo>
                  <a:lnTo>
                    <a:pt x="176" y="440"/>
                  </a:lnTo>
                  <a:lnTo>
                    <a:pt x="208" y="448"/>
                  </a:lnTo>
                  <a:lnTo>
                    <a:pt x="248" y="408"/>
                  </a:lnTo>
                  <a:lnTo>
                    <a:pt x="256" y="360"/>
                  </a:lnTo>
                  <a:lnTo>
                    <a:pt x="256" y="304"/>
                  </a:lnTo>
                  <a:lnTo>
                    <a:pt x="264" y="256"/>
                  </a:lnTo>
                </a:path>
              </a:pathLst>
            </a:custGeom>
            <a:noFill/>
            <a:ln w="25400">
              <a:solidFill>
                <a:srgbClr val="FF0000"/>
              </a:solidFill>
              <a:prstDash val="solid"/>
              <a:round/>
              <a:headEnd/>
              <a:tailEnd/>
            </a:ln>
          </p:spPr>
          <p:txBody>
            <a:bodyPr/>
            <a:lstStyle/>
            <a:p>
              <a:endParaRPr lang="en-IN"/>
            </a:p>
          </p:txBody>
        </p:sp>
        <p:sp>
          <p:nvSpPr>
            <p:cNvPr id="44" name="Freeform 27"/>
            <p:cNvSpPr>
              <a:spLocks noChangeAspect="1"/>
            </p:cNvSpPr>
            <p:nvPr/>
          </p:nvSpPr>
          <p:spPr bwMode="auto">
            <a:xfrm>
              <a:off x="1088" y="1952"/>
              <a:ext cx="192" cy="544"/>
            </a:xfrm>
            <a:custGeom>
              <a:avLst/>
              <a:gdLst/>
              <a:ahLst/>
              <a:cxnLst>
                <a:cxn ang="0">
                  <a:pos x="0" y="160"/>
                </a:cxn>
                <a:cxn ang="0">
                  <a:pos x="16" y="72"/>
                </a:cxn>
                <a:cxn ang="0">
                  <a:pos x="16" y="24"/>
                </a:cxn>
                <a:cxn ang="0">
                  <a:pos x="24" y="0"/>
                </a:cxn>
                <a:cxn ang="0">
                  <a:pos x="64" y="0"/>
                </a:cxn>
                <a:cxn ang="0">
                  <a:pos x="88" y="8"/>
                </a:cxn>
                <a:cxn ang="0">
                  <a:pos x="112" y="40"/>
                </a:cxn>
                <a:cxn ang="0">
                  <a:pos x="136" y="120"/>
                </a:cxn>
                <a:cxn ang="0">
                  <a:pos x="144" y="224"/>
                </a:cxn>
                <a:cxn ang="0">
                  <a:pos x="144" y="296"/>
                </a:cxn>
                <a:cxn ang="0">
                  <a:pos x="160" y="384"/>
                </a:cxn>
                <a:cxn ang="0">
                  <a:pos x="160" y="408"/>
                </a:cxn>
                <a:cxn ang="0">
                  <a:pos x="160" y="424"/>
                </a:cxn>
                <a:cxn ang="0">
                  <a:pos x="176" y="440"/>
                </a:cxn>
                <a:cxn ang="0">
                  <a:pos x="208" y="448"/>
                </a:cxn>
                <a:cxn ang="0">
                  <a:pos x="248" y="408"/>
                </a:cxn>
                <a:cxn ang="0">
                  <a:pos x="256" y="360"/>
                </a:cxn>
                <a:cxn ang="0">
                  <a:pos x="256" y="304"/>
                </a:cxn>
                <a:cxn ang="0">
                  <a:pos x="264" y="256"/>
                </a:cxn>
              </a:cxnLst>
              <a:rect l="0" t="0" r="r" b="b"/>
              <a:pathLst>
                <a:path w="264" h="448">
                  <a:moveTo>
                    <a:pt x="0" y="160"/>
                  </a:moveTo>
                  <a:lnTo>
                    <a:pt x="16" y="72"/>
                  </a:lnTo>
                  <a:lnTo>
                    <a:pt x="16" y="24"/>
                  </a:lnTo>
                  <a:lnTo>
                    <a:pt x="24" y="0"/>
                  </a:lnTo>
                  <a:lnTo>
                    <a:pt x="64" y="0"/>
                  </a:lnTo>
                  <a:lnTo>
                    <a:pt x="88" y="8"/>
                  </a:lnTo>
                  <a:lnTo>
                    <a:pt x="112" y="40"/>
                  </a:lnTo>
                  <a:lnTo>
                    <a:pt x="136" y="120"/>
                  </a:lnTo>
                  <a:lnTo>
                    <a:pt x="144" y="224"/>
                  </a:lnTo>
                  <a:lnTo>
                    <a:pt x="144" y="296"/>
                  </a:lnTo>
                  <a:lnTo>
                    <a:pt x="160" y="384"/>
                  </a:lnTo>
                  <a:lnTo>
                    <a:pt x="160" y="408"/>
                  </a:lnTo>
                  <a:lnTo>
                    <a:pt x="160" y="424"/>
                  </a:lnTo>
                  <a:lnTo>
                    <a:pt x="176" y="440"/>
                  </a:lnTo>
                  <a:lnTo>
                    <a:pt x="208" y="448"/>
                  </a:lnTo>
                  <a:lnTo>
                    <a:pt x="248" y="408"/>
                  </a:lnTo>
                  <a:lnTo>
                    <a:pt x="256" y="360"/>
                  </a:lnTo>
                  <a:lnTo>
                    <a:pt x="256" y="304"/>
                  </a:lnTo>
                  <a:lnTo>
                    <a:pt x="264" y="256"/>
                  </a:lnTo>
                </a:path>
              </a:pathLst>
            </a:custGeom>
            <a:noFill/>
            <a:ln w="25400">
              <a:solidFill>
                <a:srgbClr val="FF0000"/>
              </a:solidFill>
              <a:prstDash val="solid"/>
              <a:round/>
              <a:headEnd/>
              <a:tailEnd/>
            </a:ln>
          </p:spPr>
          <p:txBody>
            <a:bodyPr/>
            <a:lstStyle/>
            <a:p>
              <a:endParaRPr lang="en-IN"/>
            </a:p>
          </p:txBody>
        </p:sp>
        <p:sp>
          <p:nvSpPr>
            <p:cNvPr id="45" name="Text Box 28"/>
            <p:cNvSpPr txBox="1">
              <a:spLocks noChangeAspect="1" noChangeArrowheads="1"/>
            </p:cNvSpPr>
            <p:nvPr/>
          </p:nvSpPr>
          <p:spPr bwMode="auto">
            <a:xfrm>
              <a:off x="146" y="1859"/>
              <a:ext cx="352" cy="305"/>
            </a:xfrm>
            <a:prstGeom prst="rect">
              <a:avLst/>
            </a:prstGeom>
            <a:noFill/>
            <a:ln w="9525">
              <a:noFill/>
              <a:miter lim="800000"/>
              <a:headEnd/>
              <a:tailEnd/>
            </a:ln>
            <a:effectLst/>
          </p:spPr>
          <p:txBody>
            <a:bodyPr wrap="none">
              <a:spAutoFit/>
            </a:bodyPr>
            <a:lstStyle/>
            <a:p>
              <a:r>
                <a:rPr lang="en-AU" dirty="0">
                  <a:latin typeface="Symbol" pitchFamily="18" charset="2"/>
                </a:rPr>
                <a:t>|1ñ</a:t>
              </a:r>
            </a:p>
          </p:txBody>
        </p:sp>
        <p:sp>
          <p:nvSpPr>
            <p:cNvPr id="46" name="Text Box 29"/>
            <p:cNvSpPr txBox="1">
              <a:spLocks noChangeAspect="1" noChangeArrowheads="1"/>
            </p:cNvSpPr>
            <p:nvPr/>
          </p:nvSpPr>
          <p:spPr bwMode="auto">
            <a:xfrm>
              <a:off x="483" y="2069"/>
              <a:ext cx="239" cy="247"/>
            </a:xfrm>
            <a:prstGeom prst="rect">
              <a:avLst/>
            </a:prstGeom>
            <a:noFill/>
            <a:ln w="9525">
              <a:noFill/>
              <a:miter lim="800000"/>
              <a:headEnd/>
              <a:tailEnd/>
            </a:ln>
            <a:effectLst/>
          </p:spPr>
          <p:txBody>
            <a:bodyPr wrap="none">
              <a:spAutoFit/>
            </a:bodyPr>
            <a:lstStyle/>
            <a:p>
              <a:r>
                <a:rPr lang="en-AU" dirty="0">
                  <a:latin typeface="Arial" pitchFamily="34" charset="0"/>
                  <a:cs typeface="Arial" pitchFamily="34" charset="0"/>
                </a:rPr>
                <a:t>V</a:t>
              </a:r>
              <a:endParaRPr lang="en-AU" i="1" dirty="0">
                <a:latin typeface="Arial" pitchFamily="34" charset="0"/>
                <a:cs typeface="Arial" pitchFamily="34" charset="0"/>
              </a:endParaRPr>
            </a:p>
          </p:txBody>
        </p:sp>
      </p:grpSp>
      <p:sp>
        <p:nvSpPr>
          <p:cNvPr id="60" name="TextBox 59"/>
          <p:cNvSpPr txBox="1"/>
          <p:nvPr/>
        </p:nvSpPr>
        <p:spPr>
          <a:xfrm>
            <a:off x="1983454" y="5565550"/>
            <a:ext cx="1067921" cy="400110"/>
          </a:xfrm>
          <a:prstGeom prst="rect">
            <a:avLst/>
          </a:prstGeom>
          <a:noFill/>
        </p:spPr>
        <p:txBody>
          <a:bodyPr wrap="none" rtlCol="0">
            <a:spAutoFit/>
          </a:bodyPr>
          <a:lstStyle/>
          <a:p>
            <a:r>
              <a:rPr lang="en-US" sz="2000" dirty="0" smtClean="0">
                <a:latin typeface="Arial" pitchFamily="34" charset="0"/>
                <a:cs typeface="Arial" pitchFamily="34" charset="0"/>
              </a:rPr>
              <a:t>symbol:</a:t>
            </a:r>
            <a:endParaRPr lang="en-IN" sz="2000" dirty="0">
              <a:latin typeface="Arial" pitchFamily="34" charset="0"/>
              <a:cs typeface="Arial" pitchFamily="34" charset="0"/>
            </a:endParaRPr>
          </a:p>
        </p:txBody>
      </p:sp>
      <p:sp>
        <p:nvSpPr>
          <p:cNvPr id="61" name="TextBox 60"/>
          <p:cNvSpPr txBox="1"/>
          <p:nvPr/>
        </p:nvSpPr>
        <p:spPr>
          <a:xfrm>
            <a:off x="5614542" y="5743114"/>
            <a:ext cx="1067921" cy="400110"/>
          </a:xfrm>
          <a:prstGeom prst="rect">
            <a:avLst/>
          </a:prstGeom>
          <a:noFill/>
        </p:spPr>
        <p:txBody>
          <a:bodyPr wrap="none" rtlCol="0">
            <a:spAutoFit/>
          </a:bodyPr>
          <a:lstStyle/>
          <a:p>
            <a:r>
              <a:rPr lang="en-US" sz="2000" dirty="0" smtClean="0">
                <a:latin typeface="Arial" pitchFamily="34" charset="0"/>
                <a:cs typeface="Arial" pitchFamily="34" charset="0"/>
              </a:rPr>
              <a:t>symbol:</a:t>
            </a:r>
            <a:endParaRPr lang="en-IN" sz="2000" dirty="0">
              <a:latin typeface="Arial" pitchFamily="34" charset="0"/>
              <a:cs typeface="Arial" pitchFamily="34" charset="0"/>
            </a:endParaRPr>
          </a:p>
        </p:txBody>
      </p:sp>
      <p:sp>
        <p:nvSpPr>
          <p:cNvPr id="62" name="TextBox 61"/>
          <p:cNvSpPr txBox="1"/>
          <p:nvPr/>
        </p:nvSpPr>
        <p:spPr>
          <a:xfrm>
            <a:off x="5740640" y="4837278"/>
            <a:ext cx="2837636" cy="400110"/>
          </a:xfrm>
          <a:prstGeom prst="rect">
            <a:avLst/>
          </a:prstGeom>
          <a:noFill/>
        </p:spPr>
        <p:txBody>
          <a:bodyPr wrap="none" rtlCol="0">
            <a:spAutoFit/>
          </a:bodyPr>
          <a:lstStyle/>
          <a:p>
            <a:r>
              <a:rPr lang="en-US" sz="2000" u="sng" dirty="0" smtClean="0">
                <a:latin typeface="Arial" pitchFamily="34" charset="0"/>
                <a:cs typeface="Arial" pitchFamily="34" charset="0"/>
              </a:rPr>
              <a:t>vertically polarized light</a:t>
            </a:r>
            <a:endParaRPr lang="en-IN" sz="2000" u="sng" dirty="0">
              <a:latin typeface="Arial" pitchFamily="34" charset="0"/>
              <a:cs typeface="Arial" pitchFamily="34" charset="0"/>
            </a:endParaRPr>
          </a:p>
        </p:txBody>
      </p:sp>
      <p:sp>
        <p:nvSpPr>
          <p:cNvPr id="37" name="TextBox 36"/>
          <p:cNvSpPr txBox="1"/>
          <p:nvPr/>
        </p:nvSpPr>
        <p:spPr>
          <a:xfrm>
            <a:off x="785786" y="428604"/>
            <a:ext cx="825867" cy="369332"/>
          </a:xfrm>
          <a:prstGeom prst="rect">
            <a:avLst/>
          </a:prstGeom>
          <a:noFill/>
        </p:spPr>
        <p:txBody>
          <a:bodyPr wrap="none" rtlCol="0">
            <a:spAutoFit/>
          </a:bodyPr>
          <a:lstStyle/>
          <a:p>
            <a:r>
              <a:rPr lang="en-US" b="1" dirty="0" smtClean="0">
                <a:solidFill>
                  <a:srgbClr val="333399"/>
                </a:solidFill>
                <a:latin typeface="Arial" pitchFamily="34" charset="0"/>
                <a:cs typeface="Arial" pitchFamily="34" charset="0"/>
              </a:rPr>
              <a:t>case3</a:t>
            </a:r>
            <a:endParaRPr lang="en-IN" b="1" dirty="0">
              <a:solidFill>
                <a:srgbClr val="333399"/>
              </a:solidFill>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r>
              <a:rPr lang="en-US" sz="2800" dirty="0" err="1" smtClean="0">
                <a:latin typeface="Arial" pitchFamily="34" charset="0"/>
                <a:cs typeface="Arial" pitchFamily="34" charset="0"/>
              </a:rPr>
              <a:t>Qubits</a:t>
            </a:r>
            <a:r>
              <a:rPr lang="en-US" sz="2800" dirty="0" smtClean="0">
                <a:latin typeface="Arial" pitchFamily="34" charset="0"/>
                <a:cs typeface="Arial" pitchFamily="34" charset="0"/>
              </a:rPr>
              <a:t> from Electron spin</a:t>
            </a:r>
            <a:endParaRPr lang="en-IN" sz="2800" dirty="0">
              <a:latin typeface="Arial" pitchFamily="34" charset="0"/>
              <a:cs typeface="Arial" pitchFamily="34" charset="0"/>
            </a:endParaRPr>
          </a:p>
        </p:txBody>
      </p:sp>
      <p:pic>
        <p:nvPicPr>
          <p:cNvPr id="4" name="Content Placeholder 3" descr="spin1.jpg"/>
          <p:cNvPicPr>
            <a:picLocks noGrp="1" noChangeAspect="1"/>
          </p:cNvPicPr>
          <p:nvPr>
            <p:ph idx="1"/>
          </p:nvPr>
        </p:nvPicPr>
        <p:blipFill>
          <a:blip r:embed="rId2"/>
          <a:stretch>
            <a:fillRect/>
          </a:stretch>
        </p:blipFill>
        <p:spPr>
          <a:xfrm>
            <a:off x="2714612" y="2071678"/>
            <a:ext cx="3085693" cy="2736000"/>
          </a:xfrm>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in2.jpg"/>
          <p:cNvPicPr>
            <a:picLocks noGrp="1" noChangeAspect="1"/>
          </p:cNvPicPr>
          <p:nvPr>
            <p:ph idx="1"/>
          </p:nvPr>
        </p:nvPicPr>
        <p:blipFill>
          <a:blip r:embed="rId2"/>
          <a:srcRect l="34819" t="31568" r="41627" b="27393"/>
          <a:stretch>
            <a:fillRect/>
          </a:stretch>
        </p:blipFill>
        <p:spPr>
          <a:xfrm>
            <a:off x="7188442" y="1231928"/>
            <a:ext cx="1687846" cy="1908000"/>
          </a:xfrm>
        </p:spPr>
      </p:pic>
      <p:sp>
        <p:nvSpPr>
          <p:cNvPr id="2" name="Title 1"/>
          <p:cNvSpPr>
            <a:spLocks noGrp="1"/>
          </p:cNvSpPr>
          <p:nvPr>
            <p:ph type="title"/>
          </p:nvPr>
        </p:nvSpPr>
        <p:spPr>
          <a:xfrm>
            <a:off x="341088" y="-15642"/>
            <a:ext cx="8229600" cy="1143000"/>
          </a:xfrm>
        </p:spPr>
        <p:txBody>
          <a:bodyPr>
            <a:normAutofit/>
          </a:bodyPr>
          <a:lstStyle/>
          <a:p>
            <a:r>
              <a:rPr lang="en-US" sz="2800" b="1" dirty="0" err="1" smtClean="0">
                <a:latin typeface="Arial" pitchFamily="34" charset="0"/>
                <a:cs typeface="Arial" pitchFamily="34" charset="0"/>
              </a:rPr>
              <a:t>Qubits</a:t>
            </a:r>
            <a:r>
              <a:rPr lang="en-US" sz="2800" b="1" dirty="0" smtClean="0">
                <a:latin typeface="Arial" pitchFamily="34" charset="0"/>
                <a:cs typeface="Arial" pitchFamily="34" charset="0"/>
              </a:rPr>
              <a:t> from electron spin</a:t>
            </a:r>
            <a:endParaRPr lang="en-IN" sz="2800" b="1" dirty="0">
              <a:latin typeface="Arial" pitchFamily="34" charset="0"/>
              <a:cs typeface="Arial" pitchFamily="34" charset="0"/>
            </a:endParaRPr>
          </a:p>
        </p:txBody>
      </p:sp>
      <p:pic>
        <p:nvPicPr>
          <p:cNvPr id="5" name="Content Placeholder 3" descr="spin2.jpg"/>
          <p:cNvPicPr>
            <a:picLocks noChangeAspect="1"/>
          </p:cNvPicPr>
          <p:nvPr/>
        </p:nvPicPr>
        <p:blipFill>
          <a:blip r:embed="rId2"/>
          <a:srcRect l="36867" t="75763" r="4178" b="9763"/>
          <a:stretch>
            <a:fillRect/>
          </a:stretch>
        </p:blipFill>
        <p:spPr>
          <a:xfrm>
            <a:off x="4770668" y="3016746"/>
            <a:ext cx="4000496" cy="642942"/>
          </a:xfrm>
          <a:prstGeom prst="rect">
            <a:avLst/>
          </a:prstGeom>
        </p:spPr>
      </p:pic>
      <p:grpSp>
        <p:nvGrpSpPr>
          <p:cNvPr id="15" name="Group 14"/>
          <p:cNvGrpSpPr/>
          <p:nvPr/>
        </p:nvGrpSpPr>
        <p:grpSpPr>
          <a:xfrm>
            <a:off x="4769536" y="1575736"/>
            <a:ext cx="2368352" cy="1160399"/>
            <a:chOff x="4857752" y="2857496"/>
            <a:chExt cx="2368352" cy="1160399"/>
          </a:xfrm>
        </p:grpSpPr>
        <p:sp>
          <p:nvSpPr>
            <p:cNvPr id="8" name="TextBox 7"/>
            <p:cNvSpPr txBox="1"/>
            <p:nvPr/>
          </p:nvSpPr>
          <p:spPr>
            <a:xfrm>
              <a:off x="5285248" y="2857496"/>
              <a:ext cx="1361270" cy="461665"/>
            </a:xfrm>
            <a:prstGeom prst="rect">
              <a:avLst/>
            </a:prstGeom>
            <a:noFill/>
          </p:spPr>
          <p:txBody>
            <a:bodyPr wrap="none" rtlCol="0">
              <a:spAutoFit/>
            </a:bodyPr>
            <a:lstStyle/>
            <a:p>
              <a:r>
                <a:rPr lang="en-US" sz="2400" b="1" dirty="0" smtClean="0">
                  <a:solidFill>
                    <a:srgbClr val="0070C0"/>
                  </a:solidFill>
                  <a:latin typeface="Arial" pitchFamily="34" charset="0"/>
                  <a:cs typeface="Arial" pitchFamily="34" charset="0"/>
                </a:rPr>
                <a:t>spin up </a:t>
              </a:r>
              <a:endParaRPr lang="en-IN" sz="2400" b="1" dirty="0">
                <a:solidFill>
                  <a:srgbClr val="0070C0"/>
                </a:solidFill>
                <a:latin typeface="Arial" pitchFamily="34" charset="0"/>
                <a:cs typeface="Arial" pitchFamily="34" charset="0"/>
              </a:endParaRPr>
            </a:p>
          </p:txBody>
        </p:sp>
        <p:sp>
          <p:nvSpPr>
            <p:cNvPr id="9" name="Right Arrow 8"/>
            <p:cNvSpPr/>
            <p:nvPr/>
          </p:nvSpPr>
          <p:spPr>
            <a:xfrm>
              <a:off x="6542104" y="3042782"/>
              <a:ext cx="684000" cy="144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57752" y="3556230"/>
              <a:ext cx="1787669" cy="461665"/>
            </a:xfrm>
            <a:prstGeom prst="rect">
              <a:avLst/>
            </a:prstGeom>
            <a:noFill/>
          </p:spPr>
          <p:txBody>
            <a:bodyPr wrap="none" rtlCol="0">
              <a:spAutoFit/>
            </a:bodyPr>
            <a:lstStyle/>
            <a:p>
              <a:r>
                <a:rPr lang="en-US" sz="2400" b="1" dirty="0" smtClean="0">
                  <a:solidFill>
                    <a:srgbClr val="0070C0"/>
                  </a:solidFill>
                  <a:latin typeface="Arial" pitchFamily="34" charset="0"/>
                  <a:cs typeface="Arial" pitchFamily="34" charset="0"/>
                </a:rPr>
                <a:t>spin down </a:t>
              </a:r>
              <a:endParaRPr lang="en-IN" sz="2400" b="1" dirty="0">
                <a:solidFill>
                  <a:srgbClr val="0070C0"/>
                </a:solidFill>
                <a:latin typeface="Arial" pitchFamily="34" charset="0"/>
                <a:cs typeface="Arial" pitchFamily="34" charset="0"/>
              </a:endParaRPr>
            </a:p>
          </p:txBody>
        </p:sp>
        <p:sp>
          <p:nvSpPr>
            <p:cNvPr id="11" name="Right Arrow 10"/>
            <p:cNvSpPr/>
            <p:nvPr/>
          </p:nvSpPr>
          <p:spPr>
            <a:xfrm>
              <a:off x="6542104" y="3757162"/>
              <a:ext cx="684000" cy="144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Content Placeholder 3" descr="spin2.jpg"/>
          <p:cNvPicPr>
            <a:picLocks noChangeAspect="1"/>
          </p:cNvPicPr>
          <p:nvPr/>
        </p:nvPicPr>
        <p:blipFill>
          <a:blip r:embed="rId2"/>
          <a:srcRect t="75738" r="78313" b="11581"/>
          <a:stretch>
            <a:fillRect/>
          </a:stretch>
        </p:blipFill>
        <p:spPr>
          <a:xfrm>
            <a:off x="734522" y="3223540"/>
            <a:ext cx="1800000" cy="714380"/>
          </a:xfrm>
          <a:prstGeom prst="rect">
            <a:avLst/>
          </a:prstGeom>
        </p:spPr>
      </p:pic>
      <p:sp>
        <p:nvSpPr>
          <p:cNvPr id="16" name="TextBox 15"/>
          <p:cNvSpPr txBox="1"/>
          <p:nvPr/>
        </p:nvSpPr>
        <p:spPr>
          <a:xfrm>
            <a:off x="776932" y="3871738"/>
            <a:ext cx="2096984" cy="523220"/>
          </a:xfrm>
          <a:prstGeom prst="rect">
            <a:avLst/>
          </a:prstGeom>
          <a:noFill/>
        </p:spPr>
        <p:txBody>
          <a:bodyPr wrap="none" rtlCol="0">
            <a:spAutoFit/>
          </a:bodyPr>
          <a:lstStyle/>
          <a:p>
            <a:r>
              <a:rPr lang="en-US" sz="2800" dirty="0" smtClean="0">
                <a:solidFill>
                  <a:srgbClr val="CC3300"/>
                </a:solidFill>
                <a:latin typeface="Arial" pitchFamily="34" charset="0"/>
                <a:cs typeface="Arial" pitchFamily="34" charset="0"/>
              </a:rPr>
              <a:t>It’s an error!</a:t>
            </a:r>
            <a:endParaRPr lang="en-IN" sz="2800" dirty="0">
              <a:solidFill>
                <a:srgbClr val="CC3300"/>
              </a:solidFill>
              <a:latin typeface="Arial" pitchFamily="34" charset="0"/>
              <a:cs typeface="Arial" pitchFamily="34" charset="0"/>
            </a:endParaRPr>
          </a:p>
        </p:txBody>
      </p:sp>
      <p:sp>
        <p:nvSpPr>
          <p:cNvPr id="17" name="TextBox 16"/>
          <p:cNvSpPr txBox="1"/>
          <p:nvPr/>
        </p:nvSpPr>
        <p:spPr>
          <a:xfrm>
            <a:off x="5413610" y="3629528"/>
            <a:ext cx="3276794" cy="523220"/>
          </a:xfrm>
          <a:prstGeom prst="rect">
            <a:avLst/>
          </a:prstGeom>
          <a:noFill/>
        </p:spPr>
        <p:txBody>
          <a:bodyPr wrap="none" rtlCol="0">
            <a:spAutoFit/>
          </a:bodyPr>
          <a:lstStyle/>
          <a:p>
            <a:r>
              <a:rPr lang="en-US" sz="2800" dirty="0" smtClean="0">
                <a:solidFill>
                  <a:srgbClr val="CC3300"/>
                </a:solidFill>
                <a:latin typeface="Arial" pitchFamily="34" charset="0"/>
                <a:cs typeface="Arial" pitchFamily="34" charset="0"/>
              </a:rPr>
              <a:t>It’s a superposition!</a:t>
            </a:r>
            <a:endParaRPr lang="en-IN" sz="2800" dirty="0">
              <a:solidFill>
                <a:srgbClr val="CC3300"/>
              </a:solidFill>
              <a:latin typeface="Arial" pitchFamily="34" charset="0"/>
              <a:cs typeface="Arial" pitchFamily="34" charset="0"/>
            </a:endParaRPr>
          </a:p>
        </p:txBody>
      </p:sp>
      <p:sp>
        <p:nvSpPr>
          <p:cNvPr id="18" name="TextBox 17"/>
          <p:cNvSpPr txBox="1"/>
          <p:nvPr/>
        </p:nvSpPr>
        <p:spPr>
          <a:xfrm>
            <a:off x="667410" y="881732"/>
            <a:ext cx="2016899" cy="461665"/>
          </a:xfrm>
          <a:prstGeom prst="rect">
            <a:avLst/>
          </a:prstGeom>
          <a:noFill/>
        </p:spPr>
        <p:txBody>
          <a:bodyPr wrap="none" rtlCol="0">
            <a:spAutoFit/>
          </a:bodyPr>
          <a:lstStyle/>
          <a:p>
            <a:r>
              <a:rPr lang="en-US" sz="2400" dirty="0" smtClean="0">
                <a:latin typeface="Arial" pitchFamily="34" charset="0"/>
                <a:cs typeface="Arial" pitchFamily="34" charset="0"/>
              </a:rPr>
              <a:t>Classical Bits</a:t>
            </a:r>
            <a:endParaRPr lang="en-IN" sz="2400" dirty="0">
              <a:latin typeface="Arial" pitchFamily="34" charset="0"/>
              <a:cs typeface="Arial" pitchFamily="34" charset="0"/>
            </a:endParaRPr>
          </a:p>
        </p:txBody>
      </p:sp>
      <p:pic>
        <p:nvPicPr>
          <p:cNvPr id="12" name="Content Placeholder 3" descr="spin2.jpg"/>
          <p:cNvPicPr>
            <a:picLocks noChangeAspect="1"/>
          </p:cNvPicPr>
          <p:nvPr/>
        </p:nvPicPr>
        <p:blipFill>
          <a:blip r:embed="rId2"/>
          <a:srcRect t="34143" r="79518" b="28696"/>
          <a:stretch>
            <a:fillRect/>
          </a:stretch>
        </p:blipFill>
        <p:spPr>
          <a:xfrm>
            <a:off x="976732" y="1453236"/>
            <a:ext cx="1517142" cy="1785950"/>
          </a:xfrm>
          <a:prstGeom prst="rect">
            <a:avLst/>
          </a:prstGeom>
        </p:spPr>
      </p:pic>
      <p:sp>
        <p:nvSpPr>
          <p:cNvPr id="19" name="TextBox 18"/>
          <p:cNvSpPr txBox="1"/>
          <p:nvPr/>
        </p:nvSpPr>
        <p:spPr>
          <a:xfrm>
            <a:off x="4214810" y="925274"/>
            <a:ext cx="4822154" cy="461665"/>
          </a:xfrm>
          <a:prstGeom prst="rect">
            <a:avLst/>
          </a:prstGeom>
          <a:noFill/>
        </p:spPr>
        <p:txBody>
          <a:bodyPr wrap="none" rtlCol="0">
            <a:spAutoFit/>
          </a:bodyPr>
          <a:lstStyle/>
          <a:p>
            <a:r>
              <a:rPr lang="en-US" sz="2400" dirty="0" smtClean="0">
                <a:latin typeface="Arial" pitchFamily="34" charset="0"/>
                <a:cs typeface="Arial" pitchFamily="34" charset="0"/>
              </a:rPr>
              <a:t>Quantum bits: Superposition state</a:t>
            </a:r>
            <a:endParaRPr lang="en-IN" sz="2400" dirty="0">
              <a:latin typeface="Arial" pitchFamily="34" charset="0"/>
              <a:cs typeface="Arial" pitchFamily="34" charset="0"/>
            </a:endParaRPr>
          </a:p>
        </p:txBody>
      </p:sp>
      <p:pic>
        <p:nvPicPr>
          <p:cNvPr id="21" name="Picture 20" descr="spin4.jpg"/>
          <p:cNvPicPr>
            <a:picLocks noChangeAspect="1"/>
          </p:cNvPicPr>
          <p:nvPr/>
        </p:nvPicPr>
        <p:blipFill>
          <a:blip r:embed="rId3"/>
          <a:srcRect t="7010" r="1105" b="46728"/>
          <a:stretch>
            <a:fillRect/>
          </a:stretch>
        </p:blipFill>
        <p:spPr>
          <a:xfrm>
            <a:off x="928662" y="4786322"/>
            <a:ext cx="6357982" cy="1800000"/>
          </a:xfrm>
          <a:prstGeom prst="rect">
            <a:avLst/>
          </a:prstGeom>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in4.jpg"/>
          <p:cNvPicPr>
            <a:picLocks noChangeAspect="1"/>
          </p:cNvPicPr>
          <p:nvPr/>
        </p:nvPicPr>
        <p:blipFill>
          <a:blip r:embed="rId2"/>
          <a:srcRect t="64486" r="1129"/>
          <a:stretch>
            <a:fillRect/>
          </a:stretch>
        </p:blipFill>
        <p:spPr>
          <a:xfrm>
            <a:off x="1357290" y="3143248"/>
            <a:ext cx="6458646" cy="1404000"/>
          </a:xfrm>
          <a:prstGeom prst="rect">
            <a:avLst/>
          </a:prstGeom>
        </p:spPr>
      </p:pic>
      <p:sp>
        <p:nvSpPr>
          <p:cNvPr id="3" name="TextBox 2"/>
          <p:cNvSpPr txBox="1"/>
          <p:nvPr/>
        </p:nvSpPr>
        <p:spPr>
          <a:xfrm>
            <a:off x="714348" y="1214422"/>
            <a:ext cx="8001056" cy="1446550"/>
          </a:xfrm>
          <a:prstGeom prst="rect">
            <a:avLst/>
          </a:prstGeom>
          <a:noFill/>
        </p:spPr>
        <p:txBody>
          <a:bodyPr wrap="square" rtlCol="0">
            <a:spAutoFit/>
          </a:bodyPr>
          <a:lstStyle/>
          <a:p>
            <a:pPr algn="just"/>
            <a:r>
              <a:rPr lang="en-US" sz="2200" dirty="0" smtClean="0">
                <a:latin typeface="Arial" pitchFamily="34" charset="0"/>
                <a:cs typeface="Arial" pitchFamily="34" charset="0"/>
              </a:rPr>
              <a:t>When you measure the spin, it can be in spin up or spin down state. But before you measure It, it can be in a quantum super position state; where these coefficients </a:t>
            </a:r>
            <a:r>
              <a:rPr lang="en-US" sz="2200" dirty="0" smtClean="0">
                <a:solidFill>
                  <a:srgbClr val="333399"/>
                </a:solidFill>
                <a:latin typeface="Arial" pitchFamily="34" charset="0"/>
                <a:cs typeface="Arial" pitchFamily="34" charset="0"/>
              </a:rPr>
              <a:t>C</a:t>
            </a:r>
            <a:r>
              <a:rPr lang="en-US" sz="2200" baseline="-25000" dirty="0" smtClean="0">
                <a:solidFill>
                  <a:srgbClr val="333399"/>
                </a:solidFill>
                <a:latin typeface="Arial" pitchFamily="34" charset="0"/>
                <a:cs typeface="Arial" pitchFamily="34" charset="0"/>
              </a:rPr>
              <a:t>1</a:t>
            </a:r>
            <a:r>
              <a:rPr lang="en-US" sz="2200" dirty="0" smtClean="0">
                <a:solidFill>
                  <a:srgbClr val="333399"/>
                </a:solidFill>
                <a:latin typeface="Arial" pitchFamily="34" charset="0"/>
                <a:cs typeface="Arial" pitchFamily="34" charset="0"/>
              </a:rPr>
              <a:t>&amp;C</a:t>
            </a:r>
            <a:r>
              <a:rPr lang="en-US" sz="2200" baseline="-25000" dirty="0" smtClean="0">
                <a:solidFill>
                  <a:srgbClr val="333399"/>
                </a:solidFill>
                <a:latin typeface="Arial" pitchFamily="34" charset="0"/>
                <a:cs typeface="Arial" pitchFamily="34" charset="0"/>
              </a:rPr>
              <a:t>2</a:t>
            </a:r>
            <a:r>
              <a:rPr lang="en-US" sz="2200" dirty="0" smtClean="0">
                <a:latin typeface="Arial" pitchFamily="34" charset="0"/>
                <a:cs typeface="Arial" pitchFamily="34" charset="0"/>
              </a:rPr>
              <a:t> indicate the relative probability of finding the electron in one state or other.</a:t>
            </a:r>
            <a:endParaRPr lang="en-IN" sz="2200" dirty="0">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5"/>
          <p:cNvSpPr txBox="1">
            <a:spLocks noChangeArrowheads="1"/>
          </p:cNvSpPr>
          <p:nvPr/>
        </p:nvSpPr>
        <p:spPr bwMode="auto">
          <a:xfrm>
            <a:off x="1243442" y="422705"/>
            <a:ext cx="6705600" cy="830997"/>
          </a:xfrm>
          <a:prstGeom prst="rect">
            <a:avLst/>
          </a:prstGeom>
          <a:noFill/>
          <a:ln w="9525">
            <a:noFill/>
            <a:miter lim="800000"/>
            <a:headEnd/>
            <a:tailEnd/>
          </a:ln>
        </p:spPr>
        <p:txBody>
          <a:bodyPr>
            <a:spAutoFit/>
          </a:bodyPr>
          <a:lstStyle/>
          <a:p>
            <a:pPr algn="ctr">
              <a:spcBef>
                <a:spcPct val="50000"/>
              </a:spcBef>
            </a:pPr>
            <a:r>
              <a:rPr lang="en-US" sz="2400" dirty="0">
                <a:latin typeface="Arial" pitchFamily="34" charset="0"/>
                <a:cs typeface="Arial" pitchFamily="34" charset="0"/>
              </a:rPr>
              <a:t>How do we represent this in another base?</a:t>
            </a:r>
            <a:br>
              <a:rPr lang="en-US" sz="2400" dirty="0">
                <a:latin typeface="Arial" pitchFamily="34" charset="0"/>
                <a:cs typeface="Arial" pitchFamily="34" charset="0"/>
              </a:rPr>
            </a:br>
            <a:r>
              <a:rPr lang="en-US" sz="2400" dirty="0">
                <a:latin typeface="Arial" pitchFamily="34" charset="0"/>
                <a:cs typeface="Arial" pitchFamily="34" charset="0"/>
              </a:rPr>
              <a:t>Add up all the digits to get the same value.</a:t>
            </a:r>
          </a:p>
        </p:txBody>
      </p:sp>
      <p:graphicFrame>
        <p:nvGraphicFramePr>
          <p:cNvPr id="5" name="Group 111"/>
          <p:cNvGraphicFramePr>
            <a:graphicFrameLocks/>
          </p:cNvGraphicFramePr>
          <p:nvPr/>
        </p:nvGraphicFramePr>
        <p:xfrm>
          <a:off x="554012" y="1345724"/>
          <a:ext cx="7772400" cy="149352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33584">
                  <a:extLst>
                    <a:ext uri="{9D8B030D-6E8A-4147-A177-3AD203B41FA5}">
                      <a16:colId xmlns:a16="http://schemas.microsoft.com/office/drawing/2014/main" val="20002"/>
                    </a:ext>
                  </a:extLst>
                </a:gridCol>
                <a:gridCol w="2152616">
                  <a:extLst>
                    <a:ext uri="{9D8B030D-6E8A-4147-A177-3AD203B41FA5}">
                      <a16:colId xmlns:a16="http://schemas.microsoft.com/office/drawing/2014/main" val="20003"/>
                    </a:ext>
                  </a:extLst>
                </a:gridCol>
              </a:tblGrid>
              <a:tr h="406760">
                <a:tc gridSpan="4">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Binary Representation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6099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2</a:t>
                      </a:r>
                      <a:r>
                        <a:rPr kumimoji="0" lang="en-US" sz="2800" b="0" i="0" u="none" strike="noStrike" cap="none" normalizeH="0" baseline="30000" dirty="0" smtClean="0">
                          <a:ln>
                            <a:noFill/>
                          </a:ln>
                          <a:solidFill>
                            <a:schemeClr val="tx1"/>
                          </a:solidFill>
                          <a:effectLst/>
                          <a:latin typeface="Arial" charset="0"/>
                          <a:ea typeface="ＭＳ Ｐゴシック" pitchFamily="48" charset="-128"/>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2</a:t>
                      </a:r>
                      <a:r>
                        <a:rPr kumimoji="0" lang="en-US" sz="2400" b="0" i="0" u="none" strike="noStrike" cap="none" normalizeH="0" baseline="30000" dirty="0" smtClean="0">
                          <a:ln>
                            <a:noFill/>
                          </a:ln>
                          <a:solidFill>
                            <a:schemeClr val="tx1"/>
                          </a:solidFill>
                          <a:effectLst/>
                          <a:latin typeface="Arial" charset="0"/>
                          <a:ea typeface="ＭＳ Ｐゴシック" pitchFamily="48" charset="-128"/>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2</a:t>
                      </a:r>
                      <a:r>
                        <a:rPr kumimoji="0" lang="en-US" sz="2400" b="0" i="0" u="none" strike="noStrike" cap="none" normalizeH="0" baseline="30000" dirty="0" smtClean="0">
                          <a:ln>
                            <a:noFill/>
                          </a:ln>
                          <a:solidFill>
                            <a:schemeClr val="tx1"/>
                          </a:solidFill>
                          <a:effectLst/>
                          <a:latin typeface="Arial" charset="0"/>
                          <a:ea typeface="ＭＳ Ｐゴシック" pitchFamily="48" charset="-128"/>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2</a:t>
                      </a:r>
                      <a:r>
                        <a:rPr kumimoji="0" lang="en-US" sz="2400" b="0" i="0" u="none" strike="noStrike" cap="none" normalizeH="0" baseline="30000" dirty="0" smtClean="0">
                          <a:ln>
                            <a:noFill/>
                          </a:ln>
                          <a:solidFill>
                            <a:schemeClr val="tx1"/>
                          </a:solidFill>
                          <a:effectLst/>
                          <a:latin typeface="Arial" charset="0"/>
                          <a:ea typeface="ＭＳ Ｐゴシック" pitchFamily="48" charset="-128"/>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99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ea typeface="ＭＳ Ｐゴシック" pitchFamily="48" charset="-128"/>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Arial" charset="0"/>
                          <a:ea typeface="ＭＳ Ｐゴシック" pitchFamily="48" charset="-128"/>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 Box 112"/>
          <p:cNvSpPr txBox="1">
            <a:spLocks noChangeArrowheads="1"/>
          </p:cNvSpPr>
          <p:nvPr/>
        </p:nvSpPr>
        <p:spPr bwMode="auto">
          <a:xfrm>
            <a:off x="2210009" y="2848409"/>
            <a:ext cx="3200400" cy="461665"/>
          </a:xfrm>
          <a:prstGeom prst="rect">
            <a:avLst/>
          </a:prstGeom>
          <a:noFill/>
          <a:ln w="9525">
            <a:noFill/>
            <a:miter lim="800000"/>
            <a:headEnd/>
            <a:tailEnd/>
          </a:ln>
        </p:spPr>
        <p:txBody>
          <a:bodyPr>
            <a:spAutoFit/>
          </a:bodyPr>
          <a:lstStyle/>
          <a:p>
            <a:pPr>
              <a:spcBef>
                <a:spcPct val="50000"/>
              </a:spcBef>
            </a:pPr>
            <a:r>
              <a:rPr lang="en-US" sz="2400" dirty="0">
                <a:latin typeface="Arial" pitchFamily="34" charset="0"/>
                <a:cs typeface="Arial" pitchFamily="34" charset="0"/>
              </a:rPr>
              <a:t>14 = 8+4+2  → 1110</a:t>
            </a:r>
          </a:p>
        </p:txBody>
      </p:sp>
      <p:sp>
        <p:nvSpPr>
          <p:cNvPr id="7" name="Text Box 118"/>
          <p:cNvSpPr txBox="1">
            <a:spLocks noChangeArrowheads="1"/>
          </p:cNvSpPr>
          <p:nvPr/>
        </p:nvSpPr>
        <p:spPr bwMode="auto">
          <a:xfrm>
            <a:off x="5105641" y="2853416"/>
            <a:ext cx="2057400" cy="461665"/>
          </a:xfrm>
          <a:prstGeom prst="rect">
            <a:avLst/>
          </a:prstGeom>
          <a:noFill/>
          <a:ln w="9525">
            <a:noFill/>
            <a:miter lim="800000"/>
            <a:headEnd/>
            <a:tailEnd/>
          </a:ln>
        </p:spPr>
        <p:txBody>
          <a:bodyPr>
            <a:spAutoFit/>
          </a:bodyPr>
          <a:lstStyle/>
          <a:p>
            <a:pPr>
              <a:spcBef>
                <a:spcPct val="50000"/>
              </a:spcBef>
            </a:pPr>
            <a:r>
              <a:rPr lang="en-US" sz="2400" b="1" dirty="0">
                <a:solidFill>
                  <a:srgbClr val="0070C0"/>
                </a:solidFill>
                <a:latin typeface="Arial" pitchFamily="34" charset="0"/>
                <a:cs typeface="Arial" pitchFamily="34" charset="0"/>
              </a:rPr>
              <a:t>BITS!</a:t>
            </a:r>
          </a:p>
        </p:txBody>
      </p:sp>
      <p:sp>
        <p:nvSpPr>
          <p:cNvPr id="8" name="Rectangle 2"/>
          <p:cNvSpPr>
            <a:spLocks noGrp="1" noChangeArrowheads="1"/>
          </p:cNvSpPr>
          <p:nvPr>
            <p:ph type="title"/>
          </p:nvPr>
        </p:nvSpPr>
        <p:spPr>
          <a:xfrm>
            <a:off x="-1836316" y="3116492"/>
            <a:ext cx="7772400" cy="1143000"/>
          </a:xfrm>
        </p:spPr>
        <p:txBody>
          <a:bodyPr>
            <a:normAutofit/>
          </a:bodyPr>
          <a:lstStyle/>
          <a:p>
            <a:pPr eaLnBrk="1" hangingPunct="1"/>
            <a:r>
              <a:rPr lang="en-US" sz="2800" dirty="0" smtClean="0">
                <a:solidFill>
                  <a:srgbClr val="0070C0"/>
                </a:solidFill>
                <a:latin typeface="Arial" pitchFamily="34" charset="0"/>
                <a:cs typeface="Arial" pitchFamily="34" charset="0"/>
              </a:rPr>
              <a:t>How do we do this?</a:t>
            </a:r>
          </a:p>
        </p:txBody>
      </p:sp>
      <p:pic>
        <p:nvPicPr>
          <p:cNvPr id="9" name="Picture 3"/>
          <p:cNvPicPr>
            <a:picLocks noChangeAspect="1" noChangeArrowheads="1"/>
          </p:cNvPicPr>
          <p:nvPr/>
        </p:nvPicPr>
        <p:blipFill>
          <a:blip r:embed="rId2"/>
          <a:srcRect/>
          <a:stretch>
            <a:fillRect/>
          </a:stretch>
        </p:blipFill>
        <p:spPr bwMode="auto">
          <a:xfrm>
            <a:off x="500034" y="4045178"/>
            <a:ext cx="3418970" cy="2556000"/>
          </a:xfrm>
          <a:prstGeom prst="rect">
            <a:avLst/>
          </a:prstGeom>
          <a:noFill/>
          <a:ln w="9525">
            <a:noFill/>
            <a:miter lim="800000"/>
            <a:headEnd/>
            <a:tailEnd/>
          </a:ln>
        </p:spPr>
      </p:pic>
      <p:sp>
        <p:nvSpPr>
          <p:cNvPr id="10" name="Text Box 4"/>
          <p:cNvSpPr txBox="1">
            <a:spLocks noChangeArrowheads="1"/>
          </p:cNvSpPr>
          <p:nvPr/>
        </p:nvSpPr>
        <p:spPr bwMode="auto">
          <a:xfrm>
            <a:off x="4214810" y="3663488"/>
            <a:ext cx="4852996" cy="3170099"/>
          </a:xfrm>
          <a:prstGeom prst="rect">
            <a:avLst/>
          </a:prstGeom>
          <a:noFill/>
          <a:ln w="9525">
            <a:noFill/>
            <a:miter lim="800000"/>
            <a:headEnd/>
            <a:tailEnd/>
          </a:ln>
        </p:spPr>
        <p:txBody>
          <a:bodyPr wrap="square">
            <a:spAutoFit/>
          </a:bodyPr>
          <a:lstStyle/>
          <a:p>
            <a:pPr algn="just">
              <a:spcBef>
                <a:spcPct val="50000"/>
              </a:spcBef>
            </a:pPr>
            <a:r>
              <a:rPr lang="en-US" sz="2000" dirty="0">
                <a:latin typeface="Arial" pitchFamily="34" charset="0"/>
                <a:cs typeface="Arial" pitchFamily="34" charset="0"/>
              </a:rPr>
              <a:t>Shown is an Intel processor capable of performing 1,000,000,000 (1 billion) mathematical operations per second!</a:t>
            </a:r>
          </a:p>
          <a:p>
            <a:pPr algn="just">
              <a:spcBef>
                <a:spcPct val="50000"/>
              </a:spcBef>
            </a:pPr>
            <a:r>
              <a:rPr lang="en-US" sz="2000" dirty="0">
                <a:latin typeface="Arial" pitchFamily="34" charset="0"/>
                <a:cs typeface="Arial" pitchFamily="34" charset="0"/>
              </a:rPr>
              <a:t>It is composed of ~500,000,000 individual Transistors! (</a:t>
            </a:r>
            <a:r>
              <a:rPr lang="en-US" sz="2000" dirty="0" err="1">
                <a:latin typeface="Arial" pitchFamily="34" charset="0"/>
                <a:cs typeface="Arial" pitchFamily="34" charset="0"/>
              </a:rPr>
              <a:t>Transisitors</a:t>
            </a:r>
            <a:r>
              <a:rPr lang="en-US" sz="2000" dirty="0">
                <a:latin typeface="Arial" pitchFamily="34" charset="0"/>
                <a:cs typeface="Arial" pitchFamily="34" charset="0"/>
              </a:rPr>
              <a:t> have no moving parts and are turned on and </a:t>
            </a:r>
            <a:r>
              <a:rPr lang="en-US" sz="2000" dirty="0" smtClean="0">
                <a:latin typeface="Arial" pitchFamily="34" charset="0"/>
                <a:cs typeface="Arial" pitchFamily="34" charset="0"/>
              </a:rPr>
              <a:t>off </a:t>
            </a:r>
            <a:r>
              <a:rPr lang="en-US" sz="2000" dirty="0">
                <a:latin typeface="Arial" pitchFamily="34" charset="0"/>
                <a:cs typeface="Arial" pitchFamily="34" charset="0"/>
              </a:rPr>
              <a:t>by electrical signals)</a:t>
            </a:r>
          </a:p>
          <a:p>
            <a:pPr algn="just">
              <a:spcBef>
                <a:spcPct val="50000"/>
              </a:spcBef>
            </a:pPr>
            <a:r>
              <a:rPr lang="en-US" sz="2000" dirty="0">
                <a:latin typeface="Arial" pitchFamily="34" charset="0"/>
                <a:cs typeface="Arial" pitchFamily="34" charset="0"/>
              </a:rPr>
              <a:t>The typical size of a transistor in the picture is about 0.04mm</a:t>
            </a: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Rectangle 2"/>
          <p:cNvSpPr>
            <a:spLocks noChangeArrowheads="1"/>
          </p:cNvSpPr>
          <p:nvPr/>
        </p:nvSpPr>
        <p:spPr bwMode="auto">
          <a:xfrm>
            <a:off x="3657600" y="2468570"/>
            <a:ext cx="2320925" cy="2032000"/>
          </a:xfrm>
          <a:prstGeom prst="rect">
            <a:avLst/>
          </a:prstGeom>
          <a:solidFill>
            <a:schemeClr val="bg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2"/>
            </a:extrusionClr>
          </a:sp3d>
        </p:spPr>
        <p:txBody>
          <a:bodyPr wrap="none" anchor="ctr">
            <a:flatTx/>
          </a:bodyPr>
          <a:lstStyle/>
          <a:p>
            <a:endParaRPr lang="en-IN"/>
          </a:p>
        </p:txBody>
      </p:sp>
      <p:sp>
        <p:nvSpPr>
          <p:cNvPr id="5" name="AutoShape 3"/>
          <p:cNvSpPr>
            <a:spLocks noChangeArrowheads="1"/>
          </p:cNvSpPr>
          <p:nvPr/>
        </p:nvSpPr>
        <p:spPr bwMode="auto">
          <a:xfrm>
            <a:off x="728663" y="2794000"/>
            <a:ext cx="2911475" cy="593725"/>
          </a:xfrm>
          <a:prstGeom prst="wave">
            <a:avLst>
              <a:gd name="adj1" fmla="val 13005"/>
              <a:gd name="adj2" fmla="val 0"/>
            </a:avLst>
          </a:prstGeom>
          <a:solidFill>
            <a:schemeClr val="bg1"/>
          </a:solidFill>
          <a:ln w="9525">
            <a:solidFill>
              <a:schemeClr val="tx1"/>
            </a:solidFill>
            <a:round/>
            <a:headEnd/>
            <a:tailEnd/>
          </a:ln>
          <a:effectLst/>
        </p:spPr>
        <p:txBody>
          <a:bodyPr wrap="none" anchor="ctr"/>
          <a:lstStyle/>
          <a:p>
            <a:endParaRPr lang="en-IN"/>
          </a:p>
        </p:txBody>
      </p:sp>
      <p:sp>
        <p:nvSpPr>
          <p:cNvPr id="6" name="AutoShape 4"/>
          <p:cNvSpPr>
            <a:spLocks noChangeArrowheads="1"/>
          </p:cNvSpPr>
          <p:nvPr/>
        </p:nvSpPr>
        <p:spPr bwMode="auto">
          <a:xfrm>
            <a:off x="5976938" y="3690938"/>
            <a:ext cx="2911475" cy="593725"/>
          </a:xfrm>
          <a:prstGeom prst="wave">
            <a:avLst>
              <a:gd name="adj1" fmla="val 13005"/>
              <a:gd name="adj2" fmla="val 0"/>
            </a:avLst>
          </a:prstGeom>
          <a:solidFill>
            <a:schemeClr val="bg1"/>
          </a:solidFill>
          <a:ln w="9525">
            <a:solidFill>
              <a:schemeClr val="tx1"/>
            </a:solidFill>
            <a:round/>
            <a:headEnd/>
            <a:tailEnd/>
          </a:ln>
          <a:effectLst/>
        </p:spPr>
        <p:txBody>
          <a:bodyPr wrap="none" anchor="ctr"/>
          <a:lstStyle/>
          <a:p>
            <a:endParaRPr lang="en-IN"/>
          </a:p>
        </p:txBody>
      </p:sp>
      <p:sp>
        <p:nvSpPr>
          <p:cNvPr id="7" name="Text Box 5"/>
          <p:cNvSpPr txBox="1">
            <a:spLocks noChangeArrowheads="1"/>
          </p:cNvSpPr>
          <p:nvPr/>
        </p:nvSpPr>
        <p:spPr bwMode="auto">
          <a:xfrm>
            <a:off x="1109663" y="2881313"/>
            <a:ext cx="2241550" cy="430887"/>
          </a:xfrm>
          <a:prstGeom prst="rect">
            <a:avLst/>
          </a:prstGeom>
          <a:noFill/>
          <a:ln w="9525">
            <a:noFill/>
            <a:miter lim="800000"/>
            <a:headEnd/>
            <a:tailEnd/>
          </a:ln>
          <a:effectLst/>
        </p:spPr>
        <p:txBody>
          <a:bodyPr>
            <a:spAutoFit/>
          </a:bodyPr>
          <a:lstStyle/>
          <a:p>
            <a:r>
              <a:rPr lang="en-GB" altLang="en-GB" sz="2200" dirty="0">
                <a:latin typeface="Arial" pitchFamily="34" charset="0"/>
                <a:cs typeface="Arial" pitchFamily="34" charset="0"/>
              </a:rPr>
              <a:t>…101101001…</a:t>
            </a:r>
          </a:p>
        </p:txBody>
      </p:sp>
      <p:sp>
        <p:nvSpPr>
          <p:cNvPr id="8" name="Text Box 6"/>
          <p:cNvSpPr txBox="1">
            <a:spLocks noChangeArrowheads="1"/>
          </p:cNvSpPr>
          <p:nvPr/>
        </p:nvSpPr>
        <p:spPr bwMode="auto">
          <a:xfrm>
            <a:off x="6257925" y="3762375"/>
            <a:ext cx="2241550" cy="430887"/>
          </a:xfrm>
          <a:prstGeom prst="rect">
            <a:avLst/>
          </a:prstGeom>
          <a:noFill/>
          <a:ln w="9525">
            <a:noFill/>
            <a:miter lim="800000"/>
            <a:headEnd/>
            <a:tailEnd/>
          </a:ln>
          <a:effectLst/>
        </p:spPr>
        <p:txBody>
          <a:bodyPr>
            <a:spAutoFit/>
          </a:bodyPr>
          <a:lstStyle/>
          <a:p>
            <a:r>
              <a:rPr lang="en-GB" altLang="en-GB" sz="2200" dirty="0">
                <a:latin typeface="Arial" pitchFamily="34" charset="0"/>
                <a:cs typeface="Arial" pitchFamily="34" charset="0"/>
              </a:rPr>
              <a:t>…000111010</a:t>
            </a:r>
            <a:r>
              <a:rPr lang="en-GB" altLang="en-GB" dirty="0"/>
              <a:t>…</a:t>
            </a:r>
          </a:p>
        </p:txBody>
      </p:sp>
      <p:sp>
        <p:nvSpPr>
          <p:cNvPr id="9" name="Text Box 7"/>
          <p:cNvSpPr txBox="1">
            <a:spLocks noChangeArrowheads="1"/>
          </p:cNvSpPr>
          <p:nvPr/>
        </p:nvSpPr>
        <p:spPr bwMode="auto">
          <a:xfrm>
            <a:off x="1889125" y="3659188"/>
            <a:ext cx="813043" cy="430887"/>
          </a:xfrm>
          <a:prstGeom prst="rect">
            <a:avLst/>
          </a:prstGeom>
          <a:noFill/>
          <a:ln w="9525">
            <a:noFill/>
            <a:miter lim="800000"/>
            <a:headEnd/>
            <a:tailEnd/>
          </a:ln>
          <a:effectLst/>
        </p:spPr>
        <p:txBody>
          <a:bodyPr wrap="none">
            <a:spAutoFit/>
          </a:bodyPr>
          <a:lstStyle/>
          <a:p>
            <a:r>
              <a:rPr lang="en-GB" altLang="en-GB" sz="2200" dirty="0">
                <a:solidFill>
                  <a:srgbClr val="D02E02"/>
                </a:solidFill>
                <a:latin typeface="Arial" pitchFamily="34" charset="0"/>
                <a:cs typeface="Arial" pitchFamily="34" charset="0"/>
              </a:rPr>
              <a:t>Input</a:t>
            </a:r>
            <a:endParaRPr lang="en-GB" altLang="en-GB" sz="2200" dirty="0">
              <a:latin typeface="Arial" pitchFamily="34" charset="0"/>
              <a:cs typeface="Arial" pitchFamily="34" charset="0"/>
            </a:endParaRPr>
          </a:p>
        </p:txBody>
      </p:sp>
      <p:sp>
        <p:nvSpPr>
          <p:cNvPr id="10" name="Text Box 8"/>
          <p:cNvSpPr txBox="1">
            <a:spLocks noChangeArrowheads="1"/>
          </p:cNvSpPr>
          <p:nvPr/>
        </p:nvSpPr>
        <p:spPr bwMode="auto">
          <a:xfrm>
            <a:off x="6799263" y="3065463"/>
            <a:ext cx="1032655" cy="430887"/>
          </a:xfrm>
          <a:prstGeom prst="rect">
            <a:avLst/>
          </a:prstGeom>
          <a:noFill/>
          <a:ln w="9525">
            <a:noFill/>
            <a:miter lim="800000"/>
            <a:headEnd/>
            <a:tailEnd/>
          </a:ln>
          <a:effectLst/>
        </p:spPr>
        <p:txBody>
          <a:bodyPr wrap="none">
            <a:spAutoFit/>
          </a:bodyPr>
          <a:lstStyle/>
          <a:p>
            <a:r>
              <a:rPr lang="en-GB" altLang="en-GB" sz="2200" dirty="0">
                <a:solidFill>
                  <a:srgbClr val="0000FF"/>
                </a:solidFill>
                <a:latin typeface="Arial" pitchFamily="34" charset="0"/>
                <a:cs typeface="Arial" pitchFamily="34" charset="0"/>
              </a:rPr>
              <a:t>Output</a:t>
            </a:r>
            <a:endParaRPr lang="en-GB" altLang="en-GB" sz="2200" dirty="0">
              <a:latin typeface="Arial" pitchFamily="34" charset="0"/>
              <a:cs typeface="Arial" pitchFamily="34" charset="0"/>
            </a:endParaRPr>
          </a:p>
        </p:txBody>
      </p:sp>
      <p:sp>
        <p:nvSpPr>
          <p:cNvPr id="11" name="Text Box 9"/>
          <p:cNvSpPr txBox="1">
            <a:spLocks noChangeArrowheads="1"/>
          </p:cNvSpPr>
          <p:nvPr/>
        </p:nvSpPr>
        <p:spPr bwMode="auto">
          <a:xfrm>
            <a:off x="3905250" y="3027363"/>
            <a:ext cx="1957587" cy="769441"/>
          </a:xfrm>
          <a:prstGeom prst="rect">
            <a:avLst/>
          </a:prstGeom>
          <a:noFill/>
          <a:ln w="9525">
            <a:noFill/>
            <a:miter lim="800000"/>
            <a:headEnd/>
            <a:tailEnd/>
          </a:ln>
          <a:effectLst/>
        </p:spPr>
        <p:txBody>
          <a:bodyPr wrap="none">
            <a:spAutoFit/>
          </a:bodyPr>
          <a:lstStyle/>
          <a:p>
            <a:r>
              <a:rPr lang="en-GB" altLang="en-GB" sz="2200" dirty="0">
                <a:solidFill>
                  <a:srgbClr val="FFFF00"/>
                </a:solidFill>
                <a:latin typeface="Arial" pitchFamily="34" charset="0"/>
                <a:cs typeface="Arial" pitchFamily="34" charset="0"/>
              </a:rPr>
              <a:t>“Black Box” or</a:t>
            </a:r>
          </a:p>
          <a:p>
            <a:r>
              <a:rPr lang="en-GB" altLang="en-GB" sz="2200" dirty="0">
                <a:solidFill>
                  <a:srgbClr val="FFFF00"/>
                </a:solidFill>
                <a:latin typeface="Arial" pitchFamily="34" charset="0"/>
                <a:cs typeface="Arial" pitchFamily="34" charset="0"/>
              </a:rPr>
              <a:t>Computer</a:t>
            </a:r>
            <a:endParaRPr lang="en-GB" altLang="en-GB" sz="2200" dirty="0">
              <a:latin typeface="Arial" pitchFamily="34" charset="0"/>
              <a:cs typeface="Arial" pitchFamily="34" charset="0"/>
            </a:endParaRPr>
          </a:p>
        </p:txBody>
      </p:sp>
      <p:sp>
        <p:nvSpPr>
          <p:cNvPr id="12" name="Text Box 10"/>
          <p:cNvSpPr txBox="1">
            <a:spLocks noChangeArrowheads="1"/>
          </p:cNvSpPr>
          <p:nvPr/>
        </p:nvSpPr>
        <p:spPr bwMode="auto">
          <a:xfrm>
            <a:off x="2310011" y="595535"/>
            <a:ext cx="6094874" cy="523220"/>
          </a:xfrm>
          <a:prstGeom prst="rect">
            <a:avLst/>
          </a:prstGeom>
          <a:noFill/>
          <a:ln w="9525">
            <a:noFill/>
            <a:miter lim="800000"/>
            <a:headEnd/>
            <a:tailEnd/>
          </a:ln>
          <a:effectLst/>
        </p:spPr>
        <p:txBody>
          <a:bodyPr wrap="none">
            <a:spAutoFit/>
          </a:bodyPr>
          <a:lstStyle/>
          <a:p>
            <a:r>
              <a:rPr lang="en-GB" altLang="en-GB" sz="2800" dirty="0">
                <a:latin typeface="Arial" pitchFamily="34" charset="0"/>
                <a:cs typeface="Arial" pitchFamily="34" charset="0"/>
              </a:rPr>
              <a:t>What is a computation</a:t>
            </a:r>
            <a:r>
              <a:rPr lang="en-GB" altLang="en-GB" sz="2800" dirty="0" smtClean="0">
                <a:latin typeface="Arial" pitchFamily="34" charset="0"/>
                <a:cs typeface="Arial" pitchFamily="34" charset="0"/>
              </a:rPr>
              <a:t>? (Let’s revise)</a:t>
            </a:r>
            <a:endParaRPr lang="en-GB" altLang="en-GB" dirty="0">
              <a:latin typeface="Arial" pitchFamily="34" charset="0"/>
              <a:cs typeface="Arial" pitchFamily="34" charset="0"/>
            </a:endParaRPr>
          </a:p>
        </p:txBody>
      </p:sp>
      <p:sp>
        <p:nvSpPr>
          <p:cNvPr id="13" name="Text Box 11"/>
          <p:cNvSpPr txBox="1">
            <a:spLocks noChangeArrowheads="1"/>
          </p:cNvSpPr>
          <p:nvPr/>
        </p:nvSpPr>
        <p:spPr bwMode="auto">
          <a:xfrm>
            <a:off x="652462" y="1150938"/>
            <a:ext cx="8491538" cy="769441"/>
          </a:xfrm>
          <a:prstGeom prst="rect">
            <a:avLst/>
          </a:prstGeom>
          <a:noFill/>
          <a:ln w="9525">
            <a:noFill/>
            <a:miter lim="800000"/>
            <a:headEnd/>
            <a:tailEnd/>
          </a:ln>
          <a:effectLst/>
        </p:spPr>
        <p:txBody>
          <a:bodyPr wrap="square">
            <a:spAutoFit/>
          </a:bodyPr>
          <a:lstStyle/>
          <a:p>
            <a:r>
              <a:rPr lang="en-GB" altLang="en-GB" sz="2200" dirty="0">
                <a:solidFill>
                  <a:srgbClr val="0000FF"/>
                </a:solidFill>
                <a:latin typeface="Arial" pitchFamily="34" charset="0"/>
                <a:cs typeface="Arial" pitchFamily="34" charset="0"/>
              </a:rPr>
              <a:t>Generation of an output number (string of bits) based on an </a:t>
            </a:r>
          </a:p>
          <a:p>
            <a:r>
              <a:rPr lang="en-GB" altLang="en-GB" sz="2200" dirty="0">
                <a:solidFill>
                  <a:srgbClr val="0000FF"/>
                </a:solidFill>
                <a:latin typeface="Arial" pitchFamily="34" charset="0"/>
                <a:cs typeface="Arial" pitchFamily="34" charset="0"/>
              </a:rPr>
              <a:t>input number.</a:t>
            </a:r>
            <a:endParaRPr lang="en-GB" altLang="en-GB" sz="2200" dirty="0">
              <a:latin typeface="Arial" pitchFamily="34" charset="0"/>
              <a:cs typeface="Arial" pitchFamily="34" charset="0"/>
            </a:endParaRPr>
          </a:p>
        </p:txBody>
      </p:sp>
      <p:sp>
        <p:nvSpPr>
          <p:cNvPr id="14" name="Text Box 12"/>
          <p:cNvSpPr txBox="1">
            <a:spLocks noChangeArrowheads="1"/>
          </p:cNvSpPr>
          <p:nvPr/>
        </p:nvSpPr>
        <p:spPr bwMode="auto">
          <a:xfrm>
            <a:off x="906463" y="5335588"/>
            <a:ext cx="4894289" cy="430887"/>
          </a:xfrm>
          <a:prstGeom prst="rect">
            <a:avLst/>
          </a:prstGeom>
          <a:noFill/>
          <a:ln w="9525">
            <a:noFill/>
            <a:miter lim="800000"/>
            <a:headEnd/>
            <a:tailEnd/>
          </a:ln>
          <a:effectLst/>
        </p:spPr>
        <p:txBody>
          <a:bodyPr wrap="none">
            <a:spAutoFit/>
          </a:bodyPr>
          <a:lstStyle/>
          <a:p>
            <a:r>
              <a:rPr lang="en-GB" altLang="en-GB" sz="2200" dirty="0">
                <a:latin typeface="Arial" pitchFamily="34" charset="0"/>
                <a:cs typeface="Arial" pitchFamily="34" charset="0"/>
              </a:rPr>
              <a:t>How does the computer achieve this?</a:t>
            </a: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IN" dirty="0"/>
          </a:p>
        </p:txBody>
      </p:sp>
      <p:sp>
        <p:nvSpPr>
          <p:cNvPr id="4" name="Text Box 2"/>
          <p:cNvSpPr txBox="1">
            <a:spLocks noChangeArrowheads="1"/>
          </p:cNvSpPr>
          <p:nvPr/>
        </p:nvSpPr>
        <p:spPr bwMode="auto">
          <a:xfrm>
            <a:off x="609600" y="506413"/>
            <a:ext cx="2799164" cy="492443"/>
          </a:xfrm>
          <a:prstGeom prst="rect">
            <a:avLst/>
          </a:prstGeom>
          <a:noFill/>
          <a:ln w="9525">
            <a:noFill/>
            <a:miter lim="800000"/>
            <a:headEnd/>
            <a:tailEnd/>
          </a:ln>
          <a:effectLst/>
        </p:spPr>
        <p:txBody>
          <a:bodyPr wrap="none">
            <a:spAutoFit/>
          </a:bodyPr>
          <a:lstStyle/>
          <a:p>
            <a:r>
              <a:rPr lang="en-GB" altLang="en-GB" sz="2600" dirty="0" smtClean="0">
                <a:latin typeface="Arial" pitchFamily="34" charset="0"/>
                <a:cs typeface="Arial" pitchFamily="34" charset="0"/>
              </a:rPr>
              <a:t>Digital </a:t>
            </a:r>
            <a:r>
              <a:rPr lang="en-GB" altLang="en-GB" sz="2600" dirty="0">
                <a:latin typeface="Arial" pitchFamily="34" charset="0"/>
                <a:cs typeface="Arial" pitchFamily="34" charset="0"/>
              </a:rPr>
              <a:t>electronics</a:t>
            </a:r>
          </a:p>
        </p:txBody>
      </p:sp>
      <p:grpSp>
        <p:nvGrpSpPr>
          <p:cNvPr id="5" name="Group 18"/>
          <p:cNvGrpSpPr>
            <a:grpSpLocks/>
          </p:cNvGrpSpPr>
          <p:nvPr/>
        </p:nvGrpSpPr>
        <p:grpSpPr bwMode="auto">
          <a:xfrm>
            <a:off x="1295400" y="1447800"/>
            <a:ext cx="5665788" cy="822325"/>
            <a:chOff x="816" y="912"/>
            <a:chExt cx="3569" cy="518"/>
          </a:xfrm>
        </p:grpSpPr>
        <p:sp>
          <p:nvSpPr>
            <p:cNvPr id="6" name="Text Box 3"/>
            <p:cNvSpPr txBox="1">
              <a:spLocks noChangeArrowheads="1"/>
            </p:cNvSpPr>
            <p:nvPr/>
          </p:nvSpPr>
          <p:spPr bwMode="auto">
            <a:xfrm>
              <a:off x="816" y="912"/>
              <a:ext cx="2490" cy="288"/>
            </a:xfrm>
            <a:prstGeom prst="rect">
              <a:avLst/>
            </a:prstGeom>
            <a:noFill/>
            <a:ln w="9525">
              <a:noFill/>
              <a:miter lim="800000"/>
              <a:headEnd/>
              <a:tailEnd/>
            </a:ln>
            <a:effectLst/>
          </p:spPr>
          <p:txBody>
            <a:bodyPr wrap="none">
              <a:spAutoFit/>
            </a:bodyPr>
            <a:lstStyle/>
            <a:p>
              <a:r>
                <a:rPr lang="en-GB" altLang="en-GB">
                  <a:solidFill>
                    <a:schemeClr val="bg1"/>
                  </a:solidFill>
                </a:rPr>
                <a:t>Physical bit - electrical voltage</a:t>
              </a:r>
              <a:endParaRPr lang="en-GB" altLang="en-GB"/>
            </a:p>
          </p:txBody>
        </p:sp>
        <p:sp>
          <p:nvSpPr>
            <p:cNvPr id="7" name="Text Box 4"/>
            <p:cNvSpPr txBox="1">
              <a:spLocks noChangeArrowheads="1"/>
            </p:cNvSpPr>
            <p:nvPr/>
          </p:nvSpPr>
          <p:spPr bwMode="auto">
            <a:xfrm>
              <a:off x="3552" y="912"/>
              <a:ext cx="833" cy="518"/>
            </a:xfrm>
            <a:prstGeom prst="rect">
              <a:avLst/>
            </a:prstGeom>
            <a:noFill/>
            <a:ln w="9525">
              <a:noFill/>
              <a:miter lim="800000"/>
              <a:headEnd/>
              <a:tailEnd/>
            </a:ln>
            <a:effectLst/>
          </p:spPr>
          <p:txBody>
            <a:bodyPr wrap="none">
              <a:spAutoFit/>
            </a:bodyPr>
            <a:lstStyle/>
            <a:p>
              <a:r>
                <a:rPr lang="en-GB" altLang="en-GB">
                  <a:solidFill>
                    <a:schemeClr val="bg1"/>
                  </a:solidFill>
                </a:rPr>
                <a:t>+5</a:t>
              </a:r>
              <a:r>
                <a:rPr lang="en-GB" altLang="en-GB" i="1">
                  <a:solidFill>
                    <a:schemeClr val="bg1"/>
                  </a:solidFill>
                </a:rPr>
                <a:t>V</a:t>
              </a:r>
              <a:r>
                <a:rPr lang="en-GB" altLang="en-GB">
                  <a:solidFill>
                    <a:schemeClr val="bg1"/>
                  </a:solidFill>
                </a:rPr>
                <a:t>  =  1</a:t>
              </a:r>
            </a:p>
            <a:p>
              <a:r>
                <a:rPr lang="en-GB" altLang="en-GB">
                  <a:solidFill>
                    <a:schemeClr val="bg1"/>
                  </a:solidFill>
                </a:rPr>
                <a:t>  0</a:t>
              </a:r>
              <a:r>
                <a:rPr lang="en-GB" altLang="en-GB" i="1">
                  <a:solidFill>
                    <a:schemeClr val="bg1"/>
                  </a:solidFill>
                </a:rPr>
                <a:t>V</a:t>
              </a:r>
              <a:r>
                <a:rPr lang="en-GB" altLang="en-GB">
                  <a:solidFill>
                    <a:schemeClr val="bg1"/>
                  </a:solidFill>
                </a:rPr>
                <a:t>  =  0</a:t>
              </a:r>
              <a:endParaRPr lang="en-GB" altLang="en-GB"/>
            </a:p>
          </p:txBody>
        </p:sp>
      </p:grpSp>
      <p:sp>
        <p:nvSpPr>
          <p:cNvPr id="8" name="Text Box 5"/>
          <p:cNvSpPr txBox="1">
            <a:spLocks noChangeArrowheads="1"/>
          </p:cNvSpPr>
          <p:nvPr/>
        </p:nvSpPr>
        <p:spPr bwMode="auto">
          <a:xfrm>
            <a:off x="533400" y="2286000"/>
            <a:ext cx="2601994" cy="430887"/>
          </a:xfrm>
          <a:prstGeom prst="rect">
            <a:avLst/>
          </a:prstGeom>
          <a:noFill/>
          <a:ln w="9525">
            <a:noFill/>
            <a:miter lim="800000"/>
            <a:headEnd/>
            <a:tailEnd/>
          </a:ln>
          <a:effectLst/>
        </p:spPr>
        <p:txBody>
          <a:bodyPr wrap="none">
            <a:spAutoFit/>
          </a:bodyPr>
          <a:lstStyle/>
          <a:p>
            <a:r>
              <a:rPr lang="en-GB" altLang="en-GB" sz="2200" dirty="0">
                <a:latin typeface="Arial" pitchFamily="34" charset="0"/>
                <a:cs typeface="Arial" pitchFamily="34" charset="0"/>
              </a:rPr>
              <a:t>Single bit operation</a:t>
            </a:r>
          </a:p>
        </p:txBody>
      </p:sp>
      <p:grpSp>
        <p:nvGrpSpPr>
          <p:cNvPr id="9" name="Group 19"/>
          <p:cNvGrpSpPr>
            <a:grpSpLocks/>
          </p:cNvGrpSpPr>
          <p:nvPr/>
        </p:nvGrpSpPr>
        <p:grpSpPr bwMode="auto">
          <a:xfrm>
            <a:off x="609600" y="3048000"/>
            <a:ext cx="7078663" cy="2981325"/>
            <a:chOff x="384" y="1920"/>
            <a:chExt cx="4459" cy="1878"/>
          </a:xfrm>
        </p:grpSpPr>
        <p:sp>
          <p:nvSpPr>
            <p:cNvPr id="10" name="Text Box 6"/>
            <p:cNvSpPr txBox="1">
              <a:spLocks noChangeArrowheads="1"/>
            </p:cNvSpPr>
            <p:nvPr/>
          </p:nvSpPr>
          <p:spPr bwMode="auto">
            <a:xfrm>
              <a:off x="864" y="3527"/>
              <a:ext cx="885" cy="271"/>
            </a:xfrm>
            <a:prstGeom prst="rect">
              <a:avLst/>
            </a:prstGeom>
            <a:noFill/>
            <a:ln w="9525">
              <a:noFill/>
              <a:miter lim="800000"/>
              <a:headEnd/>
              <a:tailEnd/>
            </a:ln>
            <a:effectLst/>
          </p:spPr>
          <p:txBody>
            <a:bodyPr wrap="none">
              <a:spAutoFit/>
            </a:bodyPr>
            <a:lstStyle/>
            <a:p>
              <a:r>
                <a:rPr lang="en-GB" altLang="en-GB" sz="2200" dirty="0">
                  <a:latin typeface="Arial" pitchFamily="34" charset="0"/>
                  <a:cs typeface="Arial" pitchFamily="34" charset="0"/>
                </a:rPr>
                <a:t>NOT gate</a:t>
              </a:r>
            </a:p>
          </p:txBody>
        </p:sp>
        <p:grpSp>
          <p:nvGrpSpPr>
            <p:cNvPr id="11" name="Group 17"/>
            <p:cNvGrpSpPr>
              <a:grpSpLocks/>
            </p:cNvGrpSpPr>
            <p:nvPr/>
          </p:nvGrpSpPr>
          <p:grpSpPr bwMode="auto">
            <a:xfrm>
              <a:off x="384" y="1920"/>
              <a:ext cx="4459" cy="1515"/>
              <a:chOff x="438" y="1899"/>
              <a:chExt cx="4459" cy="1515"/>
            </a:xfrm>
          </p:grpSpPr>
          <p:sp>
            <p:nvSpPr>
              <p:cNvPr id="12" name="Rectangle 7"/>
              <p:cNvSpPr>
                <a:spLocks noChangeArrowheads="1"/>
              </p:cNvSpPr>
              <p:nvPr/>
            </p:nvSpPr>
            <p:spPr bwMode="auto">
              <a:xfrm>
                <a:off x="438" y="1899"/>
                <a:ext cx="4459" cy="1515"/>
              </a:xfrm>
              <a:prstGeom prst="rect">
                <a:avLst/>
              </a:prstGeom>
              <a:solidFill>
                <a:schemeClr val="bg1"/>
              </a:solidFill>
              <a:ln w="9525">
                <a:solidFill>
                  <a:srgbClr val="D02E02"/>
                </a:solidFill>
                <a:miter lim="800000"/>
                <a:headEnd/>
                <a:tailEnd/>
              </a:ln>
              <a:effectLst>
                <a:outerShdw dist="107763" dir="2700000" algn="ctr" rotWithShape="0">
                  <a:schemeClr val="bg2"/>
                </a:outerShdw>
              </a:effectLst>
            </p:spPr>
            <p:txBody>
              <a:bodyPr wrap="none" anchor="ctr"/>
              <a:lstStyle/>
              <a:p>
                <a:pPr algn="ctr"/>
                <a:endParaRPr lang="en-GB" altLang="en-GB"/>
              </a:p>
            </p:txBody>
          </p:sp>
          <p:graphicFrame>
            <p:nvGraphicFramePr>
              <p:cNvPr id="13" name="Object 8"/>
              <p:cNvGraphicFramePr>
                <a:graphicFrameLocks noChangeAspect="1"/>
              </p:cNvGraphicFramePr>
              <p:nvPr/>
            </p:nvGraphicFramePr>
            <p:xfrm>
              <a:off x="543" y="1936"/>
              <a:ext cx="2112" cy="1408"/>
            </p:xfrm>
            <a:graphic>
              <a:graphicData uri="http://schemas.openxmlformats.org/presentationml/2006/ole">
                <mc:AlternateContent xmlns:mc="http://schemas.openxmlformats.org/markup-compatibility/2006">
                  <mc:Choice xmlns:v="urn:schemas-microsoft-com:vml" Requires="v">
                    <p:oleObj spid="_x0000_s27690" name="Picture" r:id="rId3" imgW="2743200" imgH="1828800" progId="Word.Picture.8">
                      <p:embed/>
                    </p:oleObj>
                  </mc:Choice>
                  <mc:Fallback>
                    <p:oleObj name="Picture" r:id="rId3" imgW="2743200" imgH="18288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 y="1936"/>
                            <a:ext cx="2112" cy="1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9"/>
              <p:cNvGraphicFramePr>
                <a:graphicFrameLocks noChangeAspect="1"/>
              </p:cNvGraphicFramePr>
              <p:nvPr/>
            </p:nvGraphicFramePr>
            <p:xfrm>
              <a:off x="2202" y="2204"/>
              <a:ext cx="244" cy="264"/>
            </p:xfrm>
            <a:graphic>
              <a:graphicData uri="http://schemas.openxmlformats.org/presentationml/2006/ole">
                <mc:AlternateContent xmlns:mc="http://schemas.openxmlformats.org/markup-compatibility/2006">
                  <mc:Choice xmlns:v="urn:schemas-microsoft-com:vml" Requires="v">
                    <p:oleObj spid="_x0000_s27691" name="Equation" r:id="rId5" imgW="152400" imgH="165100" progId="Equation.3">
                      <p:embed/>
                    </p:oleObj>
                  </mc:Choice>
                  <mc:Fallback>
                    <p:oleObj name="Equation" r:id="rId5" imgW="152400" imgH="165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2" y="2204"/>
                            <a:ext cx="24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0"/>
              <p:cNvGraphicFramePr>
                <a:graphicFrameLocks noChangeAspect="1"/>
              </p:cNvGraphicFramePr>
              <p:nvPr/>
            </p:nvGraphicFramePr>
            <p:xfrm>
              <a:off x="751" y="2256"/>
              <a:ext cx="224" cy="224"/>
            </p:xfrm>
            <a:graphic>
              <a:graphicData uri="http://schemas.openxmlformats.org/presentationml/2006/ole">
                <mc:AlternateContent xmlns:mc="http://schemas.openxmlformats.org/markup-compatibility/2006">
                  <mc:Choice xmlns:v="urn:schemas-microsoft-com:vml" Requires="v">
                    <p:oleObj spid="_x0000_s27692" name="Equation" r:id="rId7" imgW="139700" imgH="139700" progId="Equation.3">
                      <p:embed/>
                    </p:oleObj>
                  </mc:Choice>
                  <mc:Fallback>
                    <p:oleObj name="Equation" r:id="rId7" imgW="139700" imgH="1397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 y="2256"/>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11"/>
              <p:cNvSpPr>
                <a:spLocks noChangeShapeType="1"/>
              </p:cNvSpPr>
              <p:nvPr/>
            </p:nvSpPr>
            <p:spPr bwMode="auto">
              <a:xfrm>
                <a:off x="3851" y="1984"/>
                <a:ext cx="0" cy="1291"/>
              </a:xfrm>
              <a:prstGeom prst="line">
                <a:avLst/>
              </a:prstGeom>
              <a:noFill/>
              <a:ln w="9525">
                <a:solidFill>
                  <a:schemeClr val="tx1"/>
                </a:solidFill>
                <a:round/>
                <a:headEnd/>
                <a:tailEnd/>
              </a:ln>
              <a:effectLst/>
            </p:spPr>
            <p:txBody>
              <a:bodyPr wrap="none" anchor="ctr"/>
              <a:lstStyle/>
              <a:p>
                <a:endParaRPr lang="en-IN"/>
              </a:p>
            </p:txBody>
          </p:sp>
          <p:sp>
            <p:nvSpPr>
              <p:cNvPr id="17" name="Line 12"/>
              <p:cNvSpPr>
                <a:spLocks noChangeShapeType="1"/>
              </p:cNvSpPr>
              <p:nvPr/>
            </p:nvSpPr>
            <p:spPr bwMode="auto">
              <a:xfrm>
                <a:off x="3253" y="2378"/>
                <a:ext cx="1184" cy="0"/>
              </a:xfrm>
              <a:prstGeom prst="line">
                <a:avLst/>
              </a:prstGeom>
              <a:noFill/>
              <a:ln w="9525">
                <a:solidFill>
                  <a:schemeClr val="tx1"/>
                </a:solidFill>
                <a:round/>
                <a:headEnd/>
                <a:tailEnd/>
              </a:ln>
              <a:effectLst/>
            </p:spPr>
            <p:txBody>
              <a:bodyPr wrap="none" anchor="ctr"/>
              <a:lstStyle/>
              <a:p>
                <a:endParaRPr lang="en-IN"/>
              </a:p>
            </p:txBody>
          </p:sp>
          <p:graphicFrame>
            <p:nvGraphicFramePr>
              <p:cNvPr id="18" name="Object 13"/>
              <p:cNvGraphicFramePr>
                <a:graphicFrameLocks noChangeAspect="1"/>
              </p:cNvGraphicFramePr>
              <p:nvPr/>
            </p:nvGraphicFramePr>
            <p:xfrm>
              <a:off x="3450" y="2064"/>
              <a:ext cx="224" cy="224"/>
            </p:xfrm>
            <a:graphic>
              <a:graphicData uri="http://schemas.openxmlformats.org/presentationml/2006/ole">
                <mc:AlternateContent xmlns:mc="http://schemas.openxmlformats.org/markup-compatibility/2006">
                  <mc:Choice xmlns:v="urn:schemas-microsoft-com:vml" Requires="v">
                    <p:oleObj spid="_x0000_s27693" name="Equation" r:id="rId9" imgW="139700" imgH="139700" progId="Equation.3">
                      <p:embed/>
                    </p:oleObj>
                  </mc:Choice>
                  <mc:Fallback>
                    <p:oleObj name="Equation" r:id="rId9" imgW="139700" imgH="139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0" y="2064"/>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4"/>
              <p:cNvGraphicFramePr>
                <a:graphicFrameLocks noChangeAspect="1"/>
              </p:cNvGraphicFramePr>
              <p:nvPr/>
            </p:nvGraphicFramePr>
            <p:xfrm>
              <a:off x="4047" y="2033"/>
              <a:ext cx="244" cy="264"/>
            </p:xfrm>
            <a:graphic>
              <a:graphicData uri="http://schemas.openxmlformats.org/presentationml/2006/ole">
                <mc:AlternateContent xmlns:mc="http://schemas.openxmlformats.org/markup-compatibility/2006">
                  <mc:Choice xmlns:v="urn:schemas-microsoft-com:vml" Requires="v">
                    <p:oleObj spid="_x0000_s27694" name="Equation" r:id="rId10" imgW="152400" imgH="165100" progId="Equation.3">
                      <p:embed/>
                    </p:oleObj>
                  </mc:Choice>
                  <mc:Fallback>
                    <p:oleObj name="Equation" r:id="rId10" imgW="152400" imgH="1651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7" y="2033"/>
                            <a:ext cx="24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15"/>
              <p:cNvSpPr txBox="1">
                <a:spLocks noChangeArrowheads="1"/>
              </p:cNvSpPr>
              <p:nvPr/>
            </p:nvSpPr>
            <p:spPr bwMode="auto">
              <a:xfrm>
                <a:off x="3452" y="2476"/>
                <a:ext cx="212" cy="748"/>
              </a:xfrm>
              <a:prstGeom prst="rect">
                <a:avLst/>
              </a:prstGeom>
              <a:noFill/>
              <a:ln w="9525">
                <a:noFill/>
                <a:miter lim="800000"/>
                <a:headEnd/>
                <a:tailEnd/>
              </a:ln>
              <a:effectLst/>
            </p:spPr>
            <p:txBody>
              <a:bodyPr wrap="none">
                <a:spAutoFit/>
              </a:bodyPr>
              <a:lstStyle/>
              <a:p>
                <a:r>
                  <a:rPr lang="en-GB" altLang="en-GB" dirty="0"/>
                  <a:t>0</a:t>
                </a:r>
              </a:p>
              <a:p>
                <a:endParaRPr lang="en-GB" altLang="en-GB" dirty="0"/>
              </a:p>
              <a:p>
                <a:r>
                  <a:rPr lang="en-GB" altLang="en-GB" dirty="0"/>
                  <a:t>1</a:t>
                </a:r>
              </a:p>
            </p:txBody>
          </p:sp>
          <p:sp>
            <p:nvSpPr>
              <p:cNvPr id="21" name="Text Box 16"/>
              <p:cNvSpPr txBox="1">
                <a:spLocks noChangeArrowheads="1"/>
              </p:cNvSpPr>
              <p:nvPr/>
            </p:nvSpPr>
            <p:spPr bwMode="auto">
              <a:xfrm>
                <a:off x="4039" y="2487"/>
                <a:ext cx="212" cy="748"/>
              </a:xfrm>
              <a:prstGeom prst="rect">
                <a:avLst/>
              </a:prstGeom>
              <a:noFill/>
              <a:ln w="9525">
                <a:noFill/>
                <a:miter lim="800000"/>
                <a:headEnd/>
                <a:tailEnd/>
              </a:ln>
              <a:effectLst/>
            </p:spPr>
            <p:txBody>
              <a:bodyPr wrap="none">
                <a:spAutoFit/>
              </a:bodyPr>
              <a:lstStyle/>
              <a:p>
                <a:r>
                  <a:rPr lang="en-GB" altLang="en-GB"/>
                  <a:t>1</a:t>
                </a:r>
              </a:p>
              <a:p>
                <a:endParaRPr lang="en-GB" altLang="en-GB"/>
              </a:p>
              <a:p>
                <a:r>
                  <a:rPr lang="en-GB" altLang="en-GB"/>
                  <a:t>0</a:t>
                </a:r>
              </a:p>
            </p:txBody>
          </p:sp>
        </p:grpSp>
      </p:gr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Text Box 3"/>
          <p:cNvSpPr txBox="1">
            <a:spLocks noChangeArrowheads="1"/>
          </p:cNvSpPr>
          <p:nvPr/>
        </p:nvSpPr>
        <p:spPr bwMode="auto">
          <a:xfrm>
            <a:off x="304800" y="304800"/>
            <a:ext cx="2684389" cy="461665"/>
          </a:xfrm>
          <a:prstGeom prst="rect">
            <a:avLst/>
          </a:prstGeom>
          <a:noFill/>
          <a:ln w="9525">
            <a:noFill/>
            <a:miter lim="800000"/>
            <a:headEnd/>
            <a:tailEnd/>
          </a:ln>
          <a:effectLst/>
        </p:spPr>
        <p:txBody>
          <a:bodyPr wrap="none">
            <a:spAutoFit/>
          </a:bodyPr>
          <a:lstStyle/>
          <a:p>
            <a:r>
              <a:rPr lang="en-GB" altLang="en-GB" sz="2400" dirty="0">
                <a:latin typeface="Arial" pitchFamily="34" charset="0"/>
                <a:cs typeface="Arial" pitchFamily="34" charset="0"/>
              </a:rPr>
              <a:t>Two bit operations</a:t>
            </a:r>
          </a:p>
        </p:txBody>
      </p:sp>
      <p:grpSp>
        <p:nvGrpSpPr>
          <p:cNvPr id="5" name="Group 32"/>
          <p:cNvGrpSpPr>
            <a:grpSpLocks/>
          </p:cNvGrpSpPr>
          <p:nvPr/>
        </p:nvGrpSpPr>
        <p:grpSpPr bwMode="auto">
          <a:xfrm>
            <a:off x="590550" y="820738"/>
            <a:ext cx="8191501" cy="2686050"/>
            <a:chOff x="372" y="517"/>
            <a:chExt cx="5160" cy="1692"/>
          </a:xfrm>
        </p:grpSpPr>
        <p:sp>
          <p:nvSpPr>
            <p:cNvPr id="6" name="Text Box 4"/>
            <p:cNvSpPr txBox="1">
              <a:spLocks noChangeArrowheads="1"/>
            </p:cNvSpPr>
            <p:nvPr/>
          </p:nvSpPr>
          <p:spPr bwMode="auto">
            <a:xfrm>
              <a:off x="4645" y="1143"/>
              <a:ext cx="887" cy="271"/>
            </a:xfrm>
            <a:prstGeom prst="rect">
              <a:avLst/>
            </a:prstGeom>
            <a:noFill/>
            <a:ln w="9525">
              <a:noFill/>
              <a:miter lim="800000"/>
              <a:headEnd/>
              <a:tailEnd/>
            </a:ln>
            <a:effectLst/>
          </p:spPr>
          <p:txBody>
            <a:bodyPr wrap="none">
              <a:spAutoFit/>
            </a:bodyPr>
            <a:lstStyle/>
            <a:p>
              <a:r>
                <a:rPr lang="en-GB" altLang="en-GB" sz="2200" dirty="0">
                  <a:latin typeface="Arial" pitchFamily="34" charset="0"/>
                  <a:cs typeface="Arial" pitchFamily="34" charset="0"/>
                </a:rPr>
                <a:t>AND gate</a:t>
              </a:r>
            </a:p>
          </p:txBody>
        </p:sp>
        <p:sp>
          <p:nvSpPr>
            <p:cNvPr id="7" name="Rectangle 5"/>
            <p:cNvSpPr>
              <a:spLocks noChangeArrowheads="1"/>
            </p:cNvSpPr>
            <p:nvPr/>
          </p:nvSpPr>
          <p:spPr bwMode="auto">
            <a:xfrm>
              <a:off x="385" y="608"/>
              <a:ext cx="4021" cy="1601"/>
            </a:xfrm>
            <a:prstGeom prst="rect">
              <a:avLst/>
            </a:prstGeom>
            <a:solidFill>
              <a:schemeClr val="bg1"/>
            </a:solidFill>
            <a:ln w="9525">
              <a:solidFill>
                <a:srgbClr val="D02E02"/>
              </a:solidFill>
              <a:miter lim="800000"/>
              <a:headEnd/>
              <a:tailEnd/>
            </a:ln>
            <a:effectLst>
              <a:outerShdw dist="107763" dir="2700000" algn="ctr" rotWithShape="0">
                <a:schemeClr val="bg2"/>
              </a:outerShdw>
            </a:effectLst>
          </p:spPr>
          <p:txBody>
            <a:bodyPr wrap="none" anchor="ctr"/>
            <a:lstStyle/>
            <a:p>
              <a:pPr algn="ctr"/>
              <a:endParaRPr lang="en-GB" altLang="en-GB"/>
            </a:p>
          </p:txBody>
        </p:sp>
        <p:graphicFrame>
          <p:nvGraphicFramePr>
            <p:cNvPr id="8" name="Object 6"/>
            <p:cNvGraphicFramePr>
              <a:graphicFrameLocks noChangeAspect="1"/>
            </p:cNvGraphicFramePr>
            <p:nvPr/>
          </p:nvGraphicFramePr>
          <p:xfrm>
            <a:off x="372" y="517"/>
            <a:ext cx="2204" cy="1469"/>
          </p:xfrm>
          <a:graphic>
            <a:graphicData uri="http://schemas.openxmlformats.org/presentationml/2006/ole">
              <mc:AlternateContent xmlns:mc="http://schemas.openxmlformats.org/markup-compatibility/2006">
                <mc:Choice xmlns:v="urn:schemas-microsoft-com:vml" Requires="v">
                  <p:oleObj spid="_x0000_s28786" name="Picture" r:id="rId3" imgW="2743200" imgH="1828800" progId="Word.Picture.8">
                    <p:embed/>
                  </p:oleObj>
                </mc:Choice>
                <mc:Fallback>
                  <p:oleObj name="Picture" r:id="rId3" imgW="2743200" imgH="18288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 y="517"/>
                          <a:ext cx="2204" cy="1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1666" y="1339"/>
            <a:ext cx="569" cy="223"/>
          </p:xfrm>
          <a:graphic>
            <a:graphicData uri="http://schemas.openxmlformats.org/presentationml/2006/ole">
              <mc:AlternateContent xmlns:mc="http://schemas.openxmlformats.org/markup-compatibility/2006">
                <mc:Choice xmlns:v="urn:schemas-microsoft-com:vml" Requires="v">
                  <p:oleObj spid="_x0000_s28787" name="Equation" r:id="rId5" imgW="355600" imgH="139700" progId="Equation.3">
                    <p:embed/>
                  </p:oleObj>
                </mc:Choice>
                <mc:Fallback>
                  <p:oleObj name="Equation" r:id="rId5" imgW="355600" imgH="139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 y="1339"/>
                          <a:ext cx="569"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nvGraphicFramePr>
          <p:xfrm>
            <a:off x="784" y="699"/>
            <a:ext cx="224" cy="224"/>
          </p:xfrm>
          <a:graphic>
            <a:graphicData uri="http://schemas.openxmlformats.org/presentationml/2006/ole">
              <mc:AlternateContent xmlns:mc="http://schemas.openxmlformats.org/markup-compatibility/2006">
                <mc:Choice xmlns:v="urn:schemas-microsoft-com:vml" Requires="v">
                  <p:oleObj spid="_x0000_s28788" name="Equation" r:id="rId7" imgW="139700" imgH="139700" progId="Equation.3">
                    <p:embed/>
                  </p:oleObj>
                </mc:Choice>
                <mc:Fallback>
                  <p:oleObj name="Equation" r:id="rId7" imgW="139700" imgH="1397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 y="699"/>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9"/>
            <p:cNvSpPr>
              <a:spLocks noChangeShapeType="1"/>
            </p:cNvSpPr>
            <p:nvPr/>
          </p:nvSpPr>
          <p:spPr bwMode="auto">
            <a:xfrm>
              <a:off x="3627" y="683"/>
              <a:ext cx="0" cy="1387"/>
            </a:xfrm>
            <a:prstGeom prst="line">
              <a:avLst/>
            </a:prstGeom>
            <a:noFill/>
            <a:ln w="9525">
              <a:solidFill>
                <a:schemeClr val="tx1"/>
              </a:solidFill>
              <a:round/>
              <a:headEnd/>
              <a:tailEnd/>
            </a:ln>
            <a:effectLst/>
          </p:spPr>
          <p:txBody>
            <a:bodyPr wrap="none" anchor="ctr"/>
            <a:lstStyle/>
            <a:p>
              <a:endParaRPr lang="en-IN"/>
            </a:p>
          </p:txBody>
        </p:sp>
        <p:sp>
          <p:nvSpPr>
            <p:cNvPr id="12" name="Line 10"/>
            <p:cNvSpPr>
              <a:spLocks noChangeShapeType="1"/>
            </p:cNvSpPr>
            <p:nvPr/>
          </p:nvSpPr>
          <p:spPr bwMode="auto">
            <a:xfrm>
              <a:off x="2858" y="981"/>
              <a:ext cx="1429" cy="0"/>
            </a:xfrm>
            <a:prstGeom prst="line">
              <a:avLst/>
            </a:prstGeom>
            <a:noFill/>
            <a:ln w="9525">
              <a:solidFill>
                <a:schemeClr val="tx1"/>
              </a:solidFill>
              <a:round/>
              <a:headEnd/>
              <a:tailEnd/>
            </a:ln>
            <a:effectLst/>
          </p:spPr>
          <p:txBody>
            <a:bodyPr wrap="none" anchor="ctr"/>
            <a:lstStyle/>
            <a:p>
              <a:endParaRPr lang="en-IN"/>
            </a:p>
          </p:txBody>
        </p:sp>
        <p:graphicFrame>
          <p:nvGraphicFramePr>
            <p:cNvPr id="13" name="Object 11"/>
            <p:cNvGraphicFramePr>
              <a:graphicFrameLocks noChangeAspect="1"/>
            </p:cNvGraphicFramePr>
            <p:nvPr/>
          </p:nvGraphicFramePr>
          <p:xfrm>
            <a:off x="2928" y="678"/>
            <a:ext cx="224" cy="224"/>
          </p:xfrm>
          <a:graphic>
            <a:graphicData uri="http://schemas.openxmlformats.org/presentationml/2006/ole">
              <mc:AlternateContent xmlns:mc="http://schemas.openxmlformats.org/markup-compatibility/2006">
                <mc:Choice xmlns:v="urn:schemas-microsoft-com:vml" Requires="v">
                  <p:oleObj spid="_x0000_s28789" name="Equation" r:id="rId9" imgW="139700" imgH="139700" progId="Equation.3">
                    <p:embed/>
                  </p:oleObj>
                </mc:Choice>
                <mc:Fallback>
                  <p:oleObj name="Equation" r:id="rId9" imgW="139700" imgH="139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678"/>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2"/>
            <p:cNvGraphicFramePr>
              <a:graphicFrameLocks noChangeAspect="1"/>
            </p:cNvGraphicFramePr>
            <p:nvPr/>
          </p:nvGraphicFramePr>
          <p:xfrm>
            <a:off x="3672" y="678"/>
            <a:ext cx="569" cy="223"/>
          </p:xfrm>
          <a:graphic>
            <a:graphicData uri="http://schemas.openxmlformats.org/presentationml/2006/ole">
              <mc:AlternateContent xmlns:mc="http://schemas.openxmlformats.org/markup-compatibility/2006">
                <mc:Choice xmlns:v="urn:schemas-microsoft-com:vml" Requires="v">
                  <p:oleObj spid="_x0000_s28790" name="Equation" r:id="rId10" imgW="355600" imgH="139700" progId="Equation.3">
                    <p:embed/>
                  </p:oleObj>
                </mc:Choice>
                <mc:Fallback>
                  <p:oleObj name="Equation" r:id="rId10" imgW="355600" imgH="1397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2" y="678"/>
                          <a:ext cx="569"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3"/>
            <p:cNvSpPr txBox="1">
              <a:spLocks noChangeArrowheads="1"/>
            </p:cNvSpPr>
            <p:nvPr/>
          </p:nvSpPr>
          <p:spPr bwMode="auto">
            <a:xfrm>
              <a:off x="2908" y="1036"/>
              <a:ext cx="212" cy="978"/>
            </a:xfrm>
            <a:prstGeom prst="rect">
              <a:avLst/>
            </a:prstGeom>
            <a:noFill/>
            <a:ln w="9525">
              <a:noFill/>
              <a:miter lim="800000"/>
              <a:headEnd/>
              <a:tailEnd/>
            </a:ln>
            <a:effectLst/>
          </p:spPr>
          <p:txBody>
            <a:bodyPr wrap="none">
              <a:spAutoFit/>
            </a:bodyPr>
            <a:lstStyle/>
            <a:p>
              <a:r>
                <a:rPr lang="en-GB" altLang="en-GB"/>
                <a:t>0</a:t>
              </a:r>
            </a:p>
            <a:p>
              <a:r>
                <a:rPr lang="en-GB" altLang="en-GB"/>
                <a:t>0</a:t>
              </a:r>
            </a:p>
            <a:p>
              <a:r>
                <a:rPr lang="en-GB" altLang="en-GB"/>
                <a:t>1</a:t>
              </a:r>
            </a:p>
            <a:p>
              <a:r>
                <a:rPr lang="en-GB" altLang="en-GB"/>
                <a:t>1</a:t>
              </a:r>
            </a:p>
          </p:txBody>
        </p:sp>
        <p:sp>
          <p:nvSpPr>
            <p:cNvPr id="16" name="Text Box 14"/>
            <p:cNvSpPr txBox="1">
              <a:spLocks noChangeArrowheads="1"/>
            </p:cNvSpPr>
            <p:nvPr/>
          </p:nvSpPr>
          <p:spPr bwMode="auto">
            <a:xfrm>
              <a:off x="3260" y="1037"/>
              <a:ext cx="212" cy="978"/>
            </a:xfrm>
            <a:prstGeom prst="rect">
              <a:avLst/>
            </a:prstGeom>
            <a:noFill/>
            <a:ln w="9525">
              <a:noFill/>
              <a:miter lim="800000"/>
              <a:headEnd/>
              <a:tailEnd/>
            </a:ln>
            <a:effectLst/>
          </p:spPr>
          <p:txBody>
            <a:bodyPr wrap="none">
              <a:spAutoFit/>
            </a:bodyPr>
            <a:lstStyle/>
            <a:p>
              <a:r>
                <a:rPr lang="en-GB" altLang="en-GB"/>
                <a:t>0</a:t>
              </a:r>
            </a:p>
            <a:p>
              <a:r>
                <a:rPr lang="en-GB" altLang="en-GB"/>
                <a:t>1</a:t>
              </a:r>
            </a:p>
            <a:p>
              <a:r>
                <a:rPr lang="en-GB" altLang="en-GB"/>
                <a:t>0</a:t>
              </a:r>
            </a:p>
            <a:p>
              <a:r>
                <a:rPr lang="en-GB" altLang="en-GB"/>
                <a:t>1</a:t>
              </a:r>
            </a:p>
          </p:txBody>
        </p:sp>
        <p:graphicFrame>
          <p:nvGraphicFramePr>
            <p:cNvPr id="17" name="Object 15"/>
            <p:cNvGraphicFramePr>
              <a:graphicFrameLocks noChangeAspect="1"/>
            </p:cNvGraphicFramePr>
            <p:nvPr/>
          </p:nvGraphicFramePr>
          <p:xfrm>
            <a:off x="805" y="1509"/>
            <a:ext cx="224" cy="203"/>
          </p:xfrm>
          <a:graphic>
            <a:graphicData uri="http://schemas.openxmlformats.org/presentationml/2006/ole">
              <mc:AlternateContent xmlns:mc="http://schemas.openxmlformats.org/markup-compatibility/2006">
                <mc:Choice xmlns:v="urn:schemas-microsoft-com:vml" Requires="v">
                  <p:oleObj spid="_x0000_s28791" name="Equation" r:id="rId11" imgW="139700" imgH="127000" progId="Equation.3">
                    <p:embed/>
                  </p:oleObj>
                </mc:Choice>
                <mc:Fallback>
                  <p:oleObj name="Equation" r:id="rId11" imgW="139700" imgH="1270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5" y="1509"/>
                          <a:ext cx="2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6"/>
            <p:cNvGraphicFramePr>
              <a:graphicFrameLocks noChangeAspect="1"/>
            </p:cNvGraphicFramePr>
            <p:nvPr/>
          </p:nvGraphicFramePr>
          <p:xfrm>
            <a:off x="3226" y="698"/>
            <a:ext cx="224" cy="203"/>
          </p:xfrm>
          <a:graphic>
            <a:graphicData uri="http://schemas.openxmlformats.org/presentationml/2006/ole">
              <mc:AlternateContent xmlns:mc="http://schemas.openxmlformats.org/markup-compatibility/2006">
                <mc:Choice xmlns:v="urn:schemas-microsoft-com:vml" Requires="v">
                  <p:oleObj spid="_x0000_s28792" name="Equation" r:id="rId13" imgW="139700" imgH="127000" progId="Equation.3">
                    <p:embed/>
                  </p:oleObj>
                </mc:Choice>
                <mc:Fallback>
                  <p:oleObj name="Equation" r:id="rId13" imgW="139700" imgH="12700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6" y="698"/>
                          <a:ext cx="2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7"/>
            <p:cNvSpPr txBox="1">
              <a:spLocks noChangeArrowheads="1"/>
            </p:cNvSpPr>
            <p:nvPr/>
          </p:nvSpPr>
          <p:spPr bwMode="auto">
            <a:xfrm>
              <a:off x="3857" y="1035"/>
              <a:ext cx="212" cy="978"/>
            </a:xfrm>
            <a:prstGeom prst="rect">
              <a:avLst/>
            </a:prstGeom>
            <a:noFill/>
            <a:ln w="9525">
              <a:noFill/>
              <a:miter lim="800000"/>
              <a:headEnd/>
              <a:tailEnd/>
            </a:ln>
            <a:effectLst/>
          </p:spPr>
          <p:txBody>
            <a:bodyPr wrap="none">
              <a:spAutoFit/>
            </a:bodyPr>
            <a:lstStyle/>
            <a:p>
              <a:r>
                <a:rPr lang="en-GB" altLang="en-GB"/>
                <a:t>0</a:t>
              </a:r>
            </a:p>
            <a:p>
              <a:r>
                <a:rPr lang="en-GB" altLang="en-GB"/>
                <a:t>0</a:t>
              </a:r>
            </a:p>
            <a:p>
              <a:r>
                <a:rPr lang="en-GB" altLang="en-GB"/>
                <a:t>0</a:t>
              </a:r>
            </a:p>
            <a:p>
              <a:r>
                <a:rPr lang="en-GB" altLang="en-GB"/>
                <a:t>1</a:t>
              </a:r>
            </a:p>
          </p:txBody>
        </p:sp>
      </p:grpSp>
      <p:grpSp>
        <p:nvGrpSpPr>
          <p:cNvPr id="20" name="Group 33"/>
          <p:cNvGrpSpPr>
            <a:grpSpLocks/>
          </p:cNvGrpSpPr>
          <p:nvPr/>
        </p:nvGrpSpPr>
        <p:grpSpPr bwMode="auto">
          <a:xfrm>
            <a:off x="593725" y="3802063"/>
            <a:ext cx="8126413" cy="2701925"/>
            <a:chOff x="374" y="2395"/>
            <a:chExt cx="5119" cy="1702"/>
          </a:xfrm>
        </p:grpSpPr>
        <p:sp>
          <p:nvSpPr>
            <p:cNvPr id="21" name="Text Box 18"/>
            <p:cNvSpPr txBox="1">
              <a:spLocks noChangeArrowheads="1"/>
            </p:cNvSpPr>
            <p:nvPr/>
          </p:nvSpPr>
          <p:spPr bwMode="auto">
            <a:xfrm>
              <a:off x="4655" y="3031"/>
              <a:ext cx="838" cy="291"/>
            </a:xfrm>
            <a:prstGeom prst="rect">
              <a:avLst/>
            </a:prstGeom>
            <a:noFill/>
            <a:ln w="9525">
              <a:noFill/>
              <a:miter lim="800000"/>
              <a:headEnd/>
              <a:tailEnd/>
            </a:ln>
            <a:effectLst/>
          </p:spPr>
          <p:txBody>
            <a:bodyPr wrap="none">
              <a:spAutoFit/>
            </a:bodyPr>
            <a:lstStyle/>
            <a:p>
              <a:r>
                <a:rPr lang="en-GB" altLang="en-GB" sz="2400" dirty="0">
                  <a:latin typeface="Arial" pitchFamily="34" charset="0"/>
                  <a:cs typeface="Arial" pitchFamily="34" charset="0"/>
                </a:rPr>
                <a:t>OR gate</a:t>
              </a:r>
            </a:p>
          </p:txBody>
        </p:sp>
        <p:sp>
          <p:nvSpPr>
            <p:cNvPr id="22" name="Rectangle 19"/>
            <p:cNvSpPr>
              <a:spLocks noChangeArrowheads="1"/>
            </p:cNvSpPr>
            <p:nvPr/>
          </p:nvSpPr>
          <p:spPr bwMode="auto">
            <a:xfrm>
              <a:off x="395" y="2496"/>
              <a:ext cx="4021" cy="1601"/>
            </a:xfrm>
            <a:prstGeom prst="rect">
              <a:avLst/>
            </a:prstGeom>
            <a:solidFill>
              <a:schemeClr val="bg1"/>
            </a:solidFill>
            <a:ln w="9525">
              <a:solidFill>
                <a:srgbClr val="D02E02"/>
              </a:solidFill>
              <a:miter lim="800000"/>
              <a:headEnd/>
              <a:tailEnd/>
            </a:ln>
            <a:effectLst>
              <a:outerShdw dist="107763" dir="2700000" algn="ctr" rotWithShape="0">
                <a:schemeClr val="bg2"/>
              </a:outerShdw>
            </a:effectLst>
          </p:spPr>
          <p:txBody>
            <a:bodyPr wrap="none" anchor="ctr"/>
            <a:lstStyle/>
            <a:p>
              <a:pPr algn="ctr"/>
              <a:endParaRPr lang="en-GB" altLang="en-GB"/>
            </a:p>
          </p:txBody>
        </p:sp>
        <p:graphicFrame>
          <p:nvGraphicFramePr>
            <p:cNvPr id="23" name="Object 20"/>
            <p:cNvGraphicFramePr>
              <a:graphicFrameLocks noChangeAspect="1"/>
            </p:cNvGraphicFramePr>
            <p:nvPr/>
          </p:nvGraphicFramePr>
          <p:xfrm>
            <a:off x="1656" y="3227"/>
            <a:ext cx="609" cy="223"/>
          </p:xfrm>
          <a:graphic>
            <a:graphicData uri="http://schemas.openxmlformats.org/presentationml/2006/ole">
              <mc:AlternateContent xmlns:mc="http://schemas.openxmlformats.org/markup-compatibility/2006">
                <mc:Choice xmlns:v="urn:schemas-microsoft-com:vml" Requires="v">
                  <p:oleObj spid="_x0000_s28793" name="Equation" r:id="rId14" imgW="381000" imgH="139700" progId="Equation.3">
                    <p:embed/>
                  </p:oleObj>
                </mc:Choice>
                <mc:Fallback>
                  <p:oleObj name="Equation" r:id="rId14" imgW="381000" imgH="139700" progId="Equation.3">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6" y="3227"/>
                          <a:ext cx="609"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1"/>
            <p:cNvGraphicFramePr>
              <a:graphicFrameLocks noChangeAspect="1"/>
            </p:cNvGraphicFramePr>
            <p:nvPr/>
          </p:nvGraphicFramePr>
          <p:xfrm>
            <a:off x="794" y="2587"/>
            <a:ext cx="224" cy="224"/>
          </p:xfrm>
          <a:graphic>
            <a:graphicData uri="http://schemas.openxmlformats.org/presentationml/2006/ole">
              <mc:AlternateContent xmlns:mc="http://schemas.openxmlformats.org/markup-compatibility/2006">
                <mc:Choice xmlns:v="urn:schemas-microsoft-com:vml" Requires="v">
                  <p:oleObj spid="_x0000_s28794" name="Equation" r:id="rId16" imgW="139700" imgH="139700" progId="Equation.3">
                    <p:embed/>
                  </p:oleObj>
                </mc:Choice>
                <mc:Fallback>
                  <p:oleObj name="Equation" r:id="rId16" imgW="139700" imgH="1397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 y="2587"/>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22"/>
            <p:cNvSpPr>
              <a:spLocks noChangeShapeType="1"/>
            </p:cNvSpPr>
            <p:nvPr/>
          </p:nvSpPr>
          <p:spPr bwMode="auto">
            <a:xfrm>
              <a:off x="3637" y="2571"/>
              <a:ext cx="0" cy="1387"/>
            </a:xfrm>
            <a:prstGeom prst="line">
              <a:avLst/>
            </a:prstGeom>
            <a:noFill/>
            <a:ln w="9525">
              <a:solidFill>
                <a:schemeClr val="tx1"/>
              </a:solidFill>
              <a:round/>
              <a:headEnd/>
              <a:tailEnd/>
            </a:ln>
            <a:effectLst/>
          </p:spPr>
          <p:txBody>
            <a:bodyPr wrap="none" anchor="ctr"/>
            <a:lstStyle/>
            <a:p>
              <a:endParaRPr lang="en-IN"/>
            </a:p>
          </p:txBody>
        </p:sp>
        <p:sp>
          <p:nvSpPr>
            <p:cNvPr id="26" name="Line 23"/>
            <p:cNvSpPr>
              <a:spLocks noChangeShapeType="1"/>
            </p:cNvSpPr>
            <p:nvPr/>
          </p:nvSpPr>
          <p:spPr bwMode="auto">
            <a:xfrm>
              <a:off x="2868" y="2869"/>
              <a:ext cx="1429" cy="0"/>
            </a:xfrm>
            <a:prstGeom prst="line">
              <a:avLst/>
            </a:prstGeom>
            <a:noFill/>
            <a:ln w="9525">
              <a:solidFill>
                <a:schemeClr val="tx1"/>
              </a:solidFill>
              <a:round/>
              <a:headEnd/>
              <a:tailEnd/>
            </a:ln>
            <a:effectLst/>
          </p:spPr>
          <p:txBody>
            <a:bodyPr wrap="none" anchor="ctr"/>
            <a:lstStyle/>
            <a:p>
              <a:endParaRPr lang="en-IN"/>
            </a:p>
          </p:txBody>
        </p:sp>
        <p:graphicFrame>
          <p:nvGraphicFramePr>
            <p:cNvPr id="27" name="Object 24"/>
            <p:cNvGraphicFramePr>
              <a:graphicFrameLocks noChangeAspect="1"/>
            </p:cNvGraphicFramePr>
            <p:nvPr/>
          </p:nvGraphicFramePr>
          <p:xfrm>
            <a:off x="2938" y="2566"/>
            <a:ext cx="224" cy="224"/>
          </p:xfrm>
          <a:graphic>
            <a:graphicData uri="http://schemas.openxmlformats.org/presentationml/2006/ole">
              <mc:AlternateContent xmlns:mc="http://schemas.openxmlformats.org/markup-compatibility/2006">
                <mc:Choice xmlns:v="urn:schemas-microsoft-com:vml" Requires="v">
                  <p:oleObj spid="_x0000_s28795" name="Equation" r:id="rId17" imgW="139700" imgH="139700" progId="Equation.3">
                    <p:embed/>
                  </p:oleObj>
                </mc:Choice>
                <mc:Fallback>
                  <p:oleObj name="Equation" r:id="rId17" imgW="139700" imgH="1397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8" y="2566"/>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5"/>
            <p:cNvGraphicFramePr>
              <a:graphicFrameLocks noChangeAspect="1"/>
            </p:cNvGraphicFramePr>
            <p:nvPr/>
          </p:nvGraphicFramePr>
          <p:xfrm>
            <a:off x="3662" y="2566"/>
            <a:ext cx="610" cy="223"/>
          </p:xfrm>
          <a:graphic>
            <a:graphicData uri="http://schemas.openxmlformats.org/presentationml/2006/ole">
              <mc:AlternateContent xmlns:mc="http://schemas.openxmlformats.org/markup-compatibility/2006">
                <mc:Choice xmlns:v="urn:schemas-microsoft-com:vml" Requires="v">
                  <p:oleObj spid="_x0000_s28796" name="Equation" r:id="rId18" imgW="381000" imgH="139700" progId="Equation.3">
                    <p:embed/>
                  </p:oleObj>
                </mc:Choice>
                <mc:Fallback>
                  <p:oleObj name="Equation" r:id="rId18" imgW="381000" imgH="139700" progId="Equation.3">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2" y="2566"/>
                          <a:ext cx="610"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26"/>
            <p:cNvSpPr txBox="1">
              <a:spLocks noChangeArrowheads="1"/>
            </p:cNvSpPr>
            <p:nvPr/>
          </p:nvSpPr>
          <p:spPr bwMode="auto">
            <a:xfrm>
              <a:off x="2918" y="2924"/>
              <a:ext cx="212" cy="978"/>
            </a:xfrm>
            <a:prstGeom prst="rect">
              <a:avLst/>
            </a:prstGeom>
            <a:noFill/>
            <a:ln w="9525">
              <a:noFill/>
              <a:miter lim="800000"/>
              <a:headEnd/>
              <a:tailEnd/>
            </a:ln>
            <a:effectLst/>
          </p:spPr>
          <p:txBody>
            <a:bodyPr wrap="none">
              <a:spAutoFit/>
            </a:bodyPr>
            <a:lstStyle/>
            <a:p>
              <a:r>
                <a:rPr lang="en-GB" altLang="en-GB"/>
                <a:t>0</a:t>
              </a:r>
            </a:p>
            <a:p>
              <a:r>
                <a:rPr lang="en-GB" altLang="en-GB"/>
                <a:t>0</a:t>
              </a:r>
            </a:p>
            <a:p>
              <a:r>
                <a:rPr lang="en-GB" altLang="en-GB"/>
                <a:t>1</a:t>
              </a:r>
            </a:p>
            <a:p>
              <a:r>
                <a:rPr lang="en-GB" altLang="en-GB"/>
                <a:t>1</a:t>
              </a:r>
            </a:p>
          </p:txBody>
        </p:sp>
        <p:sp>
          <p:nvSpPr>
            <p:cNvPr id="30" name="Text Box 27"/>
            <p:cNvSpPr txBox="1">
              <a:spLocks noChangeArrowheads="1"/>
            </p:cNvSpPr>
            <p:nvPr/>
          </p:nvSpPr>
          <p:spPr bwMode="auto">
            <a:xfrm>
              <a:off x="3270" y="2925"/>
              <a:ext cx="212" cy="978"/>
            </a:xfrm>
            <a:prstGeom prst="rect">
              <a:avLst/>
            </a:prstGeom>
            <a:noFill/>
            <a:ln w="9525">
              <a:noFill/>
              <a:miter lim="800000"/>
              <a:headEnd/>
              <a:tailEnd/>
            </a:ln>
            <a:effectLst/>
          </p:spPr>
          <p:txBody>
            <a:bodyPr wrap="none">
              <a:spAutoFit/>
            </a:bodyPr>
            <a:lstStyle/>
            <a:p>
              <a:r>
                <a:rPr lang="en-GB" altLang="en-GB"/>
                <a:t>0</a:t>
              </a:r>
            </a:p>
            <a:p>
              <a:r>
                <a:rPr lang="en-GB" altLang="en-GB"/>
                <a:t>1</a:t>
              </a:r>
            </a:p>
            <a:p>
              <a:r>
                <a:rPr lang="en-GB" altLang="en-GB"/>
                <a:t>0</a:t>
              </a:r>
            </a:p>
            <a:p>
              <a:r>
                <a:rPr lang="en-GB" altLang="en-GB"/>
                <a:t>1</a:t>
              </a:r>
            </a:p>
          </p:txBody>
        </p:sp>
        <p:graphicFrame>
          <p:nvGraphicFramePr>
            <p:cNvPr id="31" name="Object 28"/>
            <p:cNvGraphicFramePr>
              <a:graphicFrameLocks noChangeAspect="1"/>
            </p:cNvGraphicFramePr>
            <p:nvPr/>
          </p:nvGraphicFramePr>
          <p:xfrm>
            <a:off x="815" y="3397"/>
            <a:ext cx="224" cy="203"/>
          </p:xfrm>
          <a:graphic>
            <a:graphicData uri="http://schemas.openxmlformats.org/presentationml/2006/ole">
              <mc:AlternateContent xmlns:mc="http://schemas.openxmlformats.org/markup-compatibility/2006">
                <mc:Choice xmlns:v="urn:schemas-microsoft-com:vml" Requires="v">
                  <p:oleObj spid="_x0000_s28797" name="Equation" r:id="rId19" imgW="139700" imgH="127000" progId="Equation.3">
                    <p:embed/>
                  </p:oleObj>
                </mc:Choice>
                <mc:Fallback>
                  <p:oleObj name="Equation" r:id="rId19" imgW="139700" imgH="12700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 y="3397"/>
                          <a:ext cx="2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9"/>
            <p:cNvGraphicFramePr>
              <a:graphicFrameLocks noChangeAspect="1"/>
            </p:cNvGraphicFramePr>
            <p:nvPr/>
          </p:nvGraphicFramePr>
          <p:xfrm>
            <a:off x="3236" y="2586"/>
            <a:ext cx="224" cy="203"/>
          </p:xfrm>
          <a:graphic>
            <a:graphicData uri="http://schemas.openxmlformats.org/presentationml/2006/ole">
              <mc:AlternateContent xmlns:mc="http://schemas.openxmlformats.org/markup-compatibility/2006">
                <mc:Choice xmlns:v="urn:schemas-microsoft-com:vml" Requires="v">
                  <p:oleObj spid="_x0000_s28798" name="Equation" r:id="rId20" imgW="139700" imgH="127000" progId="Equation.3">
                    <p:embed/>
                  </p:oleObj>
                </mc:Choice>
                <mc:Fallback>
                  <p:oleObj name="Equation" r:id="rId20" imgW="139700" imgH="12700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6" y="2586"/>
                          <a:ext cx="2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30"/>
            <p:cNvSpPr txBox="1">
              <a:spLocks noChangeArrowheads="1"/>
            </p:cNvSpPr>
            <p:nvPr/>
          </p:nvSpPr>
          <p:spPr bwMode="auto">
            <a:xfrm>
              <a:off x="3867" y="2923"/>
              <a:ext cx="212" cy="978"/>
            </a:xfrm>
            <a:prstGeom prst="rect">
              <a:avLst/>
            </a:prstGeom>
            <a:noFill/>
            <a:ln w="9525">
              <a:noFill/>
              <a:miter lim="800000"/>
              <a:headEnd/>
              <a:tailEnd/>
            </a:ln>
            <a:effectLst/>
          </p:spPr>
          <p:txBody>
            <a:bodyPr wrap="none">
              <a:spAutoFit/>
            </a:bodyPr>
            <a:lstStyle/>
            <a:p>
              <a:r>
                <a:rPr lang="en-GB" altLang="en-GB"/>
                <a:t>0</a:t>
              </a:r>
            </a:p>
            <a:p>
              <a:r>
                <a:rPr lang="en-GB" altLang="en-GB"/>
                <a:t>1</a:t>
              </a:r>
            </a:p>
            <a:p>
              <a:r>
                <a:rPr lang="en-GB" altLang="en-GB"/>
                <a:t>1</a:t>
              </a:r>
            </a:p>
            <a:p>
              <a:r>
                <a:rPr lang="en-GB" altLang="en-GB"/>
                <a:t>1</a:t>
              </a:r>
            </a:p>
          </p:txBody>
        </p:sp>
        <p:graphicFrame>
          <p:nvGraphicFramePr>
            <p:cNvPr id="34" name="Object 31"/>
            <p:cNvGraphicFramePr>
              <a:graphicFrameLocks noChangeAspect="1"/>
            </p:cNvGraphicFramePr>
            <p:nvPr/>
          </p:nvGraphicFramePr>
          <p:xfrm>
            <a:off x="374" y="2395"/>
            <a:ext cx="2204" cy="1469"/>
          </p:xfrm>
          <a:graphic>
            <a:graphicData uri="http://schemas.openxmlformats.org/presentationml/2006/ole">
              <mc:AlternateContent xmlns:mc="http://schemas.openxmlformats.org/markup-compatibility/2006">
                <mc:Choice xmlns:v="urn:schemas-microsoft-com:vml" Requires="v">
                  <p:oleObj spid="_x0000_s28799" name="Picture" r:id="rId21" imgW="2743200" imgH="1828800" progId="Word.Picture.8">
                    <p:embed/>
                  </p:oleObj>
                </mc:Choice>
                <mc:Fallback>
                  <p:oleObj name="Picture" r:id="rId21" imgW="2743200" imgH="1828800" progId="Word.Picture.8">
                    <p:embed/>
                    <p:pic>
                      <p:nvPicPr>
                        <p:cNvPr id="0" name="Picture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 y="2395"/>
                          <a:ext cx="2204" cy="1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Text Box 3"/>
          <p:cNvSpPr txBox="1">
            <a:spLocks noChangeArrowheads="1"/>
          </p:cNvSpPr>
          <p:nvPr/>
        </p:nvSpPr>
        <p:spPr bwMode="auto">
          <a:xfrm>
            <a:off x="457200" y="304800"/>
            <a:ext cx="2684389" cy="461665"/>
          </a:xfrm>
          <a:prstGeom prst="rect">
            <a:avLst/>
          </a:prstGeom>
          <a:noFill/>
          <a:ln w="9525">
            <a:noFill/>
            <a:miter lim="800000"/>
            <a:headEnd/>
            <a:tailEnd/>
          </a:ln>
          <a:effectLst/>
        </p:spPr>
        <p:txBody>
          <a:bodyPr wrap="none">
            <a:spAutoFit/>
          </a:bodyPr>
          <a:lstStyle/>
          <a:p>
            <a:r>
              <a:rPr lang="en-GB" altLang="en-GB" sz="2400" dirty="0">
                <a:latin typeface="Arial" pitchFamily="34" charset="0"/>
                <a:cs typeface="Arial" pitchFamily="34" charset="0"/>
              </a:rPr>
              <a:t>Two bit operations</a:t>
            </a:r>
          </a:p>
        </p:txBody>
      </p:sp>
      <p:grpSp>
        <p:nvGrpSpPr>
          <p:cNvPr id="5" name="Group 21"/>
          <p:cNvGrpSpPr>
            <a:grpSpLocks/>
          </p:cNvGrpSpPr>
          <p:nvPr/>
        </p:nvGrpSpPr>
        <p:grpSpPr bwMode="auto">
          <a:xfrm>
            <a:off x="590550" y="820738"/>
            <a:ext cx="8526463" cy="2686050"/>
            <a:chOff x="372" y="517"/>
            <a:chExt cx="5371" cy="1692"/>
          </a:xfrm>
        </p:grpSpPr>
        <p:sp>
          <p:nvSpPr>
            <p:cNvPr id="6" name="Text Box 4"/>
            <p:cNvSpPr txBox="1">
              <a:spLocks noChangeArrowheads="1"/>
            </p:cNvSpPr>
            <p:nvPr/>
          </p:nvSpPr>
          <p:spPr bwMode="auto">
            <a:xfrm>
              <a:off x="4645" y="1143"/>
              <a:ext cx="1098" cy="291"/>
            </a:xfrm>
            <a:prstGeom prst="rect">
              <a:avLst/>
            </a:prstGeom>
            <a:noFill/>
            <a:ln w="9525">
              <a:noFill/>
              <a:miter lim="800000"/>
              <a:headEnd/>
              <a:tailEnd/>
            </a:ln>
            <a:effectLst/>
          </p:spPr>
          <p:txBody>
            <a:bodyPr wrap="none">
              <a:spAutoFit/>
            </a:bodyPr>
            <a:lstStyle/>
            <a:p>
              <a:r>
                <a:rPr lang="en-GB" altLang="en-GB" sz="2400" dirty="0">
                  <a:latin typeface="Arial" pitchFamily="34" charset="0"/>
                  <a:cs typeface="Arial" pitchFamily="34" charset="0"/>
                </a:rPr>
                <a:t>NAND gate</a:t>
              </a:r>
            </a:p>
          </p:txBody>
        </p:sp>
        <p:sp>
          <p:nvSpPr>
            <p:cNvPr id="7" name="Rectangle 5"/>
            <p:cNvSpPr>
              <a:spLocks noChangeArrowheads="1"/>
            </p:cNvSpPr>
            <p:nvPr/>
          </p:nvSpPr>
          <p:spPr bwMode="auto">
            <a:xfrm>
              <a:off x="385" y="608"/>
              <a:ext cx="4021" cy="1601"/>
            </a:xfrm>
            <a:prstGeom prst="rect">
              <a:avLst/>
            </a:prstGeom>
            <a:solidFill>
              <a:schemeClr val="bg1"/>
            </a:solidFill>
            <a:ln w="9525">
              <a:solidFill>
                <a:srgbClr val="D02E02"/>
              </a:solidFill>
              <a:miter lim="800000"/>
              <a:headEnd/>
              <a:tailEnd/>
            </a:ln>
            <a:effectLst>
              <a:outerShdw dist="107763" dir="2700000" algn="ctr" rotWithShape="0">
                <a:schemeClr val="bg2"/>
              </a:outerShdw>
            </a:effectLst>
          </p:spPr>
          <p:txBody>
            <a:bodyPr wrap="none" anchor="ctr"/>
            <a:lstStyle/>
            <a:p>
              <a:pPr algn="ctr"/>
              <a:endParaRPr lang="en-GB" altLang="en-GB"/>
            </a:p>
          </p:txBody>
        </p:sp>
        <p:graphicFrame>
          <p:nvGraphicFramePr>
            <p:cNvPr id="8" name="Object 6"/>
            <p:cNvGraphicFramePr>
              <a:graphicFrameLocks noChangeAspect="1"/>
            </p:cNvGraphicFramePr>
            <p:nvPr/>
          </p:nvGraphicFramePr>
          <p:xfrm>
            <a:off x="372" y="517"/>
            <a:ext cx="2204" cy="1469"/>
          </p:xfrm>
          <a:graphic>
            <a:graphicData uri="http://schemas.openxmlformats.org/presentationml/2006/ole">
              <mc:AlternateContent xmlns:mc="http://schemas.openxmlformats.org/markup-compatibility/2006">
                <mc:Choice xmlns:v="urn:schemas-microsoft-com:vml" Requires="v">
                  <p:oleObj spid="_x0000_s29754" name="Picture" r:id="rId3" imgW="2743200" imgH="1828800" progId="Word.Picture.8">
                    <p:embed/>
                  </p:oleObj>
                </mc:Choice>
                <mc:Fallback>
                  <p:oleObj name="Picture" r:id="rId3" imgW="2743200" imgH="18288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 y="517"/>
                          <a:ext cx="2204" cy="1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1666" y="1319"/>
            <a:ext cx="569" cy="264"/>
          </p:xfrm>
          <a:graphic>
            <a:graphicData uri="http://schemas.openxmlformats.org/presentationml/2006/ole">
              <mc:AlternateContent xmlns:mc="http://schemas.openxmlformats.org/markup-compatibility/2006">
                <mc:Choice xmlns:v="urn:schemas-microsoft-com:vml" Requires="v">
                  <p:oleObj spid="_x0000_s29755" name="Equation" r:id="rId5" imgW="355600" imgH="165100" progId="Equation.3">
                    <p:embed/>
                  </p:oleObj>
                </mc:Choice>
                <mc:Fallback>
                  <p:oleObj name="Equation" r:id="rId5" imgW="355600" imgH="165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 y="1319"/>
                          <a:ext cx="569"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nvGraphicFramePr>
          <p:xfrm>
            <a:off x="784" y="699"/>
            <a:ext cx="224" cy="224"/>
          </p:xfrm>
          <a:graphic>
            <a:graphicData uri="http://schemas.openxmlformats.org/presentationml/2006/ole">
              <mc:AlternateContent xmlns:mc="http://schemas.openxmlformats.org/markup-compatibility/2006">
                <mc:Choice xmlns:v="urn:schemas-microsoft-com:vml" Requires="v">
                  <p:oleObj spid="_x0000_s29756" name="Equation" r:id="rId7" imgW="139700" imgH="139700" progId="Equation.3">
                    <p:embed/>
                  </p:oleObj>
                </mc:Choice>
                <mc:Fallback>
                  <p:oleObj name="Equation" r:id="rId7" imgW="139700" imgH="1397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 y="699"/>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9"/>
            <p:cNvSpPr>
              <a:spLocks noChangeShapeType="1"/>
            </p:cNvSpPr>
            <p:nvPr/>
          </p:nvSpPr>
          <p:spPr bwMode="auto">
            <a:xfrm>
              <a:off x="3627" y="683"/>
              <a:ext cx="0" cy="1387"/>
            </a:xfrm>
            <a:prstGeom prst="line">
              <a:avLst/>
            </a:prstGeom>
            <a:noFill/>
            <a:ln w="9525">
              <a:solidFill>
                <a:schemeClr val="tx1"/>
              </a:solidFill>
              <a:round/>
              <a:headEnd/>
              <a:tailEnd/>
            </a:ln>
            <a:effectLst/>
          </p:spPr>
          <p:txBody>
            <a:bodyPr wrap="none" anchor="ctr"/>
            <a:lstStyle/>
            <a:p>
              <a:endParaRPr lang="en-IN"/>
            </a:p>
          </p:txBody>
        </p:sp>
        <p:sp>
          <p:nvSpPr>
            <p:cNvPr id="12" name="Line 10"/>
            <p:cNvSpPr>
              <a:spLocks noChangeShapeType="1"/>
            </p:cNvSpPr>
            <p:nvPr/>
          </p:nvSpPr>
          <p:spPr bwMode="auto">
            <a:xfrm>
              <a:off x="2858" y="981"/>
              <a:ext cx="1429" cy="0"/>
            </a:xfrm>
            <a:prstGeom prst="line">
              <a:avLst/>
            </a:prstGeom>
            <a:noFill/>
            <a:ln w="9525">
              <a:solidFill>
                <a:schemeClr val="tx1"/>
              </a:solidFill>
              <a:round/>
              <a:headEnd/>
              <a:tailEnd/>
            </a:ln>
            <a:effectLst/>
          </p:spPr>
          <p:txBody>
            <a:bodyPr wrap="none" anchor="ctr"/>
            <a:lstStyle/>
            <a:p>
              <a:endParaRPr lang="en-IN"/>
            </a:p>
          </p:txBody>
        </p:sp>
        <p:graphicFrame>
          <p:nvGraphicFramePr>
            <p:cNvPr id="13" name="Object 11"/>
            <p:cNvGraphicFramePr>
              <a:graphicFrameLocks noChangeAspect="1"/>
            </p:cNvGraphicFramePr>
            <p:nvPr/>
          </p:nvGraphicFramePr>
          <p:xfrm>
            <a:off x="2928" y="678"/>
            <a:ext cx="224" cy="224"/>
          </p:xfrm>
          <a:graphic>
            <a:graphicData uri="http://schemas.openxmlformats.org/presentationml/2006/ole">
              <mc:AlternateContent xmlns:mc="http://schemas.openxmlformats.org/markup-compatibility/2006">
                <mc:Choice xmlns:v="urn:schemas-microsoft-com:vml" Requires="v">
                  <p:oleObj spid="_x0000_s29757" name="Equation" r:id="rId9" imgW="139700" imgH="139700" progId="Equation.3">
                    <p:embed/>
                  </p:oleObj>
                </mc:Choice>
                <mc:Fallback>
                  <p:oleObj name="Equation" r:id="rId9" imgW="139700" imgH="139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678"/>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2"/>
            <p:cNvSpPr txBox="1">
              <a:spLocks noChangeArrowheads="1"/>
            </p:cNvSpPr>
            <p:nvPr/>
          </p:nvSpPr>
          <p:spPr bwMode="auto">
            <a:xfrm>
              <a:off x="2908" y="1036"/>
              <a:ext cx="212" cy="978"/>
            </a:xfrm>
            <a:prstGeom prst="rect">
              <a:avLst/>
            </a:prstGeom>
            <a:noFill/>
            <a:ln w="9525">
              <a:noFill/>
              <a:miter lim="800000"/>
              <a:headEnd/>
              <a:tailEnd/>
            </a:ln>
            <a:effectLst/>
          </p:spPr>
          <p:txBody>
            <a:bodyPr wrap="none">
              <a:spAutoFit/>
            </a:bodyPr>
            <a:lstStyle/>
            <a:p>
              <a:r>
                <a:rPr lang="en-GB" altLang="en-GB"/>
                <a:t>0</a:t>
              </a:r>
            </a:p>
            <a:p>
              <a:r>
                <a:rPr lang="en-GB" altLang="en-GB"/>
                <a:t>0</a:t>
              </a:r>
            </a:p>
            <a:p>
              <a:r>
                <a:rPr lang="en-GB" altLang="en-GB"/>
                <a:t>1</a:t>
              </a:r>
            </a:p>
            <a:p>
              <a:r>
                <a:rPr lang="en-GB" altLang="en-GB"/>
                <a:t>1</a:t>
              </a:r>
            </a:p>
          </p:txBody>
        </p:sp>
        <p:sp>
          <p:nvSpPr>
            <p:cNvPr id="15" name="Text Box 13"/>
            <p:cNvSpPr txBox="1">
              <a:spLocks noChangeArrowheads="1"/>
            </p:cNvSpPr>
            <p:nvPr/>
          </p:nvSpPr>
          <p:spPr bwMode="auto">
            <a:xfrm>
              <a:off x="3260" y="1037"/>
              <a:ext cx="212" cy="978"/>
            </a:xfrm>
            <a:prstGeom prst="rect">
              <a:avLst/>
            </a:prstGeom>
            <a:noFill/>
            <a:ln w="9525">
              <a:noFill/>
              <a:miter lim="800000"/>
              <a:headEnd/>
              <a:tailEnd/>
            </a:ln>
            <a:effectLst/>
          </p:spPr>
          <p:txBody>
            <a:bodyPr wrap="none">
              <a:spAutoFit/>
            </a:bodyPr>
            <a:lstStyle/>
            <a:p>
              <a:r>
                <a:rPr lang="en-GB" altLang="en-GB"/>
                <a:t>0</a:t>
              </a:r>
            </a:p>
            <a:p>
              <a:r>
                <a:rPr lang="en-GB" altLang="en-GB"/>
                <a:t>1</a:t>
              </a:r>
            </a:p>
            <a:p>
              <a:r>
                <a:rPr lang="en-GB" altLang="en-GB"/>
                <a:t>0</a:t>
              </a:r>
            </a:p>
            <a:p>
              <a:r>
                <a:rPr lang="en-GB" altLang="en-GB"/>
                <a:t>1</a:t>
              </a:r>
            </a:p>
          </p:txBody>
        </p:sp>
        <p:graphicFrame>
          <p:nvGraphicFramePr>
            <p:cNvPr id="16" name="Object 14"/>
            <p:cNvGraphicFramePr>
              <a:graphicFrameLocks noChangeAspect="1"/>
            </p:cNvGraphicFramePr>
            <p:nvPr/>
          </p:nvGraphicFramePr>
          <p:xfrm>
            <a:off x="805" y="1509"/>
            <a:ext cx="224" cy="203"/>
          </p:xfrm>
          <a:graphic>
            <a:graphicData uri="http://schemas.openxmlformats.org/presentationml/2006/ole">
              <mc:AlternateContent xmlns:mc="http://schemas.openxmlformats.org/markup-compatibility/2006">
                <mc:Choice xmlns:v="urn:schemas-microsoft-com:vml" Requires="v">
                  <p:oleObj spid="_x0000_s29758" name="Equation" r:id="rId10" imgW="139700" imgH="127000" progId="Equation.3">
                    <p:embed/>
                  </p:oleObj>
                </mc:Choice>
                <mc:Fallback>
                  <p:oleObj name="Equation" r:id="rId10" imgW="139700" imgH="1270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5" y="1509"/>
                          <a:ext cx="2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5"/>
            <p:cNvGraphicFramePr>
              <a:graphicFrameLocks noChangeAspect="1"/>
            </p:cNvGraphicFramePr>
            <p:nvPr/>
          </p:nvGraphicFramePr>
          <p:xfrm>
            <a:off x="3226" y="698"/>
            <a:ext cx="224" cy="203"/>
          </p:xfrm>
          <a:graphic>
            <a:graphicData uri="http://schemas.openxmlformats.org/presentationml/2006/ole">
              <mc:AlternateContent xmlns:mc="http://schemas.openxmlformats.org/markup-compatibility/2006">
                <mc:Choice xmlns:v="urn:schemas-microsoft-com:vml" Requires="v">
                  <p:oleObj spid="_x0000_s29759" name="Equation" r:id="rId12" imgW="139700" imgH="127000" progId="Equation.3">
                    <p:embed/>
                  </p:oleObj>
                </mc:Choice>
                <mc:Fallback>
                  <p:oleObj name="Equation" r:id="rId12" imgW="139700" imgH="1270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6" y="698"/>
                          <a:ext cx="2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6"/>
            <p:cNvSpPr txBox="1">
              <a:spLocks noChangeArrowheads="1"/>
            </p:cNvSpPr>
            <p:nvPr/>
          </p:nvSpPr>
          <p:spPr bwMode="auto">
            <a:xfrm>
              <a:off x="3857" y="1035"/>
              <a:ext cx="212" cy="978"/>
            </a:xfrm>
            <a:prstGeom prst="rect">
              <a:avLst/>
            </a:prstGeom>
            <a:noFill/>
            <a:ln w="9525">
              <a:noFill/>
              <a:miter lim="800000"/>
              <a:headEnd/>
              <a:tailEnd/>
            </a:ln>
            <a:effectLst/>
          </p:spPr>
          <p:txBody>
            <a:bodyPr wrap="none">
              <a:spAutoFit/>
            </a:bodyPr>
            <a:lstStyle/>
            <a:p>
              <a:r>
                <a:rPr lang="en-GB" altLang="en-GB"/>
                <a:t>1</a:t>
              </a:r>
            </a:p>
            <a:p>
              <a:r>
                <a:rPr lang="en-GB" altLang="en-GB"/>
                <a:t>1</a:t>
              </a:r>
            </a:p>
            <a:p>
              <a:r>
                <a:rPr lang="en-GB" altLang="en-GB"/>
                <a:t>1</a:t>
              </a:r>
            </a:p>
            <a:p>
              <a:r>
                <a:rPr lang="en-GB" altLang="en-GB"/>
                <a:t>0</a:t>
              </a:r>
            </a:p>
          </p:txBody>
        </p:sp>
        <p:graphicFrame>
          <p:nvGraphicFramePr>
            <p:cNvPr id="19" name="Object 18"/>
            <p:cNvGraphicFramePr>
              <a:graphicFrameLocks noChangeAspect="1"/>
            </p:cNvGraphicFramePr>
            <p:nvPr/>
          </p:nvGraphicFramePr>
          <p:xfrm>
            <a:off x="3682" y="668"/>
            <a:ext cx="569" cy="264"/>
          </p:xfrm>
          <a:graphic>
            <a:graphicData uri="http://schemas.openxmlformats.org/presentationml/2006/ole">
              <mc:AlternateContent xmlns:mc="http://schemas.openxmlformats.org/markup-compatibility/2006">
                <mc:Choice xmlns:v="urn:schemas-microsoft-com:vml" Requires="v">
                  <p:oleObj spid="_x0000_s29760" name="Equation" r:id="rId13" imgW="355600" imgH="165100" progId="Equation.3">
                    <p:embed/>
                  </p:oleObj>
                </mc:Choice>
                <mc:Fallback>
                  <p:oleObj name="Equation" r:id="rId13" imgW="355600" imgH="1651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2" y="668"/>
                          <a:ext cx="569"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Text Box 19"/>
          <p:cNvSpPr txBox="1">
            <a:spLocks noChangeArrowheads="1"/>
          </p:cNvSpPr>
          <p:nvPr/>
        </p:nvSpPr>
        <p:spPr bwMode="auto">
          <a:xfrm>
            <a:off x="500034" y="3997325"/>
            <a:ext cx="3733714" cy="430887"/>
          </a:xfrm>
          <a:prstGeom prst="rect">
            <a:avLst/>
          </a:prstGeom>
          <a:noFill/>
          <a:ln w="9525">
            <a:noFill/>
            <a:miter lim="800000"/>
            <a:headEnd/>
            <a:tailEnd/>
          </a:ln>
          <a:effectLst/>
        </p:spPr>
        <p:txBody>
          <a:bodyPr wrap="none">
            <a:spAutoFit/>
          </a:bodyPr>
          <a:lstStyle/>
          <a:p>
            <a:r>
              <a:rPr lang="en-GB" altLang="en-GB" sz="2200" dirty="0">
                <a:latin typeface="Arial" pitchFamily="34" charset="0"/>
                <a:cs typeface="Arial" pitchFamily="34" charset="0"/>
              </a:rPr>
              <a:t>Not all the gates are needed</a:t>
            </a:r>
          </a:p>
        </p:txBody>
      </p:sp>
      <p:grpSp>
        <p:nvGrpSpPr>
          <p:cNvPr id="21" name="Group 22"/>
          <p:cNvGrpSpPr>
            <a:grpSpLocks/>
          </p:cNvGrpSpPr>
          <p:nvPr/>
        </p:nvGrpSpPr>
        <p:grpSpPr bwMode="auto">
          <a:xfrm>
            <a:off x="523875" y="4587875"/>
            <a:ext cx="6834188" cy="1695450"/>
            <a:chOff x="330" y="2890"/>
            <a:chExt cx="4305" cy="1068"/>
          </a:xfrm>
        </p:grpSpPr>
        <p:sp>
          <p:nvSpPr>
            <p:cNvPr id="22" name="Rectangle 17"/>
            <p:cNvSpPr>
              <a:spLocks noChangeArrowheads="1"/>
            </p:cNvSpPr>
            <p:nvPr/>
          </p:nvSpPr>
          <p:spPr bwMode="auto">
            <a:xfrm>
              <a:off x="330" y="2890"/>
              <a:ext cx="4224" cy="1068"/>
            </a:xfrm>
            <a:prstGeom prst="rect">
              <a:avLst/>
            </a:prstGeom>
            <a:solidFill>
              <a:schemeClr val="bg1"/>
            </a:solidFill>
            <a:ln w="9525">
              <a:solidFill>
                <a:srgbClr val="D02E02"/>
              </a:solidFill>
              <a:miter lim="800000"/>
              <a:headEnd/>
              <a:tailEnd/>
            </a:ln>
            <a:effectLst>
              <a:outerShdw dist="107763" dir="2700000" algn="ctr" rotWithShape="0">
                <a:schemeClr val="bg2"/>
              </a:outerShdw>
            </a:effectLst>
          </p:spPr>
          <p:txBody>
            <a:bodyPr wrap="none" anchor="ctr"/>
            <a:lstStyle/>
            <a:p>
              <a:pPr algn="ctr"/>
              <a:endParaRPr lang="en-GB" altLang="en-GB"/>
            </a:p>
          </p:txBody>
        </p:sp>
        <p:sp>
          <p:nvSpPr>
            <p:cNvPr id="23" name="Text Box 20"/>
            <p:cNvSpPr txBox="1">
              <a:spLocks noChangeArrowheads="1"/>
            </p:cNvSpPr>
            <p:nvPr/>
          </p:nvSpPr>
          <p:spPr bwMode="auto">
            <a:xfrm>
              <a:off x="432" y="3024"/>
              <a:ext cx="4203" cy="698"/>
            </a:xfrm>
            <a:prstGeom prst="rect">
              <a:avLst/>
            </a:prstGeom>
            <a:noFill/>
            <a:ln w="9525">
              <a:noFill/>
              <a:miter lim="800000"/>
              <a:headEnd/>
              <a:tailEnd/>
            </a:ln>
            <a:effectLst/>
          </p:spPr>
          <p:txBody>
            <a:bodyPr wrap="square">
              <a:spAutoFit/>
            </a:bodyPr>
            <a:lstStyle/>
            <a:p>
              <a:r>
                <a:rPr lang="en-GB" altLang="en-GB" sz="2200" dirty="0">
                  <a:latin typeface="Arial" pitchFamily="34" charset="0"/>
                  <a:cs typeface="Arial" pitchFamily="34" charset="0"/>
                </a:rPr>
                <a:t>A small set of gates (e.g. NAND, NOT) is universal in that any logical operation can be made from them.</a:t>
              </a:r>
            </a:p>
          </p:txBody>
        </p:sp>
      </p:gr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16632"/>
            <a:ext cx="9144000" cy="3416320"/>
          </a:xfrm>
          <a:prstGeom prst="rect">
            <a:avLst/>
          </a:prstGeom>
        </p:spPr>
        <p:txBody>
          <a:bodyPr wrap="square">
            <a:spAutoFit/>
          </a:bodyPr>
          <a:lstStyle/>
          <a:p>
            <a:r>
              <a:rPr lang="en-US" b="1" dirty="0"/>
              <a:t>What Is Moore's Law?</a:t>
            </a:r>
          </a:p>
          <a:p>
            <a:r>
              <a:rPr lang="en-US" dirty="0"/>
              <a:t>Moore's Law refers to Moore's perception that the number of transistors on a microchip doubles every two years, though the cost of computers is halved. Moore's Law states that we can expect the speed and capability of our computers to increase every couple of years, and we will pay less for them. Another tenet of Moore's Law asserts that this growth is exponential.</a:t>
            </a:r>
          </a:p>
          <a:p>
            <a:endParaRPr lang="en-US" dirty="0"/>
          </a:p>
          <a:p>
            <a:endParaRPr lang="en-US" b="1" dirty="0"/>
          </a:p>
          <a:p>
            <a:r>
              <a:rPr lang="en-US" b="1" dirty="0"/>
              <a:t>Understanding Moore's Law</a:t>
            </a:r>
          </a:p>
          <a:p>
            <a:r>
              <a:rPr lang="en-US" dirty="0"/>
              <a:t>In 1965, Gordon E. Moore—co-founder of Intel (NASDAQ: INTC)—postulated that the number of transistors that can be packed into a given unit of space will double about every two years. Today, however, the doubling of installed transistors on silicon chips occurs closer to every 18 months instead of every two years</a:t>
            </a:r>
            <a:r>
              <a:rPr lang="en-US" dirty="0" smtClean="0"/>
              <a:t>.</a:t>
            </a:r>
            <a:endParaRPr lang="en-US" dirty="0"/>
          </a:p>
        </p:txBody>
      </p:sp>
      <p:pic>
        <p:nvPicPr>
          <p:cNvPr id="9" name="Picture 2" descr="https://upload.wikimedia.org/wikipedia/commons/8/8b/Moore%27s_Law_Transistor_Count_1971-2018.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704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119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01" y="116632"/>
            <a:ext cx="9144000" cy="5170646"/>
          </a:xfrm>
          <a:prstGeom prst="rect">
            <a:avLst/>
          </a:prstGeom>
        </p:spPr>
        <p:txBody>
          <a:bodyPr wrap="square">
            <a:spAutoFit/>
          </a:bodyPr>
          <a:lstStyle/>
          <a:p>
            <a:r>
              <a:rPr lang="en-US" b="1" dirty="0"/>
              <a:t>Creating the Impossible</a:t>
            </a:r>
            <a:r>
              <a:rPr lang="en-US" b="1" dirty="0" smtClean="0"/>
              <a:t>?</a:t>
            </a:r>
          </a:p>
          <a:p>
            <a:pPr algn="just"/>
            <a:endParaRPr lang="en-US" sz="2400" b="1" dirty="0"/>
          </a:p>
          <a:p>
            <a:pPr algn="just"/>
            <a:r>
              <a:rPr lang="en-US" sz="2400" dirty="0"/>
              <a:t>Perhaps the idea of Moore's Law approaching its natural death is most painfully present at the chip manufacturers themselves; as these companies are saddled with the task of building ever-more-powerful chips against the reality of physical odds. Even Intel is competing with itself and its industry to create what ultimately may not be possible</a:t>
            </a:r>
            <a:r>
              <a:rPr lang="en-US" sz="2400" dirty="0" smtClean="0"/>
              <a:t>.</a:t>
            </a:r>
          </a:p>
          <a:p>
            <a:pPr algn="just"/>
            <a:endParaRPr lang="en-US" sz="2400" dirty="0"/>
          </a:p>
          <a:p>
            <a:pPr algn="just"/>
            <a:endParaRPr lang="en-US" sz="2400" dirty="0" smtClean="0"/>
          </a:p>
          <a:p>
            <a:pPr algn="just"/>
            <a:r>
              <a:rPr lang="en-US" sz="2400" dirty="0" smtClean="0"/>
              <a:t>In </a:t>
            </a:r>
            <a:r>
              <a:rPr lang="en-US" sz="2400" dirty="0"/>
              <a:t>2012, with its 22-nanometer (nm) processor, Intel was able to boast having the world's smallest and most advanced transistors in a mass-produced product. In 2014, Intel launched an even smaller, more powerful 14nm chip; and today, the company is struggling to bring its 10nm chip to market.</a:t>
            </a:r>
            <a:endParaRPr lang="en-IN" sz="2400" dirty="0"/>
          </a:p>
        </p:txBody>
      </p:sp>
    </p:spTree>
    <p:extLst>
      <p:ext uri="{BB962C8B-B14F-4D97-AF65-F5344CB8AC3E}">
        <p14:creationId xmlns:p14="http://schemas.microsoft.com/office/powerpoint/2010/main" val="1414535296"/>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9105</TotalTime>
  <Words>1371</Words>
  <Application>Microsoft Office PowerPoint</Application>
  <PresentationFormat>On-screen Show (4:3)</PresentationFormat>
  <Paragraphs>230</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3" baseType="lpstr">
      <vt:lpstr>MS PGothic</vt:lpstr>
      <vt:lpstr>Arial</vt:lpstr>
      <vt:lpstr>Calibri</vt:lpstr>
      <vt:lpstr>Comic Sans MS</vt:lpstr>
      <vt:lpstr>Helvetica</vt:lpstr>
      <vt:lpstr>Symbol</vt:lpstr>
      <vt:lpstr>Wingdings</vt:lpstr>
      <vt:lpstr>Office Theme</vt:lpstr>
      <vt:lpstr>Picture</vt:lpstr>
      <vt:lpstr>Equation</vt:lpstr>
      <vt:lpstr>Quantum computing</vt:lpstr>
      <vt:lpstr>Introduction to Computing (~ Classical)</vt:lpstr>
      <vt:lpstr>How do we do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PowerPoint Presentation</vt:lpstr>
      <vt:lpstr>PowerPoint Presentation</vt:lpstr>
      <vt:lpstr>Classical bits (Cbits)</vt:lpstr>
      <vt:lpstr>Quantum bits</vt:lpstr>
      <vt:lpstr>With complex amplitudes constrained only by the normalization condition </vt:lpstr>
      <vt:lpstr>PowerPoint Presentation</vt:lpstr>
      <vt:lpstr>Implementations of a “Qubit”</vt:lpstr>
      <vt:lpstr>Photon polarization experiment (using-unpolarized light)</vt:lpstr>
      <vt:lpstr>PowerPoint Presentation</vt:lpstr>
      <vt:lpstr>Qubits from Electron spin</vt:lpstr>
      <vt:lpstr>Qubits from electron spin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User</dc:creator>
  <cp:lastModifiedBy>Dr. Gagan Anand</cp:lastModifiedBy>
  <cp:revision>28</cp:revision>
  <dcterms:created xsi:type="dcterms:W3CDTF">2018-10-17T04:25:43Z</dcterms:created>
  <dcterms:modified xsi:type="dcterms:W3CDTF">2019-11-20T01:38:18Z</dcterms:modified>
</cp:coreProperties>
</file>