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79" r:id="rId3"/>
  </p:sldMasterIdLst>
  <p:notesMasterIdLst>
    <p:notesMasterId r:id="rId57"/>
  </p:notesMasterIdLst>
  <p:sldIdLst>
    <p:sldId id="522" r:id="rId4"/>
    <p:sldId id="590" r:id="rId5"/>
    <p:sldId id="591" r:id="rId6"/>
    <p:sldId id="592" r:id="rId7"/>
    <p:sldId id="593" r:id="rId8"/>
    <p:sldId id="594" r:id="rId9"/>
    <p:sldId id="595" r:id="rId10"/>
    <p:sldId id="596" r:id="rId11"/>
    <p:sldId id="597" r:id="rId12"/>
    <p:sldId id="598" r:id="rId13"/>
    <p:sldId id="599" r:id="rId14"/>
    <p:sldId id="600" r:id="rId15"/>
    <p:sldId id="523" r:id="rId16"/>
    <p:sldId id="601" r:id="rId17"/>
    <p:sldId id="602" r:id="rId18"/>
    <p:sldId id="529" r:id="rId19"/>
    <p:sldId id="530" r:id="rId20"/>
    <p:sldId id="531" r:id="rId21"/>
    <p:sldId id="540" r:id="rId22"/>
    <p:sldId id="541" r:id="rId23"/>
    <p:sldId id="542" r:id="rId24"/>
    <p:sldId id="543" r:id="rId25"/>
    <p:sldId id="549" r:id="rId26"/>
    <p:sldId id="550" r:id="rId27"/>
    <p:sldId id="631" r:id="rId28"/>
    <p:sldId id="560" r:id="rId29"/>
    <p:sldId id="561" r:id="rId30"/>
    <p:sldId id="562" r:id="rId31"/>
    <p:sldId id="563" r:id="rId32"/>
    <p:sldId id="557" r:id="rId33"/>
    <p:sldId id="564" r:id="rId34"/>
    <p:sldId id="566" r:id="rId35"/>
    <p:sldId id="567" r:id="rId36"/>
    <p:sldId id="568" r:id="rId37"/>
    <p:sldId id="569" r:id="rId38"/>
    <p:sldId id="570" r:id="rId39"/>
    <p:sldId id="572" r:id="rId40"/>
    <p:sldId id="571" r:id="rId41"/>
    <p:sldId id="573" r:id="rId42"/>
    <p:sldId id="574" r:id="rId43"/>
    <p:sldId id="575" r:id="rId44"/>
    <p:sldId id="584" r:id="rId45"/>
    <p:sldId id="576" r:id="rId46"/>
    <p:sldId id="577" r:id="rId47"/>
    <p:sldId id="578" r:id="rId48"/>
    <p:sldId id="579" r:id="rId49"/>
    <p:sldId id="580" r:id="rId50"/>
    <p:sldId id="581" r:id="rId51"/>
    <p:sldId id="582" r:id="rId52"/>
    <p:sldId id="583" r:id="rId53"/>
    <p:sldId id="585" r:id="rId54"/>
    <p:sldId id="587" r:id="rId55"/>
    <p:sldId id="588" r:id="rId5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00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3910" autoAdjust="0"/>
  </p:normalViewPr>
  <p:slideViewPr>
    <p:cSldViewPr>
      <p:cViewPr>
        <p:scale>
          <a:sx n="50" d="100"/>
          <a:sy n="50" d="100"/>
        </p:scale>
        <p:origin x="-1860" y="-5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79.wmf"/><Relationship Id="rId1" Type="http://schemas.openxmlformats.org/officeDocument/2006/relationships/image" Target="../media/image10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7" Type="http://schemas.openxmlformats.org/officeDocument/2006/relationships/image" Target="../media/image125.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 Id="rId9" Type="http://schemas.openxmlformats.org/officeDocument/2006/relationships/image" Target="../media/image14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154.wmf"/><Relationship Id="rId7" Type="http://schemas.openxmlformats.org/officeDocument/2006/relationships/image" Target="../media/image158.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5" Type="http://schemas.openxmlformats.org/officeDocument/2006/relationships/image" Target="../media/image173.wmf"/><Relationship Id="rId4"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32.wmf"/><Relationship Id="rId1" Type="http://schemas.openxmlformats.org/officeDocument/2006/relationships/image" Target="../media/image41.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1E12986B-D13F-4433-A645-83D4B62EC4C1}" type="datetimeFigureOut">
              <a:rPr lang="en-US"/>
              <a:pPr>
                <a:defRPr/>
              </a:pPr>
              <a:t>3/30/2016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D7C4245C-D552-4424-8693-C2456AF7F9A1}" type="slidenum">
              <a:rPr lang="en-US"/>
              <a:pPr>
                <a:defRPr/>
              </a:pPr>
              <a:t>‹#›</a:t>
            </a:fld>
            <a:endParaRPr lang="en-US"/>
          </a:p>
        </p:txBody>
      </p:sp>
    </p:spTree>
    <p:extLst>
      <p:ext uri="{BB962C8B-B14F-4D97-AF65-F5344CB8AC3E}">
        <p14:creationId xmlns:p14="http://schemas.microsoft.com/office/powerpoint/2010/main" val="3822653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defRPr/>
            </a:pPr>
            <a:fld id="{4DFF1E65-FB52-41CE-B8FC-4C38C6816196}" type="slidenum">
              <a:rPr lang="en-US" sz="1200" b="0">
                <a:solidFill>
                  <a:prstClr val="black"/>
                </a:solidFill>
              </a:rPr>
              <a:pPr eaLnBrk="1" hangingPunct="1">
                <a:defRPr/>
              </a:pPr>
              <a:t>4</a:t>
            </a:fld>
            <a:endParaRPr lang="en-US" sz="1200" b="0">
              <a:solidFill>
                <a:prstClr val="black"/>
              </a:solidFill>
            </a:endParaRPr>
          </a:p>
        </p:txBody>
      </p:sp>
      <p:sp>
        <p:nvSpPr>
          <p:cNvPr id="138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defRPr/>
            </a:pPr>
            <a:fld id="{28D58EA4-0CCA-44E4-B23B-5A7870A88B09}" type="slidenum">
              <a:rPr lang="en-US" sz="1200" b="0">
                <a:solidFill>
                  <a:prstClr val="black"/>
                </a:solidFill>
              </a:rPr>
              <a:pPr eaLnBrk="1" hangingPunct="1">
                <a:defRPr/>
              </a:pPr>
              <a:t>9</a:t>
            </a:fld>
            <a:endParaRPr lang="en-US" sz="1200" b="0">
              <a:solidFill>
                <a:prstClr val="black"/>
              </a:solidFill>
            </a:endParaRPr>
          </a:p>
        </p:txBody>
      </p:sp>
      <p:sp>
        <p:nvSpPr>
          <p:cNvPr id="139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128"/>
              </a:defRPr>
            </a:lvl1pPr>
            <a:lvl2pPr marL="37931725" indent="-37474525" eaLnBrk="0" hangingPunct="0">
              <a:defRPr sz="2400" b="1">
                <a:solidFill>
                  <a:schemeClr val="tx1"/>
                </a:solidFill>
                <a:latin typeface="Arial" charset="0"/>
                <a:ea typeface="ＭＳ Ｐゴシック" charset="-128"/>
              </a:defRPr>
            </a:lvl2pPr>
            <a:lvl3pPr eaLnBrk="0" hangingPunct="0">
              <a:defRPr sz="2400" b="1">
                <a:solidFill>
                  <a:schemeClr val="tx1"/>
                </a:solidFill>
                <a:latin typeface="Arial" charset="0"/>
                <a:ea typeface="ＭＳ Ｐゴシック" charset="-128"/>
              </a:defRPr>
            </a:lvl3pPr>
            <a:lvl4pPr eaLnBrk="0" hangingPunct="0">
              <a:defRPr sz="2400" b="1">
                <a:solidFill>
                  <a:schemeClr val="tx1"/>
                </a:solidFill>
                <a:latin typeface="Arial" charset="0"/>
                <a:ea typeface="ＭＳ Ｐゴシック" charset="-128"/>
              </a:defRPr>
            </a:lvl4pPr>
            <a:lvl5pPr eaLnBrk="0" hangingPunct="0">
              <a:defRPr sz="2400" b="1">
                <a:solidFill>
                  <a:schemeClr val="tx1"/>
                </a:solidFill>
                <a:latin typeface="Arial" charset="0"/>
                <a:ea typeface="ＭＳ Ｐゴシック" charset="-128"/>
              </a:defRPr>
            </a:lvl5pPr>
            <a:lvl6pPr marL="457200" eaLnBrk="0" fontAlgn="base" hangingPunct="0">
              <a:spcBef>
                <a:spcPct val="0"/>
              </a:spcBef>
              <a:spcAft>
                <a:spcPct val="0"/>
              </a:spcAft>
              <a:defRPr sz="2400" b="1">
                <a:solidFill>
                  <a:schemeClr val="tx1"/>
                </a:solidFill>
                <a:latin typeface="Arial" charset="0"/>
                <a:ea typeface="ＭＳ Ｐゴシック" charset="-128"/>
              </a:defRPr>
            </a:lvl6pPr>
            <a:lvl7pPr marL="914400" eaLnBrk="0" fontAlgn="base" hangingPunct="0">
              <a:spcBef>
                <a:spcPct val="0"/>
              </a:spcBef>
              <a:spcAft>
                <a:spcPct val="0"/>
              </a:spcAft>
              <a:defRPr sz="2400" b="1">
                <a:solidFill>
                  <a:schemeClr val="tx1"/>
                </a:solidFill>
                <a:latin typeface="Arial" charset="0"/>
                <a:ea typeface="ＭＳ Ｐゴシック" charset="-128"/>
              </a:defRPr>
            </a:lvl7pPr>
            <a:lvl8pPr marL="1371600" eaLnBrk="0" fontAlgn="base" hangingPunct="0">
              <a:spcBef>
                <a:spcPct val="0"/>
              </a:spcBef>
              <a:spcAft>
                <a:spcPct val="0"/>
              </a:spcAft>
              <a:defRPr sz="2400" b="1">
                <a:solidFill>
                  <a:schemeClr val="tx1"/>
                </a:solidFill>
                <a:latin typeface="Arial" charset="0"/>
                <a:ea typeface="ＭＳ Ｐゴシック" charset="-128"/>
              </a:defRPr>
            </a:lvl8pPr>
            <a:lvl9pPr marL="18288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defRPr/>
            </a:pPr>
            <a:fld id="{92546270-F9B8-4225-8ED4-8F50B1918684}" type="slidenum">
              <a:rPr lang="en-US" sz="1200" b="0">
                <a:solidFill>
                  <a:prstClr val="black"/>
                </a:solidFill>
              </a:rPr>
              <a:pPr eaLnBrk="1" hangingPunct="1">
                <a:defRPr/>
              </a:pPr>
              <a:t>10</a:t>
            </a:fld>
            <a:endParaRPr lang="en-US" sz="1200" b="0">
              <a:solidFill>
                <a:prstClr val="black"/>
              </a:solidFill>
            </a:endParaRPr>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CF803EC-B57C-4F4D-A20A-B7DF768D5D5B}" type="slidenum">
              <a:rPr lang="en-US"/>
              <a:pPr>
                <a:defRPr/>
              </a:pPr>
              <a:t>‹#›</a:t>
            </a:fld>
            <a:endParaRPr lang="en-US"/>
          </a:p>
        </p:txBody>
      </p:sp>
    </p:spTree>
    <p:extLst>
      <p:ext uri="{BB962C8B-B14F-4D97-AF65-F5344CB8AC3E}">
        <p14:creationId xmlns:p14="http://schemas.microsoft.com/office/powerpoint/2010/main" val="371002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AA15BB-0337-4783-93C1-FD1E282E6799}" type="slidenum">
              <a:rPr lang="en-US"/>
              <a:pPr>
                <a:defRPr/>
              </a:pPr>
              <a:t>‹#›</a:t>
            </a:fld>
            <a:endParaRPr lang="en-US"/>
          </a:p>
        </p:txBody>
      </p:sp>
    </p:spTree>
    <p:extLst>
      <p:ext uri="{BB962C8B-B14F-4D97-AF65-F5344CB8AC3E}">
        <p14:creationId xmlns:p14="http://schemas.microsoft.com/office/powerpoint/2010/main" val="375610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B1C8BF-1178-40E1-965B-0B72C5E5337C}" type="slidenum">
              <a:rPr lang="en-US"/>
              <a:pPr>
                <a:defRPr/>
              </a:pPr>
              <a:t>‹#›</a:t>
            </a:fld>
            <a:endParaRPr lang="en-US"/>
          </a:p>
        </p:txBody>
      </p:sp>
    </p:spTree>
    <p:extLst>
      <p:ext uri="{BB962C8B-B14F-4D97-AF65-F5344CB8AC3E}">
        <p14:creationId xmlns:p14="http://schemas.microsoft.com/office/powerpoint/2010/main" val="248346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1A9AED0-F2D7-4BE5-94DC-701BBE8EDBA7}" type="slidenum">
              <a:rPr lang="en-US"/>
              <a:pPr>
                <a:defRPr/>
              </a:pPr>
              <a:t>‹#›</a:t>
            </a:fld>
            <a:endParaRPr lang="en-US"/>
          </a:p>
        </p:txBody>
      </p:sp>
    </p:spTree>
    <p:extLst>
      <p:ext uri="{BB962C8B-B14F-4D97-AF65-F5344CB8AC3E}">
        <p14:creationId xmlns:p14="http://schemas.microsoft.com/office/powerpoint/2010/main" val="2060906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B8C2D90F-2660-4978-8774-414329BE2E08}" type="slidenum">
              <a:rPr lang="en-US"/>
              <a:pPr>
                <a:defRPr/>
              </a:pPr>
              <a:t>‹#›</a:t>
            </a:fld>
            <a:endParaRPr lang="en-US"/>
          </a:p>
        </p:txBody>
      </p:sp>
    </p:spTree>
    <p:extLst>
      <p:ext uri="{BB962C8B-B14F-4D97-AF65-F5344CB8AC3E}">
        <p14:creationId xmlns:p14="http://schemas.microsoft.com/office/powerpoint/2010/main" val="3523129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923EE43-D955-4222-8B27-1BDFACBD12B8}" type="slidenum">
              <a:rPr lang="en-US"/>
              <a:pPr>
                <a:defRPr/>
              </a:pPr>
              <a:t>‹#›</a:t>
            </a:fld>
            <a:endParaRPr lang="en-US"/>
          </a:p>
        </p:txBody>
      </p:sp>
    </p:spTree>
    <p:extLst>
      <p:ext uri="{BB962C8B-B14F-4D97-AF65-F5344CB8AC3E}">
        <p14:creationId xmlns:p14="http://schemas.microsoft.com/office/powerpoint/2010/main" val="1130239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902F89E3-70B8-4073-98FD-9E09D978D5F4}" type="slidenum">
              <a:rPr lang="en-US"/>
              <a:pPr>
                <a:defRPr/>
              </a:pPr>
              <a:t>‹#›</a:t>
            </a:fld>
            <a:endParaRPr lang="en-US"/>
          </a:p>
        </p:txBody>
      </p:sp>
    </p:spTree>
    <p:extLst>
      <p:ext uri="{BB962C8B-B14F-4D97-AF65-F5344CB8AC3E}">
        <p14:creationId xmlns:p14="http://schemas.microsoft.com/office/powerpoint/2010/main" val="15187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5" name="Rectangle 34"/>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3" name="Rectangle 42"/>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4" name="Rectangle 43"/>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516063"/>
            <a:ext cx="2133600" cy="752475"/>
          </a:xfrm>
        </p:spPr>
        <p:txBody>
          <a:bodyPr anchor="b"/>
          <a:lstStyle>
            <a:lvl1pPr algn="l" fontAlgn="base">
              <a:spcBef>
                <a:spcPct val="0"/>
              </a:spcBef>
              <a:spcAft>
                <a:spcPct val="0"/>
              </a:spcAft>
              <a:defRPr sz="2400" smtClean="0">
                <a:latin typeface="Arial" charset="0"/>
              </a:defRPr>
            </a:lvl1pPr>
          </a:lstStyle>
          <a:p>
            <a:pPr>
              <a:defRPr/>
            </a:pPr>
            <a:fld id="{DCD5C0FC-B0AC-4E42-8BAE-C40A2BD46060}" type="datetime1">
              <a:rPr lang="en-IN"/>
              <a:pPr>
                <a:defRPr/>
              </a:pPr>
              <a:t>30-03-2016</a:t>
            </a:fld>
            <a:endParaRPr lang="en-IN"/>
          </a:p>
        </p:txBody>
      </p:sp>
      <p:sp>
        <p:nvSpPr>
          <p:cNvPr id="48" name="Footer Placeholder 4"/>
          <p:cNvSpPr>
            <a:spLocks noGrp="1"/>
          </p:cNvSpPr>
          <p:nvPr>
            <p:ph type="ftr" sz="quarter" idx="11"/>
          </p:nvPr>
        </p:nvSpPr>
        <p:spPr>
          <a:xfrm>
            <a:off x="5303838" y="5719763"/>
            <a:ext cx="2830512" cy="365125"/>
          </a:xfrm>
        </p:spPr>
        <p:txBody>
          <a:bodyPr>
            <a:normAutofit/>
          </a:bodyPr>
          <a:lstStyle>
            <a:lvl1pPr fontAlgn="base">
              <a:spcBef>
                <a:spcPct val="0"/>
              </a:spcBef>
              <a:spcAft>
                <a:spcPct val="0"/>
              </a:spcAft>
              <a:defRPr smtClean="0">
                <a:solidFill>
                  <a:srgbClr val="94C600"/>
                </a:solidFill>
                <a:latin typeface="Arial" charset="0"/>
              </a:defRPr>
            </a:lvl1pPr>
          </a:lstStyle>
          <a:p>
            <a:pPr>
              <a:defRPr/>
            </a:pPr>
            <a:r>
              <a:rPr lang="en-IN"/>
              <a:t>Dr. Kamalpreet Kaur and Vandana</a:t>
            </a:r>
          </a:p>
        </p:txBody>
      </p:sp>
      <p:sp>
        <p:nvSpPr>
          <p:cNvPr id="49" name="Slide Number Placeholder 5"/>
          <p:cNvSpPr>
            <a:spLocks noGrp="1"/>
          </p:cNvSpPr>
          <p:nvPr>
            <p:ph type="sldNum" sz="quarter" idx="12"/>
          </p:nvPr>
        </p:nvSpPr>
        <p:spPr>
          <a:xfrm>
            <a:off x="4649788" y="5719763"/>
            <a:ext cx="642937" cy="365125"/>
          </a:xfrm>
        </p:spPr>
        <p:txBody>
          <a:bodyPr/>
          <a:lstStyle>
            <a:lvl1pPr fontAlgn="base">
              <a:spcBef>
                <a:spcPct val="0"/>
              </a:spcBef>
              <a:spcAft>
                <a:spcPct val="0"/>
              </a:spcAft>
              <a:defRPr smtClean="0">
                <a:solidFill>
                  <a:srgbClr val="94C600"/>
                </a:solidFill>
                <a:latin typeface="Arial" charset="0"/>
              </a:defRPr>
            </a:lvl1pPr>
          </a:lstStyle>
          <a:p>
            <a:pPr>
              <a:defRPr/>
            </a:pPr>
            <a:fld id="{376156A6-AA38-4707-B957-41D4F107F604}" type="slidenum">
              <a:rPr lang="en-IN"/>
              <a:pPr>
                <a:defRPr/>
              </a:pPr>
              <a:t>‹#›</a:t>
            </a:fld>
            <a:endParaRPr lang="en-IN"/>
          </a:p>
        </p:txBody>
      </p:sp>
    </p:spTree>
    <p:extLst>
      <p:ext uri="{BB962C8B-B14F-4D97-AF65-F5344CB8AC3E}">
        <p14:creationId xmlns:p14="http://schemas.microsoft.com/office/powerpoint/2010/main" val="3814604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38CBD57-AF97-49DD-A62C-CEF6A9F29B46}"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12B8DF42-5D49-4E51-A789-D8081921E152}" type="slidenum">
              <a:rPr lang="en-IN"/>
              <a:pPr>
                <a:defRPr/>
              </a:pPr>
              <a:t>‹#›</a:t>
            </a:fld>
            <a:endParaRPr lang="en-IN"/>
          </a:p>
        </p:txBody>
      </p:sp>
    </p:spTree>
    <p:extLst>
      <p:ext uri="{BB962C8B-B14F-4D97-AF65-F5344CB8AC3E}">
        <p14:creationId xmlns:p14="http://schemas.microsoft.com/office/powerpoint/2010/main" val="378832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ED898A2-442B-4071-93E4-496A893E6E04}"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61001668-A878-440B-9606-33870A25701F}" type="slidenum">
              <a:rPr lang="en-IN"/>
              <a:pPr>
                <a:defRPr/>
              </a:pPr>
              <a:t>‹#›</a:t>
            </a:fld>
            <a:endParaRPr lang="en-IN"/>
          </a:p>
        </p:txBody>
      </p:sp>
    </p:spTree>
    <p:extLst>
      <p:ext uri="{BB962C8B-B14F-4D97-AF65-F5344CB8AC3E}">
        <p14:creationId xmlns:p14="http://schemas.microsoft.com/office/powerpoint/2010/main" val="2627637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p:txBody>
          <a:bodyPr/>
          <a:lstStyle>
            <a:lvl1pPr fontAlgn="base">
              <a:spcBef>
                <a:spcPct val="0"/>
              </a:spcBef>
              <a:spcAft>
                <a:spcPct val="0"/>
              </a:spcAft>
              <a:defRPr>
                <a:latin typeface="Arial" charset="0"/>
              </a:defRPr>
            </a:lvl1pPr>
          </a:lstStyle>
          <a:p>
            <a:pPr>
              <a:defRPr/>
            </a:pPr>
            <a:fld id="{13C9F221-FA0B-4DB4-8BB6-4D9C11A6271E}" type="datetime1">
              <a:rPr lang="en-IN"/>
              <a:pPr>
                <a:defRPr/>
              </a:pPr>
              <a:t>30-03-2016</a:t>
            </a:fld>
            <a:endParaRPr lang="en-IN"/>
          </a:p>
        </p:txBody>
      </p:sp>
      <p:sp>
        <p:nvSpPr>
          <p:cNvPr id="6" name="Footer Placeholder 5"/>
          <p:cNvSpPr>
            <a:spLocks noGrp="1"/>
          </p:cNvSpPr>
          <p:nvPr>
            <p:ph type="ftr" sz="quarter" idx="16"/>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7" name="Slide Number Placeholder 6"/>
          <p:cNvSpPr>
            <a:spLocks noGrp="1"/>
          </p:cNvSpPr>
          <p:nvPr>
            <p:ph type="sldNum" sz="quarter" idx="17"/>
          </p:nvPr>
        </p:nvSpPr>
        <p:spPr/>
        <p:txBody>
          <a:bodyPr/>
          <a:lstStyle>
            <a:lvl1pPr fontAlgn="base">
              <a:spcBef>
                <a:spcPct val="0"/>
              </a:spcBef>
              <a:spcAft>
                <a:spcPct val="0"/>
              </a:spcAft>
              <a:defRPr>
                <a:latin typeface="Arial" charset="0"/>
              </a:defRPr>
            </a:lvl1pPr>
          </a:lstStyle>
          <a:p>
            <a:pPr>
              <a:defRPr/>
            </a:pPr>
            <a:fld id="{3C937FD4-788E-4EC7-9477-73AE1FE6A181}" type="slidenum">
              <a:rPr lang="en-IN"/>
              <a:pPr>
                <a:defRPr/>
              </a:pPr>
              <a:t>‹#›</a:t>
            </a:fld>
            <a:endParaRPr lang="en-IN"/>
          </a:p>
        </p:txBody>
      </p:sp>
    </p:spTree>
    <p:extLst>
      <p:ext uri="{BB962C8B-B14F-4D97-AF65-F5344CB8AC3E}">
        <p14:creationId xmlns:p14="http://schemas.microsoft.com/office/powerpoint/2010/main" val="145183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F49C26-46E8-4C5B-8439-EA5DAB0DCCF0}" type="slidenum">
              <a:rPr lang="en-US"/>
              <a:pPr>
                <a:defRPr/>
              </a:pPr>
              <a:t>‹#›</a:t>
            </a:fld>
            <a:endParaRPr lang="en-US"/>
          </a:p>
        </p:txBody>
      </p:sp>
    </p:spTree>
    <p:extLst>
      <p:ext uri="{BB962C8B-B14F-4D97-AF65-F5344CB8AC3E}">
        <p14:creationId xmlns:p14="http://schemas.microsoft.com/office/powerpoint/2010/main" val="26590519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402DFAC-18DF-406F-8467-E2270592A02A}" type="datetime1">
              <a:rPr lang="en-IN"/>
              <a:pPr>
                <a:defRPr/>
              </a:pPr>
              <a:t>30-03-2016</a:t>
            </a:fld>
            <a:endParaRPr lang="en-IN"/>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67869806-A5C6-4C00-9F71-D2099851B01B}" type="slidenum">
              <a:rPr lang="en-IN"/>
              <a:pPr>
                <a:defRPr/>
              </a:pPr>
              <a:t>‹#›</a:t>
            </a:fld>
            <a:endParaRPr lang="en-IN"/>
          </a:p>
        </p:txBody>
      </p:sp>
    </p:spTree>
    <p:extLst>
      <p:ext uri="{BB962C8B-B14F-4D97-AF65-F5344CB8AC3E}">
        <p14:creationId xmlns:p14="http://schemas.microsoft.com/office/powerpoint/2010/main" val="21593149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E40A5761-E418-41E8-B97A-21F2317C8B78}" type="datetime1">
              <a:rPr lang="en-IN"/>
              <a:pPr>
                <a:defRPr/>
              </a:pPr>
              <a:t>30-03-2016</a:t>
            </a:fld>
            <a:endParaRPr lang="en-IN"/>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508C1817-F9A8-453C-996C-EF7C47C937E7}" type="slidenum">
              <a:rPr lang="en-IN"/>
              <a:pPr>
                <a:defRPr/>
              </a:pPr>
              <a:t>‹#›</a:t>
            </a:fld>
            <a:endParaRPr lang="en-IN"/>
          </a:p>
        </p:txBody>
      </p:sp>
    </p:spTree>
    <p:extLst>
      <p:ext uri="{BB962C8B-B14F-4D97-AF65-F5344CB8AC3E}">
        <p14:creationId xmlns:p14="http://schemas.microsoft.com/office/powerpoint/2010/main" val="30708006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2B29E52-94B5-4FC3-BA10-90CD60D0ECA6}" type="datetime1">
              <a:rPr lang="en-IN"/>
              <a:pPr>
                <a:defRPr/>
              </a:pPr>
              <a:t>30-03-2016</a:t>
            </a:fld>
            <a:endParaRPr lang="en-IN"/>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9CF73E0-8370-4F4E-9B1E-38A26D3137B8}" type="slidenum">
              <a:rPr lang="en-IN"/>
              <a:pPr>
                <a:defRPr/>
              </a:pPr>
              <a:t>‹#›</a:t>
            </a:fld>
            <a:endParaRPr lang="en-IN"/>
          </a:p>
        </p:txBody>
      </p:sp>
    </p:spTree>
    <p:extLst>
      <p:ext uri="{BB962C8B-B14F-4D97-AF65-F5344CB8AC3E}">
        <p14:creationId xmlns:p14="http://schemas.microsoft.com/office/powerpoint/2010/main" val="1102688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72B20700-0245-4525-8B61-BDBE5DCF0C79}" type="datetime1">
              <a:rPr lang="en-IN"/>
              <a:pPr>
                <a:defRPr/>
              </a:pPr>
              <a:t>30-03-2016</a:t>
            </a:fld>
            <a:endParaRPr lang="en-IN"/>
          </a:p>
        </p:txBody>
      </p:sp>
      <p:sp>
        <p:nvSpPr>
          <p:cNvPr id="49" name="Slide Number Placeholder 6"/>
          <p:cNvSpPr>
            <a:spLocks noGrp="1"/>
          </p:cNvSpPr>
          <p:nvPr>
            <p:ph type="sldNum" sz="quarter" idx="11"/>
          </p:nvPr>
        </p:nvSpPr>
        <p:spPr/>
        <p:txBody>
          <a:bodyPr/>
          <a:lstStyle>
            <a:lvl1pPr fontAlgn="base">
              <a:spcBef>
                <a:spcPct val="0"/>
              </a:spcBef>
              <a:spcAft>
                <a:spcPct val="0"/>
              </a:spcAft>
              <a:defRPr>
                <a:latin typeface="Arial" charset="0"/>
              </a:defRPr>
            </a:lvl1pPr>
          </a:lstStyle>
          <a:p>
            <a:pPr>
              <a:defRPr/>
            </a:pPr>
            <a:fld id="{5E6AB2FD-B789-4567-8B2E-A7593D9743D5}" type="slidenum">
              <a:rPr lang="en-IN"/>
              <a:pPr>
                <a:defRPr/>
              </a:pPr>
              <a:t>‹#›</a:t>
            </a:fld>
            <a:endParaRPr lang="en-IN"/>
          </a:p>
        </p:txBody>
      </p:sp>
      <p:sp>
        <p:nvSpPr>
          <p:cNvPr id="50" name="Footer Placeholder 5"/>
          <p:cNvSpPr>
            <a:spLocks noGrp="1"/>
          </p:cNvSpPr>
          <p:nvPr>
            <p:ph type="ftr" sz="quarter" idx="12"/>
          </p:nvPr>
        </p:nvSpPr>
        <p:spPr>
          <a:xfrm>
            <a:off x="4641850" y="5724525"/>
            <a:ext cx="3492500" cy="365125"/>
          </a:xfrm>
        </p:spPr>
        <p:txBody>
          <a:bodyPr>
            <a:normAutofit/>
          </a:bodyPr>
          <a:lstStyle>
            <a:lvl1pPr fontAlgn="base">
              <a:spcBef>
                <a:spcPct val="0"/>
              </a:spcBef>
              <a:spcAft>
                <a:spcPct val="0"/>
              </a:spcAft>
              <a:defRPr>
                <a:latin typeface="Arial" charset="0"/>
              </a:defRPr>
            </a:lvl1pPr>
          </a:lstStyle>
          <a:p>
            <a:pPr>
              <a:defRPr/>
            </a:pPr>
            <a:r>
              <a:rPr lang="en-IN"/>
              <a:t>Dr. Kamalpreet Kaur and Vandana</a:t>
            </a:r>
          </a:p>
        </p:txBody>
      </p:sp>
    </p:spTree>
    <p:extLst>
      <p:ext uri="{BB962C8B-B14F-4D97-AF65-F5344CB8AC3E}">
        <p14:creationId xmlns:p14="http://schemas.microsoft.com/office/powerpoint/2010/main" val="2783197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90761786-C0C2-4AB7-8BD6-43830FB56434}" type="datetime1">
              <a:rPr lang="en-IN"/>
              <a:pPr>
                <a:defRPr/>
              </a:pPr>
              <a:t>30-03-2016</a:t>
            </a:fld>
            <a:endParaRPr lang="en-IN"/>
          </a:p>
        </p:txBody>
      </p:sp>
      <p:sp>
        <p:nvSpPr>
          <p:cNvPr id="49" name="Footer Placeholder 5"/>
          <p:cNvSpPr>
            <a:spLocks noGrp="1"/>
          </p:cNvSpPr>
          <p:nvPr>
            <p:ph type="ftr" sz="quarter" idx="11"/>
          </p:nvPr>
        </p:nvSpPr>
        <p:spPr>
          <a:xfrm>
            <a:off x="4641850" y="5724525"/>
            <a:ext cx="3492500" cy="365125"/>
          </a:xfrm>
        </p:spPr>
        <p:txBody>
          <a:bodyPr>
            <a:normAutofit/>
          </a:bodyPr>
          <a:lstStyle>
            <a:lvl1pPr fontAlgn="base">
              <a:spcBef>
                <a:spcPct val="0"/>
              </a:spcBef>
              <a:spcAft>
                <a:spcPct val="0"/>
              </a:spcAft>
              <a:defRPr>
                <a:latin typeface="Arial" charset="0"/>
              </a:defRPr>
            </a:lvl1pPr>
          </a:lstStyle>
          <a:p>
            <a:pPr>
              <a:defRPr/>
            </a:pPr>
            <a:r>
              <a:rPr lang="en-IN"/>
              <a:t>Dr. Kamalpreet Kaur and Vandana</a:t>
            </a:r>
          </a:p>
        </p:txBody>
      </p:sp>
      <p:sp>
        <p:nvSpPr>
          <p:cNvPr id="50" name="Slide Number Placeholder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BA3ABBD-7027-461B-B5E8-C5CDC3E7E685}" type="slidenum">
              <a:rPr lang="en-IN"/>
              <a:pPr>
                <a:defRPr/>
              </a:pPr>
              <a:t>‹#›</a:t>
            </a:fld>
            <a:endParaRPr lang="en-IN"/>
          </a:p>
        </p:txBody>
      </p:sp>
    </p:spTree>
    <p:extLst>
      <p:ext uri="{BB962C8B-B14F-4D97-AF65-F5344CB8AC3E}">
        <p14:creationId xmlns:p14="http://schemas.microsoft.com/office/powerpoint/2010/main" val="1185305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4BFF21A2-29A1-4FBF-B67E-CC405641E800}"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08D6F873-866C-43A6-A158-0EA16E1366F0}" type="slidenum">
              <a:rPr lang="en-IN"/>
              <a:pPr>
                <a:defRPr/>
              </a:pPr>
              <a:t>‹#›</a:t>
            </a:fld>
            <a:endParaRPr lang="en-IN"/>
          </a:p>
        </p:txBody>
      </p:sp>
    </p:spTree>
    <p:extLst>
      <p:ext uri="{BB962C8B-B14F-4D97-AF65-F5344CB8AC3E}">
        <p14:creationId xmlns:p14="http://schemas.microsoft.com/office/powerpoint/2010/main" val="3075737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BF39959-AC74-4EF5-8FA8-04F9CB085804}"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42EDFF7-3246-4ED5-B4CF-B8F2F9645C51}" type="slidenum">
              <a:rPr lang="en-IN"/>
              <a:pPr>
                <a:defRPr/>
              </a:pPr>
              <a:t>‹#›</a:t>
            </a:fld>
            <a:endParaRPr lang="en-IN"/>
          </a:p>
        </p:txBody>
      </p:sp>
    </p:spTree>
    <p:extLst>
      <p:ext uri="{BB962C8B-B14F-4D97-AF65-F5344CB8AC3E}">
        <p14:creationId xmlns:p14="http://schemas.microsoft.com/office/powerpoint/2010/main" val="14313485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39E06B55-ABD1-48AE-A4B4-2DB0672DC680}" type="datetime1">
              <a:rPr lang="en-IN" altLang="en-US"/>
              <a:pPr>
                <a:defRPr/>
              </a:pPr>
              <a:t>30-03-2016</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8" name="Slide Number Placeholder 7"/>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7D7705E2-F3F4-4EB6-A316-EEC4B2EFB05F}" type="slidenum">
              <a:rPr lang="en-US" altLang="en-US"/>
              <a:pPr>
                <a:defRPr/>
              </a:pPr>
              <a:t>‹#›</a:t>
            </a:fld>
            <a:endParaRPr lang="en-US" altLang="en-US"/>
          </a:p>
        </p:txBody>
      </p:sp>
    </p:spTree>
    <p:extLst>
      <p:ext uri="{BB962C8B-B14F-4D97-AF65-F5344CB8AC3E}">
        <p14:creationId xmlns:p14="http://schemas.microsoft.com/office/powerpoint/2010/main" val="417513400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B6C1BBF6-5761-4E8C-B79A-87857906A6AC}" type="datetime1">
              <a:rPr lang="en-IN" altLang="en-US"/>
              <a:pPr>
                <a:defRPr/>
              </a:pPr>
              <a:t>30-03-2016</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7" name="Slide Number Placeholder 6"/>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D579AA56-9A13-4977-83C1-15995DA34785}" type="slidenum">
              <a:rPr lang="en-US" altLang="en-US"/>
              <a:pPr>
                <a:defRPr/>
              </a:pPr>
              <a:t>‹#›</a:t>
            </a:fld>
            <a:endParaRPr lang="en-US" altLang="en-US"/>
          </a:p>
        </p:txBody>
      </p:sp>
    </p:spTree>
    <p:extLst>
      <p:ext uri="{BB962C8B-B14F-4D97-AF65-F5344CB8AC3E}">
        <p14:creationId xmlns:p14="http://schemas.microsoft.com/office/powerpoint/2010/main" val="381563643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292E46B2-190B-4AF2-A6D3-1628C1E7F5A5}" type="datetime1">
              <a:rPr lang="en-IN" altLang="en-US"/>
              <a:pPr>
                <a:defRPr/>
              </a:pPr>
              <a:t>30-03-2016</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9" name="Slide Number Placeholder 8"/>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DEF6FD77-0772-4445-96EF-9B433EF4BA6E}" type="slidenum">
              <a:rPr lang="en-US" altLang="en-US"/>
              <a:pPr>
                <a:defRPr/>
              </a:pPr>
              <a:t>‹#›</a:t>
            </a:fld>
            <a:endParaRPr lang="en-US" altLang="en-US"/>
          </a:p>
        </p:txBody>
      </p:sp>
    </p:spTree>
    <p:extLst>
      <p:ext uri="{BB962C8B-B14F-4D97-AF65-F5344CB8AC3E}">
        <p14:creationId xmlns:p14="http://schemas.microsoft.com/office/powerpoint/2010/main" val="38281267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79CD3-441C-482D-88C0-791FC9CC7E4F}" type="slidenum">
              <a:rPr lang="en-US"/>
              <a:pPr>
                <a:defRPr/>
              </a:pPr>
              <a:t>‹#›</a:t>
            </a:fld>
            <a:endParaRPr lang="en-US"/>
          </a:p>
        </p:txBody>
      </p:sp>
    </p:spTree>
    <p:extLst>
      <p:ext uri="{BB962C8B-B14F-4D97-AF65-F5344CB8AC3E}">
        <p14:creationId xmlns:p14="http://schemas.microsoft.com/office/powerpoint/2010/main" val="4001500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0"/>
          <p:cNvGrpSpPr>
            <a:grpSpLocks/>
          </p:cNvGrpSpPr>
          <p:nvPr/>
        </p:nvGrpSpPr>
        <p:grpSpPr bwMode="auto">
          <a:xfrm>
            <a:off x="-382588" y="0"/>
            <a:ext cx="9932988" cy="6858000"/>
            <a:chOff x="-382404" y="0"/>
            <a:chExt cx="9932332" cy="6858000"/>
          </a:xfrm>
        </p:grpSpPr>
        <p:grpSp>
          <p:nvGrpSpPr>
            <p:cNvPr id="5" name="Group 44"/>
            <p:cNvGrpSpPr>
              <a:grpSpLocks/>
            </p:cNvGrpSpPr>
            <p:nvPr/>
          </p:nvGrpSpPr>
          <p:grpSpPr bwMode="auto">
            <a:xfrm>
              <a:off x="0" y="0"/>
              <a:ext cx="9144000" cy="6858000"/>
              <a:chOff x="0" y="0"/>
              <a:chExt cx="9144000" cy="6858000"/>
            </a:xfrm>
          </p:grpSpPr>
          <p:grpSp>
            <p:nvGrpSpPr>
              <p:cNvPr id="28" name="Group 4"/>
              <p:cNvGrpSpPr>
                <a:grpSpLocks/>
              </p:cNvGrpSpPr>
              <p:nvPr/>
            </p:nvGrpSpPr>
            <p:grpSpPr bwMode="auto">
              <a:xfrm>
                <a:off x="0" y="0"/>
                <a:ext cx="2514600" cy="6858000"/>
                <a:chOff x="0" y="0"/>
                <a:chExt cx="2514600" cy="6858000"/>
              </a:xfrm>
            </p:grpSpPr>
            <p:sp>
              <p:nvSpPr>
                <p:cNvPr id="40" name="Rectangle 39"/>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1"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9" name="Group 5"/>
              <p:cNvGrpSpPr>
                <a:grpSpLocks/>
              </p:cNvGrpSpPr>
              <p:nvPr/>
            </p:nvGrpSpPr>
            <p:grpSpPr bwMode="auto">
              <a:xfrm>
                <a:off x="422910" y="0"/>
                <a:ext cx="2514600" cy="6858000"/>
                <a:chOff x="0" y="0"/>
                <a:chExt cx="2514600" cy="6858000"/>
              </a:xfrm>
            </p:grpSpPr>
            <p:sp>
              <p:nvSpPr>
                <p:cNvPr id="37" name="Rectangle 36"/>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8" name="Rectangle 37"/>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9"/>
              <p:cNvGrpSpPr>
                <a:grpSpLocks/>
              </p:cNvGrpSpPr>
              <p:nvPr/>
            </p:nvGrpSpPr>
            <p:grpSpPr bwMode="auto">
              <a:xfrm rot="10800000">
                <a:off x="6629400" y="0"/>
                <a:ext cx="2514600" cy="6858000"/>
                <a:chOff x="0" y="0"/>
                <a:chExt cx="2514600" cy="6858000"/>
              </a:xfrm>
            </p:grpSpPr>
            <p:sp>
              <p:nvSpPr>
                <p:cNvPr id="34" name="Rectangle 33"/>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5" name="Rectangle 34"/>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1" name="Rectangle 30"/>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2" name="Rectangle 31"/>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6" name="Freeform 5"/>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7" name="Freeform 6"/>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Hexagon 10"/>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Hexagon 11"/>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Freeform 15"/>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Hexagon 16"/>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Freeform 25"/>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3" name="Rectangle 42"/>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4" name="Rectangle 43"/>
          <p:cNvSpPr/>
          <p:nvPr/>
        </p:nvSpPr>
        <p:spPr>
          <a:xfrm>
            <a:off x="4649788" y="-22225"/>
            <a:ext cx="3505200" cy="23129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7" name="Date Placeholder 3"/>
          <p:cNvSpPr>
            <a:spLocks noGrp="1"/>
          </p:cNvSpPr>
          <p:nvPr>
            <p:ph type="dt" sz="half" idx="10"/>
          </p:nvPr>
        </p:nvSpPr>
        <p:spPr>
          <a:xfrm>
            <a:off x="4738688" y="1516063"/>
            <a:ext cx="2133600" cy="752475"/>
          </a:xfrm>
        </p:spPr>
        <p:txBody>
          <a:bodyPr anchor="b"/>
          <a:lstStyle>
            <a:lvl1pPr algn="l" fontAlgn="base">
              <a:spcBef>
                <a:spcPct val="0"/>
              </a:spcBef>
              <a:spcAft>
                <a:spcPct val="0"/>
              </a:spcAft>
              <a:defRPr sz="2400" smtClean="0">
                <a:latin typeface="Arial" charset="0"/>
              </a:defRPr>
            </a:lvl1pPr>
          </a:lstStyle>
          <a:p>
            <a:pPr>
              <a:defRPr/>
            </a:pPr>
            <a:fld id="{FC24CF1A-DD55-4A45-9DD3-68703398751C}" type="datetime1">
              <a:rPr lang="en-IN"/>
              <a:pPr>
                <a:defRPr/>
              </a:pPr>
              <a:t>30-03-2016</a:t>
            </a:fld>
            <a:endParaRPr lang="en-IN"/>
          </a:p>
        </p:txBody>
      </p:sp>
      <p:sp>
        <p:nvSpPr>
          <p:cNvPr id="48" name="Footer Placeholder 4"/>
          <p:cNvSpPr>
            <a:spLocks noGrp="1"/>
          </p:cNvSpPr>
          <p:nvPr>
            <p:ph type="ftr" sz="quarter" idx="11"/>
          </p:nvPr>
        </p:nvSpPr>
        <p:spPr>
          <a:xfrm>
            <a:off x="5303838" y="5719763"/>
            <a:ext cx="2830512" cy="365125"/>
          </a:xfrm>
        </p:spPr>
        <p:txBody>
          <a:bodyPr>
            <a:normAutofit/>
          </a:bodyPr>
          <a:lstStyle>
            <a:lvl1pPr fontAlgn="base">
              <a:spcBef>
                <a:spcPct val="0"/>
              </a:spcBef>
              <a:spcAft>
                <a:spcPct val="0"/>
              </a:spcAft>
              <a:defRPr smtClean="0">
                <a:solidFill>
                  <a:srgbClr val="94C600"/>
                </a:solidFill>
                <a:latin typeface="Arial" charset="0"/>
              </a:defRPr>
            </a:lvl1pPr>
          </a:lstStyle>
          <a:p>
            <a:pPr>
              <a:defRPr/>
            </a:pPr>
            <a:r>
              <a:rPr lang="en-IN"/>
              <a:t>Dr. Kamalpreet Kaur and Vandana</a:t>
            </a:r>
          </a:p>
        </p:txBody>
      </p:sp>
      <p:sp>
        <p:nvSpPr>
          <p:cNvPr id="49" name="Slide Number Placeholder 5"/>
          <p:cNvSpPr>
            <a:spLocks noGrp="1"/>
          </p:cNvSpPr>
          <p:nvPr>
            <p:ph type="sldNum" sz="quarter" idx="12"/>
          </p:nvPr>
        </p:nvSpPr>
        <p:spPr>
          <a:xfrm>
            <a:off x="4649788" y="5719763"/>
            <a:ext cx="642937" cy="365125"/>
          </a:xfrm>
        </p:spPr>
        <p:txBody>
          <a:bodyPr/>
          <a:lstStyle>
            <a:lvl1pPr fontAlgn="base">
              <a:spcBef>
                <a:spcPct val="0"/>
              </a:spcBef>
              <a:spcAft>
                <a:spcPct val="0"/>
              </a:spcAft>
              <a:defRPr smtClean="0">
                <a:solidFill>
                  <a:srgbClr val="94C600"/>
                </a:solidFill>
                <a:latin typeface="Arial" charset="0"/>
              </a:defRPr>
            </a:lvl1pPr>
          </a:lstStyle>
          <a:p>
            <a:pPr>
              <a:defRPr/>
            </a:pPr>
            <a:fld id="{73F303E2-D169-43D5-80A4-947490F093DD}" type="slidenum">
              <a:rPr lang="en-IN"/>
              <a:pPr>
                <a:defRPr/>
              </a:pPr>
              <a:t>‹#›</a:t>
            </a:fld>
            <a:endParaRPr lang="en-IN"/>
          </a:p>
        </p:txBody>
      </p:sp>
    </p:spTree>
    <p:extLst>
      <p:ext uri="{BB962C8B-B14F-4D97-AF65-F5344CB8AC3E}">
        <p14:creationId xmlns:p14="http://schemas.microsoft.com/office/powerpoint/2010/main" val="362246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A9DDB20D-B096-4F7E-99A6-DF0B24A81D0C}"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3C52FB3-AAF0-48A0-8002-EDA55D34B298}" type="slidenum">
              <a:rPr lang="en-IN"/>
              <a:pPr>
                <a:defRPr/>
              </a:pPr>
              <a:t>‹#›</a:t>
            </a:fld>
            <a:endParaRPr lang="en-IN"/>
          </a:p>
        </p:txBody>
      </p:sp>
    </p:spTree>
    <p:extLst>
      <p:ext uri="{BB962C8B-B14F-4D97-AF65-F5344CB8AC3E}">
        <p14:creationId xmlns:p14="http://schemas.microsoft.com/office/powerpoint/2010/main" val="1138460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D2DF999-8EEF-4B9D-84E0-F7CAE2C3DA66}"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11BA448A-BD03-4BC4-89C8-04CFD2DF3FCF}" type="slidenum">
              <a:rPr lang="en-IN"/>
              <a:pPr>
                <a:defRPr/>
              </a:pPr>
              <a:t>‹#›</a:t>
            </a:fld>
            <a:endParaRPr lang="en-IN"/>
          </a:p>
        </p:txBody>
      </p:sp>
    </p:spTree>
    <p:extLst>
      <p:ext uri="{BB962C8B-B14F-4D97-AF65-F5344CB8AC3E}">
        <p14:creationId xmlns:p14="http://schemas.microsoft.com/office/powerpoint/2010/main" val="38561144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5"/>
          </p:nvPr>
        </p:nvSpPr>
        <p:spPr/>
        <p:txBody>
          <a:bodyPr/>
          <a:lstStyle>
            <a:lvl1pPr fontAlgn="base">
              <a:spcBef>
                <a:spcPct val="0"/>
              </a:spcBef>
              <a:spcAft>
                <a:spcPct val="0"/>
              </a:spcAft>
              <a:defRPr>
                <a:latin typeface="Arial" charset="0"/>
              </a:defRPr>
            </a:lvl1pPr>
          </a:lstStyle>
          <a:p>
            <a:pPr>
              <a:defRPr/>
            </a:pPr>
            <a:fld id="{F379DDB1-A70E-49CA-9DE1-3C0BE1220B87}" type="datetime1">
              <a:rPr lang="en-IN"/>
              <a:pPr>
                <a:defRPr/>
              </a:pPr>
              <a:t>30-03-2016</a:t>
            </a:fld>
            <a:endParaRPr lang="en-IN"/>
          </a:p>
        </p:txBody>
      </p:sp>
      <p:sp>
        <p:nvSpPr>
          <p:cNvPr id="6" name="Footer Placeholder 5"/>
          <p:cNvSpPr>
            <a:spLocks noGrp="1"/>
          </p:cNvSpPr>
          <p:nvPr>
            <p:ph type="ftr" sz="quarter" idx="16"/>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7" name="Slide Number Placeholder 6"/>
          <p:cNvSpPr>
            <a:spLocks noGrp="1"/>
          </p:cNvSpPr>
          <p:nvPr>
            <p:ph type="sldNum" sz="quarter" idx="17"/>
          </p:nvPr>
        </p:nvSpPr>
        <p:spPr/>
        <p:txBody>
          <a:bodyPr/>
          <a:lstStyle>
            <a:lvl1pPr fontAlgn="base">
              <a:spcBef>
                <a:spcPct val="0"/>
              </a:spcBef>
              <a:spcAft>
                <a:spcPct val="0"/>
              </a:spcAft>
              <a:defRPr>
                <a:latin typeface="Arial" charset="0"/>
              </a:defRPr>
            </a:lvl1pPr>
          </a:lstStyle>
          <a:p>
            <a:pPr>
              <a:defRPr/>
            </a:pPr>
            <a:fld id="{5C4A4806-D6B9-4AA2-BAF1-F898C0A26FB4}" type="slidenum">
              <a:rPr lang="en-IN"/>
              <a:pPr>
                <a:defRPr/>
              </a:pPr>
              <a:t>‹#›</a:t>
            </a:fld>
            <a:endParaRPr lang="en-IN"/>
          </a:p>
        </p:txBody>
      </p:sp>
    </p:spTree>
    <p:extLst>
      <p:ext uri="{BB962C8B-B14F-4D97-AF65-F5344CB8AC3E}">
        <p14:creationId xmlns:p14="http://schemas.microsoft.com/office/powerpoint/2010/main" val="214395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DBFE3F0-E365-4402-AF6C-1C32642EC14A}" type="datetime1">
              <a:rPr lang="en-IN"/>
              <a:pPr>
                <a:defRPr/>
              </a:pPr>
              <a:t>30-03-2016</a:t>
            </a:fld>
            <a:endParaRPr lang="en-IN"/>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4B3E423-30B9-44DE-B4C0-9891DB9739C6}" type="slidenum">
              <a:rPr lang="en-IN"/>
              <a:pPr>
                <a:defRPr/>
              </a:pPr>
              <a:t>‹#›</a:t>
            </a:fld>
            <a:endParaRPr lang="en-IN"/>
          </a:p>
        </p:txBody>
      </p:sp>
    </p:spTree>
    <p:extLst>
      <p:ext uri="{BB962C8B-B14F-4D97-AF65-F5344CB8AC3E}">
        <p14:creationId xmlns:p14="http://schemas.microsoft.com/office/powerpoint/2010/main" val="34847338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B8C7066-D09D-4E9F-AA98-B425ED74030B}" type="datetime1">
              <a:rPr lang="en-IN"/>
              <a:pPr>
                <a:defRPr/>
              </a:pPr>
              <a:t>30-03-2016</a:t>
            </a:fld>
            <a:endParaRPr lang="en-IN"/>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361100F8-E21F-4558-A433-70CEBDFD8A50}" type="slidenum">
              <a:rPr lang="en-IN"/>
              <a:pPr>
                <a:defRPr/>
              </a:pPr>
              <a:t>‹#›</a:t>
            </a:fld>
            <a:endParaRPr lang="en-IN"/>
          </a:p>
        </p:txBody>
      </p:sp>
    </p:spTree>
    <p:extLst>
      <p:ext uri="{BB962C8B-B14F-4D97-AF65-F5344CB8AC3E}">
        <p14:creationId xmlns:p14="http://schemas.microsoft.com/office/powerpoint/2010/main" val="135749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950A0191-2D4D-403C-918E-D9E345465C21}" type="datetime1">
              <a:rPr lang="en-IN"/>
              <a:pPr>
                <a:defRPr/>
              </a:pPr>
              <a:t>30-03-2016</a:t>
            </a:fld>
            <a:endParaRPr lang="en-IN"/>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EAF31A97-5256-46B8-A1A5-440FE01F8A5A}" type="slidenum">
              <a:rPr lang="en-IN"/>
              <a:pPr>
                <a:defRPr/>
              </a:pPr>
              <a:t>‹#›</a:t>
            </a:fld>
            <a:endParaRPr lang="en-IN"/>
          </a:p>
        </p:txBody>
      </p:sp>
    </p:spTree>
    <p:extLst>
      <p:ext uri="{BB962C8B-B14F-4D97-AF65-F5344CB8AC3E}">
        <p14:creationId xmlns:p14="http://schemas.microsoft.com/office/powerpoint/2010/main" val="4247545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904875" y="601663"/>
            <a:ext cx="3562350" cy="564832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4739833" y="2657434"/>
            <a:ext cx="3304572" cy="1463153"/>
          </a:xfrm>
        </p:spPr>
        <p:txBody>
          <a:bodyPr>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AC67950-40BE-4D37-8CF6-CCA9FB00FA69}" type="datetime1">
              <a:rPr lang="en-IN"/>
              <a:pPr>
                <a:defRPr/>
              </a:pPr>
              <a:t>30-03-2016</a:t>
            </a:fld>
            <a:endParaRPr lang="en-IN"/>
          </a:p>
        </p:txBody>
      </p:sp>
      <p:sp>
        <p:nvSpPr>
          <p:cNvPr id="49" name="Slide Number Placeholder 6"/>
          <p:cNvSpPr>
            <a:spLocks noGrp="1"/>
          </p:cNvSpPr>
          <p:nvPr>
            <p:ph type="sldNum" sz="quarter" idx="11"/>
          </p:nvPr>
        </p:nvSpPr>
        <p:spPr/>
        <p:txBody>
          <a:bodyPr/>
          <a:lstStyle>
            <a:lvl1pPr fontAlgn="base">
              <a:spcBef>
                <a:spcPct val="0"/>
              </a:spcBef>
              <a:spcAft>
                <a:spcPct val="0"/>
              </a:spcAft>
              <a:defRPr>
                <a:latin typeface="Arial" charset="0"/>
              </a:defRPr>
            </a:lvl1pPr>
          </a:lstStyle>
          <a:p>
            <a:pPr>
              <a:defRPr/>
            </a:pPr>
            <a:fld id="{337514DA-5FAE-4CD9-8C10-8DA35CECB5CF}" type="slidenum">
              <a:rPr lang="en-IN"/>
              <a:pPr>
                <a:defRPr/>
              </a:pPr>
              <a:t>‹#›</a:t>
            </a:fld>
            <a:endParaRPr lang="en-IN"/>
          </a:p>
        </p:txBody>
      </p:sp>
      <p:sp>
        <p:nvSpPr>
          <p:cNvPr id="50" name="Footer Placeholder 5"/>
          <p:cNvSpPr>
            <a:spLocks noGrp="1"/>
          </p:cNvSpPr>
          <p:nvPr>
            <p:ph type="ftr" sz="quarter" idx="12"/>
          </p:nvPr>
        </p:nvSpPr>
        <p:spPr>
          <a:xfrm>
            <a:off x="4641850" y="5724525"/>
            <a:ext cx="3492500" cy="365125"/>
          </a:xfrm>
        </p:spPr>
        <p:txBody>
          <a:bodyPr>
            <a:normAutofit/>
          </a:bodyPr>
          <a:lstStyle>
            <a:lvl1pPr fontAlgn="base">
              <a:spcBef>
                <a:spcPct val="0"/>
              </a:spcBef>
              <a:spcAft>
                <a:spcPct val="0"/>
              </a:spcAft>
              <a:defRPr>
                <a:latin typeface="Arial" charset="0"/>
              </a:defRPr>
            </a:lvl1pPr>
          </a:lstStyle>
          <a:p>
            <a:pPr>
              <a:defRPr/>
            </a:pPr>
            <a:r>
              <a:rPr lang="en-IN"/>
              <a:t>Dr. Kamalpreet Kaur and Vandana</a:t>
            </a:r>
          </a:p>
        </p:txBody>
      </p:sp>
    </p:spTree>
    <p:extLst>
      <p:ext uri="{BB962C8B-B14F-4D97-AF65-F5344CB8AC3E}">
        <p14:creationId xmlns:p14="http://schemas.microsoft.com/office/powerpoint/2010/main" val="3583759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60"/>
          <p:cNvGrpSpPr>
            <a:grpSpLocks/>
          </p:cNvGrpSpPr>
          <p:nvPr/>
        </p:nvGrpSpPr>
        <p:grpSpPr bwMode="auto">
          <a:xfrm>
            <a:off x="-382588" y="0"/>
            <a:ext cx="9932988" cy="6858000"/>
            <a:chOff x="-382404" y="0"/>
            <a:chExt cx="9932332" cy="6858000"/>
          </a:xfrm>
        </p:grpSpPr>
        <p:grpSp>
          <p:nvGrpSpPr>
            <p:cNvPr id="6" name="Group 61"/>
            <p:cNvGrpSpPr>
              <a:grpSpLocks/>
            </p:cNvGrpSpPr>
            <p:nvPr/>
          </p:nvGrpSpPr>
          <p:grpSpPr bwMode="auto">
            <a:xfrm>
              <a:off x="0" y="0"/>
              <a:ext cx="9144000" cy="6858000"/>
              <a:chOff x="0" y="0"/>
              <a:chExt cx="9144000" cy="6858000"/>
            </a:xfrm>
          </p:grpSpPr>
          <p:grpSp>
            <p:nvGrpSpPr>
              <p:cNvPr id="29" name="Group 4"/>
              <p:cNvGrpSpPr>
                <a:grpSpLocks/>
              </p:cNvGrpSpPr>
              <p:nvPr/>
            </p:nvGrpSpPr>
            <p:grpSpPr bwMode="auto">
              <a:xfrm>
                <a:off x="0" y="0"/>
                <a:ext cx="2514600" cy="6858000"/>
                <a:chOff x="0" y="0"/>
                <a:chExt cx="2514600" cy="6858000"/>
              </a:xfrm>
            </p:grpSpPr>
            <p:sp>
              <p:nvSpPr>
                <p:cNvPr id="41" name="Rectangle 40"/>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2"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3"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0" name="Group 5"/>
              <p:cNvGrpSpPr>
                <a:grpSpLocks/>
              </p:cNvGrpSpPr>
              <p:nvPr/>
            </p:nvGrpSpPr>
            <p:grpSpPr bwMode="auto">
              <a:xfrm>
                <a:off x="422910" y="0"/>
                <a:ext cx="2514600" cy="6858000"/>
                <a:chOff x="0" y="0"/>
                <a:chExt cx="2514600" cy="6858000"/>
              </a:xfrm>
            </p:grpSpPr>
            <p:sp>
              <p:nvSpPr>
                <p:cNvPr id="38" name="Rectangle 37"/>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9" name="Rectangle 38"/>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0" name="Rectangle 39"/>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 name="Group 9"/>
              <p:cNvGrpSpPr>
                <a:grpSpLocks/>
              </p:cNvGrpSpPr>
              <p:nvPr/>
            </p:nvGrpSpPr>
            <p:grpSpPr bwMode="auto">
              <a:xfrm rot="10800000">
                <a:off x="6629400" y="0"/>
                <a:ext cx="2514600" cy="6858000"/>
                <a:chOff x="0" y="0"/>
                <a:chExt cx="2514600" cy="6858000"/>
              </a:xfrm>
            </p:grpSpPr>
            <p:sp>
              <p:nvSpPr>
                <p:cNvPr id="35" name="Rectangle 34"/>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6" name="Rectangle 35"/>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7" name="Rectangle 36"/>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32" name="Rectangle 31"/>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3" name="Rectangle 32"/>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4" name="Rectangle 33"/>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7" name="Freeform 6"/>
            <p:cNvSpPr/>
            <p:nvPr/>
          </p:nvSpPr>
          <p:spPr>
            <a:xfrm>
              <a:off x="-12540" y="5035550"/>
              <a:ext cx="9144984"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8" name="Freeform 7"/>
            <p:cNvSpPr/>
            <p:nvPr/>
          </p:nvSpPr>
          <p:spPr>
            <a:xfrm>
              <a:off x="-12540" y="3467100"/>
              <a:ext cx="9144984"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9" name="Freeform 8"/>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0" name="Freeform 9"/>
            <p:cNvSpPr/>
            <p:nvPr/>
          </p:nvSpPr>
          <p:spPr>
            <a:xfrm>
              <a:off x="-12540" y="5284788"/>
              <a:ext cx="9144984"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1" name="Freeform 10"/>
            <p:cNvSpPr/>
            <p:nvPr/>
          </p:nvSpPr>
          <p:spPr>
            <a:xfrm>
              <a:off x="2136793" y="5132388"/>
              <a:ext cx="6982952"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12" name="Hexagon 11"/>
            <p:cNvSpPr/>
            <p:nvPr/>
          </p:nvSpPr>
          <p:spPr>
            <a:xfrm rot="1800000">
              <a:off x="2995574" y="2859088"/>
              <a:ext cx="1601681"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Hexagon 12"/>
            <p:cNvSpPr/>
            <p:nvPr/>
          </p:nvSpPr>
          <p:spPr>
            <a:xfrm rot="1800000">
              <a:off x="3719426"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Hexagon 13"/>
            <p:cNvSpPr/>
            <p:nvPr/>
          </p:nvSpPr>
          <p:spPr>
            <a:xfrm rot="1800000">
              <a:off x="3728950" y="15922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Hexagon 14"/>
            <p:cNvSpPr/>
            <p:nvPr/>
          </p:nvSpPr>
          <p:spPr>
            <a:xfrm rot="1800000">
              <a:off x="2976525" y="325438"/>
              <a:ext cx="1601681"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Hexagon 15"/>
            <p:cNvSpPr/>
            <p:nvPr/>
          </p:nvSpPr>
          <p:spPr>
            <a:xfrm rot="1800000">
              <a:off x="4462327" y="5383213"/>
              <a:ext cx="1601681"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Freeform 16"/>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Hexagon 17"/>
            <p:cNvSpPr/>
            <p:nvPr/>
          </p:nvSpPr>
          <p:spPr>
            <a:xfrm rot="1800000">
              <a:off x="23970" y="540226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Hexagon 18"/>
            <p:cNvSpPr/>
            <p:nvPr/>
          </p:nvSpPr>
          <p:spPr>
            <a:xfrm rot="1800000">
              <a:off x="52543" y="2849563"/>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 name="Hexagon 19"/>
            <p:cNvSpPr/>
            <p:nvPr/>
          </p:nvSpPr>
          <p:spPr>
            <a:xfrm rot="1800000">
              <a:off x="776395" y="4125913"/>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1" name="Hexagon 20"/>
            <p:cNvSpPr/>
            <p:nvPr/>
          </p:nvSpPr>
          <p:spPr>
            <a:xfrm rot="1800000">
              <a:off x="1509772" y="54117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2" name="Hexagon 21"/>
            <p:cNvSpPr/>
            <p:nvPr/>
          </p:nvSpPr>
          <p:spPr>
            <a:xfrm rot="1800000">
              <a:off x="1528821" y="2859088"/>
              <a:ext cx="1601681"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Hexagon 22"/>
            <p:cNvSpPr/>
            <p:nvPr/>
          </p:nvSpPr>
          <p:spPr>
            <a:xfrm rot="1800000">
              <a:off x="795444" y="1563688"/>
              <a:ext cx="1601681"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4" name="Hexagon 23"/>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5" name="Hexagon 24"/>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Hexagon 25"/>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7" name="Freeform 26"/>
            <p:cNvSpPr/>
            <p:nvPr/>
          </p:nvSpPr>
          <p:spPr>
            <a:xfrm rot="1800000">
              <a:off x="8306998" y="4056063"/>
              <a:ext cx="124293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8" name="Freeform 27"/>
            <p:cNvSpPr/>
            <p:nvPr/>
          </p:nvSpPr>
          <p:spPr>
            <a:xfrm rot="1800000">
              <a:off x="8306998"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Rectangle 43"/>
          <p:cNvSpPr/>
          <p:nvPr/>
        </p:nvSpPr>
        <p:spPr>
          <a:xfrm>
            <a:off x="4560888" y="-22225"/>
            <a:ext cx="3679825" cy="627221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5" name="Rectangle 44"/>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6" name="Rectangle 45"/>
          <p:cNvSpPr/>
          <p:nvPr/>
        </p:nvSpPr>
        <p:spPr>
          <a:xfrm>
            <a:off x="904875" y="601663"/>
            <a:ext cx="3562350" cy="564832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7" name="Rectangle 46"/>
          <p:cNvSpPr/>
          <p:nvPr/>
        </p:nvSpPr>
        <p:spPr>
          <a:xfrm>
            <a:off x="4651375" y="6088063"/>
            <a:ext cx="3505200" cy="82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 name="Title 1"/>
          <p:cNvSpPr>
            <a:spLocks noGrp="1"/>
          </p:cNvSpPr>
          <p:nvPr>
            <p:ph type="title"/>
          </p:nvPr>
        </p:nvSpPr>
        <p:spPr>
          <a:xfrm>
            <a:off x="4734424" y="2660904"/>
            <a:ext cx="3300984" cy="1463040"/>
          </a:xfrm>
        </p:spPr>
        <p:txBody>
          <a:bodyPr>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rtlCol="0">
            <a:normAutofit/>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8" name="Date Placeholder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59F44371-431B-44C8-966E-1F1BACED1884}" type="datetime1">
              <a:rPr lang="en-IN"/>
              <a:pPr>
                <a:defRPr/>
              </a:pPr>
              <a:t>30-03-2016</a:t>
            </a:fld>
            <a:endParaRPr lang="en-IN"/>
          </a:p>
        </p:txBody>
      </p:sp>
      <p:sp>
        <p:nvSpPr>
          <p:cNvPr id="49" name="Footer Placeholder 5"/>
          <p:cNvSpPr>
            <a:spLocks noGrp="1"/>
          </p:cNvSpPr>
          <p:nvPr>
            <p:ph type="ftr" sz="quarter" idx="11"/>
          </p:nvPr>
        </p:nvSpPr>
        <p:spPr>
          <a:xfrm>
            <a:off x="4641850" y="5724525"/>
            <a:ext cx="3492500" cy="365125"/>
          </a:xfrm>
        </p:spPr>
        <p:txBody>
          <a:bodyPr>
            <a:normAutofit/>
          </a:bodyPr>
          <a:lstStyle>
            <a:lvl1pPr fontAlgn="base">
              <a:spcBef>
                <a:spcPct val="0"/>
              </a:spcBef>
              <a:spcAft>
                <a:spcPct val="0"/>
              </a:spcAft>
              <a:defRPr>
                <a:latin typeface="Arial" charset="0"/>
              </a:defRPr>
            </a:lvl1pPr>
          </a:lstStyle>
          <a:p>
            <a:pPr>
              <a:defRPr/>
            </a:pPr>
            <a:r>
              <a:rPr lang="en-IN"/>
              <a:t>Dr. Kamalpreet Kaur and Vandana</a:t>
            </a:r>
          </a:p>
        </p:txBody>
      </p:sp>
      <p:sp>
        <p:nvSpPr>
          <p:cNvPr id="50" name="Slide Number Placeholder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0B779550-0B6E-43D6-A806-362B2BA02E54}" type="slidenum">
              <a:rPr lang="en-IN"/>
              <a:pPr>
                <a:defRPr/>
              </a:pPr>
              <a:t>‹#›</a:t>
            </a:fld>
            <a:endParaRPr lang="en-IN"/>
          </a:p>
        </p:txBody>
      </p:sp>
    </p:spTree>
    <p:extLst>
      <p:ext uri="{BB962C8B-B14F-4D97-AF65-F5344CB8AC3E}">
        <p14:creationId xmlns:p14="http://schemas.microsoft.com/office/powerpoint/2010/main" val="23422687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7A5AF235-A6AF-4C5D-BAA9-1B3F5EF37028}"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B9A3BBAC-7BC3-4802-AC36-BC7AA52DFEDF}" type="slidenum">
              <a:rPr lang="en-IN"/>
              <a:pPr>
                <a:defRPr/>
              </a:pPr>
              <a:t>‹#›</a:t>
            </a:fld>
            <a:endParaRPr lang="en-IN"/>
          </a:p>
        </p:txBody>
      </p:sp>
    </p:spTree>
    <p:extLst>
      <p:ext uri="{BB962C8B-B14F-4D97-AF65-F5344CB8AC3E}">
        <p14:creationId xmlns:p14="http://schemas.microsoft.com/office/powerpoint/2010/main" val="143713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5A2B14-C933-4F23-957B-F88ACB8E7364}" type="slidenum">
              <a:rPr lang="en-US"/>
              <a:pPr>
                <a:defRPr/>
              </a:pPr>
              <a:t>‹#›</a:t>
            </a:fld>
            <a:endParaRPr lang="en-US"/>
          </a:p>
        </p:txBody>
      </p:sp>
    </p:spTree>
    <p:extLst>
      <p:ext uri="{BB962C8B-B14F-4D97-AF65-F5344CB8AC3E}">
        <p14:creationId xmlns:p14="http://schemas.microsoft.com/office/powerpoint/2010/main" val="1444370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8D1D7C51-E0E9-47DC-9242-B6674F460971}" type="datetime1">
              <a:rPr lang="en-IN"/>
              <a:pPr>
                <a:defRPr/>
              </a:pPr>
              <a:t>30-03-2016</a:t>
            </a:fld>
            <a:endParaRPr lang="en-IN"/>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r>
              <a:rPr lang="en-IN"/>
              <a:t>Dr. Kamalpreet Kaur and Vandana</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39593C06-0875-4132-86AC-BAADFCED2A72}" type="slidenum">
              <a:rPr lang="en-IN"/>
              <a:pPr>
                <a:defRPr/>
              </a:pPr>
              <a:t>‹#›</a:t>
            </a:fld>
            <a:endParaRPr lang="en-IN"/>
          </a:p>
        </p:txBody>
      </p:sp>
    </p:spTree>
    <p:extLst>
      <p:ext uri="{BB962C8B-B14F-4D97-AF65-F5344CB8AC3E}">
        <p14:creationId xmlns:p14="http://schemas.microsoft.com/office/powerpoint/2010/main" val="17407393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0460A4AC-7E69-4524-AAA5-148D53522C75}" type="datetime1">
              <a:rPr lang="en-IN" altLang="en-US"/>
              <a:pPr>
                <a:defRPr/>
              </a:pPr>
              <a:t>30-03-2016</a:t>
            </a:fld>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8" name="Slide Number Placeholder 7"/>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6F1AFC7B-DF33-42CD-8FDD-877C0CCD23AA}" type="slidenum">
              <a:rPr lang="en-US" altLang="en-US"/>
              <a:pPr>
                <a:defRPr/>
              </a:pPr>
              <a:t>‹#›</a:t>
            </a:fld>
            <a:endParaRPr lang="en-US" altLang="en-US"/>
          </a:p>
        </p:txBody>
      </p:sp>
    </p:spTree>
    <p:extLst>
      <p:ext uri="{BB962C8B-B14F-4D97-AF65-F5344CB8AC3E}">
        <p14:creationId xmlns:p14="http://schemas.microsoft.com/office/powerpoint/2010/main" val="40530714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122AD392-CCAC-4845-A1C0-50E5F7E52DF7}" type="datetime1">
              <a:rPr lang="en-IN" altLang="en-US"/>
              <a:pPr>
                <a:defRPr/>
              </a:pPr>
              <a:t>30-03-2016</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7" name="Slide Number Placeholder 6"/>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90C96B9F-C871-4567-84F3-2279C4E80615}" type="slidenum">
              <a:rPr lang="en-US" altLang="en-US"/>
              <a:pPr>
                <a:defRPr/>
              </a:pPr>
              <a:t>‹#›</a:t>
            </a:fld>
            <a:endParaRPr lang="en-US" altLang="en-US"/>
          </a:p>
        </p:txBody>
      </p:sp>
    </p:spTree>
    <p:extLst>
      <p:ext uri="{BB962C8B-B14F-4D97-AF65-F5344CB8AC3E}">
        <p14:creationId xmlns:p14="http://schemas.microsoft.com/office/powerpoint/2010/main" val="168761677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smtClean="0"/>
              <a:t>Click to edit Master title style</a:t>
            </a:r>
            <a:endParaRPr lang="en-IN"/>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57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Content Placeholder 5"/>
          <p:cNvSpPr>
            <a:spLocks noGrp="1"/>
          </p:cNvSpPr>
          <p:nvPr>
            <p:ph sz="quarter" idx="4"/>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243638"/>
            <a:ext cx="2133600" cy="457200"/>
          </a:xfrm>
        </p:spPr>
        <p:txBody>
          <a:bodyPr/>
          <a:lstStyle>
            <a:lvl1pPr fontAlgn="base">
              <a:spcBef>
                <a:spcPct val="0"/>
              </a:spcBef>
              <a:spcAft>
                <a:spcPct val="0"/>
              </a:spcAft>
              <a:defRPr smtClean="0">
                <a:latin typeface="Arial" charset="0"/>
              </a:defRPr>
            </a:lvl1pPr>
          </a:lstStyle>
          <a:p>
            <a:pPr>
              <a:defRPr/>
            </a:pPr>
            <a:fld id="{2EEA0134-F4E8-4FE4-8FAB-6C09F45EC269}" type="datetime1">
              <a:rPr lang="en-IN" altLang="en-US"/>
              <a:pPr>
                <a:defRPr/>
              </a:pPr>
              <a:t>30-03-2016</a:t>
            </a:fld>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fontAlgn="base">
              <a:spcBef>
                <a:spcPct val="0"/>
              </a:spcBef>
              <a:spcAft>
                <a:spcPct val="0"/>
              </a:spcAft>
              <a:defRPr smtClean="0">
                <a:latin typeface="Arial" charset="0"/>
              </a:defRPr>
            </a:lvl1pPr>
          </a:lstStyle>
          <a:p>
            <a:pPr>
              <a:defRPr/>
            </a:pPr>
            <a:r>
              <a:rPr lang="en-US" altLang="en-US"/>
              <a:t>Dr. Kamalpreet Kaur and Vandana</a:t>
            </a:r>
          </a:p>
        </p:txBody>
      </p:sp>
      <p:sp>
        <p:nvSpPr>
          <p:cNvPr id="9" name="Slide Number Placeholder 8"/>
          <p:cNvSpPr>
            <a:spLocks noGrp="1"/>
          </p:cNvSpPr>
          <p:nvPr>
            <p:ph type="sldNum" sz="quarter" idx="12"/>
          </p:nvPr>
        </p:nvSpPr>
        <p:spPr>
          <a:xfrm>
            <a:off x="6553200" y="6243638"/>
            <a:ext cx="2133600" cy="457200"/>
          </a:xfrm>
        </p:spPr>
        <p:txBody>
          <a:bodyPr/>
          <a:lstStyle>
            <a:lvl1pPr fontAlgn="base">
              <a:spcBef>
                <a:spcPct val="0"/>
              </a:spcBef>
              <a:spcAft>
                <a:spcPct val="0"/>
              </a:spcAft>
              <a:defRPr>
                <a:latin typeface="Arial" charset="0"/>
              </a:defRPr>
            </a:lvl1pPr>
          </a:lstStyle>
          <a:p>
            <a:pPr>
              <a:defRPr/>
            </a:pPr>
            <a:fld id="{5AC1E606-CABE-4178-92B2-672D4C90A5DD}" type="slidenum">
              <a:rPr lang="en-US" altLang="en-US"/>
              <a:pPr>
                <a:defRPr/>
              </a:pPr>
              <a:t>‹#›</a:t>
            </a:fld>
            <a:endParaRPr lang="en-US" altLang="en-US"/>
          </a:p>
        </p:txBody>
      </p:sp>
    </p:spTree>
    <p:extLst>
      <p:ext uri="{BB962C8B-B14F-4D97-AF65-F5344CB8AC3E}">
        <p14:creationId xmlns:p14="http://schemas.microsoft.com/office/powerpoint/2010/main" val="13199324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439BC0-9EA2-4D36-9B4C-C89B777BA124}" type="slidenum">
              <a:rPr lang="en-US"/>
              <a:pPr>
                <a:defRPr/>
              </a:pPr>
              <a:t>‹#›</a:t>
            </a:fld>
            <a:endParaRPr lang="en-US"/>
          </a:p>
        </p:txBody>
      </p:sp>
    </p:spTree>
    <p:extLst>
      <p:ext uri="{BB962C8B-B14F-4D97-AF65-F5344CB8AC3E}">
        <p14:creationId xmlns:p14="http://schemas.microsoft.com/office/powerpoint/2010/main" val="155507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6967F29-C5F7-45C3-A285-0A53C3E30509}" type="slidenum">
              <a:rPr lang="en-US"/>
              <a:pPr>
                <a:defRPr/>
              </a:pPr>
              <a:t>‹#›</a:t>
            </a:fld>
            <a:endParaRPr lang="en-US"/>
          </a:p>
        </p:txBody>
      </p:sp>
    </p:spTree>
    <p:extLst>
      <p:ext uri="{BB962C8B-B14F-4D97-AF65-F5344CB8AC3E}">
        <p14:creationId xmlns:p14="http://schemas.microsoft.com/office/powerpoint/2010/main" val="401947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2A6B61-9251-48C3-B0D1-12520F2AE9A3}" type="slidenum">
              <a:rPr lang="en-US"/>
              <a:pPr>
                <a:defRPr/>
              </a:pPr>
              <a:t>‹#›</a:t>
            </a:fld>
            <a:endParaRPr lang="en-US"/>
          </a:p>
        </p:txBody>
      </p:sp>
    </p:spTree>
    <p:extLst>
      <p:ext uri="{BB962C8B-B14F-4D97-AF65-F5344CB8AC3E}">
        <p14:creationId xmlns:p14="http://schemas.microsoft.com/office/powerpoint/2010/main" val="7203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A063C1-4AE0-411B-BD7D-6959D1DCF155}" type="slidenum">
              <a:rPr lang="en-US"/>
              <a:pPr>
                <a:defRPr/>
              </a:pPr>
              <a:t>‹#›</a:t>
            </a:fld>
            <a:endParaRPr lang="en-US"/>
          </a:p>
        </p:txBody>
      </p:sp>
    </p:spTree>
    <p:extLst>
      <p:ext uri="{BB962C8B-B14F-4D97-AF65-F5344CB8AC3E}">
        <p14:creationId xmlns:p14="http://schemas.microsoft.com/office/powerpoint/2010/main" val="227473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FFD9C9-F63A-4ED8-8E10-56D8FDF1D227}" type="slidenum">
              <a:rPr lang="en-US"/>
              <a:pPr>
                <a:defRPr/>
              </a:pPr>
              <a:t>‹#›</a:t>
            </a:fld>
            <a:endParaRPr lang="en-US"/>
          </a:p>
        </p:txBody>
      </p:sp>
    </p:spTree>
    <p:extLst>
      <p:ext uri="{BB962C8B-B14F-4D97-AF65-F5344CB8AC3E}">
        <p14:creationId xmlns:p14="http://schemas.microsoft.com/office/powerpoint/2010/main" val="377635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28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mn-cs"/>
              </a:defRPr>
            </a:lvl1pPr>
          </a:lstStyle>
          <a:p>
            <a:pPr>
              <a:defRPr/>
            </a:pPr>
            <a:fld id="{0F0FDC60-086D-4924-B145-93DD2AC6283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050" name="Group 41"/>
          <p:cNvGrpSpPr>
            <a:grpSpLocks/>
          </p:cNvGrpSpPr>
          <p:nvPr/>
        </p:nvGrpSpPr>
        <p:grpSpPr bwMode="auto">
          <a:xfrm>
            <a:off x="-304800" y="0"/>
            <a:ext cx="9932988" cy="6858000"/>
            <a:chOff x="-382404" y="0"/>
            <a:chExt cx="9932332" cy="6858000"/>
          </a:xfrm>
        </p:grpSpPr>
        <p:grpSp>
          <p:nvGrpSpPr>
            <p:cNvPr id="2059" name="Group 44"/>
            <p:cNvGrpSpPr>
              <a:grpSpLocks/>
            </p:cNvGrpSpPr>
            <p:nvPr/>
          </p:nvGrpSpPr>
          <p:grpSpPr bwMode="auto">
            <a:xfrm>
              <a:off x="0" y="0"/>
              <a:ext cx="9144000" cy="6858000"/>
              <a:chOff x="0" y="0"/>
              <a:chExt cx="9144000" cy="6858000"/>
            </a:xfrm>
          </p:grpSpPr>
          <p:grpSp>
            <p:nvGrpSpPr>
              <p:cNvPr id="2082"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083"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2084"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054"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5"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FEFEFE"/>
                </a:solidFill>
                <a:latin typeface="Cambria"/>
                <a:cs typeface="Arial" charset="0"/>
              </a:defRPr>
            </a:lvl1pPr>
          </a:lstStyle>
          <a:p>
            <a:pPr>
              <a:defRPr/>
            </a:pPr>
            <a:fld id="{35958BE8-3B70-4827-9D4D-0A16159EE033}" type="datetime1">
              <a:rPr lang="en-IN"/>
              <a:pPr>
                <a:defRPr/>
              </a:pPr>
              <a:t>30-03-2016</a:t>
            </a:fld>
            <a:endParaRPr lang="en-IN"/>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94C600"/>
                </a:solidFill>
                <a:latin typeface="Cambria"/>
                <a:cs typeface="Arial" charset="0"/>
              </a:defRPr>
            </a:lvl1pPr>
          </a:lstStyle>
          <a:p>
            <a:pPr>
              <a:defRPr/>
            </a:pPr>
            <a:r>
              <a:rPr lang="en-IN"/>
              <a:t>Dr. Kamalpreet Kaur and Vandana</a:t>
            </a:r>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EFEFE"/>
                </a:solidFill>
                <a:latin typeface="Cambria"/>
                <a:cs typeface="Arial" charset="0"/>
              </a:defRPr>
            </a:lvl1pPr>
          </a:lstStyle>
          <a:p>
            <a:pPr>
              <a:defRPr/>
            </a:pPr>
            <a:fld id="{FEA98619-A4AC-4AAB-8999-82638F6A51F1}"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Lst>
  <p:hf hdr="0" ftr="0" dt="0"/>
  <p:txStyles>
    <p:titleStyle>
      <a:lvl1pPr algn="l" rtl="0" fontAlgn="base">
        <a:spcBef>
          <a:spcPct val="0"/>
        </a:spcBef>
        <a:spcAft>
          <a:spcPct val="0"/>
        </a:spcAft>
        <a:defRPr sz="4000" kern="1200">
          <a:solidFill>
            <a:schemeClr val="accent1"/>
          </a:solidFill>
          <a:latin typeface="+mj-lt"/>
          <a:ea typeface="+mj-ea"/>
          <a:cs typeface="+mj-cs"/>
        </a:defRPr>
      </a:lvl1pPr>
      <a:lvl2pPr algn="l" rtl="0" fontAlgn="base">
        <a:spcBef>
          <a:spcPct val="0"/>
        </a:spcBef>
        <a:spcAft>
          <a:spcPct val="0"/>
        </a:spcAft>
        <a:defRPr sz="4000">
          <a:solidFill>
            <a:schemeClr val="accent1"/>
          </a:solidFill>
          <a:latin typeface="Calibri" pitchFamily="34" charset="0"/>
        </a:defRPr>
      </a:lvl2pPr>
      <a:lvl3pPr algn="l" rtl="0" fontAlgn="base">
        <a:spcBef>
          <a:spcPct val="0"/>
        </a:spcBef>
        <a:spcAft>
          <a:spcPct val="0"/>
        </a:spcAft>
        <a:defRPr sz="4000">
          <a:solidFill>
            <a:schemeClr val="accent1"/>
          </a:solidFill>
          <a:latin typeface="Calibri" pitchFamily="34" charset="0"/>
        </a:defRPr>
      </a:lvl3pPr>
      <a:lvl4pPr algn="l" rtl="0" fontAlgn="base">
        <a:spcBef>
          <a:spcPct val="0"/>
        </a:spcBef>
        <a:spcAft>
          <a:spcPct val="0"/>
        </a:spcAft>
        <a:defRPr sz="4000">
          <a:solidFill>
            <a:schemeClr val="accent1"/>
          </a:solidFill>
          <a:latin typeface="Calibri" pitchFamily="34" charset="0"/>
        </a:defRPr>
      </a:lvl4pPr>
      <a:lvl5pPr algn="l" rtl="0" fontAlgn="base">
        <a:spcBef>
          <a:spcPct val="0"/>
        </a:spcBef>
        <a:spcAft>
          <a:spcPct val="0"/>
        </a:spcAft>
        <a:defRPr sz="4000">
          <a:solidFill>
            <a:schemeClr val="accent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fontAlgn="base">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fontAlgn="base">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fontAlgn="base">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fontAlgn="base">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fontAlgn="base">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074" name="Group 41"/>
          <p:cNvGrpSpPr>
            <a:grpSpLocks/>
          </p:cNvGrpSpPr>
          <p:nvPr/>
        </p:nvGrpSpPr>
        <p:grpSpPr bwMode="auto">
          <a:xfrm>
            <a:off x="-304800" y="0"/>
            <a:ext cx="9932988" cy="6858000"/>
            <a:chOff x="-382404" y="0"/>
            <a:chExt cx="9932332" cy="6858000"/>
          </a:xfrm>
        </p:grpSpPr>
        <p:grpSp>
          <p:nvGrpSpPr>
            <p:cNvPr id="3083" name="Group 44"/>
            <p:cNvGrpSpPr>
              <a:grpSpLocks/>
            </p:cNvGrpSpPr>
            <p:nvPr/>
          </p:nvGrpSpPr>
          <p:grpSpPr bwMode="auto">
            <a:xfrm>
              <a:off x="0" y="0"/>
              <a:ext cx="9144000" cy="6858000"/>
              <a:chOff x="0" y="0"/>
              <a:chExt cx="9144000" cy="6858000"/>
            </a:xfrm>
          </p:grpSpPr>
          <p:grpSp>
            <p:nvGrpSpPr>
              <p:cNvPr id="3106" name="Group 4"/>
              <p:cNvGrpSpPr>
                <a:grpSpLocks/>
              </p:cNvGrpSpPr>
              <p:nvPr/>
            </p:nvGrpSpPr>
            <p:grpSpPr bwMode="auto">
              <a:xfrm>
                <a:off x="0" y="0"/>
                <a:ext cx="2514600" cy="6858000"/>
                <a:chOff x="0" y="0"/>
                <a:chExt cx="2514600" cy="6858000"/>
              </a:xfrm>
            </p:grpSpPr>
            <p:sp>
              <p:nvSpPr>
                <p:cNvPr id="113" name="Rectangle 112"/>
                <p:cNvSpPr/>
                <p:nvPr/>
              </p:nvSpPr>
              <p:spPr>
                <a:xfrm>
                  <a:off x="914499"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4" name="Rectangle 2"/>
                <p:cNvSpPr/>
                <p:nvPr/>
              </p:nvSpPr>
              <p:spPr>
                <a:xfrm>
                  <a:off x="159"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5" name="Rectangle 3"/>
                <p:cNvSpPr/>
                <p:nvPr/>
              </p:nvSpPr>
              <p:spPr>
                <a:xfrm>
                  <a:off x="228744"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07" name="Group 5"/>
              <p:cNvGrpSpPr>
                <a:grpSpLocks/>
              </p:cNvGrpSpPr>
              <p:nvPr/>
            </p:nvGrpSpPr>
            <p:grpSpPr bwMode="auto">
              <a:xfrm>
                <a:off x="422910" y="0"/>
                <a:ext cx="2514600" cy="6858000"/>
                <a:chOff x="0" y="0"/>
                <a:chExt cx="2514600" cy="6858000"/>
              </a:xfrm>
            </p:grpSpPr>
            <p:sp>
              <p:nvSpPr>
                <p:cNvPr id="110" name="Rectangle 109"/>
                <p:cNvSpPr/>
                <p:nvPr/>
              </p:nvSpPr>
              <p:spPr>
                <a:xfrm>
                  <a:off x="913836"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1" name="Rectangle 110"/>
                <p:cNvSpPr/>
                <p:nvPr/>
              </p:nvSpPr>
              <p:spPr>
                <a:xfrm>
                  <a:off x="-504"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2" name="Rectangle 111"/>
                <p:cNvSpPr/>
                <p:nvPr/>
              </p:nvSpPr>
              <p:spPr>
                <a:xfrm>
                  <a:off x="228081"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grpSp>
            <p:nvGrpSpPr>
              <p:cNvPr id="3108" name="Group 9"/>
              <p:cNvGrpSpPr>
                <a:grpSpLocks/>
              </p:cNvGrpSpPr>
              <p:nvPr/>
            </p:nvGrpSpPr>
            <p:grpSpPr bwMode="auto">
              <a:xfrm rot="10800000">
                <a:off x="6629400" y="0"/>
                <a:ext cx="2514600" cy="6858000"/>
                <a:chOff x="0" y="0"/>
                <a:chExt cx="2514600" cy="6858000"/>
              </a:xfrm>
            </p:grpSpPr>
            <p:sp>
              <p:nvSpPr>
                <p:cNvPr id="107" name="Rectangle 106"/>
                <p:cNvSpPr/>
                <p:nvPr/>
              </p:nvSpPr>
              <p:spPr>
                <a:xfrm>
                  <a:off x="914785" y="0"/>
                  <a:ext cx="160009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8" name="Rectangle 107"/>
                <p:cNvSpPr/>
                <p:nvPr/>
              </p:nvSpPr>
              <p:spPr>
                <a:xfrm>
                  <a:off x="445"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9" name="Rectangle 108"/>
                <p:cNvSpPr/>
                <p:nvPr/>
              </p:nvSpPr>
              <p:spPr>
                <a:xfrm>
                  <a:off x="229030"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104" name="Rectangle 103"/>
              <p:cNvSpPr/>
              <p:nvPr/>
            </p:nvSpPr>
            <p:spPr>
              <a:xfrm>
                <a:off x="3809907" y="0"/>
                <a:ext cx="2819214"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5" name="Rectangle 104"/>
              <p:cNvSpPr/>
              <p:nvPr/>
            </p:nvSpPr>
            <p:spPr>
              <a:xfrm>
                <a:off x="2895568" y="0"/>
                <a:ext cx="45717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6" name="Rectangle 105"/>
              <p:cNvSpPr/>
              <p:nvPr/>
            </p:nvSpPr>
            <p:spPr>
              <a:xfrm>
                <a:off x="3124153" y="0"/>
                <a:ext cx="76195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44" name="Freeform 43"/>
            <p:cNvSpPr/>
            <p:nvPr/>
          </p:nvSpPr>
          <p:spPr>
            <a:xfrm>
              <a:off x="-12540" y="5035550"/>
              <a:ext cx="9144983" cy="1174750"/>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5" name="Freeform 44"/>
            <p:cNvSpPr/>
            <p:nvPr/>
          </p:nvSpPr>
          <p:spPr>
            <a:xfrm>
              <a:off x="-12540" y="3467100"/>
              <a:ext cx="9144983" cy="890588"/>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6" name="Freeform 45"/>
            <p:cNvSpPr/>
            <p:nvPr/>
          </p:nvSpPr>
          <p:spPr>
            <a:xfrm>
              <a:off x="-23653" y="5640388"/>
              <a:ext cx="3004940" cy="1211262"/>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7" name="Freeform 46"/>
            <p:cNvSpPr/>
            <p:nvPr/>
          </p:nvSpPr>
          <p:spPr>
            <a:xfrm>
              <a:off x="-12540" y="5284788"/>
              <a:ext cx="9144983" cy="1477962"/>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49" name="Freeform 48"/>
            <p:cNvSpPr/>
            <p:nvPr/>
          </p:nvSpPr>
          <p:spPr>
            <a:xfrm>
              <a:off x="2136793" y="5132388"/>
              <a:ext cx="6982951" cy="171926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endParaRPr>
            </a:p>
          </p:txBody>
        </p:sp>
        <p:sp>
          <p:nvSpPr>
            <p:cNvPr id="50" name="Hexagon 49"/>
            <p:cNvSpPr/>
            <p:nvPr/>
          </p:nvSpPr>
          <p:spPr>
            <a:xfrm rot="1800000">
              <a:off x="2995573" y="2859088"/>
              <a:ext cx="1601682"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1" name="Hexagon 50"/>
            <p:cNvSpPr/>
            <p:nvPr/>
          </p:nvSpPr>
          <p:spPr>
            <a:xfrm rot="1800000">
              <a:off x="3719425"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2" name="Hexagon 51"/>
            <p:cNvSpPr/>
            <p:nvPr/>
          </p:nvSpPr>
          <p:spPr>
            <a:xfrm rot="1800000">
              <a:off x="3728949" y="15922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3" name="Hexagon 52"/>
            <p:cNvSpPr/>
            <p:nvPr/>
          </p:nvSpPr>
          <p:spPr>
            <a:xfrm rot="1800000">
              <a:off x="2976524" y="325438"/>
              <a:ext cx="1601682" cy="1389062"/>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4" name="Hexagon 53"/>
            <p:cNvSpPr/>
            <p:nvPr/>
          </p:nvSpPr>
          <p:spPr>
            <a:xfrm rot="1800000">
              <a:off x="4462326" y="5383213"/>
              <a:ext cx="1601682" cy="1389062"/>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5" name="Freeform 54"/>
            <p:cNvSpPr/>
            <p:nvPr/>
          </p:nvSpPr>
          <p:spPr>
            <a:xfrm rot="1800000">
              <a:off x="-382404" y="4202113"/>
              <a:ext cx="1261980"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6" name="Hexagon 55"/>
            <p:cNvSpPr/>
            <p:nvPr/>
          </p:nvSpPr>
          <p:spPr>
            <a:xfrm rot="1800000">
              <a:off x="23969" y="540226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7" name="Hexagon 56"/>
            <p:cNvSpPr/>
            <p:nvPr/>
          </p:nvSpPr>
          <p:spPr>
            <a:xfrm rot="1800000">
              <a:off x="52542" y="2849563"/>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8" name="Hexagon 57"/>
            <p:cNvSpPr/>
            <p:nvPr/>
          </p:nvSpPr>
          <p:spPr>
            <a:xfrm rot="1800000">
              <a:off x="776394" y="4125913"/>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9" name="Hexagon 58"/>
            <p:cNvSpPr/>
            <p:nvPr/>
          </p:nvSpPr>
          <p:spPr>
            <a:xfrm rot="1800000">
              <a:off x="1509771" y="54117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0" name="Hexagon 59"/>
            <p:cNvSpPr/>
            <p:nvPr/>
          </p:nvSpPr>
          <p:spPr>
            <a:xfrm rot="1800000">
              <a:off x="1528820" y="2859088"/>
              <a:ext cx="1601682"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5" name="Hexagon 94"/>
            <p:cNvSpPr/>
            <p:nvPr/>
          </p:nvSpPr>
          <p:spPr>
            <a:xfrm rot="1800000">
              <a:off x="795443" y="1563688"/>
              <a:ext cx="1601682"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6" name="Hexagon 95"/>
            <p:cNvSpPr/>
            <p:nvPr/>
          </p:nvSpPr>
          <p:spPr>
            <a:xfrm rot="1800000">
              <a:off x="6806909" y="4144963"/>
              <a:ext cx="1600094" cy="1389062"/>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7" name="Hexagon 96"/>
            <p:cNvSpPr/>
            <p:nvPr/>
          </p:nvSpPr>
          <p:spPr>
            <a:xfrm rot="1800000">
              <a:off x="7549810" y="5421313"/>
              <a:ext cx="1600094" cy="1389062"/>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8" name="Hexagon 97"/>
            <p:cNvSpPr/>
            <p:nvPr/>
          </p:nvSpPr>
          <p:spPr>
            <a:xfrm rot="1800000">
              <a:off x="7549810" y="2868613"/>
              <a:ext cx="1600094" cy="1389062"/>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99" name="Freeform 98"/>
            <p:cNvSpPr/>
            <p:nvPr/>
          </p:nvSpPr>
          <p:spPr>
            <a:xfrm rot="1800000">
              <a:off x="8306997" y="4056063"/>
              <a:ext cx="1242931" cy="1387475"/>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0" name="Freeform 99"/>
            <p:cNvSpPr/>
            <p:nvPr/>
          </p:nvSpPr>
          <p:spPr>
            <a:xfrm rot="1800000">
              <a:off x="8306997" y="1511300"/>
              <a:ext cx="1241343" cy="1389063"/>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66" name="Rectangle 65"/>
          <p:cNvSpPr/>
          <p:nvPr/>
        </p:nvSpPr>
        <p:spPr>
          <a:xfrm>
            <a:off x="457200" y="333375"/>
            <a:ext cx="8229600" cy="6186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0" name="Rectangle 69"/>
          <p:cNvSpPr/>
          <p:nvPr/>
        </p:nvSpPr>
        <p:spPr>
          <a:xfrm>
            <a:off x="4560888" y="-22225"/>
            <a:ext cx="3679825" cy="70008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1" name="Rectangle 70"/>
          <p:cNvSpPr/>
          <p:nvPr/>
        </p:nvSpPr>
        <p:spPr>
          <a:xfrm>
            <a:off x="4649788" y="-22225"/>
            <a:ext cx="3505200" cy="6238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3078" name="Title Placeholder 1"/>
          <p:cNvSpPr>
            <a:spLocks noGrp="1"/>
          </p:cNvSpPr>
          <p:nvPr>
            <p:ph type="title"/>
          </p:nvPr>
        </p:nvSpPr>
        <p:spPr bwMode="auto">
          <a:xfrm>
            <a:off x="1042988" y="1027113"/>
            <a:ext cx="7024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9" name="Text Placeholder 2"/>
          <p:cNvSpPr>
            <a:spLocks noGrp="1"/>
          </p:cNvSpPr>
          <p:nvPr>
            <p:ph type="body" idx="1"/>
          </p:nvPr>
        </p:nvSpPr>
        <p:spPr bwMode="auto">
          <a:xfrm>
            <a:off x="1042988" y="2324100"/>
            <a:ext cx="677703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5997575" y="223838"/>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FEFEFE"/>
                </a:solidFill>
                <a:latin typeface="Cambria"/>
                <a:cs typeface="Arial" charset="0"/>
              </a:defRPr>
            </a:lvl1pPr>
          </a:lstStyle>
          <a:p>
            <a:pPr>
              <a:defRPr/>
            </a:pPr>
            <a:fld id="{D524117F-45D2-4075-BCBF-F04877A74DEF}" type="datetime1">
              <a:rPr lang="en-IN"/>
              <a:pPr>
                <a:defRPr/>
              </a:pPr>
              <a:t>30-03-2016</a:t>
            </a:fld>
            <a:endParaRPr lang="en-IN"/>
          </a:p>
        </p:txBody>
      </p:sp>
      <p:sp>
        <p:nvSpPr>
          <p:cNvPr id="5" name="Footer Placeholder 4"/>
          <p:cNvSpPr>
            <a:spLocks noGrp="1"/>
          </p:cNvSpPr>
          <p:nvPr>
            <p:ph type="ftr" sz="quarter" idx="3"/>
          </p:nvPr>
        </p:nvSpPr>
        <p:spPr>
          <a:xfrm>
            <a:off x="4641850" y="5851525"/>
            <a:ext cx="3502025" cy="365125"/>
          </a:xfrm>
          <a:prstGeom prst="rect">
            <a:avLst/>
          </a:prstGeom>
        </p:spPr>
        <p:txBody>
          <a:bodyPr vert="horz" lIns="91440" tIns="45720" rIns="91440" bIns="45720" rtlCol="0" anchor="ctr"/>
          <a:lstStyle>
            <a:lvl1pPr algn="r" fontAlgn="auto">
              <a:spcBef>
                <a:spcPts val="0"/>
              </a:spcBef>
              <a:spcAft>
                <a:spcPts val="0"/>
              </a:spcAft>
              <a:defRPr sz="1200" smtClean="0">
                <a:solidFill>
                  <a:srgbClr val="94C600"/>
                </a:solidFill>
                <a:latin typeface="Cambria"/>
                <a:cs typeface="Arial" charset="0"/>
              </a:defRPr>
            </a:lvl1pPr>
          </a:lstStyle>
          <a:p>
            <a:pPr>
              <a:defRPr/>
            </a:pPr>
            <a:r>
              <a:rPr lang="en-IN"/>
              <a:t>Dr. Kamalpreet Kaur and Vandana</a:t>
            </a:r>
          </a:p>
        </p:txBody>
      </p:sp>
      <p:sp>
        <p:nvSpPr>
          <p:cNvPr id="6" name="Slide Number Placeholder 5"/>
          <p:cNvSpPr>
            <a:spLocks noGrp="1"/>
          </p:cNvSpPr>
          <p:nvPr>
            <p:ph type="sldNum" sz="quarter" idx="4"/>
          </p:nvPr>
        </p:nvSpPr>
        <p:spPr>
          <a:xfrm>
            <a:off x="4649788" y="223838"/>
            <a:ext cx="1331912"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EFEFE"/>
                </a:solidFill>
                <a:latin typeface="Cambria"/>
                <a:cs typeface="Arial" charset="0"/>
              </a:defRPr>
            </a:lvl1pPr>
          </a:lstStyle>
          <a:p>
            <a:pPr>
              <a:defRPr/>
            </a:pPr>
            <a:fld id="{5B077F3F-8FA8-418E-AAD3-282D04C82698}"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hf hdr="0" ftr="0" dt="0"/>
  <p:txStyles>
    <p:titleStyle>
      <a:lvl1pPr algn="l" rtl="0" fontAlgn="base">
        <a:spcBef>
          <a:spcPct val="0"/>
        </a:spcBef>
        <a:spcAft>
          <a:spcPct val="0"/>
        </a:spcAft>
        <a:defRPr sz="4000" kern="1200">
          <a:solidFill>
            <a:schemeClr val="accent1"/>
          </a:solidFill>
          <a:latin typeface="+mj-lt"/>
          <a:ea typeface="+mj-ea"/>
          <a:cs typeface="+mj-cs"/>
        </a:defRPr>
      </a:lvl1pPr>
      <a:lvl2pPr algn="l" rtl="0" fontAlgn="base">
        <a:spcBef>
          <a:spcPct val="0"/>
        </a:spcBef>
        <a:spcAft>
          <a:spcPct val="0"/>
        </a:spcAft>
        <a:defRPr sz="4000">
          <a:solidFill>
            <a:schemeClr val="accent1"/>
          </a:solidFill>
          <a:latin typeface="Calibri" pitchFamily="34" charset="0"/>
        </a:defRPr>
      </a:lvl2pPr>
      <a:lvl3pPr algn="l" rtl="0" fontAlgn="base">
        <a:spcBef>
          <a:spcPct val="0"/>
        </a:spcBef>
        <a:spcAft>
          <a:spcPct val="0"/>
        </a:spcAft>
        <a:defRPr sz="4000">
          <a:solidFill>
            <a:schemeClr val="accent1"/>
          </a:solidFill>
          <a:latin typeface="Calibri" pitchFamily="34" charset="0"/>
        </a:defRPr>
      </a:lvl3pPr>
      <a:lvl4pPr algn="l" rtl="0" fontAlgn="base">
        <a:spcBef>
          <a:spcPct val="0"/>
        </a:spcBef>
        <a:spcAft>
          <a:spcPct val="0"/>
        </a:spcAft>
        <a:defRPr sz="4000">
          <a:solidFill>
            <a:schemeClr val="accent1"/>
          </a:solidFill>
          <a:latin typeface="Calibri" pitchFamily="34" charset="0"/>
        </a:defRPr>
      </a:lvl4pPr>
      <a:lvl5pPr algn="l" rtl="0" fontAlgn="base">
        <a:spcBef>
          <a:spcPct val="0"/>
        </a:spcBef>
        <a:spcAft>
          <a:spcPct val="0"/>
        </a:spcAft>
        <a:defRPr sz="4000">
          <a:solidFill>
            <a:schemeClr val="accent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3050" algn="l" rtl="0" fontAlgn="base">
        <a:spcBef>
          <a:spcPct val="20000"/>
        </a:spcBef>
        <a:spcAft>
          <a:spcPct val="0"/>
        </a:spcAft>
        <a:buClr>
          <a:schemeClr val="accent1"/>
        </a:buClr>
        <a:buSzPct val="76000"/>
        <a:buFont typeface="Wingdings 2" pitchFamily="18" charset="2"/>
        <a:buChar char=""/>
        <a:defRPr sz="2400" kern="1200">
          <a:solidFill>
            <a:schemeClr val="tx2"/>
          </a:solidFill>
          <a:latin typeface="+mn-lt"/>
          <a:ea typeface="+mn-ea"/>
          <a:cs typeface="+mn-cs"/>
        </a:defRPr>
      </a:lvl1pPr>
      <a:lvl2pPr marL="639763" indent="-273050" algn="l" rtl="0" fontAlgn="base">
        <a:spcBef>
          <a:spcPct val="20000"/>
        </a:spcBef>
        <a:spcAft>
          <a:spcPct val="0"/>
        </a:spcAft>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rtl="0" fontAlgn="base">
        <a:spcBef>
          <a:spcPct val="20000"/>
        </a:spcBef>
        <a:spcAft>
          <a:spcPct val="0"/>
        </a:spcAft>
        <a:buClr>
          <a:schemeClr val="accent1"/>
        </a:buClr>
        <a:buSzPct val="76000"/>
        <a:buFont typeface="Wingdings 2" pitchFamily="18" charset="2"/>
        <a:buChar char=""/>
        <a:defRPr sz="2000" kern="1200">
          <a:solidFill>
            <a:schemeClr val="tx2"/>
          </a:solidFill>
          <a:latin typeface="+mn-lt"/>
          <a:ea typeface="+mn-ea"/>
          <a:cs typeface="+mn-cs"/>
        </a:defRPr>
      </a:lvl3pPr>
      <a:lvl4pPr marL="1123950" indent="-228600" algn="l" rtl="0" fontAlgn="base">
        <a:spcBef>
          <a:spcPct val="20000"/>
        </a:spcBef>
        <a:spcAft>
          <a:spcPct val="0"/>
        </a:spcAft>
        <a:buClr>
          <a:schemeClr val="accent1"/>
        </a:buClr>
        <a:buSzPct val="76000"/>
        <a:buFont typeface="Wingdings 2" pitchFamily="18" charset="2"/>
        <a:buChar char=""/>
        <a:defRPr kern="1200">
          <a:solidFill>
            <a:schemeClr val="tx2"/>
          </a:solidFill>
          <a:latin typeface="+mn-lt"/>
          <a:ea typeface="+mn-ea"/>
          <a:cs typeface="+mn-cs"/>
        </a:defRPr>
      </a:lvl4pPr>
      <a:lvl5pPr marL="1325563" indent="-228600" algn="l" rtl="0" fontAlgn="base">
        <a:spcBef>
          <a:spcPct val="20000"/>
        </a:spcBef>
        <a:spcAft>
          <a:spcPct val="0"/>
        </a:spcAft>
        <a:buClr>
          <a:schemeClr val="accent1"/>
        </a:buClr>
        <a:buSzPct val="76000"/>
        <a:buFont typeface="Wingdings 2" pitchFamily="18" charset="2"/>
        <a:buChar char=""/>
        <a:defRPr sz="1600" kern="120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6.bin"/><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9.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3.bin"/><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4.wmf"/><Relationship Id="rId2" Type="http://schemas.openxmlformats.org/officeDocument/2006/relationships/slideLayout" Target="../slideLayouts/slideLayout2.xml"/><Relationship Id="rId16" Type="http://schemas.openxmlformats.org/officeDocument/2006/relationships/image" Target="../media/image36.wmf"/><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8.bin"/><Relationship Id="rId1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5.bin"/></Relationships>
</file>

<file path=ppt/slides/_rels/slide21.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3.wmf"/><Relationship Id="rId4" Type="http://schemas.openxmlformats.org/officeDocument/2006/relationships/image" Target="../media/image41.wmf"/><Relationship Id="rId9" Type="http://schemas.openxmlformats.org/officeDocument/2006/relationships/oleObject" Target="../embeddings/oleObject30.bin"/><Relationship Id="rId14" Type="http://schemas.openxmlformats.org/officeDocument/2006/relationships/image" Target="../media/image4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image" Target="../media/image52.wmf"/><Relationship Id="rId1" Type="http://schemas.openxmlformats.org/officeDocument/2006/relationships/vmlDrawing" Target="../drawings/vmlDrawing9.vml"/><Relationship Id="rId6" Type="http://schemas.openxmlformats.org/officeDocument/2006/relationships/image" Target="../media/image47.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6.bin"/><Relationship Id="rId14" Type="http://schemas.openxmlformats.org/officeDocument/2006/relationships/image" Target="../media/image5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41.bin"/><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4.wmf"/></Relationships>
</file>

<file path=ppt/slides/_rels/slide26.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8.wmf"/><Relationship Id="rId5" Type="http://schemas.openxmlformats.org/officeDocument/2006/relationships/oleObject" Target="../embeddings/oleObject46.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5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2.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65.wmf"/></Relationships>
</file>

<file path=ppt/slides/_rels/slide2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7.wmf"/><Relationship Id="rId5" Type="http://schemas.openxmlformats.org/officeDocument/2006/relationships/oleObject" Target="../embeddings/oleObject55.bin"/><Relationship Id="rId4" Type="http://schemas.openxmlformats.org/officeDocument/2006/relationships/image" Target="../media/image66.w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0.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0.bin"/></Relationships>
</file>

<file path=ppt/slides/_rels/slide31.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5.wmf"/><Relationship Id="rId5" Type="http://schemas.openxmlformats.org/officeDocument/2006/relationships/oleObject" Target="../embeddings/oleObject63.bin"/><Relationship Id="rId4" Type="http://schemas.openxmlformats.org/officeDocument/2006/relationships/image" Target="../media/image7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8.wmf"/><Relationship Id="rId5" Type="http://schemas.openxmlformats.org/officeDocument/2006/relationships/oleObject" Target="../embeddings/oleObject66.bin"/><Relationship Id="rId4" Type="http://schemas.openxmlformats.org/officeDocument/2006/relationships/image" Target="../media/image77.wmf"/></Relationships>
</file>

<file path=ppt/slides/_rels/slide33.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70.bin"/></Relationships>
</file>

<file path=ppt/slides/_rels/slide34.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5.wmf"/><Relationship Id="rId5" Type="http://schemas.openxmlformats.org/officeDocument/2006/relationships/oleObject" Target="../embeddings/oleObject73.bin"/><Relationship Id="rId4" Type="http://schemas.openxmlformats.org/officeDocument/2006/relationships/image" Target="../media/image8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8.wmf"/><Relationship Id="rId5" Type="http://schemas.openxmlformats.org/officeDocument/2006/relationships/oleObject" Target="../embeddings/oleObject76.bin"/><Relationship Id="rId4" Type="http://schemas.openxmlformats.org/officeDocument/2006/relationships/image" Target="../media/image87.wmf"/></Relationships>
</file>

<file path=ppt/slides/_rels/slide36.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3.wmf"/><Relationship Id="rId2" Type="http://schemas.openxmlformats.org/officeDocument/2006/relationships/slideLayout" Target="../slideLayouts/slideLayout2.xml"/><Relationship Id="rId16" Type="http://schemas.openxmlformats.org/officeDocument/2006/relationships/image" Target="../media/image95.wmf"/><Relationship Id="rId1" Type="http://schemas.openxmlformats.org/officeDocument/2006/relationships/vmlDrawing" Target="../drawings/vmlDrawing22.vml"/><Relationship Id="rId6" Type="http://schemas.openxmlformats.org/officeDocument/2006/relationships/image" Target="../media/image90.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0.bin"/><Relationship Id="rId14" Type="http://schemas.openxmlformats.org/officeDocument/2006/relationships/image" Target="../media/image94.wmf"/></Relationships>
</file>

<file path=ppt/slides/_rels/slide37.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97.wmf"/><Relationship Id="rId5" Type="http://schemas.openxmlformats.org/officeDocument/2006/relationships/oleObject" Target="../embeddings/oleObject8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87.bin"/></Relationships>
</file>

<file path=ppt/slides/_rels/slide38.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4.wmf"/><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1.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103.wmf"/><Relationship Id="rId4" Type="http://schemas.openxmlformats.org/officeDocument/2006/relationships/image" Target="../media/image100.wmf"/><Relationship Id="rId9" Type="http://schemas.openxmlformats.org/officeDocument/2006/relationships/oleObject" Target="../embeddings/oleObject91.bin"/></Relationships>
</file>

<file path=ppt/slides/_rels/slide39.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95.bin"/><Relationship Id="rId4" Type="http://schemas.openxmlformats.org/officeDocument/2006/relationships/image" Target="../media/image105.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8.wmf"/><Relationship Id="rId5" Type="http://schemas.openxmlformats.org/officeDocument/2006/relationships/oleObject" Target="../embeddings/oleObject98.bin"/><Relationship Id="rId4" Type="http://schemas.openxmlformats.org/officeDocument/2006/relationships/image" Target="../media/image107.wmf"/></Relationships>
</file>

<file path=ppt/slides/_rels/slide41.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13.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0.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102.bin"/><Relationship Id="rId14" Type="http://schemas.openxmlformats.org/officeDocument/2006/relationships/image" Target="../media/image114.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6.wmf"/><Relationship Id="rId5" Type="http://schemas.openxmlformats.org/officeDocument/2006/relationships/oleObject" Target="../embeddings/oleObject106.bin"/><Relationship Id="rId4" Type="http://schemas.openxmlformats.org/officeDocument/2006/relationships/image" Target="../media/image11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oleObject" Target="../embeddings/oleObject109.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8.wmf"/><Relationship Id="rId5" Type="http://schemas.openxmlformats.org/officeDocument/2006/relationships/oleObject" Target="../embeddings/oleObject108.bin"/><Relationship Id="rId4" Type="http://schemas.openxmlformats.org/officeDocument/2006/relationships/image" Target="../media/image117.wmf"/></Relationships>
</file>

<file path=ppt/slides/_rels/slide44.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23.wmf"/><Relationship Id="rId2" Type="http://schemas.openxmlformats.org/officeDocument/2006/relationships/slideLayout" Target="../slideLayouts/slideLayout2.xml"/><Relationship Id="rId16" Type="http://schemas.openxmlformats.org/officeDocument/2006/relationships/image" Target="../media/image125.wmf"/><Relationship Id="rId1" Type="http://schemas.openxmlformats.org/officeDocument/2006/relationships/vmlDrawing" Target="../drawings/vmlDrawing30.vml"/><Relationship Id="rId6" Type="http://schemas.openxmlformats.org/officeDocument/2006/relationships/image" Target="../media/image120.wmf"/><Relationship Id="rId11" Type="http://schemas.openxmlformats.org/officeDocument/2006/relationships/oleObject" Target="../embeddings/oleObject114.bin"/><Relationship Id="rId5" Type="http://schemas.openxmlformats.org/officeDocument/2006/relationships/oleObject" Target="../embeddings/oleObject111.bin"/><Relationship Id="rId15" Type="http://schemas.openxmlformats.org/officeDocument/2006/relationships/oleObject" Target="../embeddings/oleObject116.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13.bin"/><Relationship Id="rId14" Type="http://schemas.openxmlformats.org/officeDocument/2006/relationships/image" Target="../media/image124.wmf"/></Relationships>
</file>

<file path=ppt/slides/_rels/slide45.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130.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27.wmf"/><Relationship Id="rId11" Type="http://schemas.openxmlformats.org/officeDocument/2006/relationships/image" Target="../media/image129.wmf"/><Relationship Id="rId5" Type="http://schemas.openxmlformats.org/officeDocument/2006/relationships/oleObject" Target="../embeddings/oleObject118.bin"/><Relationship Id="rId10" Type="http://schemas.openxmlformats.org/officeDocument/2006/relationships/oleObject" Target="../embeddings/oleObject121.bin"/><Relationship Id="rId4" Type="http://schemas.openxmlformats.org/officeDocument/2006/relationships/image" Target="../media/image126.wmf"/><Relationship Id="rId9" Type="http://schemas.openxmlformats.org/officeDocument/2006/relationships/oleObject" Target="../embeddings/oleObject120.bin"/></Relationships>
</file>

<file path=ppt/slides/_rels/slide46.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35.wmf"/><Relationship Id="rId2" Type="http://schemas.openxmlformats.org/officeDocument/2006/relationships/slideLayout" Target="../slideLayouts/slideLayout2.xml"/><Relationship Id="rId16" Type="http://schemas.openxmlformats.org/officeDocument/2006/relationships/image" Target="../media/image137.wmf"/><Relationship Id="rId1" Type="http://schemas.openxmlformats.org/officeDocument/2006/relationships/vmlDrawing" Target="../drawings/vmlDrawing32.vml"/><Relationship Id="rId6" Type="http://schemas.openxmlformats.org/officeDocument/2006/relationships/image" Target="../media/image132.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26.bin"/><Relationship Id="rId14" Type="http://schemas.openxmlformats.org/officeDocument/2006/relationships/image" Target="../media/image136.wmf"/></Relationships>
</file>

<file path=ppt/slides/_rels/slide47.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35.bin"/><Relationship Id="rId18" Type="http://schemas.openxmlformats.org/officeDocument/2006/relationships/image" Target="../media/image145.wmf"/><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42.wmf"/><Relationship Id="rId17"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44.wmf"/><Relationship Id="rId20" Type="http://schemas.openxmlformats.org/officeDocument/2006/relationships/image" Target="../media/image146.wmf"/><Relationship Id="rId1" Type="http://schemas.openxmlformats.org/officeDocument/2006/relationships/vmlDrawing" Target="../drawings/vmlDrawing33.vml"/><Relationship Id="rId6" Type="http://schemas.openxmlformats.org/officeDocument/2006/relationships/image" Target="../media/image139.w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41.wmf"/><Relationship Id="rId19" Type="http://schemas.openxmlformats.org/officeDocument/2006/relationships/oleObject" Target="../embeddings/oleObject138.bin"/><Relationship Id="rId4" Type="http://schemas.openxmlformats.org/officeDocument/2006/relationships/image" Target="../media/image138.wmf"/><Relationship Id="rId9" Type="http://schemas.openxmlformats.org/officeDocument/2006/relationships/oleObject" Target="../embeddings/oleObject133.bin"/><Relationship Id="rId14" Type="http://schemas.openxmlformats.org/officeDocument/2006/relationships/image" Target="../media/image143.wmf"/></Relationships>
</file>

<file path=ppt/slides/_rels/slide48.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51.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48.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42.bin"/></Relationships>
</file>

<file path=ppt/slides/_rels/slide49.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49.bin"/><Relationship Id="rId18" Type="http://schemas.openxmlformats.org/officeDocument/2006/relationships/image" Target="../media/image159.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image" Target="../media/image156.wmf"/><Relationship Id="rId17" Type="http://schemas.openxmlformats.org/officeDocument/2006/relationships/oleObject" Target="../embeddings/oleObject151.bin"/><Relationship Id="rId2" Type="http://schemas.openxmlformats.org/officeDocument/2006/relationships/slideLayout" Target="../slideLayouts/slideLayout2.xml"/><Relationship Id="rId16" Type="http://schemas.openxmlformats.org/officeDocument/2006/relationships/image" Target="../media/image158.wmf"/><Relationship Id="rId1" Type="http://schemas.openxmlformats.org/officeDocument/2006/relationships/vmlDrawing" Target="../drawings/vmlDrawing35.vml"/><Relationship Id="rId6" Type="http://schemas.openxmlformats.org/officeDocument/2006/relationships/image" Target="../media/image153.wmf"/><Relationship Id="rId11" Type="http://schemas.openxmlformats.org/officeDocument/2006/relationships/oleObject" Target="../embeddings/oleObject148.bin"/><Relationship Id="rId5" Type="http://schemas.openxmlformats.org/officeDocument/2006/relationships/oleObject" Target="../embeddings/oleObject145.bin"/><Relationship Id="rId15" Type="http://schemas.openxmlformats.org/officeDocument/2006/relationships/oleObject" Target="../embeddings/oleObject150.bin"/><Relationship Id="rId10" Type="http://schemas.openxmlformats.org/officeDocument/2006/relationships/image" Target="../media/image155.wmf"/><Relationship Id="rId4" Type="http://schemas.openxmlformats.org/officeDocument/2006/relationships/image" Target="../media/image152.wmf"/><Relationship Id="rId9" Type="http://schemas.openxmlformats.org/officeDocument/2006/relationships/oleObject" Target="../embeddings/oleObject147.bin"/><Relationship Id="rId14" Type="http://schemas.openxmlformats.org/officeDocument/2006/relationships/image" Target="../media/image157.wmf"/></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8" Type="http://schemas.openxmlformats.org/officeDocument/2006/relationships/image" Target="../media/image162.wmf"/><Relationship Id="rId3" Type="http://schemas.openxmlformats.org/officeDocument/2006/relationships/oleObject" Target="../embeddings/oleObject152.bin"/><Relationship Id="rId7"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61.wmf"/><Relationship Id="rId5" Type="http://schemas.openxmlformats.org/officeDocument/2006/relationships/oleObject" Target="../embeddings/oleObject153.bin"/><Relationship Id="rId4" Type="http://schemas.openxmlformats.org/officeDocument/2006/relationships/image" Target="../media/image160.wmf"/></Relationships>
</file>

<file path=ppt/slides/_rels/slide51.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67.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64.wmf"/><Relationship Id="rId11" Type="http://schemas.openxmlformats.org/officeDocument/2006/relationships/oleObject" Target="../embeddings/oleObject159.bin"/><Relationship Id="rId5" Type="http://schemas.openxmlformats.org/officeDocument/2006/relationships/oleObject" Target="../embeddings/oleObject156.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58.bin"/><Relationship Id="rId14" Type="http://schemas.openxmlformats.org/officeDocument/2006/relationships/image" Target="../media/image16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71.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73.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70.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72.wmf"/><Relationship Id="rId4" Type="http://schemas.openxmlformats.org/officeDocument/2006/relationships/image" Target="../media/image169.wmf"/><Relationship Id="rId9" Type="http://schemas.openxmlformats.org/officeDocument/2006/relationships/oleObject" Target="../embeddings/oleObject164.bin"/></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76200"/>
            <a:ext cx="8229600" cy="1143000"/>
          </a:xfrm>
        </p:spPr>
        <p:txBody>
          <a:bodyPr/>
          <a:lstStyle/>
          <a:p>
            <a:r>
              <a:rPr lang="en-US" altLang="en-US" sz="3200" b="1" smtClean="0"/>
              <a:t>Wave Velocity or Phase Velocity</a:t>
            </a:r>
          </a:p>
        </p:txBody>
      </p:sp>
      <p:sp>
        <p:nvSpPr>
          <p:cNvPr id="31" name="Content Placeholder 2"/>
          <p:cNvSpPr txBox="1">
            <a:spLocks/>
          </p:cNvSpPr>
          <p:nvPr/>
        </p:nvSpPr>
        <p:spPr bwMode="auto">
          <a:xfrm>
            <a:off x="76200" y="914400"/>
            <a:ext cx="8686800" cy="1219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When  a monochromatic wave travels through a medium, its velocity of advancement in the medium is called the wave velocity or phase velocity (</a:t>
            </a:r>
            <a:r>
              <a:rPr lang="en-US" sz="2400" kern="0" dirty="0" err="1">
                <a:latin typeface="+mn-lt"/>
                <a:cs typeface="+mn-cs"/>
              </a:rPr>
              <a:t>V</a:t>
            </a:r>
            <a:r>
              <a:rPr lang="en-US" sz="2400" kern="0" baseline="-25000" dirty="0" err="1">
                <a:latin typeface="+mn-lt"/>
                <a:cs typeface="+mn-cs"/>
              </a:rPr>
              <a:t>p</a:t>
            </a:r>
            <a:r>
              <a:rPr lang="en-US" sz="2400" kern="0" dirty="0">
                <a:latin typeface="+mn-lt"/>
                <a:cs typeface="+mn-cs"/>
              </a:rPr>
              <a:t>).</a:t>
            </a:r>
          </a:p>
        </p:txBody>
      </p:sp>
      <p:graphicFrame>
        <p:nvGraphicFramePr>
          <p:cNvPr id="3" name="Object 11"/>
          <p:cNvGraphicFramePr>
            <a:graphicFrameLocks noChangeAspect="1"/>
          </p:cNvGraphicFramePr>
          <p:nvPr/>
        </p:nvGraphicFramePr>
        <p:xfrm>
          <a:off x="3656013" y="2112963"/>
          <a:ext cx="1144587" cy="935037"/>
        </p:xfrm>
        <a:graphic>
          <a:graphicData uri="http://schemas.openxmlformats.org/presentationml/2006/ole">
            <mc:AlternateContent xmlns:mc="http://schemas.openxmlformats.org/markup-compatibility/2006">
              <mc:Choice xmlns:v="urn:schemas-microsoft-com:vml" Requires="v">
                <p:oleObj spid="_x0000_s62553" name="Equation" r:id="rId3" imgW="482391" imgH="393529" progId="Equation.3">
                  <p:embed/>
                </p:oleObj>
              </mc:Choice>
              <mc:Fallback>
                <p:oleObj name="Equation" r:id="rId3" imgW="482391"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3" y="2112963"/>
                        <a:ext cx="1144587"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Content Placeholder 2"/>
          <p:cNvSpPr txBox="1">
            <a:spLocks/>
          </p:cNvSpPr>
          <p:nvPr/>
        </p:nvSpPr>
        <p:spPr bwMode="auto">
          <a:xfrm>
            <a:off x="152400" y="3124200"/>
            <a:ext cx="8686800" cy="1600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where                   is the angular frequency</a:t>
            </a:r>
          </a:p>
          <a:p>
            <a:pPr marL="457200" indent="-457200" algn="just" eaLnBrk="0" hangingPunct="0">
              <a:spcBef>
                <a:spcPct val="20000"/>
              </a:spcBef>
              <a:defRPr/>
            </a:pPr>
            <a:r>
              <a:rPr lang="en-US" sz="2400" kern="0" dirty="0">
                <a:latin typeface="+mn-lt"/>
                <a:cs typeface="+mn-cs"/>
              </a:rPr>
              <a:t> </a:t>
            </a:r>
            <a:endParaRPr lang="en-US" sz="800" kern="0" dirty="0">
              <a:latin typeface="+mn-lt"/>
              <a:cs typeface="+mn-cs"/>
            </a:endParaRPr>
          </a:p>
          <a:p>
            <a:pPr marL="457200" indent="-457200" algn="just" eaLnBrk="0" hangingPunct="0">
              <a:spcBef>
                <a:spcPct val="20000"/>
              </a:spcBef>
              <a:defRPr/>
            </a:pPr>
            <a:r>
              <a:rPr lang="en-US" sz="2400" kern="0" dirty="0">
                <a:latin typeface="+mn-lt"/>
                <a:cs typeface="+mn-cs"/>
              </a:rPr>
              <a:t>     and                  is the wave number.</a:t>
            </a:r>
          </a:p>
        </p:txBody>
      </p:sp>
      <p:graphicFrame>
        <p:nvGraphicFramePr>
          <p:cNvPr id="2" name="Object 11"/>
          <p:cNvGraphicFramePr>
            <a:graphicFrameLocks noChangeAspect="1"/>
          </p:cNvGraphicFramePr>
          <p:nvPr/>
        </p:nvGraphicFramePr>
        <p:xfrm>
          <a:off x="1690688" y="3159125"/>
          <a:ext cx="1325562" cy="422275"/>
        </p:xfrm>
        <a:graphic>
          <a:graphicData uri="http://schemas.openxmlformats.org/presentationml/2006/ole">
            <mc:AlternateContent xmlns:mc="http://schemas.openxmlformats.org/markup-compatibility/2006">
              <mc:Choice xmlns:v="urn:schemas-microsoft-com:vml" Requires="v">
                <p:oleObj spid="_x0000_s62554" name="Equation" r:id="rId5" imgW="558558" imgH="177723" progId="Equation.3">
                  <p:embed/>
                </p:oleObj>
              </mc:Choice>
              <mc:Fallback>
                <p:oleObj name="Equation" r:id="rId5" imgW="558558" imgH="177723"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688" y="3159125"/>
                        <a:ext cx="1325562"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1446213" y="3810000"/>
          <a:ext cx="1144587" cy="935038"/>
        </p:xfrm>
        <a:graphic>
          <a:graphicData uri="http://schemas.openxmlformats.org/presentationml/2006/ole">
            <mc:AlternateContent xmlns:mc="http://schemas.openxmlformats.org/markup-compatibility/2006">
              <mc:Choice xmlns:v="urn:schemas-microsoft-com:vml" Requires="v">
                <p:oleObj spid="_x0000_s62555" name="Equation" r:id="rId7" imgW="482391" imgH="393529" progId="Equation.3">
                  <p:embed/>
                </p:oleObj>
              </mc:Choice>
              <mc:Fallback>
                <p:oleObj name="Equation" r:id="rId7" imgW="482391"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6213" y="3810000"/>
                        <a:ext cx="11445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366713" y="185738"/>
            <a:ext cx="9017000" cy="914400"/>
          </a:xfrm>
        </p:spPr>
        <p:txBody>
          <a:bodyPr/>
          <a:lstStyle/>
          <a:p>
            <a:r>
              <a:rPr lang="en-US" altLang="en-US" sz="2800" b="1" smtClean="0">
                <a:solidFill>
                  <a:srgbClr val="7030A0"/>
                </a:solidFill>
              </a:rPr>
              <a:t>Dispersion: phase/group velocity depends on frequency</a:t>
            </a:r>
          </a:p>
        </p:txBody>
      </p:sp>
      <p:pic>
        <p:nvPicPr>
          <p:cNvPr id="71683" name="Picture 10" descr="normal_dispers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0" y="1270000"/>
            <a:ext cx="698500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Box 11"/>
          <p:cNvSpPr txBox="1">
            <a:spLocks noChangeArrowheads="1"/>
          </p:cNvSpPr>
          <p:nvPr/>
        </p:nvSpPr>
        <p:spPr bwMode="auto">
          <a:xfrm>
            <a:off x="500063" y="5689600"/>
            <a:ext cx="8347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solidFill>
                  <a:srgbClr val="000000"/>
                </a:solidFill>
                <a:ea typeface="ＭＳ Ｐゴシック" pitchFamily="34" charset="-128"/>
              </a:rPr>
              <a:t>Black dot moves at phase velocity. </a:t>
            </a:r>
            <a:r>
              <a:rPr lang="en-US" altLang="en-US" sz="2000">
                <a:solidFill>
                  <a:srgbClr val="FF0000"/>
                </a:solidFill>
                <a:ea typeface="ＭＳ Ｐゴシック" pitchFamily="34" charset="-128"/>
              </a:rPr>
              <a:t>Red dot moves at group velocity</a:t>
            </a:r>
            <a:r>
              <a:rPr lang="en-US" altLang="en-US" sz="2000">
                <a:solidFill>
                  <a:srgbClr val="000000"/>
                </a:solidFill>
                <a:ea typeface="ＭＳ Ｐゴシック" pitchFamily="34" charset="-128"/>
              </a:rPr>
              <a:t>.</a:t>
            </a:r>
          </a:p>
          <a:p>
            <a:pPr eaLnBrk="1" hangingPunct="1"/>
            <a:r>
              <a:rPr lang="en-US" altLang="en-US" sz="2000">
                <a:solidFill>
                  <a:srgbClr val="000000"/>
                </a:solidFill>
                <a:ea typeface="ＭＳ Ｐゴシック" pitchFamily="34" charset="-128"/>
              </a:rPr>
              <a:t>This is </a:t>
            </a:r>
            <a:r>
              <a:rPr lang="en-US" altLang="en-US" sz="2000" i="1">
                <a:solidFill>
                  <a:srgbClr val="000000"/>
                </a:solidFill>
                <a:ea typeface="ＭＳ Ｐゴシック" pitchFamily="34" charset="-128"/>
              </a:rPr>
              <a:t>normal dispersion</a:t>
            </a:r>
            <a:r>
              <a:rPr lang="en-US" altLang="en-US" sz="2000">
                <a:solidFill>
                  <a:srgbClr val="000000"/>
                </a:solidFill>
                <a:ea typeface="ＭＳ Ｐゴシック" pitchFamily="34" charset="-128"/>
              </a:rPr>
              <a:t> (refractive index </a:t>
            </a:r>
            <a:r>
              <a:rPr lang="en-US" altLang="en-US" sz="2000" i="1">
                <a:solidFill>
                  <a:srgbClr val="000000"/>
                </a:solidFill>
                <a:ea typeface="ＭＳ Ｐゴシック" pitchFamily="34" charset="-128"/>
              </a:rPr>
              <a:t>decreases with increasing λ</a:t>
            </a:r>
            <a:r>
              <a:rPr lang="en-US" altLang="en-US" sz="2000">
                <a:solidFill>
                  <a:srgbClr val="000000"/>
                </a:solidFill>
                <a:ea typeface="ＭＳ Ｐゴシック" pitchFamily="34" charset="-128"/>
              </a:rPr>
              <a:t>)</a:t>
            </a:r>
          </a:p>
        </p:txBody>
      </p:sp>
      <p:sp>
        <p:nvSpPr>
          <p:cNvPr id="7168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DC9231C-32C9-4842-B52C-550957E3C9A3}" type="slidenum">
              <a:rPr lang="en-IN" altLang="en-US">
                <a:solidFill>
                  <a:srgbClr val="FEFEFE"/>
                </a:solidFill>
              </a:rPr>
              <a:pPr eaLnBrk="1" hangingPunct="1"/>
              <a:t>10</a:t>
            </a:fld>
            <a:endParaRPr lang="en-IN" altLang="en-US">
              <a:solidFill>
                <a:srgbClr val="FEFEFE"/>
              </a:solidFill>
            </a:endParaRPr>
          </a:p>
        </p:txBody>
      </p:sp>
      <p:sp>
        <p:nvSpPr>
          <p:cNvPr id="71686" name="Rectangle 5"/>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Expression for group velocity and wave velocity</a:t>
            </a:r>
            <a:endParaRPr lang="en-IN" dirty="0"/>
          </a:p>
        </p:txBody>
      </p:sp>
      <p:sp>
        <p:nvSpPr>
          <p:cNvPr id="3" name="Content Placeholder 2"/>
          <p:cNvSpPr>
            <a:spLocks noGrp="1"/>
          </p:cNvSpPr>
          <p:nvPr>
            <p:ph idx="1"/>
          </p:nvPr>
        </p:nvSpPr>
        <p:spPr>
          <a:xfrm>
            <a:off x="1042988" y="2324100"/>
            <a:ext cx="6777037" cy="4129088"/>
          </a:xfrm>
        </p:spPr>
        <p:txBody>
          <a:bodyPr rtlCol="0">
            <a:normAutofit/>
          </a:bodyPr>
          <a:lstStyle/>
          <a:p>
            <a:pPr marL="68580" indent="0" algn="just" fontAlgn="auto">
              <a:spcAft>
                <a:spcPts val="0"/>
              </a:spcAft>
              <a:buFont typeface="Wingdings 2" pitchFamily="18" charset="2"/>
              <a:buNone/>
              <a:defRPr/>
            </a:pPr>
            <a:r>
              <a:rPr lang="en-US" dirty="0" smtClean="0"/>
              <a:t>Let the wave packet is formed by the superimposition of two waves of equa</a:t>
            </a:r>
            <a:r>
              <a:rPr lang="en-US" dirty="0"/>
              <a:t>l</a:t>
            </a:r>
            <a:r>
              <a:rPr lang="en-US" dirty="0" smtClean="0"/>
              <a:t> amplitude ‘A’ but of slightly different frequency</a:t>
            </a:r>
            <a:r>
              <a:rPr lang="en-IN" dirty="0" smtClean="0"/>
              <a:t> </a:t>
            </a:r>
            <a:r>
              <a:rPr lang="en-IN" i="1" dirty="0" smtClean="0"/>
              <a:t>w</a:t>
            </a:r>
            <a:r>
              <a:rPr lang="en-IN" dirty="0" smtClean="0"/>
              <a:t> and </a:t>
            </a:r>
            <a:r>
              <a:rPr lang="en-IN" i="1" dirty="0" err="1" smtClean="0"/>
              <a:t>w+dw</a:t>
            </a:r>
            <a:r>
              <a:rPr lang="en-IN" i="1" dirty="0" smtClean="0"/>
              <a:t> </a:t>
            </a:r>
            <a:r>
              <a:rPr lang="en-IN" dirty="0" smtClean="0"/>
              <a:t>and propagation constants k and </a:t>
            </a:r>
            <a:r>
              <a:rPr lang="en-IN" dirty="0" err="1" smtClean="0"/>
              <a:t>k+dk</a:t>
            </a:r>
            <a:r>
              <a:rPr lang="en-US" dirty="0" smtClean="0"/>
              <a:t>. Displacement y</a:t>
            </a:r>
            <a:r>
              <a:rPr lang="en-US" baseline="-25000" dirty="0" smtClean="0"/>
              <a:t>1</a:t>
            </a:r>
            <a:r>
              <a:rPr lang="en-US" dirty="0" smtClean="0"/>
              <a:t> and y</a:t>
            </a:r>
            <a:r>
              <a:rPr lang="en-US" baseline="-25000" dirty="0" smtClean="0"/>
              <a:t>2</a:t>
            </a:r>
            <a:r>
              <a:rPr lang="en-US" dirty="0" smtClean="0"/>
              <a:t> of two waves </a:t>
            </a:r>
          </a:p>
          <a:p>
            <a:pPr marL="68580" indent="0" algn="just" fontAlgn="auto">
              <a:spcAft>
                <a:spcPts val="0"/>
              </a:spcAft>
              <a:buFont typeface="Wingdings 2" pitchFamily="18" charset="2"/>
              <a:buNone/>
              <a:defRPr/>
            </a:pPr>
            <a:r>
              <a:rPr lang="en-US" dirty="0" smtClean="0"/>
              <a:t>y</a:t>
            </a:r>
            <a:r>
              <a:rPr lang="en-US" baseline="-25000" dirty="0" smtClean="0"/>
              <a:t>1 </a:t>
            </a:r>
            <a:r>
              <a:rPr lang="en-US" dirty="0" smtClean="0"/>
              <a:t>= A </a:t>
            </a:r>
            <a:r>
              <a:rPr lang="en-US" dirty="0" err="1" smtClean="0"/>
              <a:t>cos</a:t>
            </a:r>
            <a:r>
              <a:rPr lang="en-US" dirty="0" smtClean="0"/>
              <a:t>(</a:t>
            </a:r>
            <a:r>
              <a:rPr lang="en-US" i="1" dirty="0" err="1" smtClean="0"/>
              <a:t>w</a:t>
            </a:r>
            <a:r>
              <a:rPr lang="en-US" dirty="0" err="1" smtClean="0"/>
              <a:t>t-kx</a:t>
            </a:r>
            <a:r>
              <a:rPr lang="en-US" dirty="0" smtClean="0"/>
              <a:t>)</a:t>
            </a:r>
          </a:p>
          <a:p>
            <a:pPr marL="68580" indent="0" algn="just" fontAlgn="auto">
              <a:spcAft>
                <a:spcPts val="0"/>
              </a:spcAft>
              <a:buFont typeface="Wingdings 2" pitchFamily="18" charset="2"/>
              <a:buNone/>
              <a:defRPr/>
            </a:pPr>
            <a:r>
              <a:rPr lang="en-US" dirty="0" smtClean="0"/>
              <a:t>y</a:t>
            </a:r>
            <a:r>
              <a:rPr lang="en-US" baseline="-25000" dirty="0" smtClean="0"/>
              <a:t>2 </a:t>
            </a:r>
            <a:r>
              <a:rPr lang="en-US" dirty="0"/>
              <a:t>= A </a:t>
            </a:r>
            <a:r>
              <a:rPr lang="en-US" dirty="0" err="1" smtClean="0"/>
              <a:t>cos</a:t>
            </a:r>
            <a:r>
              <a:rPr lang="en-US" dirty="0" smtClean="0"/>
              <a:t>[(</a:t>
            </a:r>
            <a:r>
              <a:rPr lang="en-IN" i="1" dirty="0" err="1" smtClean="0"/>
              <a:t>w+dw</a:t>
            </a:r>
            <a:r>
              <a:rPr lang="en-IN" dirty="0" smtClean="0"/>
              <a:t>)</a:t>
            </a:r>
            <a:r>
              <a:rPr lang="en-US" dirty="0" smtClean="0"/>
              <a:t>t -</a:t>
            </a:r>
            <a:r>
              <a:rPr lang="en-IN" dirty="0" smtClean="0"/>
              <a:t> (</a:t>
            </a:r>
            <a:r>
              <a:rPr lang="en-IN" dirty="0" err="1" smtClean="0"/>
              <a:t>k+dk</a:t>
            </a:r>
            <a:r>
              <a:rPr lang="en-IN" dirty="0" smtClean="0"/>
              <a:t>)</a:t>
            </a:r>
            <a:r>
              <a:rPr lang="en-US" dirty="0" smtClean="0"/>
              <a:t>x]</a:t>
            </a:r>
          </a:p>
          <a:p>
            <a:pPr marL="68580" indent="0" algn="just" fontAlgn="auto">
              <a:spcAft>
                <a:spcPts val="0"/>
              </a:spcAft>
              <a:buFont typeface="Wingdings 2" pitchFamily="18" charset="2"/>
              <a:buNone/>
              <a:defRPr/>
            </a:pPr>
            <a:r>
              <a:rPr lang="en-US" dirty="0" smtClean="0"/>
              <a:t>The resultant displacement y=</a:t>
            </a:r>
            <a:r>
              <a:rPr lang="en-US" dirty="0"/>
              <a:t> </a:t>
            </a:r>
            <a:r>
              <a:rPr lang="en-US" dirty="0" smtClean="0"/>
              <a:t>y</a:t>
            </a:r>
            <a:r>
              <a:rPr lang="en-US" baseline="-25000" dirty="0" smtClean="0"/>
              <a:t>1</a:t>
            </a:r>
            <a:r>
              <a:rPr lang="en-US" dirty="0" smtClean="0"/>
              <a:t>+ y</a:t>
            </a:r>
            <a:r>
              <a:rPr lang="en-US" baseline="-25000" dirty="0" smtClean="0"/>
              <a:t>2</a:t>
            </a:r>
          </a:p>
          <a:p>
            <a:pPr marL="68580" indent="0" algn="just" fontAlgn="auto">
              <a:spcAft>
                <a:spcPts val="0"/>
              </a:spcAft>
              <a:buFont typeface="Wingdings 2" pitchFamily="18" charset="2"/>
              <a:buNone/>
              <a:defRPr/>
            </a:pPr>
            <a:r>
              <a:rPr lang="en-US" dirty="0"/>
              <a:t>y</a:t>
            </a:r>
            <a:r>
              <a:rPr lang="en-US" dirty="0" smtClean="0"/>
              <a:t>= </a:t>
            </a:r>
            <a:r>
              <a:rPr lang="en-US" dirty="0"/>
              <a:t>A </a:t>
            </a:r>
            <a:r>
              <a:rPr lang="en-US" dirty="0" smtClean="0"/>
              <a:t>{</a:t>
            </a:r>
            <a:r>
              <a:rPr lang="en-US" dirty="0" err="1" smtClean="0"/>
              <a:t>cos</a:t>
            </a:r>
            <a:r>
              <a:rPr lang="en-US" dirty="0" smtClean="0"/>
              <a:t>(</a:t>
            </a:r>
            <a:r>
              <a:rPr lang="en-US" i="1" dirty="0" err="1" smtClean="0"/>
              <a:t>w</a:t>
            </a:r>
            <a:r>
              <a:rPr lang="en-US" dirty="0" err="1" smtClean="0"/>
              <a:t>t-kx</a:t>
            </a:r>
            <a:r>
              <a:rPr lang="en-US" dirty="0" smtClean="0"/>
              <a:t>)+</a:t>
            </a:r>
            <a:r>
              <a:rPr lang="en-US" dirty="0" err="1" smtClean="0"/>
              <a:t>cos</a:t>
            </a:r>
            <a:r>
              <a:rPr lang="en-US" dirty="0"/>
              <a:t>[(</a:t>
            </a:r>
            <a:r>
              <a:rPr lang="en-IN" i="1" dirty="0" err="1"/>
              <a:t>w+dw</a:t>
            </a:r>
            <a:r>
              <a:rPr lang="en-IN" dirty="0"/>
              <a:t>)</a:t>
            </a:r>
            <a:r>
              <a:rPr lang="en-US" dirty="0"/>
              <a:t>t -</a:t>
            </a:r>
            <a:r>
              <a:rPr lang="en-IN" dirty="0"/>
              <a:t> (</a:t>
            </a:r>
            <a:r>
              <a:rPr lang="en-IN" dirty="0" err="1"/>
              <a:t>k+dk</a:t>
            </a:r>
            <a:r>
              <a:rPr lang="en-IN" dirty="0"/>
              <a:t>)</a:t>
            </a:r>
            <a:r>
              <a:rPr lang="en-US" dirty="0"/>
              <a:t>x</a:t>
            </a:r>
            <a:r>
              <a:rPr lang="en-US" dirty="0" smtClean="0"/>
              <a:t>]}</a:t>
            </a:r>
            <a:endParaRPr lang="en-US" dirty="0"/>
          </a:p>
          <a:p>
            <a:pPr marL="68580" indent="0" algn="just" fontAlgn="auto">
              <a:spcAft>
                <a:spcPts val="0"/>
              </a:spcAft>
              <a:buFont typeface="Wingdings 2" pitchFamily="18" charset="2"/>
              <a:buNone/>
              <a:defRPr/>
            </a:pPr>
            <a:endParaRPr lang="en-US" dirty="0"/>
          </a:p>
          <a:p>
            <a:pPr marL="68580" indent="0" algn="just" fontAlgn="auto">
              <a:spcAft>
                <a:spcPts val="0"/>
              </a:spcAft>
              <a:buFont typeface="Wingdings 2" pitchFamily="18" charset="2"/>
              <a:buNone/>
              <a:defRPr/>
            </a:pPr>
            <a:endParaRPr lang="en-US" baseline="-25000" dirty="0" smtClean="0"/>
          </a:p>
          <a:p>
            <a:pPr marL="68580" indent="0" algn="just" fontAlgn="auto">
              <a:spcAft>
                <a:spcPts val="0"/>
              </a:spcAft>
              <a:buFont typeface="Wingdings 2" pitchFamily="18" charset="2"/>
              <a:buNone/>
              <a:defRPr/>
            </a:pPr>
            <a:endParaRPr lang="en-US" dirty="0" smtClean="0"/>
          </a:p>
          <a:p>
            <a:pPr marL="68580" indent="0" algn="just" fontAlgn="auto">
              <a:spcAft>
                <a:spcPts val="0"/>
              </a:spcAft>
              <a:buFont typeface="Wingdings 2" pitchFamily="18" charset="2"/>
              <a:buNone/>
              <a:defRPr/>
            </a:pPr>
            <a:endParaRPr lang="en-US" dirty="0"/>
          </a:p>
          <a:p>
            <a:pPr marL="68580" indent="0" algn="just" fontAlgn="auto">
              <a:spcAft>
                <a:spcPts val="0"/>
              </a:spcAft>
              <a:buFont typeface="Wingdings 2" pitchFamily="18" charset="2"/>
              <a:buNone/>
              <a:defRPr/>
            </a:pPr>
            <a:endParaRPr lang="en-US" baseline="-25000" dirty="0" smtClean="0"/>
          </a:p>
          <a:p>
            <a:pPr indent="-274320" algn="just" fontAlgn="auto">
              <a:spcAft>
                <a:spcPts val="0"/>
              </a:spcAft>
              <a:defRPr/>
            </a:pPr>
            <a:endParaRPr lang="en-IN" dirty="0" smtClean="0"/>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68F1A21-CBF6-4568-978B-D24D8D75ED6B}" type="slidenum">
              <a:rPr lang="en-IN" altLang="en-US">
                <a:solidFill>
                  <a:srgbClr val="FEFEFE"/>
                </a:solidFill>
              </a:rPr>
              <a:pPr eaLnBrk="1" hangingPunct="1"/>
              <a:t>11</a:t>
            </a:fld>
            <a:endParaRPr lang="en-IN" altLang="en-US">
              <a:solidFill>
                <a:srgbClr val="FEFEFE"/>
              </a:solidFill>
            </a:endParaRPr>
          </a:p>
        </p:txBody>
      </p:sp>
      <p:sp>
        <p:nvSpPr>
          <p:cNvPr id="72709"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1043492" y="764704"/>
            <a:ext cx="6777317" cy="3816424"/>
          </a:xfrm>
          <a:blipFill rotWithShape="1">
            <a:blip r:embed="rId2"/>
            <a:stretch>
              <a:fillRect r="-989"/>
            </a:stretch>
          </a:blipFill>
        </p:spPr>
        <p:txBody>
          <a:bodyPr/>
          <a:lstStyle/>
          <a:p>
            <a:r>
              <a:rPr lang="en-US">
                <a:noFill/>
              </a:rPr>
              <a:t> </a:t>
            </a:r>
          </a:p>
        </p:txBody>
      </p:sp>
      <p:sp>
        <p:nvSpPr>
          <p:cNvPr id="737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ECFC8CE-FD30-4BFE-ABAA-F677330AB0BD}" type="slidenum">
              <a:rPr lang="en-IN" altLang="en-US">
                <a:solidFill>
                  <a:srgbClr val="FEFEFE"/>
                </a:solidFill>
              </a:rPr>
              <a:pPr eaLnBrk="1" hangingPunct="1"/>
              <a:t>12</a:t>
            </a:fld>
            <a:endParaRPr lang="en-IN" altLang="en-US">
              <a:solidFill>
                <a:srgbClr val="FEFEFE"/>
              </a:solidFill>
            </a:endParaRPr>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608388"/>
            <a:ext cx="3960812"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33" name="Rectangle 3"/>
          <p:cNvSpPr>
            <a:spLocks noChangeArrowheads="1"/>
          </p:cNvSpPr>
          <p:nvPr/>
        </p:nvSpPr>
        <p:spPr bwMode="auto">
          <a:xfrm>
            <a:off x="6372225" y="3860800"/>
            <a:ext cx="18351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2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n-US" altLang="en-US" i="1">
                <a:solidFill>
                  <a:srgbClr val="000000"/>
                </a:solidFill>
                <a:latin typeface="Cambria" pitchFamily="18" charset="0"/>
              </a:rPr>
              <a:t>Wave packet produced by superimposition of two waves with slightly different frequency</a:t>
            </a:r>
          </a:p>
        </p:txBody>
      </p:sp>
      <p:sp>
        <p:nvSpPr>
          <p:cNvPr id="73734" name="Rectangle 5"/>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76200"/>
            <a:ext cx="8229600" cy="1143000"/>
          </a:xfrm>
        </p:spPr>
        <p:txBody>
          <a:bodyPr/>
          <a:lstStyle/>
          <a:p>
            <a:r>
              <a:rPr lang="en-US" altLang="en-US" sz="3200" b="1" smtClean="0"/>
              <a:t>Group Velocity</a:t>
            </a:r>
          </a:p>
        </p:txBody>
      </p:sp>
      <p:sp>
        <p:nvSpPr>
          <p:cNvPr id="31" name="Content Placeholder 2"/>
          <p:cNvSpPr txBox="1">
            <a:spLocks/>
          </p:cNvSpPr>
          <p:nvPr/>
        </p:nvSpPr>
        <p:spPr bwMode="auto">
          <a:xfrm>
            <a:off x="152400" y="35052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So, the group velocity is the velocity with which the energy in the group is transmitted (V</a:t>
            </a:r>
            <a:r>
              <a:rPr lang="en-US" sz="2400" kern="0" baseline="-25000" dirty="0">
                <a:latin typeface="+mn-lt"/>
                <a:cs typeface="+mn-cs"/>
              </a:rPr>
              <a:t>g</a:t>
            </a:r>
            <a:r>
              <a:rPr lang="en-US" sz="2400" kern="0" dirty="0">
                <a:latin typeface="+mn-lt"/>
                <a:cs typeface="+mn-cs"/>
              </a:rPr>
              <a:t>). </a:t>
            </a:r>
          </a:p>
        </p:txBody>
      </p:sp>
      <p:graphicFrame>
        <p:nvGraphicFramePr>
          <p:cNvPr id="3" name="Object 11"/>
          <p:cNvGraphicFramePr>
            <a:graphicFrameLocks noChangeAspect="1"/>
          </p:cNvGraphicFramePr>
          <p:nvPr/>
        </p:nvGraphicFramePr>
        <p:xfrm>
          <a:off x="3567113" y="5084763"/>
          <a:ext cx="1323975" cy="935037"/>
        </p:xfrm>
        <a:graphic>
          <a:graphicData uri="http://schemas.openxmlformats.org/presentationml/2006/ole">
            <mc:AlternateContent xmlns:mc="http://schemas.openxmlformats.org/markup-compatibility/2006">
              <mc:Choice xmlns:v="urn:schemas-microsoft-com:vml" Requires="v">
                <p:oleObj spid="_x0000_s76835" name="Equation" r:id="rId3" imgW="558558" imgH="393529" progId="Equation.3">
                  <p:embed/>
                </p:oleObj>
              </mc:Choice>
              <mc:Fallback>
                <p:oleObj name="Equation" r:id="rId3" imgW="558558"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7113" y="5084763"/>
                        <a:ext cx="13239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Content Placeholder 2"/>
          <p:cNvSpPr txBox="1">
            <a:spLocks/>
          </p:cNvSpPr>
          <p:nvPr/>
        </p:nvSpPr>
        <p:spPr bwMode="auto">
          <a:xfrm>
            <a:off x="152400" y="4495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individual waves travel “inside” the group with their phase velocities.</a:t>
            </a:r>
          </a:p>
        </p:txBody>
      </p:sp>
      <p:sp>
        <p:nvSpPr>
          <p:cNvPr id="6" name="Content Placeholder 2"/>
          <p:cNvSpPr txBox="1">
            <a:spLocks/>
          </p:cNvSpPr>
          <p:nvPr/>
        </p:nvSpPr>
        <p:spPr bwMode="auto">
          <a:xfrm>
            <a:off x="228600" y="838200"/>
            <a:ext cx="8686800" cy="1295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In practice, we came across pulses rather than monochromatic waves. A pulse consists of a number of waves differing slightly from one another in frequency.</a:t>
            </a:r>
          </a:p>
        </p:txBody>
      </p:sp>
      <p:sp>
        <p:nvSpPr>
          <p:cNvPr id="7" name="Content Placeholder 2"/>
          <p:cNvSpPr txBox="1">
            <a:spLocks/>
          </p:cNvSpPr>
          <p:nvPr/>
        </p:nvSpPr>
        <p:spPr bwMode="auto">
          <a:xfrm>
            <a:off x="152400" y="22098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observed velocity is, however, the velocity with which the maximum amplitude of the group advances in a medium.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692150"/>
            <a:ext cx="7024687" cy="1143000"/>
          </a:xfrm>
        </p:spPr>
        <p:txBody>
          <a:bodyPr rtlCol="0">
            <a:normAutofit fontScale="90000"/>
          </a:bodyPr>
          <a:lstStyle/>
          <a:p>
            <a:pPr fontAlgn="auto">
              <a:spcAft>
                <a:spcPts val="0"/>
              </a:spcAft>
              <a:defRPr/>
            </a:pPr>
            <a:r>
              <a:rPr lang="en-US" dirty="0" smtClean="0"/>
              <a:t>Relation between phase velocity and group velocity</a:t>
            </a:r>
            <a:endParaRPr lang="en-IN" dirty="0"/>
          </a:p>
        </p:txBody>
      </p:sp>
      <p:sp>
        <p:nvSpPr>
          <p:cNvPr id="3" name="Content Placeholder 2"/>
          <p:cNvSpPr>
            <a:spLocks noGrp="1" noRot="1" noChangeAspect="1" noMove="1" noResize="1" noEditPoints="1" noAdjustHandles="1" noChangeArrowheads="1" noChangeShapeType="1" noTextEdit="1"/>
          </p:cNvSpPr>
          <p:nvPr>
            <p:ph idx="1"/>
          </p:nvPr>
        </p:nvSpPr>
        <p:spPr>
          <a:xfrm>
            <a:off x="1043492" y="1916832"/>
            <a:ext cx="6984892" cy="4464496"/>
          </a:xfrm>
          <a:blipFill rotWithShape="1">
            <a:blip r:embed="rId2"/>
            <a:stretch>
              <a:fillRect t="-1637"/>
            </a:stretch>
          </a:blipFill>
        </p:spPr>
        <p:txBody>
          <a:bodyPr/>
          <a:lstStyle/>
          <a:p>
            <a:r>
              <a:rPr lang="en-US">
                <a:noFill/>
              </a:rPr>
              <a:t> </a:t>
            </a:r>
          </a:p>
        </p:txBody>
      </p:sp>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7A6B15B-6332-4745-B4C6-2E61E3067184}" type="slidenum">
              <a:rPr lang="en-IN" altLang="en-US">
                <a:solidFill>
                  <a:srgbClr val="FEFEFE"/>
                </a:solidFill>
              </a:rPr>
              <a:pPr eaLnBrk="1" hangingPunct="1"/>
              <a:t>14</a:t>
            </a:fld>
            <a:endParaRPr lang="en-IN" altLang="en-US">
              <a:solidFill>
                <a:srgbClr val="FEFEFE"/>
              </a:solidFill>
            </a:endParaRPr>
          </a:p>
        </p:txBody>
      </p:sp>
      <p:sp>
        <p:nvSpPr>
          <p:cNvPr id="74757"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Rot="1" noChangeAspect="1" noMove="1" noResize="1" noEditPoints="1" noAdjustHandles="1" noChangeArrowheads="1" noChangeShapeType="1" noTextEdit="1"/>
          </p:cNvSpPr>
          <p:nvPr>
            <p:ph type="title"/>
          </p:nvPr>
        </p:nvSpPr>
        <p:spPr>
          <a:xfrm>
            <a:off x="1043490" y="620688"/>
            <a:ext cx="7024744" cy="1143000"/>
          </a:xfrm>
          <a:blipFill rotWithShape="1">
            <a:blip r:embed="rId2"/>
            <a:stretch>
              <a:fillRect b="-3209"/>
            </a:stretch>
          </a:blipFill>
        </p:spPr>
        <p:txBody>
          <a:bodyPr/>
          <a:lstStyle/>
          <a:p>
            <a:r>
              <a:rPr lang="en-US">
                <a:noFill/>
              </a:rPr>
              <a:t> </a:t>
            </a:r>
          </a:p>
        </p:txBody>
      </p:sp>
      <p:sp>
        <p:nvSpPr>
          <p:cNvPr id="3" name="Content Placeholder 2"/>
          <p:cNvSpPr>
            <a:spLocks noGrp="1" noRot="1" noChangeAspect="1" noMove="1" noResize="1" noEditPoints="1" noAdjustHandles="1" noChangeArrowheads="1" noChangeShapeType="1" noTextEdit="1"/>
          </p:cNvSpPr>
          <p:nvPr>
            <p:ph idx="1"/>
          </p:nvPr>
        </p:nvSpPr>
        <p:spPr>
          <a:xfrm>
            <a:off x="1043492" y="2323652"/>
            <a:ext cx="6777317" cy="3508977"/>
          </a:xfrm>
          <a:blipFill rotWithShape="1">
            <a:blip r:embed="rId3"/>
            <a:stretch>
              <a:fillRect t="-1042" r="-1259" b="-2431"/>
            </a:stretch>
          </a:blipFill>
        </p:spPr>
        <p:txBody>
          <a:bodyPr/>
          <a:lstStyle/>
          <a:p>
            <a:r>
              <a:rPr lang="en-US">
                <a:noFill/>
              </a:rPr>
              <a:t> </a:t>
            </a:r>
          </a:p>
        </p:txBody>
      </p:sp>
      <p:sp>
        <p:nvSpPr>
          <p:cNvPr id="75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D2110CA-B0A0-49BC-A156-BDA0014FC047}" type="slidenum">
              <a:rPr lang="en-IN" altLang="en-US">
                <a:solidFill>
                  <a:srgbClr val="FEFEFE"/>
                </a:solidFill>
              </a:rPr>
              <a:pPr eaLnBrk="1" hangingPunct="1"/>
              <a:t>15</a:t>
            </a:fld>
            <a:endParaRPr lang="en-IN" altLang="en-US">
              <a:solidFill>
                <a:srgbClr val="FEFEFE"/>
              </a:solidFill>
            </a:endParaRPr>
          </a:p>
        </p:txBody>
      </p:sp>
      <p:sp>
        <p:nvSpPr>
          <p:cNvPr id="75781"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457200" y="-76200"/>
            <a:ext cx="8229600" cy="1143000"/>
          </a:xfrm>
        </p:spPr>
        <p:txBody>
          <a:bodyPr/>
          <a:lstStyle/>
          <a:p>
            <a:r>
              <a:rPr lang="en-US" altLang="en-US" sz="3200" b="1" smtClean="0"/>
              <a:t>Group Velocity of De-Broglie’s waves</a:t>
            </a:r>
          </a:p>
        </p:txBody>
      </p:sp>
      <p:sp>
        <p:nvSpPr>
          <p:cNvPr id="31" name="Content Placeholder 2"/>
          <p:cNvSpPr txBox="1">
            <a:spLocks/>
          </p:cNvSpPr>
          <p:nvPr/>
        </p:nvSpPr>
        <p:spPr bwMode="auto">
          <a:xfrm>
            <a:off x="76200" y="1066800"/>
            <a:ext cx="8686800" cy="1219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The discrepancy is resolved by postulating that </a:t>
            </a:r>
            <a:r>
              <a:rPr lang="en-US" sz="2400" b="1" kern="0" dirty="0">
                <a:latin typeface="+mn-lt"/>
                <a:cs typeface="+mn-cs"/>
              </a:rPr>
              <a:t>a moving particle is associated with a “wave packet” or “wave group”, rather than a single wave-train. </a:t>
            </a:r>
          </a:p>
        </p:txBody>
      </p:sp>
      <p:sp>
        <p:nvSpPr>
          <p:cNvPr id="6" name="Content Placeholder 2"/>
          <p:cNvSpPr txBox="1">
            <a:spLocks/>
          </p:cNvSpPr>
          <p:nvPr/>
        </p:nvSpPr>
        <p:spPr bwMode="auto">
          <a:xfrm>
            <a:off x="152400" y="2362200"/>
            <a:ext cx="8458200" cy="1219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A wave group having wavelength </a:t>
            </a:r>
            <a:r>
              <a:rPr lang="el-GR" sz="2400" kern="0" dirty="0">
                <a:latin typeface="+mn-lt"/>
                <a:cs typeface="+mn-cs"/>
              </a:rPr>
              <a:t>λ</a:t>
            </a:r>
            <a:r>
              <a:rPr lang="en-US" sz="2400" kern="0" dirty="0">
                <a:latin typeface="+mn-lt"/>
                <a:cs typeface="+mn-cs"/>
              </a:rPr>
              <a:t> is composed of a number of component waves with slightly different wavelengths in the neighborhood of </a:t>
            </a:r>
            <a:r>
              <a:rPr lang="el-GR" sz="2400" kern="0" dirty="0">
                <a:latin typeface="+mn-lt"/>
                <a:cs typeface="+mn-cs"/>
              </a:rPr>
              <a:t>λ</a:t>
            </a:r>
            <a:r>
              <a:rPr lang="en-US" sz="2400" kern="0" dirty="0">
                <a:latin typeface="+mn-lt"/>
                <a:cs typeface="+mn-cs"/>
              </a:rPr>
              <a:t>.</a:t>
            </a:r>
          </a:p>
        </p:txBody>
      </p:sp>
      <p:sp>
        <p:nvSpPr>
          <p:cNvPr id="10" name="Content Placeholder 2"/>
          <p:cNvSpPr txBox="1">
            <a:spLocks/>
          </p:cNvSpPr>
          <p:nvPr/>
        </p:nvSpPr>
        <p:spPr bwMode="auto">
          <a:xfrm>
            <a:off x="152400" y="3657600"/>
            <a:ext cx="8686800" cy="9144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Suppose a particle of rest mass m</a:t>
            </a:r>
            <a:r>
              <a:rPr lang="en-US" sz="2400" kern="0" baseline="-25000" dirty="0">
                <a:latin typeface="+mn-lt"/>
                <a:cs typeface="+mn-cs"/>
              </a:rPr>
              <a:t>o </a:t>
            </a:r>
            <a:r>
              <a:rPr lang="en-US" sz="2400" kern="0" dirty="0">
                <a:latin typeface="+mn-lt"/>
                <a:cs typeface="+mn-cs"/>
              </a:rPr>
              <a:t>moving with velocity v then associated matter wave will have</a:t>
            </a:r>
          </a:p>
        </p:txBody>
      </p:sp>
      <p:graphicFrame>
        <p:nvGraphicFramePr>
          <p:cNvPr id="3" name="Object 11"/>
          <p:cNvGraphicFramePr>
            <a:graphicFrameLocks noChangeAspect="1"/>
          </p:cNvGraphicFramePr>
          <p:nvPr/>
        </p:nvGraphicFramePr>
        <p:xfrm>
          <a:off x="609600" y="4572000"/>
          <a:ext cx="1712913" cy="995363"/>
        </p:xfrm>
        <a:graphic>
          <a:graphicData uri="http://schemas.openxmlformats.org/presentationml/2006/ole">
            <mc:AlternateContent xmlns:mc="http://schemas.openxmlformats.org/markup-compatibility/2006">
              <mc:Choice xmlns:v="urn:schemas-microsoft-com:vml" Requires="v">
                <p:oleObj spid="_x0000_s83036" name="Equation" r:id="rId3" imgW="723586" imgH="418918" progId="Equation.3">
                  <p:embed/>
                </p:oleObj>
              </mc:Choice>
              <mc:Fallback>
                <p:oleObj name="Equation" r:id="rId3" imgW="723586" imgH="418918"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572000"/>
                        <a:ext cx="1712913"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Content Placeholder 2"/>
          <p:cNvSpPr txBox="1">
            <a:spLocks/>
          </p:cNvSpPr>
          <p:nvPr/>
        </p:nvSpPr>
        <p:spPr bwMode="auto">
          <a:xfrm>
            <a:off x="2362200" y="4800600"/>
            <a:ext cx="914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and</a:t>
            </a:r>
          </a:p>
        </p:txBody>
      </p:sp>
      <p:graphicFrame>
        <p:nvGraphicFramePr>
          <p:cNvPr id="11" name="Object 11"/>
          <p:cNvGraphicFramePr>
            <a:graphicFrameLocks noChangeAspect="1"/>
          </p:cNvGraphicFramePr>
          <p:nvPr/>
        </p:nvGraphicFramePr>
        <p:xfrm>
          <a:off x="3144838" y="4602163"/>
          <a:ext cx="1503362" cy="935037"/>
        </p:xfrm>
        <a:graphic>
          <a:graphicData uri="http://schemas.openxmlformats.org/presentationml/2006/ole">
            <mc:AlternateContent xmlns:mc="http://schemas.openxmlformats.org/markup-compatibility/2006">
              <mc:Choice xmlns:v="urn:schemas-microsoft-com:vml" Requires="v">
                <p:oleObj spid="_x0000_s83037" name="Equation" r:id="rId5" imgW="634725" imgH="393529" progId="Equation.3">
                  <p:embed/>
                </p:oleObj>
              </mc:Choice>
              <mc:Fallback>
                <p:oleObj name="Equation" r:id="rId5" imgW="634725"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38" y="4602163"/>
                        <a:ext cx="1503362"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Content Placeholder 2"/>
          <p:cNvSpPr txBox="1">
            <a:spLocks/>
          </p:cNvSpPr>
          <p:nvPr/>
        </p:nvSpPr>
        <p:spPr bwMode="auto">
          <a:xfrm>
            <a:off x="4800600" y="4800600"/>
            <a:ext cx="1295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where</a:t>
            </a:r>
          </a:p>
        </p:txBody>
      </p:sp>
      <p:graphicFrame>
        <p:nvGraphicFramePr>
          <p:cNvPr id="13" name="Object 11"/>
          <p:cNvGraphicFramePr>
            <a:graphicFrameLocks noChangeAspect="1"/>
          </p:cNvGraphicFramePr>
          <p:nvPr/>
        </p:nvGraphicFramePr>
        <p:xfrm>
          <a:off x="6097588" y="4506913"/>
          <a:ext cx="2284412" cy="1116012"/>
        </p:xfrm>
        <a:graphic>
          <a:graphicData uri="http://schemas.openxmlformats.org/presentationml/2006/ole">
            <mc:AlternateContent xmlns:mc="http://schemas.openxmlformats.org/markup-compatibility/2006">
              <mc:Choice xmlns:v="urn:schemas-microsoft-com:vml" Requires="v">
                <p:oleObj spid="_x0000_s83038" name="Equation" r:id="rId7" imgW="965200" imgH="469900" progId="Equation.3">
                  <p:embed/>
                </p:oleObj>
              </mc:Choice>
              <mc:Fallback>
                <p:oleObj name="Equation" r:id="rId7" imgW="965200" imgH="4699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7588" y="4506913"/>
                        <a:ext cx="2284412"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p:bldP spid="10"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4038600" y="609600"/>
            <a:ext cx="914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and</a:t>
            </a:r>
          </a:p>
        </p:txBody>
      </p:sp>
      <p:sp>
        <p:nvSpPr>
          <p:cNvPr id="16" name="Content Placeholder 2"/>
          <p:cNvSpPr txBox="1">
            <a:spLocks/>
          </p:cNvSpPr>
          <p:nvPr/>
        </p:nvSpPr>
        <p:spPr bwMode="auto">
          <a:xfrm>
            <a:off x="914400" y="1828800"/>
            <a:ext cx="5867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On differentiating </a:t>
            </a:r>
            <a:r>
              <a:rPr lang="en-US" sz="2400" kern="0" dirty="0" err="1">
                <a:latin typeface="+mn-lt"/>
                <a:cs typeface="+mn-cs"/>
              </a:rPr>
              <a:t>w.r.t</a:t>
            </a:r>
            <a:r>
              <a:rPr lang="en-US" sz="2400" kern="0" dirty="0">
                <a:latin typeface="+mn-lt"/>
                <a:cs typeface="+mn-cs"/>
              </a:rPr>
              <a:t>. velocity, v</a:t>
            </a:r>
          </a:p>
        </p:txBody>
      </p:sp>
      <p:graphicFrame>
        <p:nvGraphicFramePr>
          <p:cNvPr id="83972" name="Object 11"/>
          <p:cNvGraphicFramePr>
            <a:graphicFrameLocks noChangeAspect="1"/>
          </p:cNvGraphicFramePr>
          <p:nvPr/>
        </p:nvGraphicFramePr>
        <p:xfrm>
          <a:off x="1447800" y="271463"/>
          <a:ext cx="2465388" cy="1176337"/>
        </p:xfrm>
        <a:graphic>
          <a:graphicData uri="http://schemas.openxmlformats.org/presentationml/2006/ole">
            <mc:AlternateContent xmlns:mc="http://schemas.openxmlformats.org/markup-compatibility/2006">
              <mc:Choice xmlns:v="urn:schemas-microsoft-com:vml" Requires="v">
                <p:oleObj spid="_x0000_s84086" name="Equation" r:id="rId3" imgW="1040948" imgH="495085" progId="Equation.3">
                  <p:embed/>
                </p:oleObj>
              </mc:Choice>
              <mc:Fallback>
                <p:oleObj name="Equation" r:id="rId3" imgW="1040948" imgH="49508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71463"/>
                        <a:ext cx="2465388"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11"/>
          <p:cNvGraphicFramePr>
            <a:graphicFrameLocks noChangeAspect="1"/>
          </p:cNvGraphicFramePr>
          <p:nvPr/>
        </p:nvGraphicFramePr>
        <p:xfrm>
          <a:off x="5273675" y="381000"/>
          <a:ext cx="2405063" cy="1116013"/>
        </p:xfrm>
        <a:graphic>
          <a:graphicData uri="http://schemas.openxmlformats.org/presentationml/2006/ole">
            <mc:AlternateContent xmlns:mc="http://schemas.openxmlformats.org/markup-compatibility/2006">
              <mc:Choice xmlns:v="urn:schemas-microsoft-com:vml" Requires="v">
                <p:oleObj spid="_x0000_s84087" name="Equation" r:id="rId5" imgW="1016000" imgH="469900" progId="Equation.3">
                  <p:embed/>
                </p:oleObj>
              </mc:Choice>
              <mc:Fallback>
                <p:oleObj name="Equation" r:id="rId5" imgW="1016000" imgH="469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3675" y="381000"/>
                        <a:ext cx="2405063"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600325" y="2571750"/>
          <a:ext cx="2884488" cy="1085850"/>
        </p:xfrm>
        <a:graphic>
          <a:graphicData uri="http://schemas.openxmlformats.org/presentationml/2006/ole">
            <mc:AlternateContent xmlns:mc="http://schemas.openxmlformats.org/markup-compatibility/2006">
              <mc:Choice xmlns:v="urn:schemas-microsoft-com:vml" Requires="v">
                <p:oleObj spid="_x0000_s84088" name="Equation" r:id="rId7" imgW="1219200" imgH="457200" progId="Equation.3">
                  <p:embed/>
                </p:oleObj>
              </mc:Choice>
              <mc:Fallback>
                <p:oleObj name="Equation" r:id="rId7" imgW="1219200" imgH="457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0325" y="2571750"/>
                        <a:ext cx="2884488"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Content Placeholder 2"/>
          <p:cNvSpPr txBox="1">
            <a:spLocks/>
          </p:cNvSpPr>
          <p:nvPr/>
        </p:nvSpPr>
        <p:spPr bwMode="auto">
          <a:xfrm>
            <a:off x="6553200" y="2819400"/>
            <a:ext cx="914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a:t>
            </a:r>
            <a:r>
              <a:rPr lang="en-US" sz="2400" kern="0" dirty="0" err="1">
                <a:latin typeface="+mn-lt"/>
                <a:cs typeface="+mn-cs"/>
              </a:rPr>
              <a:t>i</a:t>
            </a:r>
            <a:r>
              <a:rPr lang="en-US" sz="2400" kern="0" dirty="0">
                <a:latin typeface="+mn-lt"/>
                <a:cs typeface="+mn-cs"/>
              </a:rPr>
              <a:t>)</a:t>
            </a:r>
          </a:p>
        </p:txBody>
      </p:sp>
      <p:graphicFrame>
        <p:nvGraphicFramePr>
          <p:cNvPr id="7" name="Object 11"/>
          <p:cNvGraphicFramePr>
            <a:graphicFrameLocks noChangeAspect="1"/>
          </p:cNvGraphicFramePr>
          <p:nvPr/>
        </p:nvGraphicFramePr>
        <p:xfrm>
          <a:off x="2667000" y="3962400"/>
          <a:ext cx="2794000" cy="1085850"/>
        </p:xfrm>
        <a:graphic>
          <a:graphicData uri="http://schemas.openxmlformats.org/presentationml/2006/ole">
            <mc:AlternateContent xmlns:mc="http://schemas.openxmlformats.org/markup-compatibility/2006">
              <mc:Choice xmlns:v="urn:schemas-microsoft-com:vml" Requires="v">
                <p:oleObj spid="_x0000_s84089" name="Equation" r:id="rId9" imgW="1181100" imgH="457200" progId="Equation.3">
                  <p:embed/>
                </p:oleObj>
              </mc:Choice>
              <mc:Fallback>
                <p:oleObj name="Equation" r:id="rId9" imgW="1181100" imgH="4572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962400"/>
                        <a:ext cx="27940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Content Placeholder 2"/>
          <p:cNvSpPr txBox="1">
            <a:spLocks/>
          </p:cNvSpPr>
          <p:nvPr/>
        </p:nvSpPr>
        <p:spPr bwMode="auto">
          <a:xfrm>
            <a:off x="6553200" y="4114800"/>
            <a:ext cx="914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bwMode="auto">
          <a:xfrm>
            <a:off x="152400" y="3276600"/>
            <a:ext cx="8305800" cy="11430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     Wave group associated with a moving particle also moves with the velocity of the particle.</a:t>
            </a:r>
          </a:p>
        </p:txBody>
      </p:sp>
      <p:graphicFrame>
        <p:nvGraphicFramePr>
          <p:cNvPr id="4" name="Object 11"/>
          <p:cNvGraphicFramePr>
            <a:graphicFrameLocks noChangeAspect="1"/>
          </p:cNvGraphicFramePr>
          <p:nvPr/>
        </p:nvGraphicFramePr>
        <p:xfrm>
          <a:off x="2779713" y="925513"/>
          <a:ext cx="2524125" cy="1025525"/>
        </p:xfrm>
        <a:graphic>
          <a:graphicData uri="http://schemas.openxmlformats.org/presentationml/2006/ole">
            <mc:AlternateContent xmlns:mc="http://schemas.openxmlformats.org/markup-compatibility/2006">
              <mc:Choice xmlns:v="urn:schemas-microsoft-com:vml" Requires="v">
                <p:oleObj spid="_x0000_s85081" name="Equation" r:id="rId3" imgW="1066800" imgH="431800" progId="Equation.3">
                  <p:embed/>
                </p:oleObj>
              </mc:Choice>
              <mc:Fallback>
                <p:oleObj name="Equation" r:id="rId3" imgW="1066800" imgH="4318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713" y="925513"/>
                        <a:ext cx="2524125"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Content Placeholder 2"/>
          <p:cNvSpPr txBox="1">
            <a:spLocks/>
          </p:cNvSpPr>
          <p:nvPr/>
        </p:nvSpPr>
        <p:spPr bwMode="auto">
          <a:xfrm>
            <a:off x="1066800" y="304800"/>
            <a:ext cx="58674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Dividing (</a:t>
            </a:r>
            <a:r>
              <a:rPr lang="en-US" sz="2400" kern="0" dirty="0" err="1">
                <a:latin typeface="+mn-lt"/>
                <a:cs typeface="+mn-cs"/>
              </a:rPr>
              <a:t>i</a:t>
            </a:r>
            <a:r>
              <a:rPr lang="en-US" sz="2400" kern="0" dirty="0">
                <a:latin typeface="+mn-lt"/>
                <a:cs typeface="+mn-cs"/>
              </a:rPr>
              <a:t>) by (ii)</a:t>
            </a:r>
          </a:p>
        </p:txBody>
      </p:sp>
      <p:graphicFrame>
        <p:nvGraphicFramePr>
          <p:cNvPr id="6" name="Object 11"/>
          <p:cNvGraphicFramePr>
            <a:graphicFrameLocks noChangeAspect="1"/>
          </p:cNvGraphicFramePr>
          <p:nvPr/>
        </p:nvGraphicFramePr>
        <p:xfrm>
          <a:off x="3165475" y="2178050"/>
          <a:ext cx="1831975" cy="935038"/>
        </p:xfrm>
        <a:graphic>
          <a:graphicData uri="http://schemas.openxmlformats.org/presentationml/2006/ole">
            <mc:AlternateContent xmlns:mc="http://schemas.openxmlformats.org/markup-compatibility/2006">
              <mc:Choice xmlns:v="urn:schemas-microsoft-com:vml" Requires="v">
                <p:oleObj spid="_x0000_s85082" name="Equation" r:id="rId5" imgW="774364" imgH="393529" progId="Equation.3">
                  <p:embed/>
                </p:oleObj>
              </mc:Choice>
              <mc:Fallback>
                <p:oleObj name="Equation" r:id="rId5" imgW="774364"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5475" y="2178050"/>
                        <a:ext cx="18319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Content Placeholder 2"/>
          <p:cNvSpPr txBox="1">
            <a:spLocks/>
          </p:cNvSpPr>
          <p:nvPr/>
        </p:nvSpPr>
        <p:spPr bwMode="auto">
          <a:xfrm>
            <a:off x="685800" y="4267200"/>
            <a:ext cx="7696200" cy="457200"/>
          </a:xfrm>
          <a:prstGeom prst="rect">
            <a:avLst/>
          </a:prstGeom>
          <a:noFill/>
          <a:ln w="9525">
            <a:noFill/>
            <a:miter lim="800000"/>
            <a:headEnd/>
            <a:tailEnd/>
          </a:ln>
        </p:spPr>
        <p:txBody>
          <a:bodyPr/>
          <a:lstStyle/>
          <a:p>
            <a:pPr marL="457200" indent="-457200" algn="just" eaLnBrk="0" hangingPunct="0">
              <a:spcBef>
                <a:spcPct val="20000"/>
              </a:spcBef>
              <a:defRPr/>
            </a:pPr>
            <a:r>
              <a:rPr lang="en-US" sz="2400" kern="0" dirty="0">
                <a:latin typeface="+mn-lt"/>
                <a:cs typeface="+mn-cs"/>
              </a:rPr>
              <a:t>Moving particle        wave packet or wave group</a:t>
            </a:r>
          </a:p>
        </p:txBody>
      </p:sp>
      <p:graphicFrame>
        <p:nvGraphicFramePr>
          <p:cNvPr id="3" name="Object 11"/>
          <p:cNvGraphicFramePr>
            <a:graphicFrameLocks noChangeAspect="1"/>
          </p:cNvGraphicFramePr>
          <p:nvPr/>
        </p:nvGraphicFramePr>
        <p:xfrm>
          <a:off x="3048000" y="4395788"/>
          <a:ext cx="300038" cy="271462"/>
        </p:xfrm>
        <a:graphic>
          <a:graphicData uri="http://schemas.openxmlformats.org/presentationml/2006/ole">
            <mc:AlternateContent xmlns:mc="http://schemas.openxmlformats.org/markup-compatibility/2006">
              <mc:Choice xmlns:v="urn:schemas-microsoft-com:vml" Requires="v">
                <p:oleObj spid="_x0000_s85083" name="Equation" r:id="rId7" imgW="126780" imgH="114102" progId="Equation.3">
                  <p:embed/>
                </p:oleObj>
              </mc:Choice>
              <mc:Fallback>
                <p:oleObj name="Equation" r:id="rId7" imgW="126780" imgH="11410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395788"/>
                        <a:ext cx="300038" cy="271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76200" y="0"/>
            <a:ext cx="8991600" cy="838200"/>
          </a:xfrm>
        </p:spPr>
        <p:txBody>
          <a:bodyPr/>
          <a:lstStyle/>
          <a:p>
            <a:r>
              <a:rPr lang="en-US" altLang="ko-KR" sz="3200" b="1" smtClean="0">
                <a:ea typeface="Gulim" pitchFamily="34" charset="-127"/>
              </a:rPr>
              <a:t>Heisenberg Uncertainty Principle</a:t>
            </a:r>
            <a:endParaRPr lang="en-US" altLang="en-US" sz="3200" b="1" smtClean="0"/>
          </a:p>
        </p:txBody>
      </p:sp>
      <p:sp>
        <p:nvSpPr>
          <p:cNvPr id="12" name="Rectangle 3"/>
          <p:cNvSpPr txBox="1">
            <a:spLocks noChangeArrowheads="1"/>
          </p:cNvSpPr>
          <p:nvPr/>
        </p:nvSpPr>
        <p:spPr bwMode="auto">
          <a:xfrm>
            <a:off x="-152400" y="914400"/>
            <a:ext cx="9067800" cy="9906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It states that only one of the “position” or “momentum” can be measured accurately at a single moment within the instrumental limit.</a:t>
            </a:r>
          </a:p>
        </p:txBody>
      </p:sp>
      <p:sp>
        <p:nvSpPr>
          <p:cNvPr id="4" name="Rectangle 3"/>
          <p:cNvSpPr txBox="1">
            <a:spLocks noChangeArrowheads="1"/>
          </p:cNvSpPr>
          <p:nvPr/>
        </p:nvSpPr>
        <p:spPr bwMode="auto">
          <a:xfrm>
            <a:off x="-152400" y="2286000"/>
            <a:ext cx="90678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It is impossible to measure both the position and momentum simultaneously with unlimited accuracy.</a:t>
            </a:r>
          </a:p>
        </p:txBody>
      </p:sp>
      <p:sp>
        <p:nvSpPr>
          <p:cNvPr id="5" name="Rectangle 3"/>
          <p:cNvSpPr txBox="1">
            <a:spLocks noChangeArrowheads="1"/>
          </p:cNvSpPr>
          <p:nvPr/>
        </p:nvSpPr>
        <p:spPr bwMode="auto">
          <a:xfrm>
            <a:off x="3733800" y="1828800"/>
            <a:ext cx="838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or</a:t>
            </a:r>
          </a:p>
        </p:txBody>
      </p:sp>
      <p:sp>
        <p:nvSpPr>
          <p:cNvPr id="6" name="Rectangle 3"/>
          <p:cNvSpPr txBox="1">
            <a:spLocks noChangeArrowheads="1"/>
          </p:cNvSpPr>
          <p:nvPr/>
        </p:nvSpPr>
        <p:spPr bwMode="auto">
          <a:xfrm>
            <a:off x="1981200" y="3200400"/>
            <a:ext cx="48006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uncertainty in position</a:t>
            </a:r>
          </a:p>
          <a:p>
            <a:pPr marL="342900" indent="-342900" algn="just" eaLnBrk="0" hangingPunct="0">
              <a:spcBef>
                <a:spcPct val="20000"/>
              </a:spcBef>
              <a:defRPr/>
            </a:pPr>
            <a:r>
              <a:rPr lang="en-US" sz="2200" kern="0" dirty="0">
                <a:latin typeface="+mn-lt"/>
                <a:cs typeface="+mn-cs"/>
              </a:rPr>
              <a:t>uncertainty in momentum</a:t>
            </a:r>
          </a:p>
        </p:txBody>
      </p:sp>
      <p:graphicFrame>
        <p:nvGraphicFramePr>
          <p:cNvPr id="2" name="Object 11"/>
          <p:cNvGraphicFramePr>
            <a:graphicFrameLocks noChangeAspect="1"/>
          </p:cNvGraphicFramePr>
          <p:nvPr/>
        </p:nvGraphicFramePr>
        <p:xfrm>
          <a:off x="914400" y="3159125"/>
          <a:ext cx="928688" cy="422275"/>
        </p:xfrm>
        <a:graphic>
          <a:graphicData uri="http://schemas.openxmlformats.org/presentationml/2006/ole">
            <mc:AlternateContent xmlns:mc="http://schemas.openxmlformats.org/markup-compatibility/2006">
              <mc:Choice xmlns:v="urn:schemas-microsoft-com:vml" Requires="v">
                <p:oleObj spid="_x0000_s94413" name="Equation" r:id="rId3" imgW="393359" imgH="177646" progId="Equation.3">
                  <p:embed/>
                </p:oleObj>
              </mc:Choice>
              <mc:Fallback>
                <p:oleObj name="Equation" r:id="rId3" imgW="393359" imgH="17764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159125"/>
                        <a:ext cx="9286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762000" y="3581400"/>
          <a:ext cx="1079500" cy="542925"/>
        </p:xfrm>
        <a:graphic>
          <a:graphicData uri="http://schemas.openxmlformats.org/presentationml/2006/ole">
            <mc:AlternateContent xmlns:mc="http://schemas.openxmlformats.org/markup-compatibility/2006">
              <mc:Choice xmlns:v="urn:schemas-microsoft-com:vml" Requires="v">
                <p:oleObj spid="_x0000_s94414" name="Equation" r:id="rId5" imgW="457200" imgH="228600" progId="Equation.3">
                  <p:embed/>
                </p:oleObj>
              </mc:Choice>
              <mc:Fallback>
                <p:oleObj name="Equation" r:id="rId5" imgW="4572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3581400"/>
                        <a:ext cx="10795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3"/>
          <p:cNvSpPr txBox="1">
            <a:spLocks noChangeArrowheads="1"/>
          </p:cNvSpPr>
          <p:nvPr/>
        </p:nvSpPr>
        <p:spPr bwMode="auto">
          <a:xfrm>
            <a:off x="1371600" y="4191000"/>
            <a:ext cx="1371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graphicFrame>
        <p:nvGraphicFramePr>
          <p:cNvPr id="7" name="Object 11"/>
          <p:cNvGraphicFramePr>
            <a:graphicFrameLocks noChangeAspect="1"/>
          </p:cNvGraphicFramePr>
          <p:nvPr/>
        </p:nvGraphicFramePr>
        <p:xfrm>
          <a:off x="2924175" y="4191000"/>
          <a:ext cx="1647825" cy="935038"/>
        </p:xfrm>
        <a:graphic>
          <a:graphicData uri="http://schemas.openxmlformats.org/presentationml/2006/ole">
            <mc:AlternateContent xmlns:mc="http://schemas.openxmlformats.org/markup-compatibility/2006">
              <mc:Choice xmlns:v="urn:schemas-microsoft-com:vml" Requires="v">
                <p:oleObj spid="_x0000_s94415" name="Equation" r:id="rId7" imgW="698197" imgH="393529" progId="Equation.3">
                  <p:embed/>
                </p:oleObj>
              </mc:Choice>
              <mc:Fallback>
                <p:oleObj name="Equation" r:id="rId7" imgW="698197"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4175" y="4191000"/>
                        <a:ext cx="164782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6650038" y="4191000"/>
          <a:ext cx="1262062" cy="838200"/>
        </p:xfrm>
        <a:graphic>
          <a:graphicData uri="http://schemas.openxmlformats.org/presentationml/2006/ole">
            <mc:AlternateContent xmlns:mc="http://schemas.openxmlformats.org/markup-compatibility/2006">
              <mc:Choice xmlns:v="urn:schemas-microsoft-com:vml" Requires="v">
                <p:oleObj spid="_x0000_s94416" name="Equation" r:id="rId9" imgW="596641" imgH="393529" progId="Equation.3">
                  <p:embed/>
                </p:oleObj>
              </mc:Choice>
              <mc:Fallback>
                <p:oleObj name="Equation" r:id="rId9" imgW="596641"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0038" y="4191000"/>
                        <a:ext cx="126206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txBox="1">
            <a:spLocks noChangeArrowheads="1"/>
          </p:cNvSpPr>
          <p:nvPr/>
        </p:nvSpPr>
        <p:spPr bwMode="auto">
          <a:xfrm>
            <a:off x="-76200" y="5334000"/>
            <a:ext cx="90678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product of         &amp;        of an object is greater than or equal to</a:t>
            </a:r>
          </a:p>
        </p:txBody>
      </p:sp>
      <p:graphicFrame>
        <p:nvGraphicFramePr>
          <p:cNvPr id="11" name="Object 11"/>
          <p:cNvGraphicFramePr>
            <a:graphicFrameLocks noChangeAspect="1"/>
          </p:cNvGraphicFramePr>
          <p:nvPr/>
        </p:nvGraphicFramePr>
        <p:xfrm>
          <a:off x="8483600" y="5105400"/>
          <a:ext cx="323850" cy="838200"/>
        </p:xfrm>
        <a:graphic>
          <a:graphicData uri="http://schemas.openxmlformats.org/presentationml/2006/ole">
            <mc:AlternateContent xmlns:mc="http://schemas.openxmlformats.org/markup-compatibility/2006">
              <mc:Choice xmlns:v="urn:schemas-microsoft-com:vml" Requires="v">
                <p:oleObj spid="_x0000_s94417" name="Equation" r:id="rId11" imgW="152334" imgH="393529" progId="Equation.3">
                  <p:embed/>
                </p:oleObj>
              </mc:Choice>
              <mc:Fallback>
                <p:oleObj name="Equation" r:id="rId11" imgW="152334"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3600" y="5105400"/>
                        <a:ext cx="32385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2962275" y="5295900"/>
          <a:ext cx="619125" cy="533400"/>
        </p:xfrm>
        <a:graphic>
          <a:graphicData uri="http://schemas.openxmlformats.org/presentationml/2006/ole">
            <mc:AlternateContent xmlns:mc="http://schemas.openxmlformats.org/markup-compatibility/2006">
              <mc:Choice xmlns:v="urn:schemas-microsoft-com:vml" Requires="v">
                <p:oleObj spid="_x0000_s94418" name="Equation" r:id="rId13" imgW="266584" imgH="228501" progId="Equation.3">
                  <p:embed/>
                </p:oleObj>
              </mc:Choice>
              <mc:Fallback>
                <p:oleObj name="Equation" r:id="rId13" imgW="266584" imgH="228501"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275" y="5295900"/>
                        <a:ext cx="6191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2159000" y="5292725"/>
          <a:ext cx="508000" cy="422275"/>
        </p:xfrm>
        <a:graphic>
          <a:graphicData uri="http://schemas.openxmlformats.org/presentationml/2006/ole">
            <mc:AlternateContent xmlns:mc="http://schemas.openxmlformats.org/markup-compatibility/2006">
              <mc:Choice xmlns:v="urn:schemas-microsoft-com:vml" Requires="v">
                <p:oleObj spid="_x0000_s94419" name="Equation" r:id="rId15" imgW="215619" imgH="177569" progId="Equation.3">
                  <p:embed/>
                </p:oleObj>
              </mc:Choice>
              <mc:Fallback>
                <p:oleObj name="Equation" r:id="rId15" imgW="215619" imgH="177569"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9000" y="5292725"/>
                        <a:ext cx="5080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linds(horizontal)">
                                      <p:cBhvr>
                                        <p:cTn id="20" dur="500"/>
                                        <p:tgtEl>
                                          <p:spTgt spid="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blinds(horizontal)">
                                      <p:cBhvr>
                                        <p:cTn id="28" dur="500"/>
                                        <p:tgtEl>
                                          <p:spTgt spid="6">
                                            <p:txEl>
                                              <p:pRg st="1" end="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par>
                                <p:cTn id="37" presetID="3" presetClass="entr" presetSubtype="1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linds(horizontal)">
                                      <p:cBhvr>
                                        <p:cTn id="39" dur="500"/>
                                        <p:tgtEl>
                                          <p:spTgt spid="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par>
                                <p:cTn id="50" presetID="3" presetClass="entr" presetSubtype="1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par>
                                <p:cTn id="53" presetID="3" presetClass="entr" presetSubtype="1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linds(horizontal)">
                                      <p:cBhvr>
                                        <p:cTn id="55" dur="500"/>
                                        <p:tgtEl>
                                          <p:spTgt spid="1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linds(horizontal)">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P spid="5"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88" y="404813"/>
            <a:ext cx="7024687" cy="1143000"/>
          </a:xfrm>
        </p:spPr>
        <p:txBody>
          <a:bodyPr rtlCol="0">
            <a:normAutofit/>
          </a:bodyPr>
          <a:lstStyle/>
          <a:p>
            <a:pPr fontAlgn="auto">
              <a:spcAft>
                <a:spcPts val="0"/>
              </a:spcAft>
              <a:defRPr/>
            </a:pPr>
            <a:r>
              <a:rPr lang="en-US" sz="3600" b="1" dirty="0" smtClean="0">
                <a:solidFill>
                  <a:srgbClr val="7030A0"/>
                </a:solidFill>
                <a:latin typeface="+mn-lt"/>
              </a:rPr>
              <a:t>Wave velocity/phase velocity</a:t>
            </a:r>
            <a:endParaRPr lang="en-IN" sz="3600" b="1" dirty="0">
              <a:solidFill>
                <a:srgbClr val="7030A0"/>
              </a:solidFill>
              <a:latin typeface="+mn-lt"/>
            </a:endParaRPr>
          </a:p>
        </p:txBody>
      </p:sp>
      <p:sp>
        <p:nvSpPr>
          <p:cNvPr id="3" name="Content Placeholder 2"/>
          <p:cNvSpPr>
            <a:spLocks noGrp="1"/>
          </p:cNvSpPr>
          <p:nvPr>
            <p:ph idx="1"/>
          </p:nvPr>
        </p:nvSpPr>
        <p:spPr>
          <a:xfrm>
            <a:off x="533400" y="1700213"/>
            <a:ext cx="8077200" cy="4681537"/>
          </a:xfrm>
        </p:spPr>
        <p:txBody>
          <a:bodyPr rtlCol="0">
            <a:normAutofit lnSpcReduction="10000"/>
          </a:bodyPr>
          <a:lstStyle/>
          <a:p>
            <a:pPr indent="-274320" algn="just" fontAlgn="auto">
              <a:spcAft>
                <a:spcPts val="0"/>
              </a:spcAft>
              <a:defRPr/>
            </a:pPr>
            <a:r>
              <a:rPr lang="en-US" dirty="0" smtClean="0"/>
              <a:t>Wave motion is a form of disturbance which travels through medium due to the repeated motion of the particles of the medium about their mean positions, the motion being handed over from one particle to the next.</a:t>
            </a:r>
          </a:p>
          <a:p>
            <a:pPr indent="-274320" algn="just" fontAlgn="auto">
              <a:spcAft>
                <a:spcPts val="0"/>
              </a:spcAft>
              <a:defRPr/>
            </a:pPr>
            <a:r>
              <a:rPr lang="en-US" dirty="0" smtClean="0"/>
              <a:t>Every particle begins its vibrations a little later than its predecessor and there is a progressive change of phase </a:t>
            </a:r>
            <a:r>
              <a:rPr lang="en-US" smtClean="0"/>
              <a:t>as </a:t>
            </a:r>
            <a:r>
              <a:rPr lang="en-US" smtClean="0"/>
              <a:t>wave </a:t>
            </a:r>
            <a:r>
              <a:rPr lang="en-US" dirty="0" smtClean="0"/>
              <a:t>travel from one particle to the next.</a:t>
            </a:r>
          </a:p>
          <a:p>
            <a:pPr indent="-274320" algn="just" fontAlgn="auto">
              <a:spcAft>
                <a:spcPts val="0"/>
              </a:spcAft>
              <a:defRPr/>
            </a:pPr>
            <a:r>
              <a:rPr lang="en-US" dirty="0" smtClean="0"/>
              <a:t>The phase relationship of these particles that we observe as a wave and the velocity with which the plane of equal phase travels through the medium, is known as</a:t>
            </a:r>
            <a:r>
              <a:rPr lang="en-US" b="1" dirty="0" smtClean="0">
                <a:solidFill>
                  <a:srgbClr val="7030A0"/>
                </a:solidFill>
              </a:rPr>
              <a:t> phase velocity.</a:t>
            </a:r>
          </a:p>
          <a:p>
            <a:pPr indent="-274320" algn="just" fontAlgn="auto">
              <a:spcAft>
                <a:spcPts val="0"/>
              </a:spcAft>
              <a:defRPr/>
            </a:pPr>
            <a:r>
              <a:rPr lang="en-US" dirty="0" smtClean="0">
                <a:solidFill>
                  <a:schemeClr val="tx1"/>
                </a:solidFill>
              </a:rPr>
              <a:t>Hence the velocity with which monochromatic wave propagates through medium is called the </a:t>
            </a:r>
            <a:r>
              <a:rPr lang="en-US" b="1" dirty="0" smtClean="0">
                <a:solidFill>
                  <a:srgbClr val="7030A0"/>
                </a:solidFill>
              </a:rPr>
              <a:t>wave velocity.</a:t>
            </a:r>
          </a:p>
          <a:p>
            <a:pPr indent="-274320" algn="just" fontAlgn="auto">
              <a:spcAft>
                <a:spcPts val="0"/>
              </a:spcAft>
              <a:defRPr/>
            </a:pPr>
            <a:endParaRPr lang="en-IN" dirty="0"/>
          </a:p>
        </p:txBody>
      </p:sp>
      <p:sp>
        <p:nvSpPr>
          <p:cNvPr id="634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AC6F632-A4E0-404B-A138-2FB729B57233}" type="slidenum">
              <a:rPr lang="en-IN" altLang="en-US">
                <a:solidFill>
                  <a:srgbClr val="FEFEFE"/>
                </a:solidFill>
              </a:rPr>
              <a:pPr eaLnBrk="1" hangingPunct="1"/>
              <a:t>2</a:t>
            </a:fld>
            <a:endParaRPr lang="en-IN" altLang="en-US">
              <a:solidFill>
                <a:srgbClr val="FEFEFE"/>
              </a:solidFill>
            </a:endParaRPr>
          </a:p>
        </p:txBody>
      </p:sp>
      <p:sp>
        <p:nvSpPr>
          <p:cNvPr id="63493"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7"/>
          <p:cNvSpPr txBox="1">
            <a:spLocks noChangeArrowheads="1"/>
          </p:cNvSpPr>
          <p:nvPr/>
        </p:nvSpPr>
        <p:spPr bwMode="auto">
          <a:xfrm>
            <a:off x="228600" y="152400"/>
            <a:ext cx="86106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a:t>If         is measured accurately i.e.                 </a:t>
            </a:r>
          </a:p>
        </p:txBody>
      </p:sp>
      <p:graphicFrame>
        <p:nvGraphicFramePr>
          <p:cNvPr id="95235" name="Object 11"/>
          <p:cNvGraphicFramePr>
            <a:graphicFrameLocks noChangeAspect="1"/>
          </p:cNvGraphicFramePr>
          <p:nvPr/>
        </p:nvGraphicFramePr>
        <p:xfrm>
          <a:off x="609600" y="266700"/>
          <a:ext cx="508000" cy="422275"/>
        </p:xfrm>
        <a:graphic>
          <a:graphicData uri="http://schemas.openxmlformats.org/presentationml/2006/ole">
            <mc:AlternateContent xmlns:mc="http://schemas.openxmlformats.org/markup-compatibility/2006">
              <mc:Choice xmlns:v="urn:schemas-microsoft-com:vml" Requires="v">
                <p:oleObj spid="_x0000_s95378" name="Equation" r:id="rId3" imgW="215619" imgH="177569" progId="Equation.3">
                  <p:embed/>
                </p:oleObj>
              </mc:Choice>
              <mc:Fallback>
                <p:oleObj name="Equation" r:id="rId3" imgW="215619" imgH="17756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
                        <a:ext cx="5080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6" name="Object 11"/>
          <p:cNvGraphicFramePr>
            <a:graphicFrameLocks noChangeAspect="1"/>
          </p:cNvGraphicFramePr>
          <p:nvPr/>
        </p:nvGraphicFramePr>
        <p:xfrm>
          <a:off x="4667250" y="266700"/>
          <a:ext cx="1168400" cy="422275"/>
        </p:xfrm>
        <a:graphic>
          <a:graphicData uri="http://schemas.openxmlformats.org/presentationml/2006/ole">
            <mc:AlternateContent xmlns:mc="http://schemas.openxmlformats.org/markup-compatibility/2006">
              <mc:Choice xmlns:v="urn:schemas-microsoft-com:vml" Requires="v">
                <p:oleObj spid="_x0000_s95379" name="Equation" r:id="rId5" imgW="494870" imgH="177646" progId="Equation.3">
                  <p:embed/>
                </p:oleObj>
              </mc:Choice>
              <mc:Fallback>
                <p:oleObj name="Equation" r:id="rId5" imgW="494870" imgH="17764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250" y="266700"/>
                        <a:ext cx="11684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6218238" y="228600"/>
          <a:ext cx="1858962" cy="542925"/>
        </p:xfrm>
        <a:graphic>
          <a:graphicData uri="http://schemas.openxmlformats.org/presentationml/2006/ole">
            <mc:AlternateContent xmlns:mc="http://schemas.openxmlformats.org/markup-compatibility/2006">
              <mc:Choice xmlns:v="urn:schemas-microsoft-com:vml" Requires="v">
                <p:oleObj spid="_x0000_s95380" name="Equation" r:id="rId7" imgW="787400" imgH="228600" progId="Equation.3">
                  <p:embed/>
                </p:oleObj>
              </mc:Choice>
              <mc:Fallback>
                <p:oleObj name="Equation" r:id="rId7" imgW="7874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8238" y="228600"/>
                        <a:ext cx="185896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7"/>
          <p:cNvSpPr txBox="1">
            <a:spLocks noChangeArrowheads="1"/>
          </p:cNvSpPr>
          <p:nvPr/>
        </p:nvSpPr>
        <p:spPr bwMode="auto">
          <a:xfrm>
            <a:off x="228600" y="2133600"/>
            <a:ext cx="8534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a:t>Like, energy E and time t.</a:t>
            </a:r>
          </a:p>
        </p:txBody>
      </p:sp>
      <p:graphicFrame>
        <p:nvGraphicFramePr>
          <p:cNvPr id="5" name="Object 11"/>
          <p:cNvGraphicFramePr>
            <a:graphicFrameLocks noChangeAspect="1"/>
          </p:cNvGraphicFramePr>
          <p:nvPr/>
        </p:nvGraphicFramePr>
        <p:xfrm>
          <a:off x="3455988" y="2514600"/>
          <a:ext cx="1497012" cy="935038"/>
        </p:xfrm>
        <a:graphic>
          <a:graphicData uri="http://schemas.openxmlformats.org/presentationml/2006/ole">
            <mc:AlternateContent xmlns:mc="http://schemas.openxmlformats.org/markup-compatibility/2006">
              <mc:Choice xmlns:v="urn:schemas-microsoft-com:vml" Requires="v">
                <p:oleObj spid="_x0000_s95381" name="Equation" r:id="rId9" imgW="634725" imgH="393529" progId="Equation.3">
                  <p:embed/>
                </p:oleObj>
              </mc:Choice>
              <mc:Fallback>
                <p:oleObj name="Equation" r:id="rId9" imgW="634725"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55988" y="2514600"/>
                        <a:ext cx="1497012"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3594100" y="4094163"/>
          <a:ext cx="1587500" cy="935037"/>
        </p:xfrm>
        <a:graphic>
          <a:graphicData uri="http://schemas.openxmlformats.org/presentationml/2006/ole">
            <mc:AlternateContent xmlns:mc="http://schemas.openxmlformats.org/markup-compatibility/2006">
              <mc:Choice xmlns:v="urn:schemas-microsoft-com:vml" Requires="v">
                <p:oleObj spid="_x0000_s95382" name="Equation" r:id="rId11" imgW="672808" imgH="393529" progId="Equation.3">
                  <p:embed/>
                </p:oleObj>
              </mc:Choice>
              <mc:Fallback>
                <p:oleObj name="Equation" r:id="rId11" imgW="672808"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4100" y="4094163"/>
                        <a:ext cx="15875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3"/>
          <p:cNvSpPr txBox="1">
            <a:spLocks noChangeArrowheads="1"/>
          </p:cNvSpPr>
          <p:nvPr/>
        </p:nvSpPr>
        <p:spPr bwMode="auto">
          <a:xfrm>
            <a:off x="-152400" y="914400"/>
            <a:ext cx="90678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principle applies to all canonically conjugate pairs of quantities in which measurement of one quantity affects the capacity to measure the other.</a:t>
            </a:r>
          </a:p>
        </p:txBody>
      </p:sp>
      <p:sp>
        <p:nvSpPr>
          <p:cNvPr id="10" name="TextBox 7"/>
          <p:cNvSpPr txBox="1">
            <a:spLocks noChangeArrowheads="1"/>
          </p:cNvSpPr>
          <p:nvPr/>
        </p:nvSpPr>
        <p:spPr bwMode="auto">
          <a:xfrm>
            <a:off x="228600" y="3432175"/>
            <a:ext cx="8534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a:t>and angular momentum L and angular position </a:t>
            </a:r>
            <a:r>
              <a:rPr lang="el-GR" altLang="en-US" sz="2300"/>
              <a:t>θ</a:t>
            </a:r>
            <a:endParaRPr lang="en-US" altLang="en-US" sz="23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533400" y="1524000"/>
            <a:ext cx="8534400" cy="465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dirty="0"/>
              <a:t>Order </a:t>
            </a:r>
            <a:r>
              <a:rPr lang="en-US" altLang="en-US" sz="2300" dirty="0" smtClean="0"/>
              <a:t>of diameter of a nucleus </a:t>
            </a:r>
            <a:r>
              <a:rPr lang="en-US" altLang="en-US" sz="2300" dirty="0"/>
              <a:t>~ 5 x10</a:t>
            </a:r>
            <a:r>
              <a:rPr lang="en-US" altLang="en-US" sz="2300" baseline="30000" dirty="0"/>
              <a:t>-15</a:t>
            </a:r>
            <a:r>
              <a:rPr lang="en-US" altLang="en-US" sz="2300" dirty="0"/>
              <a:t> m</a:t>
            </a:r>
          </a:p>
        </p:txBody>
      </p:sp>
      <p:sp>
        <p:nvSpPr>
          <p:cNvPr id="9" name="Rectangle 3"/>
          <p:cNvSpPr txBox="1">
            <a:spLocks noChangeArrowheads="1"/>
          </p:cNvSpPr>
          <p:nvPr/>
        </p:nvSpPr>
        <p:spPr bwMode="auto">
          <a:xfrm>
            <a:off x="1295400" y="5257800"/>
            <a:ext cx="15240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sp>
        <p:nvSpPr>
          <p:cNvPr id="10" name="TextBox 7"/>
          <p:cNvSpPr txBox="1">
            <a:spLocks noChangeArrowheads="1"/>
          </p:cNvSpPr>
          <p:nvPr/>
        </p:nvSpPr>
        <p:spPr bwMode="auto">
          <a:xfrm>
            <a:off x="533400" y="1981200"/>
            <a:ext cx="8534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dirty="0"/>
              <a:t>If  electron exist in the nucleus then </a:t>
            </a:r>
          </a:p>
        </p:txBody>
      </p:sp>
      <p:sp>
        <p:nvSpPr>
          <p:cNvPr id="99333" name="Title 1"/>
          <p:cNvSpPr>
            <a:spLocks noGrp="1"/>
          </p:cNvSpPr>
          <p:nvPr>
            <p:ph type="title"/>
          </p:nvPr>
        </p:nvSpPr>
        <p:spPr>
          <a:xfrm>
            <a:off x="76200" y="0"/>
            <a:ext cx="8991600" cy="838200"/>
          </a:xfrm>
        </p:spPr>
        <p:txBody>
          <a:bodyPr/>
          <a:lstStyle/>
          <a:p>
            <a:r>
              <a:rPr lang="en-US" altLang="ko-KR" sz="2800" b="1" dirty="0" smtClean="0">
                <a:ea typeface="Gulim" pitchFamily="34" charset="-127"/>
              </a:rPr>
              <a:t>Applications of Heisenberg Uncertainty Principle</a:t>
            </a:r>
            <a:endParaRPr lang="en-US" altLang="en-US" sz="2800" b="1" dirty="0" smtClean="0"/>
          </a:p>
        </p:txBody>
      </p:sp>
      <p:sp>
        <p:nvSpPr>
          <p:cNvPr id="12" name="Title 1"/>
          <p:cNvSpPr txBox="1">
            <a:spLocks/>
          </p:cNvSpPr>
          <p:nvPr/>
        </p:nvSpPr>
        <p:spPr bwMode="auto">
          <a:xfrm>
            <a:off x="-76200" y="990600"/>
            <a:ext cx="6477000" cy="381000"/>
          </a:xfrm>
          <a:prstGeom prst="rect">
            <a:avLst/>
          </a:prstGeom>
          <a:noFill/>
          <a:ln w="9525">
            <a:noFill/>
            <a:miter lim="800000"/>
            <a:headEnd/>
            <a:tailEnd/>
          </a:ln>
        </p:spPr>
        <p:txBody>
          <a:bodyPr anchor="ctr"/>
          <a:lstStyle/>
          <a:p>
            <a:pPr algn="ctr" eaLnBrk="0" hangingPunct="0">
              <a:defRPr/>
            </a:pPr>
            <a:r>
              <a:rPr lang="en-US" altLang="ko-KR" sz="2400" b="1" kern="0" dirty="0">
                <a:solidFill>
                  <a:schemeClr val="tx2"/>
                </a:solidFill>
                <a:latin typeface="+mj-lt"/>
                <a:ea typeface="굴림" charset="-127"/>
                <a:cs typeface="+mj-cs"/>
              </a:rPr>
              <a:t>(</a:t>
            </a:r>
            <a:r>
              <a:rPr lang="en-US" altLang="ko-KR" sz="2400" b="1" kern="0" dirty="0" err="1">
                <a:solidFill>
                  <a:schemeClr val="tx2"/>
                </a:solidFill>
                <a:latin typeface="+mj-lt"/>
                <a:ea typeface="굴림" charset="-127"/>
                <a:cs typeface="+mj-cs"/>
              </a:rPr>
              <a:t>i</a:t>
            </a:r>
            <a:r>
              <a:rPr lang="en-US" altLang="ko-KR" sz="2400" b="1" kern="0" dirty="0">
                <a:solidFill>
                  <a:schemeClr val="tx2"/>
                </a:solidFill>
                <a:latin typeface="+mj-lt"/>
                <a:ea typeface="굴림" charset="-127"/>
                <a:cs typeface="+mj-cs"/>
              </a:rPr>
              <a:t>) Non-existence of electron in nucleus</a:t>
            </a:r>
            <a:endParaRPr lang="en-US" sz="2400" b="1" kern="0" dirty="0">
              <a:solidFill>
                <a:schemeClr val="tx2"/>
              </a:solidFill>
              <a:latin typeface="+mj-lt"/>
              <a:ea typeface="+mj-ea"/>
              <a:cs typeface="+mj-cs"/>
            </a:endParaRPr>
          </a:p>
        </p:txBody>
      </p:sp>
      <p:graphicFrame>
        <p:nvGraphicFramePr>
          <p:cNvPr id="8" name="Object 11"/>
          <p:cNvGraphicFramePr>
            <a:graphicFrameLocks noChangeAspect="1"/>
          </p:cNvGraphicFramePr>
          <p:nvPr/>
        </p:nvGraphicFramePr>
        <p:xfrm>
          <a:off x="5354638" y="1979613"/>
          <a:ext cx="2936875" cy="573087"/>
        </p:xfrm>
        <a:graphic>
          <a:graphicData uri="http://schemas.openxmlformats.org/presentationml/2006/ole">
            <mc:AlternateContent xmlns:mc="http://schemas.openxmlformats.org/markup-compatibility/2006">
              <mc:Choice xmlns:v="urn:schemas-microsoft-com:vml" Requires="v">
                <p:oleObj spid="_x0000_s99511" name="Equation" r:id="rId3" imgW="1244600" imgH="241300" progId="Equation.3">
                  <p:embed/>
                </p:oleObj>
              </mc:Choice>
              <mc:Fallback>
                <p:oleObj name="Equation" r:id="rId3" imgW="1244600" imgH="241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638" y="1979613"/>
                        <a:ext cx="29368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p:cNvGraphicFramePr>
            <a:graphicFrameLocks noChangeAspect="1"/>
          </p:cNvGraphicFramePr>
          <p:nvPr/>
        </p:nvGraphicFramePr>
        <p:xfrm>
          <a:off x="3609975" y="2514600"/>
          <a:ext cx="1647825" cy="935038"/>
        </p:xfrm>
        <a:graphic>
          <a:graphicData uri="http://schemas.openxmlformats.org/presentationml/2006/ole">
            <mc:AlternateContent xmlns:mc="http://schemas.openxmlformats.org/markup-compatibility/2006">
              <mc:Choice xmlns:v="urn:schemas-microsoft-com:vml" Requires="v">
                <p:oleObj spid="_x0000_s99512" name="Equation" r:id="rId5" imgW="698197" imgH="393529" progId="Equation.3">
                  <p:embed/>
                </p:oleObj>
              </mc:Choice>
              <mc:Fallback>
                <p:oleObj name="Equation" r:id="rId5" imgW="698197"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9975" y="2514600"/>
                        <a:ext cx="164782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2895600" y="3276600"/>
          <a:ext cx="2967038" cy="935038"/>
        </p:xfrm>
        <a:graphic>
          <a:graphicData uri="http://schemas.openxmlformats.org/presentationml/2006/ole">
            <mc:AlternateContent xmlns:mc="http://schemas.openxmlformats.org/markup-compatibility/2006">
              <mc:Choice xmlns:v="urn:schemas-microsoft-com:vml" Requires="v">
                <p:oleObj spid="_x0000_s99513" name="Equation" r:id="rId7" imgW="1256755" imgH="393529" progId="Equation.3">
                  <p:embed/>
                </p:oleObj>
              </mc:Choice>
              <mc:Fallback>
                <p:oleObj name="Equation" r:id="rId7" imgW="1256755"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276600"/>
                        <a:ext cx="29670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1"/>
          <p:cNvGraphicFramePr>
            <a:graphicFrameLocks noChangeAspect="1"/>
          </p:cNvGraphicFramePr>
          <p:nvPr/>
        </p:nvGraphicFramePr>
        <p:xfrm>
          <a:off x="1955800" y="4170363"/>
          <a:ext cx="5154613" cy="935037"/>
        </p:xfrm>
        <a:graphic>
          <a:graphicData uri="http://schemas.openxmlformats.org/presentationml/2006/ole">
            <mc:AlternateContent xmlns:mc="http://schemas.openxmlformats.org/markup-compatibility/2006">
              <mc:Choice xmlns:v="urn:schemas-microsoft-com:vml" Requires="v">
                <p:oleObj spid="_x0000_s99514" name="Equation" r:id="rId9" imgW="2184400" imgH="393700" progId="Equation.3">
                  <p:embed/>
                </p:oleObj>
              </mc:Choice>
              <mc:Fallback>
                <p:oleObj name="Equation" r:id="rId9" imgW="2184400" imgH="3937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55800" y="4170363"/>
                        <a:ext cx="5154613"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1"/>
          <p:cNvGraphicFramePr>
            <a:graphicFrameLocks noChangeAspect="1"/>
          </p:cNvGraphicFramePr>
          <p:nvPr>
            <p:extLst>
              <p:ext uri="{D42A27DB-BD31-4B8C-83A1-F6EECF244321}">
                <p14:modId xmlns:p14="http://schemas.microsoft.com/office/powerpoint/2010/main" val="1306426023"/>
              </p:ext>
            </p:extLst>
          </p:nvPr>
        </p:nvGraphicFramePr>
        <p:xfrm>
          <a:off x="3109913" y="5516563"/>
          <a:ext cx="1828800" cy="422275"/>
        </p:xfrm>
        <a:graphic>
          <a:graphicData uri="http://schemas.openxmlformats.org/presentationml/2006/ole">
            <mc:AlternateContent xmlns:mc="http://schemas.openxmlformats.org/markup-compatibility/2006">
              <mc:Choice xmlns:v="urn:schemas-microsoft-com:vml" Requires="v">
                <p:oleObj spid="_x0000_s99515" name="Equation" r:id="rId11" imgW="774360" imgH="177480" progId="Equation.3">
                  <p:embed/>
                </p:oleObj>
              </mc:Choice>
              <mc:Fallback>
                <p:oleObj name="Equation" r:id="rId11" imgW="774360" imgH="177480" progId="Equation.3">
                  <p:embed/>
                  <p:pic>
                    <p:nvPicPr>
                      <p:cNvPr id="0" name="Object 11"/>
                      <p:cNvPicPr>
                        <a:picLocks noChangeAspect="1" noChangeArrowheads="1"/>
                      </p:cNvPicPr>
                      <p:nvPr/>
                    </p:nvPicPr>
                    <p:blipFill>
                      <a:blip r:embed="rId12"/>
                      <a:srcRect/>
                      <a:stretch>
                        <a:fillRect/>
                      </a:stretch>
                    </p:blipFill>
                    <p:spPr bwMode="auto">
                      <a:xfrm>
                        <a:off x="3109913" y="5516563"/>
                        <a:ext cx="18288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1"/>
          <p:cNvGraphicFramePr>
            <a:graphicFrameLocks noChangeAspect="1"/>
          </p:cNvGraphicFramePr>
          <p:nvPr/>
        </p:nvGraphicFramePr>
        <p:xfrm>
          <a:off x="6248400" y="5559425"/>
          <a:ext cx="295275" cy="269875"/>
        </p:xfrm>
        <a:graphic>
          <a:graphicData uri="http://schemas.openxmlformats.org/presentationml/2006/ole">
            <mc:AlternateContent xmlns:mc="http://schemas.openxmlformats.org/markup-compatibility/2006">
              <mc:Choice xmlns:v="urn:schemas-microsoft-com:vml" Requires="v">
                <p:oleObj spid="_x0000_s99516" name="Equation" r:id="rId13" imgW="139518" imgH="126835" progId="Equation.3">
                  <p:embed/>
                </p:oleObj>
              </mc:Choice>
              <mc:Fallback>
                <p:oleObj name="Equation" r:id="rId13" imgW="139518" imgH="12683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8400" y="5559425"/>
                        <a:ext cx="295275"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3"/>
          <p:cNvSpPr txBox="1">
            <a:spLocks noChangeArrowheads="1"/>
          </p:cNvSpPr>
          <p:nvPr/>
        </p:nvSpPr>
        <p:spPr bwMode="auto">
          <a:xfrm>
            <a:off x="6477000" y="5486400"/>
            <a:ext cx="2514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relativistic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par>
                                <p:cTn id="44" presetID="3" presetClass="entr" presetSubtype="1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2"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Box 7"/>
          <p:cNvSpPr txBox="1">
            <a:spLocks noChangeArrowheads="1"/>
          </p:cNvSpPr>
          <p:nvPr/>
        </p:nvSpPr>
        <p:spPr bwMode="auto">
          <a:xfrm>
            <a:off x="381000" y="434975"/>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300"/>
              <a:t>Thus the kinetic energy of an electron must be greater than 20 MeV to be a part of nucleus</a:t>
            </a:r>
          </a:p>
        </p:txBody>
      </p:sp>
      <p:sp>
        <p:nvSpPr>
          <p:cNvPr id="9" name="Rectangle 3"/>
          <p:cNvSpPr txBox="1">
            <a:spLocks noChangeArrowheads="1"/>
          </p:cNvSpPr>
          <p:nvPr/>
        </p:nvSpPr>
        <p:spPr bwMode="auto">
          <a:xfrm>
            <a:off x="76200" y="2286000"/>
            <a:ext cx="83820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Thus we can conclude that the electrons cannot be present within nuclei.</a:t>
            </a:r>
          </a:p>
        </p:txBody>
      </p:sp>
      <p:sp>
        <p:nvSpPr>
          <p:cNvPr id="10" name="TextBox 7"/>
          <p:cNvSpPr txBox="1">
            <a:spLocks noChangeArrowheads="1"/>
          </p:cNvSpPr>
          <p:nvPr/>
        </p:nvSpPr>
        <p:spPr bwMode="auto">
          <a:xfrm>
            <a:off x="381000" y="1371600"/>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300"/>
              <a:t>Experiments show that the electrons emitted by certain unstable nuclei don’t have energy greater than 3-4 MeV.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2514600" y="1981200"/>
            <a:ext cx="762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lnSpc>
                <a:spcPct val="150000"/>
              </a:lnSpc>
              <a:spcBef>
                <a:spcPct val="0"/>
              </a:spcBef>
              <a:buFontTx/>
              <a:buNone/>
            </a:pPr>
            <a:r>
              <a:rPr lang="en-US" altLang="en-US" sz="2300"/>
              <a:t>But</a:t>
            </a:r>
          </a:p>
        </p:txBody>
      </p:sp>
      <p:sp>
        <p:nvSpPr>
          <p:cNvPr id="12" name="Title 1"/>
          <p:cNvSpPr txBox="1">
            <a:spLocks/>
          </p:cNvSpPr>
          <p:nvPr/>
        </p:nvSpPr>
        <p:spPr bwMode="auto">
          <a:xfrm>
            <a:off x="-76200" y="228600"/>
            <a:ext cx="8915400" cy="457200"/>
          </a:xfrm>
          <a:prstGeom prst="rect">
            <a:avLst/>
          </a:prstGeom>
          <a:noFill/>
          <a:ln w="9525">
            <a:noFill/>
            <a:miter lim="800000"/>
            <a:headEnd/>
            <a:tailEnd/>
          </a:ln>
        </p:spPr>
        <p:txBody>
          <a:bodyPr anchor="ctr"/>
          <a:lstStyle/>
          <a:p>
            <a:pPr algn="ctr" eaLnBrk="0" hangingPunct="0">
              <a:defRPr/>
            </a:pPr>
            <a:r>
              <a:rPr lang="en-US" altLang="ko-KR" sz="2400" b="1" kern="0" dirty="0">
                <a:solidFill>
                  <a:schemeClr val="tx2"/>
                </a:solidFill>
                <a:latin typeface="+mj-lt"/>
                <a:ea typeface="굴림" charset="-127"/>
                <a:cs typeface="+mj-cs"/>
              </a:rPr>
              <a:t>Concept of Bohr Orbit violates Uncertainty Principle</a:t>
            </a:r>
            <a:endParaRPr lang="en-US" sz="2400" b="1" kern="0" dirty="0">
              <a:solidFill>
                <a:schemeClr val="tx2"/>
              </a:solidFill>
              <a:latin typeface="+mj-lt"/>
              <a:ea typeface="+mj-ea"/>
              <a:cs typeface="+mj-cs"/>
            </a:endParaRPr>
          </a:p>
        </p:txBody>
      </p:sp>
      <p:graphicFrame>
        <p:nvGraphicFramePr>
          <p:cNvPr id="8" name="Object 11"/>
          <p:cNvGraphicFramePr>
            <a:graphicFrameLocks noChangeAspect="1"/>
          </p:cNvGraphicFramePr>
          <p:nvPr/>
        </p:nvGraphicFramePr>
        <p:xfrm>
          <a:off x="3419475" y="1752600"/>
          <a:ext cx="1228725" cy="995363"/>
        </p:xfrm>
        <a:graphic>
          <a:graphicData uri="http://schemas.openxmlformats.org/presentationml/2006/ole">
            <mc:AlternateContent xmlns:mc="http://schemas.openxmlformats.org/markup-compatibility/2006">
              <mc:Choice xmlns:v="urn:schemas-microsoft-com:vml" Requires="v">
                <p:oleObj spid="_x0000_s101577" name="Equation" r:id="rId3" imgW="520700" imgH="419100" progId="Equation.3">
                  <p:embed/>
                </p:oleObj>
              </mc:Choice>
              <mc:Fallback>
                <p:oleObj name="Equation" r:id="rId3" imgW="5207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1752600"/>
                        <a:ext cx="122872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p:cNvGraphicFramePr>
            <a:graphicFrameLocks noChangeAspect="1"/>
          </p:cNvGraphicFramePr>
          <p:nvPr/>
        </p:nvGraphicFramePr>
        <p:xfrm>
          <a:off x="3276600" y="838200"/>
          <a:ext cx="1557338" cy="935038"/>
        </p:xfrm>
        <a:graphic>
          <a:graphicData uri="http://schemas.openxmlformats.org/presentationml/2006/ole">
            <mc:AlternateContent xmlns:mc="http://schemas.openxmlformats.org/markup-compatibility/2006">
              <mc:Choice xmlns:v="urn:schemas-microsoft-com:vml" Requires="v">
                <p:oleObj spid="_x0000_s101578" name="Equation" r:id="rId5" imgW="660113" imgH="393529" progId="Equation.3">
                  <p:embed/>
                </p:oleObj>
              </mc:Choice>
              <mc:Fallback>
                <p:oleObj name="Equation" r:id="rId5" imgW="660113"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838200"/>
                        <a:ext cx="15573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1917700" y="3048000"/>
          <a:ext cx="1619250" cy="935038"/>
        </p:xfrm>
        <a:graphic>
          <a:graphicData uri="http://schemas.openxmlformats.org/presentationml/2006/ole">
            <mc:AlternateContent xmlns:mc="http://schemas.openxmlformats.org/markup-compatibility/2006">
              <mc:Choice xmlns:v="urn:schemas-microsoft-com:vml" Requires="v">
                <p:oleObj spid="_x0000_s101579" name="Equation" r:id="rId7" imgW="685800" imgH="393700" progId="Equation.3">
                  <p:embed/>
                </p:oleObj>
              </mc:Choice>
              <mc:Fallback>
                <p:oleObj name="Equation" r:id="rId7" imgW="685800" imgH="3937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7700" y="3048000"/>
                        <a:ext cx="16192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3863975" y="3067050"/>
          <a:ext cx="1289050" cy="935038"/>
        </p:xfrm>
        <a:graphic>
          <a:graphicData uri="http://schemas.openxmlformats.org/presentationml/2006/ole">
            <mc:AlternateContent xmlns:mc="http://schemas.openxmlformats.org/markup-compatibility/2006">
              <mc:Choice xmlns:v="urn:schemas-microsoft-com:vml" Requires="v">
                <p:oleObj spid="_x0000_s101580" name="Equation" r:id="rId9" imgW="545863" imgH="393529" progId="Equation.3">
                  <p:embed/>
                </p:oleObj>
              </mc:Choice>
              <mc:Fallback>
                <p:oleObj name="Equation" r:id="rId9" imgW="545863"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975" y="3067050"/>
                        <a:ext cx="12890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5464175" y="3067050"/>
          <a:ext cx="1289050" cy="935038"/>
        </p:xfrm>
        <a:graphic>
          <a:graphicData uri="http://schemas.openxmlformats.org/presentationml/2006/ole">
            <mc:AlternateContent xmlns:mc="http://schemas.openxmlformats.org/markup-compatibility/2006">
              <mc:Choice xmlns:v="urn:schemas-microsoft-com:vml" Requires="v">
                <p:oleObj spid="_x0000_s101581" name="Equation" r:id="rId11" imgW="545863" imgH="393529" progId="Equation.3">
                  <p:embed/>
                </p:oleObj>
              </mc:Choice>
              <mc:Fallback>
                <p:oleObj name="Equation" r:id="rId11" imgW="545863"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4175" y="3067050"/>
                        <a:ext cx="12890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3048000" y="4319588"/>
          <a:ext cx="2189163" cy="482600"/>
        </p:xfrm>
        <a:graphic>
          <a:graphicData uri="http://schemas.openxmlformats.org/presentationml/2006/ole">
            <mc:AlternateContent xmlns:mc="http://schemas.openxmlformats.org/markup-compatibility/2006">
              <mc:Choice xmlns:v="urn:schemas-microsoft-com:vml" Requires="v">
                <p:oleObj spid="_x0000_s101582" name="Equation" r:id="rId13" imgW="926698" imgH="203112" progId="Equation.3">
                  <p:embed/>
                </p:oleObj>
              </mc:Choice>
              <mc:Fallback>
                <p:oleObj name="Equation" r:id="rId13" imgW="926698" imgH="20311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4319588"/>
                        <a:ext cx="21891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3262313" y="4856163"/>
          <a:ext cx="1587500" cy="935037"/>
        </p:xfrm>
        <a:graphic>
          <a:graphicData uri="http://schemas.openxmlformats.org/presentationml/2006/ole">
            <mc:AlternateContent xmlns:mc="http://schemas.openxmlformats.org/markup-compatibility/2006">
              <mc:Choice xmlns:v="urn:schemas-microsoft-com:vml" Requires="v">
                <p:oleObj spid="_x0000_s101583" name="Equation" r:id="rId15" imgW="672808" imgH="393529" progId="Equation.3">
                  <p:embed/>
                </p:oleObj>
              </mc:Choice>
              <mc:Fallback>
                <p:oleObj name="Equation" r:id="rId15" imgW="672808" imgH="393529"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2313" y="4856163"/>
                        <a:ext cx="158750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linds(horizont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76200" y="3048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According to the concept of Bohr orbit, energy of an electron in a orbit is constant i.e. </a:t>
            </a:r>
            <a:r>
              <a:rPr lang="el-GR" sz="2200" kern="0" dirty="0">
                <a:latin typeface="+mn-lt"/>
                <a:cs typeface="+mn-cs"/>
              </a:rPr>
              <a:t>Δ</a:t>
            </a:r>
            <a:r>
              <a:rPr lang="en-US" sz="2200" kern="0" dirty="0">
                <a:latin typeface="+mn-lt"/>
                <a:cs typeface="+mn-cs"/>
              </a:rPr>
              <a:t>E = 0.</a:t>
            </a:r>
          </a:p>
        </p:txBody>
      </p:sp>
      <p:graphicFrame>
        <p:nvGraphicFramePr>
          <p:cNvPr id="13" name="Object 11"/>
          <p:cNvGraphicFramePr>
            <a:graphicFrameLocks noChangeAspect="1"/>
          </p:cNvGraphicFramePr>
          <p:nvPr/>
        </p:nvGraphicFramePr>
        <p:xfrm>
          <a:off x="3262313" y="1066800"/>
          <a:ext cx="1587500" cy="935038"/>
        </p:xfrm>
        <a:graphic>
          <a:graphicData uri="http://schemas.openxmlformats.org/presentationml/2006/ole">
            <mc:AlternateContent xmlns:mc="http://schemas.openxmlformats.org/markup-compatibility/2006">
              <mc:Choice xmlns:v="urn:schemas-microsoft-com:vml" Requires="v">
                <p:oleObj spid="_x0000_s102464" name="Equation" r:id="rId3" imgW="672808" imgH="393529" progId="Equation.3">
                  <p:embed/>
                </p:oleObj>
              </mc:Choice>
              <mc:Fallback>
                <p:oleObj name="Equation" r:id="rId3" imgW="672808"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313" y="1066800"/>
                        <a:ext cx="15875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3232150" y="2133600"/>
          <a:ext cx="1646238" cy="422275"/>
        </p:xfrm>
        <a:graphic>
          <a:graphicData uri="http://schemas.openxmlformats.org/presentationml/2006/ole">
            <mc:AlternateContent xmlns:mc="http://schemas.openxmlformats.org/markup-compatibility/2006">
              <mc:Choice xmlns:v="urn:schemas-microsoft-com:vml" Requires="v">
                <p:oleObj spid="_x0000_s102465" name="Equation" r:id="rId5" imgW="698197" imgH="177723" progId="Equation.3">
                  <p:embed/>
                </p:oleObj>
              </mc:Choice>
              <mc:Fallback>
                <p:oleObj name="Equation" r:id="rId5" imgW="698197" imgH="177723"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133600"/>
                        <a:ext cx="16462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p:cNvSpPr txBox="1">
            <a:spLocks noChangeArrowheads="1"/>
          </p:cNvSpPr>
          <p:nvPr/>
        </p:nvSpPr>
        <p:spPr bwMode="auto">
          <a:xfrm>
            <a:off x="76200" y="26670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All energy states of the atom must have an infinite life-time.</a:t>
            </a:r>
          </a:p>
        </p:txBody>
      </p:sp>
      <p:sp>
        <p:nvSpPr>
          <p:cNvPr id="8" name="Rectangle 3"/>
          <p:cNvSpPr txBox="1">
            <a:spLocks noChangeArrowheads="1"/>
          </p:cNvSpPr>
          <p:nvPr/>
        </p:nvSpPr>
        <p:spPr bwMode="auto">
          <a:xfrm>
            <a:off x="0" y="3124200"/>
            <a:ext cx="88392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But the excited states of the atom have life–time ~ 10</a:t>
            </a:r>
            <a:r>
              <a:rPr lang="en-US" sz="2200" kern="0" baseline="30000" dirty="0">
                <a:latin typeface="+mn-lt"/>
                <a:cs typeface="+mn-cs"/>
              </a:rPr>
              <a:t>-8</a:t>
            </a:r>
            <a:r>
              <a:rPr lang="en-US" sz="2200" kern="0" dirty="0">
                <a:latin typeface="+mn-lt"/>
                <a:cs typeface="+mn-cs"/>
              </a:rPr>
              <a:t> sec.</a:t>
            </a:r>
          </a:p>
        </p:txBody>
      </p:sp>
      <p:sp>
        <p:nvSpPr>
          <p:cNvPr id="11" name="Rectangle 3"/>
          <p:cNvSpPr txBox="1">
            <a:spLocks noChangeArrowheads="1"/>
          </p:cNvSpPr>
          <p:nvPr/>
        </p:nvSpPr>
        <p:spPr bwMode="auto">
          <a:xfrm>
            <a:off x="0" y="35814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finite life-time </a:t>
            </a:r>
            <a:r>
              <a:rPr lang="el-GR" sz="2200" kern="0" dirty="0">
                <a:latin typeface="+mn-lt"/>
                <a:cs typeface="+mn-cs"/>
              </a:rPr>
              <a:t>Δ</a:t>
            </a:r>
            <a:r>
              <a:rPr lang="en-US" sz="2200" kern="0" dirty="0">
                <a:latin typeface="+mn-lt"/>
                <a:cs typeface="+mn-cs"/>
              </a:rPr>
              <a:t>t gives a finite width (uncertainty) to the energy levels.</a:t>
            </a:r>
          </a:p>
        </p:txBody>
      </p:sp>
      <p:sp>
        <p:nvSpPr>
          <p:cNvPr id="3" name="TextBox 2"/>
          <p:cNvSpPr txBox="1"/>
          <p:nvPr/>
        </p:nvSpPr>
        <p:spPr>
          <a:xfrm>
            <a:off x="609600" y="4953000"/>
            <a:ext cx="7848600" cy="1569660"/>
          </a:xfrm>
          <a:prstGeom prst="rect">
            <a:avLst/>
          </a:prstGeom>
          <a:noFill/>
        </p:spPr>
        <p:txBody>
          <a:bodyPr wrap="square" rtlCol="0">
            <a:spAutoFit/>
          </a:bodyPr>
          <a:lstStyle/>
          <a:p>
            <a:r>
              <a:rPr lang="en-US" sz="2400" b="1" dirty="0" smtClean="0">
                <a:solidFill>
                  <a:srgbClr val="FF0000"/>
                </a:solidFill>
              </a:rPr>
              <a:t>Assignment:</a:t>
            </a:r>
          </a:p>
          <a:p>
            <a:r>
              <a:rPr lang="en-US" sz="2400" b="1" dirty="0" smtClean="0">
                <a:solidFill>
                  <a:srgbClr val="FF0000"/>
                </a:solidFill>
              </a:rPr>
              <a:t>Zero point energy of Harmonic Oscillator</a:t>
            </a:r>
          </a:p>
          <a:p>
            <a:r>
              <a:rPr lang="en-US" sz="2400" b="1" dirty="0" smtClean="0">
                <a:solidFill>
                  <a:srgbClr val="FF0000"/>
                </a:solidFill>
              </a:rPr>
              <a:t>Finite width of spectral lines</a:t>
            </a:r>
          </a:p>
          <a:p>
            <a:r>
              <a:rPr lang="en-US" sz="2400" b="1" dirty="0">
                <a:solidFill>
                  <a:srgbClr val="FF0000"/>
                </a:solidFill>
              </a:rPr>
              <a:t>Radius of Bohr’s first orbit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Radius of Bohr’s first orbit</a:t>
            </a:r>
            <a:endParaRPr lang="en-US" dirty="0"/>
          </a:p>
        </p:txBody>
      </p:sp>
      <p:sp>
        <p:nvSpPr>
          <p:cNvPr id="3" name="Content Placeholder 2"/>
          <p:cNvSpPr>
            <a:spLocks noGrp="1"/>
          </p:cNvSpPr>
          <p:nvPr>
            <p:ph idx="1"/>
          </p:nvPr>
        </p:nvSpPr>
        <p:spPr>
          <a:xfrm>
            <a:off x="76200" y="1447800"/>
            <a:ext cx="9067800" cy="4525963"/>
          </a:xfrm>
        </p:spPr>
        <p:txBody>
          <a:bodyPr/>
          <a:lstStyle/>
          <a:p>
            <a:r>
              <a:rPr lang="en-US" dirty="0" smtClean="0"/>
              <a:t>Let 		are the uncertainty in position and momentum of electron in the first orbit. We know</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35823000"/>
              </p:ext>
            </p:extLst>
          </p:nvPr>
        </p:nvGraphicFramePr>
        <p:xfrm>
          <a:off x="1295400" y="1484312"/>
          <a:ext cx="1528762" cy="573088"/>
        </p:xfrm>
        <a:graphic>
          <a:graphicData uri="http://schemas.openxmlformats.org/presentationml/2006/ole">
            <mc:AlternateContent xmlns:mc="http://schemas.openxmlformats.org/markup-compatibility/2006">
              <mc:Choice xmlns:v="urn:schemas-microsoft-com:vml" Requires="v">
                <p:oleObj spid="_x0000_s136242" name="Equation" r:id="rId3" imgW="647640" imgH="241200" progId="Equation.3">
                  <p:embed/>
                </p:oleObj>
              </mc:Choice>
              <mc:Fallback>
                <p:oleObj name="Equation" r:id="rId3" imgW="647640" imgH="241200" progId="Equation.3">
                  <p:embed/>
                  <p:pic>
                    <p:nvPicPr>
                      <p:cNvPr id="0" name="Object 11"/>
                      <p:cNvPicPr>
                        <a:picLocks noChangeAspect="1" noChangeArrowheads="1"/>
                      </p:cNvPicPr>
                      <p:nvPr/>
                    </p:nvPicPr>
                    <p:blipFill>
                      <a:blip r:embed="rId4"/>
                      <a:srcRect/>
                      <a:stretch>
                        <a:fillRect/>
                      </a:stretch>
                    </p:blipFill>
                    <p:spPr bwMode="auto">
                      <a:xfrm>
                        <a:off x="1295400" y="1484312"/>
                        <a:ext cx="1528762"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89252670"/>
              </p:ext>
            </p:extLst>
          </p:nvPr>
        </p:nvGraphicFramePr>
        <p:xfrm>
          <a:off x="3762375" y="2667000"/>
          <a:ext cx="1647825" cy="935038"/>
        </p:xfrm>
        <a:graphic>
          <a:graphicData uri="http://schemas.openxmlformats.org/presentationml/2006/ole">
            <mc:AlternateContent xmlns:mc="http://schemas.openxmlformats.org/markup-compatibility/2006">
              <mc:Choice xmlns:v="urn:schemas-microsoft-com:vml" Requires="v">
                <p:oleObj spid="_x0000_s136243" name="Equation" r:id="rId5" imgW="698400" imgH="393480" progId="Equation.3">
                  <p:embed/>
                </p:oleObj>
              </mc:Choice>
              <mc:Fallback>
                <p:oleObj name="Equation" r:id="rId5" imgW="698400" imgH="393480" progId="Equation.3">
                  <p:embed/>
                  <p:pic>
                    <p:nvPicPr>
                      <p:cNvPr id="0" name="Object 4"/>
                      <p:cNvPicPr>
                        <a:picLocks noChangeAspect="1" noChangeArrowheads="1"/>
                      </p:cNvPicPr>
                      <p:nvPr/>
                    </p:nvPicPr>
                    <p:blipFill>
                      <a:blip r:embed="rId6"/>
                      <a:srcRect/>
                      <a:stretch>
                        <a:fillRect/>
                      </a:stretch>
                    </p:blipFill>
                    <p:spPr bwMode="auto">
                      <a:xfrm>
                        <a:off x="3762375" y="2667000"/>
                        <a:ext cx="164782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872366825"/>
              </p:ext>
            </p:extLst>
          </p:nvPr>
        </p:nvGraphicFramePr>
        <p:xfrm>
          <a:off x="3036888" y="4038600"/>
          <a:ext cx="3233737" cy="995363"/>
        </p:xfrm>
        <a:graphic>
          <a:graphicData uri="http://schemas.openxmlformats.org/presentationml/2006/ole">
            <mc:AlternateContent xmlns:mc="http://schemas.openxmlformats.org/markup-compatibility/2006">
              <mc:Choice xmlns:v="urn:schemas-microsoft-com:vml" Requires="v">
                <p:oleObj spid="_x0000_s136244" name="Equation" r:id="rId7" imgW="1371600" imgH="419040" progId="Equation.3">
                  <p:embed/>
                </p:oleObj>
              </mc:Choice>
              <mc:Fallback>
                <p:oleObj name="Equation" r:id="rId7" imgW="1371600" imgH="419040" progId="Equation.3">
                  <p:embed/>
                  <p:pic>
                    <p:nvPicPr>
                      <p:cNvPr id="0" name="Object 11"/>
                      <p:cNvPicPr>
                        <a:picLocks noChangeAspect="1" noChangeArrowheads="1"/>
                      </p:cNvPicPr>
                      <p:nvPr/>
                    </p:nvPicPr>
                    <p:blipFill>
                      <a:blip r:embed="rId8"/>
                      <a:srcRect/>
                      <a:stretch>
                        <a:fillRect/>
                      </a:stretch>
                    </p:blipFill>
                    <p:spPr bwMode="auto">
                      <a:xfrm>
                        <a:off x="3036888" y="4038600"/>
                        <a:ext cx="3233737"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6047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Wave function</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3048000" y="3276600"/>
          <a:ext cx="1827213" cy="542925"/>
        </p:xfrm>
        <a:graphic>
          <a:graphicData uri="http://schemas.openxmlformats.org/presentationml/2006/ole">
            <mc:AlternateContent xmlns:mc="http://schemas.openxmlformats.org/markup-compatibility/2006">
              <mc:Choice xmlns:v="urn:schemas-microsoft-com:vml" Requires="v">
                <p:oleObj spid="_x0000_s107641" name="Equation" r:id="rId3" imgW="774364" imgH="228501" progId="Equation.3">
                  <p:embed/>
                </p:oleObj>
              </mc:Choice>
              <mc:Fallback>
                <p:oleObj name="Equation" r:id="rId3" imgW="774364" imgH="228501"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276600"/>
                        <a:ext cx="18272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76200" y="8382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quantity with which Quantum Mechanics is concerned is the wave function of a body.</a:t>
            </a:r>
          </a:p>
        </p:txBody>
      </p:sp>
      <p:sp>
        <p:nvSpPr>
          <p:cNvPr id="6" name="Rectangle 5"/>
          <p:cNvSpPr/>
          <p:nvPr/>
        </p:nvSpPr>
        <p:spPr>
          <a:xfrm>
            <a:off x="381000" y="2514600"/>
            <a:ext cx="8534400" cy="769938"/>
          </a:xfrm>
          <a:prstGeom prst="rect">
            <a:avLst/>
          </a:prstGeom>
        </p:spPr>
        <p:txBody>
          <a:bodyPr>
            <a:spAutoFit/>
          </a:bodyPr>
          <a:lstStyle/>
          <a:p>
            <a:pPr algn="just">
              <a:defRPr/>
            </a:pPr>
            <a:r>
              <a:rPr lang="en-US" sz="2200" kern="0" dirty="0">
                <a:latin typeface="Arial" charset="0"/>
                <a:cs typeface="Arial" charset="0"/>
              </a:rPr>
              <a:t>|</a:t>
            </a:r>
            <a:r>
              <a:rPr lang="el-GR" sz="2200" kern="0" dirty="0">
                <a:latin typeface="Arial" charset="0"/>
                <a:cs typeface="Arial" charset="0"/>
              </a:rPr>
              <a:t>Ψ</a:t>
            </a:r>
            <a:r>
              <a:rPr lang="en-US" sz="2200" kern="0" dirty="0">
                <a:latin typeface="Arial" charset="0"/>
                <a:cs typeface="Arial" charset="0"/>
              </a:rPr>
              <a:t>|</a:t>
            </a:r>
            <a:r>
              <a:rPr lang="en-US" sz="2200" kern="0" baseline="30000" dirty="0">
                <a:latin typeface="Arial" charset="0"/>
                <a:cs typeface="Arial" charset="0"/>
              </a:rPr>
              <a:t>2</a:t>
            </a:r>
            <a:r>
              <a:rPr lang="en-US" sz="2200" kern="0" dirty="0">
                <a:latin typeface="Arial" charset="0"/>
                <a:cs typeface="Arial" charset="0"/>
              </a:rPr>
              <a:t> is proportional to the probability of finding a particle at a particular point at a particular time. It is the probability density.</a:t>
            </a:r>
            <a:endParaRPr lang="en-US" sz="2200" dirty="0">
              <a:latin typeface="Arial" charset="0"/>
              <a:cs typeface="Arial" charset="0"/>
            </a:endParaRPr>
          </a:p>
        </p:txBody>
      </p:sp>
      <p:sp>
        <p:nvSpPr>
          <p:cNvPr id="7" name="Rectangle 3"/>
          <p:cNvSpPr txBox="1">
            <a:spLocks noChangeArrowheads="1"/>
          </p:cNvSpPr>
          <p:nvPr/>
        </p:nvSpPr>
        <p:spPr bwMode="auto">
          <a:xfrm>
            <a:off x="76200" y="16764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Wave function, </a:t>
            </a:r>
            <a:r>
              <a:rPr lang="el-GR" sz="2200" kern="0" dirty="0">
                <a:latin typeface="Arial" charset="0"/>
                <a:cs typeface="Arial" charset="0"/>
              </a:rPr>
              <a:t>ψ</a:t>
            </a:r>
            <a:r>
              <a:rPr lang="en-US" sz="2200" kern="0" dirty="0">
                <a:latin typeface="Arial" charset="0"/>
                <a:cs typeface="Arial" charset="0"/>
              </a:rPr>
              <a:t> is a</a:t>
            </a:r>
            <a:r>
              <a:rPr lang="en-US" sz="2200" kern="0" dirty="0">
                <a:latin typeface="+mn-lt"/>
                <a:cs typeface="+mn-cs"/>
              </a:rPr>
              <a:t> quantity associated with a moving particle. It is a complex quantity.</a:t>
            </a:r>
          </a:p>
        </p:txBody>
      </p:sp>
      <p:sp>
        <p:nvSpPr>
          <p:cNvPr id="8" name="Rectangle 3"/>
          <p:cNvSpPr txBox="1">
            <a:spLocks noChangeArrowheads="1"/>
          </p:cNvSpPr>
          <p:nvPr/>
        </p:nvSpPr>
        <p:spPr bwMode="auto">
          <a:xfrm>
            <a:off x="1066800" y="48006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Thus if</a:t>
            </a:r>
          </a:p>
        </p:txBody>
      </p:sp>
      <p:graphicFrame>
        <p:nvGraphicFramePr>
          <p:cNvPr id="2" name="Object 11"/>
          <p:cNvGraphicFramePr>
            <a:graphicFrameLocks noChangeAspect="1"/>
          </p:cNvGraphicFramePr>
          <p:nvPr/>
        </p:nvGraphicFramePr>
        <p:xfrm>
          <a:off x="2895600" y="4775200"/>
          <a:ext cx="1617663" cy="482600"/>
        </p:xfrm>
        <a:graphic>
          <a:graphicData uri="http://schemas.openxmlformats.org/presentationml/2006/ole">
            <mc:AlternateContent xmlns:mc="http://schemas.openxmlformats.org/markup-compatibility/2006">
              <mc:Choice xmlns:v="urn:schemas-microsoft-com:vml" Requires="v">
                <p:oleObj spid="_x0000_s107642" name="Equation" r:id="rId5" imgW="685800" imgH="203200" progId="Equation.3">
                  <p:embed/>
                </p:oleObj>
              </mc:Choice>
              <mc:Fallback>
                <p:oleObj name="Equation" r:id="rId5" imgW="685800"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775200"/>
                        <a:ext cx="16176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5578475" y="4775200"/>
          <a:ext cx="1736725" cy="482600"/>
        </p:xfrm>
        <a:graphic>
          <a:graphicData uri="http://schemas.openxmlformats.org/presentationml/2006/ole">
            <mc:AlternateContent xmlns:mc="http://schemas.openxmlformats.org/markup-compatibility/2006">
              <mc:Choice xmlns:v="urn:schemas-microsoft-com:vml" Requires="v">
                <p:oleObj spid="_x0000_s107643" name="Equation" r:id="rId7" imgW="736600" imgH="203200" progId="Equation.3">
                  <p:embed/>
                </p:oleObj>
              </mc:Choice>
              <mc:Fallback>
                <p:oleObj name="Equation" r:id="rId7" imgW="736600" imgH="203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78475" y="4775200"/>
                        <a:ext cx="17367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1296988" y="5400675"/>
          <a:ext cx="5332412" cy="542925"/>
        </p:xfrm>
        <a:graphic>
          <a:graphicData uri="http://schemas.openxmlformats.org/presentationml/2006/ole">
            <mc:AlternateContent xmlns:mc="http://schemas.openxmlformats.org/markup-compatibility/2006">
              <mc:Choice xmlns:v="urn:schemas-microsoft-com:vml" Requires="v">
                <p:oleObj spid="_x0000_s107644" name="Equation" r:id="rId9" imgW="2260600" imgH="228600" progId="Equation.3">
                  <p:embed/>
                </p:oleObj>
              </mc:Choice>
              <mc:Fallback>
                <p:oleObj name="Equation" r:id="rId9" imgW="22606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988" y="5400675"/>
                        <a:ext cx="533241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txBox="1">
            <a:spLocks noChangeArrowheads="1"/>
          </p:cNvSpPr>
          <p:nvPr/>
        </p:nvSpPr>
        <p:spPr bwMode="auto">
          <a:xfrm>
            <a:off x="4267200" y="48006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sp>
        <p:nvSpPr>
          <p:cNvPr id="14" name="Rectangle 3"/>
          <p:cNvSpPr txBox="1">
            <a:spLocks noChangeArrowheads="1"/>
          </p:cNvSpPr>
          <p:nvPr/>
        </p:nvSpPr>
        <p:spPr bwMode="auto">
          <a:xfrm>
            <a:off x="228600" y="3886200"/>
            <a:ext cx="434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l-GR" sz="2200" kern="0" dirty="0">
                <a:latin typeface="Arial" charset="0"/>
                <a:cs typeface="Arial" charset="0"/>
              </a:rPr>
              <a:t>ψ</a:t>
            </a:r>
            <a:r>
              <a:rPr lang="en-US" sz="2200" kern="0" dirty="0">
                <a:latin typeface="Arial" charset="0"/>
                <a:cs typeface="Arial" charset="0"/>
              </a:rPr>
              <a:t> is the probability amplitude.</a:t>
            </a:r>
            <a:endParaRPr lang="en-US" sz="2200" kern="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Normalization</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8520113" y="1444625"/>
          <a:ext cx="509587" cy="422275"/>
        </p:xfrm>
        <a:graphic>
          <a:graphicData uri="http://schemas.openxmlformats.org/presentationml/2006/ole">
            <mc:AlternateContent xmlns:mc="http://schemas.openxmlformats.org/markup-compatibility/2006">
              <mc:Choice xmlns:v="urn:schemas-microsoft-com:vml" Requires="v">
                <p:oleObj spid="_x0000_s108664" name="Equation" r:id="rId3" imgW="215619" imgH="177569" progId="Equation.3">
                  <p:embed/>
                </p:oleObj>
              </mc:Choice>
              <mc:Fallback>
                <p:oleObj name="Equation" r:id="rId3" imgW="215619" imgH="17756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0113" y="1444625"/>
                        <a:ext cx="5095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nvSpPr>
        <p:spPr>
          <a:xfrm>
            <a:off x="381000" y="914400"/>
            <a:ext cx="4343400" cy="430213"/>
          </a:xfrm>
          <a:prstGeom prst="rect">
            <a:avLst/>
          </a:prstGeom>
        </p:spPr>
        <p:txBody>
          <a:bodyPr>
            <a:spAutoFit/>
          </a:bodyPr>
          <a:lstStyle/>
          <a:p>
            <a:pPr algn="just">
              <a:defRPr/>
            </a:pPr>
            <a:r>
              <a:rPr lang="en-US" sz="2200" kern="0" dirty="0">
                <a:latin typeface="Arial" charset="0"/>
                <a:cs typeface="Arial" charset="0"/>
              </a:rPr>
              <a:t>|</a:t>
            </a:r>
            <a:r>
              <a:rPr lang="el-GR" sz="2200" kern="0" dirty="0">
                <a:latin typeface="Arial" charset="0"/>
                <a:cs typeface="Arial" charset="0"/>
              </a:rPr>
              <a:t>Ψ</a:t>
            </a:r>
            <a:r>
              <a:rPr lang="en-US" sz="2200" kern="0" dirty="0">
                <a:latin typeface="Arial" charset="0"/>
                <a:cs typeface="Arial" charset="0"/>
              </a:rPr>
              <a:t>|</a:t>
            </a:r>
            <a:r>
              <a:rPr lang="en-US" sz="2200" kern="0" baseline="30000" dirty="0">
                <a:latin typeface="Arial" charset="0"/>
                <a:cs typeface="Arial" charset="0"/>
              </a:rPr>
              <a:t>2</a:t>
            </a:r>
            <a:r>
              <a:rPr lang="en-US" sz="2200" kern="0" dirty="0">
                <a:latin typeface="Arial" charset="0"/>
                <a:cs typeface="Arial" charset="0"/>
              </a:rPr>
              <a:t> is the probability density.</a:t>
            </a:r>
            <a:endParaRPr lang="en-US" sz="2200" dirty="0">
              <a:latin typeface="Arial" charset="0"/>
              <a:cs typeface="Arial" charset="0"/>
            </a:endParaRPr>
          </a:p>
        </p:txBody>
      </p:sp>
      <p:sp>
        <p:nvSpPr>
          <p:cNvPr id="7" name="Rectangle 3"/>
          <p:cNvSpPr txBox="1">
            <a:spLocks noChangeArrowheads="1"/>
          </p:cNvSpPr>
          <p:nvPr/>
        </p:nvSpPr>
        <p:spPr bwMode="auto">
          <a:xfrm>
            <a:off x="76200" y="14478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probability of finding the particle within an element of volume </a:t>
            </a:r>
          </a:p>
        </p:txBody>
      </p:sp>
      <p:graphicFrame>
        <p:nvGraphicFramePr>
          <p:cNvPr id="2" name="Object 11"/>
          <p:cNvGraphicFramePr>
            <a:graphicFrameLocks noChangeAspect="1"/>
          </p:cNvGraphicFramePr>
          <p:nvPr/>
        </p:nvGraphicFramePr>
        <p:xfrm>
          <a:off x="3346450" y="1951038"/>
          <a:ext cx="1228725" cy="542925"/>
        </p:xfrm>
        <a:graphic>
          <a:graphicData uri="http://schemas.openxmlformats.org/presentationml/2006/ole">
            <mc:AlternateContent xmlns:mc="http://schemas.openxmlformats.org/markup-compatibility/2006">
              <mc:Choice xmlns:v="urn:schemas-microsoft-com:vml" Requires="v">
                <p:oleObj spid="_x0000_s108665" name="Equation" r:id="rId5" imgW="520700" imgH="228600" progId="Equation.3">
                  <p:embed/>
                </p:oleObj>
              </mc:Choice>
              <mc:Fallback>
                <p:oleObj name="Equation" r:id="rId5" imgW="5207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6450" y="1951038"/>
                        <a:ext cx="122872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txBox="1">
            <a:spLocks noChangeArrowheads="1"/>
          </p:cNvSpPr>
          <p:nvPr/>
        </p:nvSpPr>
        <p:spPr bwMode="auto">
          <a:xfrm>
            <a:off x="76200" y="26670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Since the particle is definitely be somewhere, so</a:t>
            </a:r>
          </a:p>
        </p:txBody>
      </p:sp>
      <p:graphicFrame>
        <p:nvGraphicFramePr>
          <p:cNvPr id="9" name="Object 11"/>
          <p:cNvGraphicFramePr>
            <a:graphicFrameLocks noChangeAspect="1"/>
          </p:cNvGraphicFramePr>
          <p:nvPr/>
        </p:nvGraphicFramePr>
        <p:xfrm>
          <a:off x="3124200" y="3074988"/>
          <a:ext cx="1978025" cy="1116012"/>
        </p:xfrm>
        <a:graphic>
          <a:graphicData uri="http://schemas.openxmlformats.org/presentationml/2006/ole">
            <mc:AlternateContent xmlns:mc="http://schemas.openxmlformats.org/markup-compatibility/2006">
              <mc:Choice xmlns:v="urn:schemas-microsoft-com:vml" Requires="v">
                <p:oleObj spid="_x0000_s108666" name="Equation" r:id="rId7" imgW="838200" imgH="469900" progId="Equation.3">
                  <p:embed/>
                </p:oleObj>
              </mc:Choice>
              <mc:Fallback>
                <p:oleObj name="Equation" r:id="rId7" imgW="838200" imgH="4699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3074988"/>
                        <a:ext cx="1978025"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3"/>
          <p:cNvSpPr txBox="1">
            <a:spLocks noChangeArrowheads="1"/>
          </p:cNvSpPr>
          <p:nvPr/>
        </p:nvSpPr>
        <p:spPr bwMode="auto">
          <a:xfrm>
            <a:off x="76200" y="42672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 wave function that obeys this equation is said to be normalized.</a:t>
            </a:r>
          </a:p>
        </p:txBody>
      </p:sp>
      <p:graphicFrame>
        <p:nvGraphicFramePr>
          <p:cNvPr id="15" name="Object 11"/>
          <p:cNvGraphicFramePr>
            <a:graphicFrameLocks noChangeAspect="1"/>
          </p:cNvGraphicFramePr>
          <p:nvPr/>
        </p:nvGraphicFramePr>
        <p:xfrm>
          <a:off x="5689600" y="3463925"/>
          <a:ext cx="330200" cy="301625"/>
        </p:xfrm>
        <a:graphic>
          <a:graphicData uri="http://schemas.openxmlformats.org/presentationml/2006/ole">
            <mc:AlternateContent xmlns:mc="http://schemas.openxmlformats.org/markup-compatibility/2006">
              <mc:Choice xmlns:v="urn:schemas-microsoft-com:vml" Requires="v">
                <p:oleObj spid="_x0000_s108667" name="Equation" r:id="rId9" imgW="139518" imgH="126835" progId="Equation.3">
                  <p:embed/>
                </p:oleObj>
              </mc:Choice>
              <mc:Fallback>
                <p:oleObj name="Equation" r:id="rId9" imgW="139518" imgH="12683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9600" y="3463925"/>
                        <a:ext cx="3302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15"/>
          <p:cNvSpPr/>
          <p:nvPr/>
        </p:nvSpPr>
        <p:spPr>
          <a:xfrm>
            <a:off x="6096000" y="3429000"/>
            <a:ext cx="2057400" cy="430213"/>
          </a:xfrm>
          <a:prstGeom prst="rect">
            <a:avLst/>
          </a:prstGeom>
        </p:spPr>
        <p:txBody>
          <a:bodyPr>
            <a:spAutoFit/>
          </a:bodyPr>
          <a:lstStyle/>
          <a:p>
            <a:pPr algn="just">
              <a:defRPr/>
            </a:pPr>
            <a:r>
              <a:rPr lang="en-US" sz="2200" kern="0" dirty="0">
                <a:latin typeface="Arial" charset="0"/>
                <a:cs typeface="Arial" charset="0"/>
              </a:rPr>
              <a:t>Normalization</a:t>
            </a:r>
            <a:endParaRPr lang="en-US" sz="2200" dirty="0">
              <a:latin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762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Properties of wave function</a:t>
            </a:r>
            <a:endParaRPr lang="en-US" sz="2800" b="1" kern="0" dirty="0">
              <a:solidFill>
                <a:schemeClr val="tx2"/>
              </a:solidFill>
              <a:latin typeface="+mj-lt"/>
              <a:ea typeface="+mj-ea"/>
              <a:cs typeface="+mj-cs"/>
            </a:endParaRPr>
          </a:p>
        </p:txBody>
      </p:sp>
      <p:sp>
        <p:nvSpPr>
          <p:cNvPr id="6" name="Rectangle 5"/>
          <p:cNvSpPr>
            <a:spLocks noChangeArrowheads="1"/>
          </p:cNvSpPr>
          <p:nvPr/>
        </p:nvSpPr>
        <p:spPr bwMode="auto">
          <a:xfrm>
            <a:off x="381000" y="914400"/>
            <a:ext cx="8458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AutoNum type="arabicPeriod"/>
            </a:pPr>
            <a:r>
              <a:rPr lang="en-US" altLang="en-US" sz="2200" dirty="0"/>
              <a:t>It must be finite everywhere.</a:t>
            </a:r>
          </a:p>
          <a:p>
            <a:pPr algn="just" eaLnBrk="1" hangingPunct="1">
              <a:spcBef>
                <a:spcPct val="0"/>
              </a:spcBef>
              <a:buFontTx/>
              <a:buNone/>
            </a:pPr>
            <a:r>
              <a:rPr lang="en-US" altLang="en-US" sz="2200" dirty="0"/>
              <a:t>      If </a:t>
            </a:r>
            <a:r>
              <a:rPr lang="el-GR" altLang="en-US" sz="2200"/>
              <a:t>ψ</a:t>
            </a:r>
            <a:r>
              <a:rPr lang="en-US" altLang="en-US" sz="2200" dirty="0"/>
              <a:t> is infinite for a particular point, it mean an infinite large probability of finding the particles at that point. This would violates the uncertainty principle.</a:t>
            </a:r>
          </a:p>
        </p:txBody>
      </p:sp>
      <p:sp>
        <p:nvSpPr>
          <p:cNvPr id="10" name="Rectangle 9"/>
          <p:cNvSpPr>
            <a:spLocks noChangeArrowheads="1"/>
          </p:cNvSpPr>
          <p:nvPr/>
        </p:nvSpPr>
        <p:spPr bwMode="auto">
          <a:xfrm>
            <a:off x="304800" y="2439988"/>
            <a:ext cx="84582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200" dirty="0"/>
              <a:t>2.   It must be single valued.</a:t>
            </a:r>
          </a:p>
          <a:p>
            <a:pPr algn="just" eaLnBrk="1" hangingPunct="1">
              <a:spcBef>
                <a:spcPct val="0"/>
              </a:spcBef>
              <a:buFontTx/>
              <a:buNone/>
            </a:pPr>
            <a:r>
              <a:rPr lang="en-US" altLang="en-US" sz="2200" dirty="0"/>
              <a:t>      If </a:t>
            </a:r>
            <a:r>
              <a:rPr lang="el-GR" altLang="en-US" sz="2200"/>
              <a:t>ψ</a:t>
            </a:r>
            <a:r>
              <a:rPr lang="en-US" altLang="en-US" sz="2200" dirty="0"/>
              <a:t> has more than one value at any point, it mean more than one value of probability of finding the particle at that point which is obviously ridiculous.</a:t>
            </a:r>
          </a:p>
        </p:txBody>
      </p:sp>
      <p:sp>
        <p:nvSpPr>
          <p:cNvPr id="11" name="Rectangle 10"/>
          <p:cNvSpPr>
            <a:spLocks noChangeArrowheads="1"/>
          </p:cNvSpPr>
          <p:nvPr/>
        </p:nvSpPr>
        <p:spPr bwMode="auto">
          <a:xfrm>
            <a:off x="304800" y="4040188"/>
            <a:ext cx="84582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200" dirty="0"/>
              <a:t>3.  It must be continuous and have a continuous first derivative everywhere.</a:t>
            </a:r>
          </a:p>
        </p:txBody>
      </p:sp>
      <p:graphicFrame>
        <p:nvGraphicFramePr>
          <p:cNvPr id="3" name="Object 11"/>
          <p:cNvGraphicFramePr>
            <a:graphicFrameLocks noChangeAspect="1"/>
          </p:cNvGraphicFramePr>
          <p:nvPr/>
        </p:nvGraphicFramePr>
        <p:xfrm>
          <a:off x="2927350" y="4567238"/>
          <a:ext cx="2066925" cy="995362"/>
        </p:xfrm>
        <a:graphic>
          <a:graphicData uri="http://schemas.openxmlformats.org/presentationml/2006/ole">
            <mc:AlternateContent xmlns:mc="http://schemas.openxmlformats.org/markup-compatibility/2006">
              <mc:Choice xmlns:v="urn:schemas-microsoft-com:vml" Requires="v">
                <p:oleObj spid="_x0000_s109604" name="Equation" r:id="rId3" imgW="876300" imgH="419100" progId="Equation.3">
                  <p:embed/>
                </p:oleObj>
              </mc:Choice>
              <mc:Fallback>
                <p:oleObj name="Equation" r:id="rId3" imgW="8763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4567238"/>
                        <a:ext cx="2066925"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p:cNvSpPr>
            <a:spLocks noChangeArrowheads="1"/>
          </p:cNvSpPr>
          <p:nvPr/>
        </p:nvSpPr>
        <p:spPr bwMode="auto">
          <a:xfrm>
            <a:off x="5181600" y="4827588"/>
            <a:ext cx="35052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200" dirty="0"/>
              <a:t>must be continuous </a:t>
            </a:r>
          </a:p>
        </p:txBody>
      </p:sp>
      <p:sp>
        <p:nvSpPr>
          <p:cNvPr id="16" name="Rectangle 15"/>
          <p:cNvSpPr>
            <a:spLocks noChangeArrowheads="1"/>
          </p:cNvSpPr>
          <p:nvPr/>
        </p:nvSpPr>
        <p:spPr bwMode="auto">
          <a:xfrm>
            <a:off x="381000" y="5589588"/>
            <a:ext cx="4114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just" eaLnBrk="1" hangingPunct="1">
              <a:spcBef>
                <a:spcPct val="0"/>
              </a:spcBef>
              <a:buFontTx/>
              <a:buNone/>
            </a:pPr>
            <a:r>
              <a:rPr lang="en-US" altLang="en-US" sz="2200" dirty="0"/>
              <a:t>4.  It must be </a:t>
            </a:r>
            <a:r>
              <a:rPr lang="en-US" altLang="en-US" sz="2200" dirty="0" err="1"/>
              <a:t>normalizable</a:t>
            </a:r>
            <a:r>
              <a:rPr lang="en-US" altLang="en-US" sz="22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blinds(horizontal)">
                                      <p:cBhvr>
                                        <p:cTn id="17" dur="500"/>
                                        <p:tgtEl>
                                          <p:spTgt spid="1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linds(horizontal)">
                                      <p:cBhvr>
                                        <p:cTn id="22" dur="500"/>
                                        <p:tgtEl>
                                          <p:spTgt spid="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xEl>
                                              <p:pRg st="0" end="0"/>
                                            </p:txEl>
                                          </p:spTgt>
                                        </p:tgtEl>
                                        <p:attrNameLst>
                                          <p:attrName>style.visibility</p:attrName>
                                        </p:attrNameLst>
                                      </p:cBhvr>
                                      <p:to>
                                        <p:strVal val="visible"/>
                                      </p:to>
                                    </p:set>
                                    <p:animEffect transition="in" filter="blinds(horizontal)">
                                      <p:cBhvr>
                                        <p:cTn id="30" dur="500"/>
                                        <p:tgtEl>
                                          <p:spTgt spid="1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blinds(horizontal)">
                                      <p:cBhvr>
                                        <p:cTn id="35"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Schrodinger’s time independent  wave equation</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2928938" y="1404938"/>
          <a:ext cx="2066925" cy="935037"/>
        </p:xfrm>
        <a:graphic>
          <a:graphicData uri="http://schemas.openxmlformats.org/presentationml/2006/ole">
            <mc:AlternateContent xmlns:mc="http://schemas.openxmlformats.org/markup-compatibility/2006">
              <mc:Choice xmlns:v="urn:schemas-microsoft-com:vml" Requires="v">
                <p:oleObj spid="_x0000_s110687" name="Equation" r:id="rId3" imgW="875920" imgH="393529" progId="Equation.3">
                  <p:embed/>
                </p:oleObj>
              </mc:Choice>
              <mc:Fallback>
                <p:oleObj name="Equation" r:id="rId3" imgW="875920"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404938"/>
                        <a:ext cx="20669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76200" y="9144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One dimensional wave equation for the waves associated with a moving particle is</a:t>
            </a:r>
          </a:p>
        </p:txBody>
      </p:sp>
      <p:sp>
        <p:nvSpPr>
          <p:cNvPr id="8" name="Rectangle 3"/>
          <p:cNvSpPr txBox="1">
            <a:spLocks noChangeArrowheads="1"/>
          </p:cNvSpPr>
          <p:nvPr/>
        </p:nvSpPr>
        <p:spPr bwMode="auto">
          <a:xfrm>
            <a:off x="1066800" y="39624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From (</a:t>
            </a:r>
            <a:r>
              <a:rPr lang="en-US" sz="2200" kern="0" dirty="0" err="1">
                <a:latin typeface="+mn-lt"/>
                <a:cs typeface="+mn-cs"/>
              </a:rPr>
              <a:t>i</a:t>
            </a:r>
            <a:r>
              <a:rPr lang="en-US" sz="2200" kern="0" dirty="0">
                <a:latin typeface="+mn-lt"/>
                <a:cs typeface="+mn-cs"/>
              </a:rPr>
              <a:t>)</a:t>
            </a:r>
          </a:p>
        </p:txBody>
      </p:sp>
      <p:graphicFrame>
        <p:nvGraphicFramePr>
          <p:cNvPr id="2" name="Object 11"/>
          <p:cNvGraphicFramePr>
            <a:graphicFrameLocks noChangeAspect="1"/>
          </p:cNvGraphicFramePr>
          <p:nvPr/>
        </p:nvGraphicFramePr>
        <p:xfrm>
          <a:off x="2819400" y="4038600"/>
          <a:ext cx="3384550" cy="995363"/>
        </p:xfrm>
        <a:graphic>
          <a:graphicData uri="http://schemas.openxmlformats.org/presentationml/2006/ole">
            <mc:AlternateContent xmlns:mc="http://schemas.openxmlformats.org/markup-compatibility/2006">
              <mc:Choice xmlns:v="urn:schemas-microsoft-com:vml" Requires="v">
                <p:oleObj spid="_x0000_s110688" name="Equation" r:id="rId5" imgW="1435100" imgH="419100" progId="Equation.3">
                  <p:embed/>
                </p:oleObj>
              </mc:Choice>
              <mc:Fallback>
                <p:oleObj name="Equation" r:id="rId5" imgW="14351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8600"/>
                        <a:ext cx="338455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3"/>
          <p:cNvSpPr txBox="1">
            <a:spLocks noChangeArrowheads="1"/>
          </p:cNvSpPr>
          <p:nvPr/>
        </p:nvSpPr>
        <p:spPr bwMode="auto">
          <a:xfrm>
            <a:off x="1219200" y="25146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l-GR" sz="2200" kern="0" dirty="0">
                <a:latin typeface="Arial" charset="0"/>
                <a:cs typeface="Arial" charset="0"/>
              </a:rPr>
              <a:t>ψ</a:t>
            </a:r>
            <a:r>
              <a:rPr lang="en-US" sz="2200" kern="0" dirty="0">
                <a:latin typeface="Arial" charset="0"/>
                <a:cs typeface="Arial" charset="0"/>
              </a:rPr>
              <a:t> is the wave amplitude for a given x.</a:t>
            </a:r>
            <a:endParaRPr lang="en-US" sz="2200" kern="0" dirty="0">
              <a:latin typeface="+mn-lt"/>
              <a:cs typeface="+mn-cs"/>
            </a:endParaRPr>
          </a:p>
        </p:txBody>
      </p:sp>
      <p:sp>
        <p:nvSpPr>
          <p:cNvPr id="15" name="Rectangle 3"/>
          <p:cNvSpPr txBox="1">
            <a:spLocks noChangeArrowheads="1"/>
          </p:cNvSpPr>
          <p:nvPr/>
        </p:nvSpPr>
        <p:spPr bwMode="auto">
          <a:xfrm>
            <a:off x="381000" y="2209800"/>
            <a:ext cx="1371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where</a:t>
            </a:r>
          </a:p>
        </p:txBody>
      </p:sp>
      <p:sp>
        <p:nvSpPr>
          <p:cNvPr id="16" name="Rectangle 3"/>
          <p:cNvSpPr txBox="1">
            <a:spLocks noChangeArrowheads="1"/>
          </p:cNvSpPr>
          <p:nvPr/>
        </p:nvSpPr>
        <p:spPr bwMode="auto">
          <a:xfrm>
            <a:off x="1295400" y="29718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 is the maximum amplitude</a:t>
            </a:r>
            <a:r>
              <a:rPr lang="en-US" sz="2200" kern="0" dirty="0">
                <a:latin typeface="Arial" charset="0"/>
                <a:cs typeface="Arial" charset="0"/>
              </a:rPr>
              <a:t>.</a:t>
            </a:r>
            <a:endParaRPr lang="en-US" sz="2200" kern="0" dirty="0">
              <a:latin typeface="+mn-lt"/>
              <a:cs typeface="+mn-cs"/>
            </a:endParaRPr>
          </a:p>
        </p:txBody>
      </p:sp>
      <p:sp>
        <p:nvSpPr>
          <p:cNvPr id="17" name="Rectangle 3"/>
          <p:cNvSpPr txBox="1">
            <a:spLocks noChangeArrowheads="1"/>
          </p:cNvSpPr>
          <p:nvPr/>
        </p:nvSpPr>
        <p:spPr bwMode="auto">
          <a:xfrm>
            <a:off x="1219200" y="34290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l-GR" sz="2200" kern="0" dirty="0">
                <a:latin typeface="Arial" charset="0"/>
                <a:cs typeface="Arial" charset="0"/>
              </a:rPr>
              <a:t>λ</a:t>
            </a:r>
            <a:r>
              <a:rPr lang="en-US" sz="2200" kern="0" dirty="0">
                <a:latin typeface="Arial" charset="0"/>
                <a:cs typeface="Arial" charset="0"/>
              </a:rPr>
              <a:t> is the wavelength</a:t>
            </a:r>
            <a:endParaRPr lang="en-US" sz="2200" kern="0" dirty="0">
              <a:latin typeface="+mn-lt"/>
              <a:cs typeface="+mn-cs"/>
            </a:endParaRPr>
          </a:p>
        </p:txBody>
      </p:sp>
      <p:sp>
        <p:nvSpPr>
          <p:cNvPr id="18" name="Rectangle 3"/>
          <p:cNvSpPr txBox="1">
            <a:spLocks noChangeArrowheads="1"/>
          </p:cNvSpPr>
          <p:nvPr/>
        </p:nvSpPr>
        <p:spPr bwMode="auto">
          <a:xfrm>
            <a:off x="5638800" y="16764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err="1">
                <a:latin typeface="+mn-lt"/>
                <a:cs typeface="+mn-cs"/>
              </a:rPr>
              <a:t>i</a:t>
            </a:r>
            <a:r>
              <a:rPr lang="en-US" sz="2200" kern="0" dirty="0">
                <a:latin typeface="+mn-lt"/>
                <a:cs typeface="+mn-cs"/>
              </a:rPr>
              <a:t>)</a:t>
            </a:r>
          </a:p>
        </p:txBody>
      </p:sp>
      <p:graphicFrame>
        <p:nvGraphicFramePr>
          <p:cNvPr id="9" name="Object 11"/>
          <p:cNvGraphicFramePr>
            <a:graphicFrameLocks noChangeAspect="1"/>
          </p:cNvGraphicFramePr>
          <p:nvPr/>
        </p:nvGraphicFramePr>
        <p:xfrm>
          <a:off x="3357563" y="5100638"/>
          <a:ext cx="2306637" cy="995362"/>
        </p:xfrm>
        <a:graphic>
          <a:graphicData uri="http://schemas.openxmlformats.org/presentationml/2006/ole">
            <mc:AlternateContent xmlns:mc="http://schemas.openxmlformats.org/markup-compatibility/2006">
              <mc:Choice xmlns:v="urn:schemas-microsoft-com:vml" Requires="v">
                <p:oleObj spid="_x0000_s110689" name="Equation" r:id="rId7" imgW="977900" imgH="419100" progId="Equation.3">
                  <p:embed/>
                </p:oleObj>
              </mc:Choice>
              <mc:Fallback>
                <p:oleObj name="Equation" r:id="rId7" imgW="977900" imgH="419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563" y="5100638"/>
                        <a:ext cx="2306637"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txBox="1">
            <a:spLocks noChangeArrowheads="1"/>
          </p:cNvSpPr>
          <p:nvPr/>
        </p:nvSpPr>
        <p:spPr bwMode="auto">
          <a:xfrm>
            <a:off x="6248400" y="54102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par>
                                <p:cTn id="33" presetID="3" presetClass="entr" presetSubtype="1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4" grpId="0"/>
      <p:bldP spid="15" grpId="0"/>
      <p:bldP spid="16" grpId="0"/>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988" y="981075"/>
            <a:ext cx="3816350" cy="4535488"/>
          </a:xfrm>
        </p:spPr>
        <p:txBody>
          <a:bodyPr rtlCol="0">
            <a:normAutofit fontScale="92500"/>
          </a:bodyPr>
          <a:lstStyle/>
          <a:p>
            <a:pPr marL="68580" indent="0" algn="just" fontAlgn="auto">
              <a:spcAft>
                <a:spcPts val="0"/>
              </a:spcAft>
              <a:buFont typeface="Wingdings 2" pitchFamily="18" charset="2"/>
              <a:buNone/>
              <a:defRPr/>
            </a:pPr>
            <a:r>
              <a:rPr lang="en-US" dirty="0" smtClean="0"/>
              <a:t>The equation of motion for a plane progressive wave is given by</a:t>
            </a:r>
          </a:p>
          <a:p>
            <a:pPr marL="68580" indent="0" fontAlgn="auto">
              <a:spcAft>
                <a:spcPts val="0"/>
              </a:spcAft>
              <a:buFont typeface="Wingdings 2" pitchFamily="18" charset="2"/>
              <a:buNone/>
              <a:defRPr/>
            </a:pPr>
            <a:r>
              <a:rPr lang="en-US" i="1" dirty="0" smtClean="0"/>
              <a:t>y=A </a:t>
            </a:r>
            <a:r>
              <a:rPr lang="en-US" i="1" dirty="0" err="1" smtClean="0"/>
              <a:t>cos</a:t>
            </a:r>
            <a:r>
              <a:rPr lang="en-US" i="1" dirty="0" smtClean="0"/>
              <a:t> (</a:t>
            </a:r>
            <a:r>
              <a:rPr lang="en-US" i="1" dirty="0" err="1" smtClean="0"/>
              <a:t>wt</a:t>
            </a:r>
            <a:r>
              <a:rPr lang="en-US" i="1" dirty="0" smtClean="0"/>
              <a:t> - </a:t>
            </a:r>
            <a:r>
              <a:rPr lang="en-US" i="1" dirty="0" err="1" smtClean="0"/>
              <a:t>kx</a:t>
            </a:r>
            <a:r>
              <a:rPr lang="en-US" i="1" dirty="0" smtClean="0"/>
              <a:t>)   ……………(1)</a:t>
            </a:r>
          </a:p>
          <a:p>
            <a:pPr marL="68580" indent="0" fontAlgn="auto">
              <a:spcAft>
                <a:spcPts val="0"/>
              </a:spcAft>
              <a:buFont typeface="Wingdings 2" pitchFamily="18" charset="2"/>
              <a:buNone/>
              <a:defRPr/>
            </a:pPr>
            <a:endParaRPr lang="en-US" i="1" dirty="0" smtClean="0"/>
          </a:p>
          <a:p>
            <a:pPr marL="68580" indent="0" algn="just" fontAlgn="auto">
              <a:spcAft>
                <a:spcPts val="0"/>
              </a:spcAft>
              <a:buFont typeface="Wingdings 2" pitchFamily="18" charset="2"/>
              <a:buNone/>
              <a:defRPr/>
            </a:pPr>
            <a:r>
              <a:rPr lang="en-US" i="1" dirty="0" smtClean="0"/>
              <a:t>Where y= displacement of the wave depends upon space coordinate ‘x’ and time ‘t’. A is the amplitude and w is the angular frequency which is related to the frequency  v by</a:t>
            </a:r>
          </a:p>
          <a:p>
            <a:pPr marL="68580" indent="0" algn="ctr" fontAlgn="auto">
              <a:spcAft>
                <a:spcPts val="0"/>
              </a:spcAft>
              <a:buFont typeface="Wingdings 2" pitchFamily="18" charset="2"/>
              <a:buNone/>
              <a:defRPr/>
            </a:pPr>
            <a:r>
              <a:rPr lang="en-US" i="1" dirty="0" smtClean="0"/>
              <a:t>w=2</a:t>
            </a:r>
            <a:r>
              <a:rPr lang="el-GR" i="1" dirty="0" smtClean="0"/>
              <a:t>π</a:t>
            </a:r>
            <a:r>
              <a:rPr lang="en-US" i="1" dirty="0" smtClean="0"/>
              <a:t>v</a:t>
            </a:r>
          </a:p>
          <a:p>
            <a:pPr marL="68580" indent="0" algn="just" fontAlgn="auto">
              <a:spcAft>
                <a:spcPts val="0"/>
              </a:spcAft>
              <a:buFont typeface="Wingdings 2" pitchFamily="18" charset="2"/>
              <a:buNone/>
              <a:defRPr/>
            </a:pPr>
            <a:endParaRPr lang="en-US" i="1" dirty="0" smtClean="0"/>
          </a:p>
          <a:p>
            <a:pPr marL="68580" indent="0" algn="just" fontAlgn="auto">
              <a:spcAft>
                <a:spcPts val="0"/>
              </a:spcAft>
              <a:buFont typeface="Wingdings 2" pitchFamily="18" charset="2"/>
              <a:buNone/>
              <a:defRPr/>
            </a:pPr>
            <a:endParaRPr lang="en-IN" i="1" dirty="0"/>
          </a:p>
        </p:txBody>
      </p:sp>
      <p:pic>
        <p:nvPicPr>
          <p:cNvPr id="64515" name="Picture 3" descr="harmonic_wave.gif"/>
          <p:cNvPicPr>
            <a:picLocks noChangeAspect="1"/>
          </p:cNvPicPr>
          <p:nvPr/>
        </p:nvPicPr>
        <p:blipFill>
          <a:blip r:embed="rId2">
            <a:extLst>
              <a:ext uri="{28A0092B-C50C-407E-A947-70E740481C1C}">
                <a14:useLocalDpi xmlns:a14="http://schemas.microsoft.com/office/drawing/2010/main" val="0"/>
              </a:ext>
            </a:extLst>
          </a:blip>
          <a:srcRect b="4813"/>
          <a:stretch>
            <a:fillRect/>
          </a:stretch>
        </p:blipFill>
        <p:spPr bwMode="auto">
          <a:xfrm>
            <a:off x="5126038" y="1196975"/>
            <a:ext cx="3325812"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4"/>
          <p:cNvSpPr>
            <a:spLocks noChangeArrowheads="1"/>
          </p:cNvSpPr>
          <p:nvPr/>
        </p:nvSpPr>
        <p:spPr bwMode="auto">
          <a:xfrm>
            <a:off x="1116013" y="5805488"/>
            <a:ext cx="5111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8263"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n-US" altLang="en-US" i="1">
                <a:solidFill>
                  <a:srgbClr val="000000"/>
                </a:solidFill>
                <a:latin typeface="Cambria" pitchFamily="18" charset="0"/>
              </a:rPr>
              <a:t>k is the phase constant and given by k=2</a:t>
            </a:r>
            <a:r>
              <a:rPr lang="el-GR" altLang="en-US" i="1">
                <a:solidFill>
                  <a:srgbClr val="000000"/>
                </a:solidFill>
                <a:latin typeface="Cambria" pitchFamily="18" charset="0"/>
              </a:rPr>
              <a:t>π</a:t>
            </a:r>
            <a:r>
              <a:rPr lang="en-US" altLang="en-US" i="1">
                <a:solidFill>
                  <a:srgbClr val="000000"/>
                </a:solidFill>
                <a:latin typeface="Cambria" pitchFamily="18" charset="0"/>
              </a:rPr>
              <a:t>/</a:t>
            </a:r>
            <a:r>
              <a:rPr lang="el-GR" altLang="en-US" i="1">
                <a:solidFill>
                  <a:srgbClr val="000000"/>
                </a:solidFill>
                <a:latin typeface="Cambria" pitchFamily="18" charset="0"/>
              </a:rPr>
              <a:t>λ</a:t>
            </a:r>
            <a:endParaRPr lang="en-US" altLang="en-US" i="1">
              <a:solidFill>
                <a:srgbClr val="000000"/>
              </a:solidFill>
              <a:latin typeface="Cambria" pitchFamily="18" charset="0"/>
            </a:endParaRPr>
          </a:p>
        </p:txBody>
      </p:sp>
      <p:sp>
        <p:nvSpPr>
          <p:cNvPr id="6451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52EF9A-9900-4111-9427-4B7E0BDB5EEC}" type="slidenum">
              <a:rPr lang="en-IN" altLang="en-US">
                <a:solidFill>
                  <a:srgbClr val="FEFEFE"/>
                </a:solidFill>
              </a:rPr>
              <a:pPr eaLnBrk="1" hangingPunct="1"/>
              <a:t>3</a:t>
            </a:fld>
            <a:endParaRPr lang="en-IN" altLang="en-US">
              <a:solidFill>
                <a:srgbClr val="FEFEFE"/>
              </a:solidFill>
            </a:endParaRPr>
          </a:p>
        </p:txBody>
      </p:sp>
      <p:sp>
        <p:nvSpPr>
          <p:cNvPr id="64518" name="Rectangle 5"/>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11"/>
          <p:cNvGraphicFramePr>
            <a:graphicFrameLocks noChangeAspect="1"/>
          </p:cNvGraphicFramePr>
          <p:nvPr/>
        </p:nvGraphicFramePr>
        <p:xfrm>
          <a:off x="3579813" y="228600"/>
          <a:ext cx="1287462" cy="1025525"/>
        </p:xfrm>
        <a:graphic>
          <a:graphicData uri="http://schemas.openxmlformats.org/presentationml/2006/ole">
            <mc:AlternateContent xmlns:mc="http://schemas.openxmlformats.org/markup-compatibility/2006">
              <mc:Choice xmlns:v="urn:schemas-microsoft-com:vml" Requires="v">
                <p:oleObj spid="_x0000_s111762" name="Equation" r:id="rId3" imgW="545863" imgH="431613" progId="Equation.3">
                  <p:embed/>
                </p:oleObj>
              </mc:Choice>
              <mc:Fallback>
                <p:oleObj name="Equation" r:id="rId3" imgW="545863" imgH="431613"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813" y="228600"/>
                        <a:ext cx="1287462"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2005013" y="1600200"/>
          <a:ext cx="2185987" cy="1025525"/>
        </p:xfrm>
        <a:graphic>
          <a:graphicData uri="http://schemas.openxmlformats.org/presentationml/2006/ole">
            <mc:AlternateContent xmlns:mc="http://schemas.openxmlformats.org/markup-compatibility/2006">
              <mc:Choice xmlns:v="urn:schemas-microsoft-com:vml" Requires="v">
                <p:oleObj spid="_x0000_s111763" name="Equation" r:id="rId5" imgW="927100" imgH="431800" progId="Equation.3">
                  <p:embed/>
                </p:oleObj>
              </mc:Choice>
              <mc:Fallback>
                <p:oleObj name="Equation" r:id="rId5" imgW="927100" imgH="4318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5013" y="1600200"/>
                        <a:ext cx="2185987"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4419600" y="1219200"/>
          <a:ext cx="2365375" cy="1447800"/>
        </p:xfrm>
        <a:graphic>
          <a:graphicData uri="http://schemas.openxmlformats.org/presentationml/2006/ole">
            <mc:AlternateContent xmlns:mc="http://schemas.openxmlformats.org/markup-compatibility/2006">
              <mc:Choice xmlns:v="urn:schemas-microsoft-com:vml" Requires="v">
                <p:oleObj spid="_x0000_s111764" name="Equation" r:id="rId7" imgW="1002865" imgH="609336" progId="Equation.3">
                  <p:embed/>
                </p:oleObj>
              </mc:Choice>
              <mc:Fallback>
                <p:oleObj name="Equation" r:id="rId7" imgW="1002865" imgH="60933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0" y="1219200"/>
                        <a:ext cx="2365375"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3492500" y="2819400"/>
          <a:ext cx="1765300" cy="935038"/>
        </p:xfrm>
        <a:graphic>
          <a:graphicData uri="http://schemas.openxmlformats.org/presentationml/2006/ole">
            <mc:AlternateContent xmlns:mc="http://schemas.openxmlformats.org/markup-compatibility/2006">
              <mc:Choice xmlns:v="urn:schemas-microsoft-com:vml" Requires="v">
                <p:oleObj spid="_x0000_s111765" name="Equation" r:id="rId9" imgW="748975" imgH="393529" progId="Equation.3">
                  <p:embed/>
                </p:oleObj>
              </mc:Choice>
              <mc:Fallback>
                <p:oleObj name="Equation" r:id="rId9" imgW="748975"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0" y="2819400"/>
                        <a:ext cx="17653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609600" y="3810000"/>
            <a:ext cx="6705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where K is the K.E. for the non-relativistic case</a:t>
            </a:r>
          </a:p>
        </p:txBody>
      </p:sp>
      <p:sp>
        <p:nvSpPr>
          <p:cNvPr id="12" name="Rectangle 3"/>
          <p:cNvSpPr txBox="1">
            <a:spLocks noChangeArrowheads="1"/>
          </p:cNvSpPr>
          <p:nvPr/>
        </p:nvSpPr>
        <p:spPr bwMode="auto">
          <a:xfrm>
            <a:off x="6248400" y="54864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(iii)</a:t>
            </a:r>
          </a:p>
        </p:txBody>
      </p:sp>
      <p:sp>
        <p:nvSpPr>
          <p:cNvPr id="13" name="Rectangle 3"/>
          <p:cNvSpPr txBox="1">
            <a:spLocks noChangeArrowheads="1"/>
          </p:cNvSpPr>
          <p:nvPr/>
        </p:nvSpPr>
        <p:spPr bwMode="auto">
          <a:xfrm>
            <a:off x="609600" y="4267200"/>
            <a:ext cx="6705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Suppose E is the total energy of the particle</a:t>
            </a:r>
          </a:p>
        </p:txBody>
      </p:sp>
      <p:sp>
        <p:nvSpPr>
          <p:cNvPr id="15" name="Rectangle 3"/>
          <p:cNvSpPr txBox="1">
            <a:spLocks noChangeArrowheads="1"/>
          </p:cNvSpPr>
          <p:nvPr/>
        </p:nvSpPr>
        <p:spPr bwMode="auto">
          <a:xfrm>
            <a:off x="609600" y="4724400"/>
            <a:ext cx="6705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and V is the potential energy of the particle</a:t>
            </a:r>
          </a:p>
        </p:txBody>
      </p:sp>
      <p:graphicFrame>
        <p:nvGraphicFramePr>
          <p:cNvPr id="8" name="Object 11"/>
          <p:cNvGraphicFramePr>
            <a:graphicFrameLocks noChangeAspect="1"/>
          </p:cNvGraphicFramePr>
          <p:nvPr/>
        </p:nvGraphicFramePr>
        <p:xfrm>
          <a:off x="2859088" y="5237163"/>
          <a:ext cx="2601912" cy="935037"/>
        </p:xfrm>
        <a:graphic>
          <a:graphicData uri="http://schemas.openxmlformats.org/presentationml/2006/ole">
            <mc:AlternateContent xmlns:mc="http://schemas.openxmlformats.org/markup-compatibility/2006">
              <mc:Choice xmlns:v="urn:schemas-microsoft-com:vml" Requires="v">
                <p:oleObj spid="_x0000_s111766" name="Equation" r:id="rId11" imgW="1104900" imgH="393700" progId="Equation.3">
                  <p:embed/>
                </p:oleObj>
              </mc:Choice>
              <mc:Fallback>
                <p:oleObj name="Equation" r:id="rId11" imgW="1104900" imgH="3937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9088" y="5237163"/>
                        <a:ext cx="2601912"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152400" y="2743200"/>
            <a:ext cx="86868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This is the time independent (steady state) Schrodinger’s wave equation for a particle of mass m</a:t>
            </a:r>
            <a:r>
              <a:rPr lang="en-US" sz="2200" kern="0" baseline="-25000" dirty="0">
                <a:latin typeface="+mn-lt"/>
                <a:cs typeface="+mn-cs"/>
              </a:rPr>
              <a:t>o</a:t>
            </a:r>
            <a:r>
              <a:rPr lang="en-US" sz="2200" kern="0" dirty="0">
                <a:latin typeface="+mn-lt"/>
                <a:cs typeface="+mn-cs"/>
              </a:rPr>
              <a:t>, total energy E, potential energy V, moving along the x-axis.</a:t>
            </a:r>
          </a:p>
        </p:txBody>
      </p:sp>
      <p:sp>
        <p:nvSpPr>
          <p:cNvPr id="13" name="Rectangle 3"/>
          <p:cNvSpPr txBox="1">
            <a:spLocks noChangeArrowheads="1"/>
          </p:cNvSpPr>
          <p:nvPr/>
        </p:nvSpPr>
        <p:spPr bwMode="auto">
          <a:xfrm>
            <a:off x="152400" y="4038600"/>
            <a:ext cx="72390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the particle is moving in 3-dimensional space then</a:t>
            </a:r>
          </a:p>
        </p:txBody>
      </p:sp>
      <p:sp>
        <p:nvSpPr>
          <p:cNvPr id="15" name="Rectangle 3"/>
          <p:cNvSpPr txBox="1">
            <a:spLocks noChangeArrowheads="1"/>
          </p:cNvSpPr>
          <p:nvPr/>
        </p:nvSpPr>
        <p:spPr bwMode="auto">
          <a:xfrm>
            <a:off x="609600" y="152400"/>
            <a:ext cx="6705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Equation (ii) now becomes</a:t>
            </a:r>
          </a:p>
        </p:txBody>
      </p:sp>
      <p:graphicFrame>
        <p:nvGraphicFramePr>
          <p:cNvPr id="112645" name="Object 11"/>
          <p:cNvGraphicFramePr>
            <a:graphicFrameLocks noChangeAspect="1"/>
          </p:cNvGraphicFramePr>
          <p:nvPr/>
        </p:nvGraphicFramePr>
        <p:xfrm>
          <a:off x="2533650" y="609600"/>
          <a:ext cx="3954463" cy="995363"/>
        </p:xfrm>
        <a:graphic>
          <a:graphicData uri="http://schemas.openxmlformats.org/presentationml/2006/ole">
            <mc:AlternateContent xmlns:mc="http://schemas.openxmlformats.org/markup-compatibility/2006">
              <mc:Choice xmlns:v="urn:schemas-microsoft-com:vml" Requires="v">
                <p:oleObj spid="_x0000_s112729" name="Equation" r:id="rId3" imgW="1676400" imgH="419100" progId="Equation.3">
                  <p:embed/>
                </p:oleObj>
              </mc:Choice>
              <mc:Fallback>
                <p:oleObj name="Equation" r:id="rId3" imgW="16764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3650" y="609600"/>
                        <a:ext cx="3954463"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590800" y="1671638"/>
          <a:ext cx="3624263" cy="995362"/>
        </p:xfrm>
        <a:graphic>
          <a:graphicData uri="http://schemas.openxmlformats.org/presentationml/2006/ole">
            <mc:AlternateContent xmlns:mc="http://schemas.openxmlformats.org/markup-compatibility/2006">
              <mc:Choice xmlns:v="urn:schemas-microsoft-com:vml" Requires="v">
                <p:oleObj spid="_x0000_s112730" name="Equation" r:id="rId5" imgW="1536700" imgH="419100" progId="Equation.3">
                  <p:embed/>
                </p:oleObj>
              </mc:Choice>
              <mc:Fallback>
                <p:oleObj name="Equation" r:id="rId5" imgW="15367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1671638"/>
                        <a:ext cx="3624263"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1"/>
          <p:cNvGraphicFramePr>
            <a:graphicFrameLocks noChangeAspect="1"/>
          </p:cNvGraphicFramePr>
          <p:nvPr/>
        </p:nvGraphicFramePr>
        <p:xfrm>
          <a:off x="1784350" y="4659313"/>
          <a:ext cx="5541963" cy="1055687"/>
        </p:xfrm>
        <a:graphic>
          <a:graphicData uri="http://schemas.openxmlformats.org/presentationml/2006/ole">
            <mc:AlternateContent xmlns:mc="http://schemas.openxmlformats.org/markup-compatibility/2006">
              <mc:Choice xmlns:v="urn:schemas-microsoft-com:vml" Requires="v">
                <p:oleObj spid="_x0000_s112731" name="Equation" r:id="rId7" imgW="2349500" imgH="444500" progId="Equation.3">
                  <p:embed/>
                </p:oleObj>
              </mc:Choice>
              <mc:Fallback>
                <p:oleObj name="Equation" r:id="rId7" imgW="2349500" imgH="4445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350" y="4659313"/>
                        <a:ext cx="5541963"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304800" y="2590800"/>
            <a:ext cx="8077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For a free particle V = 0, so the Schrodinger equation for a free particle</a:t>
            </a:r>
          </a:p>
        </p:txBody>
      </p:sp>
      <p:graphicFrame>
        <p:nvGraphicFramePr>
          <p:cNvPr id="9" name="Object 11"/>
          <p:cNvGraphicFramePr>
            <a:graphicFrameLocks noChangeAspect="1"/>
          </p:cNvGraphicFramePr>
          <p:nvPr/>
        </p:nvGraphicFramePr>
        <p:xfrm>
          <a:off x="3055938" y="3200400"/>
          <a:ext cx="2844800" cy="935038"/>
        </p:xfrm>
        <a:graphic>
          <a:graphicData uri="http://schemas.openxmlformats.org/presentationml/2006/ole">
            <mc:AlternateContent xmlns:mc="http://schemas.openxmlformats.org/markup-compatibility/2006">
              <mc:Choice xmlns:v="urn:schemas-microsoft-com:vml" Requires="v">
                <p:oleObj spid="_x0000_s113724" name="Equation" r:id="rId3" imgW="1205977" imgH="393529" progId="Equation.3">
                  <p:embed/>
                </p:oleObj>
              </mc:Choice>
              <mc:Fallback>
                <p:oleObj name="Equation" r:id="rId3" imgW="1205977"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938" y="3200400"/>
                        <a:ext cx="28448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2667000" y="588963"/>
          <a:ext cx="3624263" cy="935037"/>
        </p:xfrm>
        <a:graphic>
          <a:graphicData uri="http://schemas.openxmlformats.org/presentationml/2006/ole">
            <mc:AlternateContent xmlns:mc="http://schemas.openxmlformats.org/markup-compatibility/2006">
              <mc:Choice xmlns:v="urn:schemas-microsoft-com:vml" Requires="v">
                <p:oleObj spid="_x0000_s113725" name="Equation" r:id="rId5" imgW="1536033" imgH="393529" progId="Equation.3">
                  <p:embed/>
                </p:oleObj>
              </mc:Choice>
              <mc:Fallback>
                <p:oleObj name="Equation" r:id="rId5" imgW="1536033"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588963"/>
                        <a:ext cx="3624263"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3"/>
          <p:cNvSpPr txBox="1">
            <a:spLocks noChangeArrowheads="1"/>
          </p:cNvSpPr>
          <p:nvPr/>
        </p:nvSpPr>
        <p:spPr bwMode="auto">
          <a:xfrm>
            <a:off x="152400" y="1600200"/>
            <a:ext cx="86868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This is the time independent (steady state) Schrodinger’s wave equation for a particle in 3-dimensional space.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Schrodinger’s time dependent  wave equation</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2898775" y="1371600"/>
          <a:ext cx="2127250" cy="784225"/>
        </p:xfrm>
        <a:graphic>
          <a:graphicData uri="http://schemas.openxmlformats.org/presentationml/2006/ole">
            <mc:AlternateContent xmlns:mc="http://schemas.openxmlformats.org/markup-compatibility/2006">
              <mc:Choice xmlns:v="urn:schemas-microsoft-com:vml" Requires="v">
                <p:oleObj spid="_x0000_s114838" name="Equation" r:id="rId3" imgW="901309" imgH="330057" progId="Equation.3">
                  <p:embed/>
                </p:oleObj>
              </mc:Choice>
              <mc:Fallback>
                <p:oleObj name="Equation" r:id="rId3" imgW="901309" imgH="33005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775" y="1371600"/>
                        <a:ext cx="21272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76200" y="9144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Wave equation for a free particle moving in +x direction is</a:t>
            </a:r>
          </a:p>
        </p:txBody>
      </p:sp>
      <p:sp>
        <p:nvSpPr>
          <p:cNvPr id="8" name="Rectangle 3"/>
          <p:cNvSpPr txBox="1">
            <a:spLocks noChangeArrowheads="1"/>
          </p:cNvSpPr>
          <p:nvPr/>
        </p:nvSpPr>
        <p:spPr bwMode="auto">
          <a:xfrm>
            <a:off x="7162800" y="50292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(iii)</a:t>
            </a:r>
          </a:p>
        </p:txBody>
      </p:sp>
      <p:graphicFrame>
        <p:nvGraphicFramePr>
          <p:cNvPr id="2" name="Object 11"/>
          <p:cNvGraphicFramePr>
            <a:graphicFrameLocks noChangeAspect="1"/>
          </p:cNvGraphicFramePr>
          <p:nvPr/>
        </p:nvGraphicFramePr>
        <p:xfrm>
          <a:off x="1524000" y="3200400"/>
          <a:ext cx="2125663" cy="995363"/>
        </p:xfrm>
        <a:graphic>
          <a:graphicData uri="http://schemas.openxmlformats.org/presentationml/2006/ole">
            <mc:AlternateContent xmlns:mc="http://schemas.openxmlformats.org/markup-compatibility/2006">
              <mc:Choice xmlns:v="urn:schemas-microsoft-com:vml" Requires="v">
                <p:oleObj spid="_x0000_s114839" name="Equation" r:id="rId5" imgW="901309" imgH="418918" progId="Equation.3">
                  <p:embed/>
                </p:oleObj>
              </mc:Choice>
              <mc:Fallback>
                <p:oleObj name="Equation" r:id="rId5" imgW="901309" imgH="41891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200400"/>
                        <a:ext cx="2125663"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3"/>
          <p:cNvSpPr txBox="1">
            <a:spLocks noChangeArrowheads="1"/>
          </p:cNvSpPr>
          <p:nvPr/>
        </p:nvSpPr>
        <p:spPr bwMode="auto">
          <a:xfrm>
            <a:off x="152400" y="2286000"/>
            <a:ext cx="8915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where E is the total energy</a:t>
            </a:r>
            <a:r>
              <a:rPr lang="en-US" sz="2200" kern="0" dirty="0">
                <a:latin typeface="Arial" charset="0"/>
                <a:cs typeface="Arial" charset="0"/>
              </a:rPr>
              <a:t> and p is the momentum</a:t>
            </a:r>
            <a:r>
              <a:rPr lang="en-US" sz="2200" kern="0" dirty="0">
                <a:latin typeface="+mn-lt"/>
                <a:cs typeface="+mn-cs"/>
              </a:rPr>
              <a:t> of the particle</a:t>
            </a:r>
          </a:p>
        </p:txBody>
      </p:sp>
      <p:sp>
        <p:nvSpPr>
          <p:cNvPr id="16" name="Rectangle 3"/>
          <p:cNvSpPr txBox="1">
            <a:spLocks noChangeArrowheads="1"/>
          </p:cNvSpPr>
          <p:nvPr/>
        </p:nvSpPr>
        <p:spPr bwMode="auto">
          <a:xfrm>
            <a:off x="228600" y="27432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Differentiating (</a:t>
            </a:r>
            <a:r>
              <a:rPr lang="en-US" sz="2200" kern="0" dirty="0" err="1">
                <a:latin typeface="+mn-lt"/>
                <a:cs typeface="+mn-cs"/>
              </a:rPr>
              <a:t>i</a:t>
            </a:r>
            <a:r>
              <a:rPr lang="en-US" sz="2200" kern="0" dirty="0">
                <a:latin typeface="+mn-lt"/>
                <a:cs typeface="+mn-cs"/>
              </a:rPr>
              <a:t>) twice </a:t>
            </a:r>
            <a:r>
              <a:rPr lang="en-US" sz="2200" kern="0" dirty="0" err="1">
                <a:latin typeface="+mn-lt"/>
                <a:cs typeface="+mn-cs"/>
              </a:rPr>
              <a:t>w.r.t</a:t>
            </a:r>
            <a:r>
              <a:rPr lang="en-US" sz="2200" kern="0" dirty="0">
                <a:latin typeface="+mn-lt"/>
                <a:cs typeface="+mn-cs"/>
              </a:rPr>
              <a:t>. x</a:t>
            </a:r>
          </a:p>
        </p:txBody>
      </p:sp>
      <p:sp>
        <p:nvSpPr>
          <p:cNvPr id="18" name="Rectangle 3"/>
          <p:cNvSpPr txBox="1">
            <a:spLocks noChangeArrowheads="1"/>
          </p:cNvSpPr>
          <p:nvPr/>
        </p:nvSpPr>
        <p:spPr bwMode="auto">
          <a:xfrm>
            <a:off x="5638800" y="16002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err="1">
                <a:latin typeface="+mn-lt"/>
                <a:cs typeface="+mn-cs"/>
              </a:rPr>
              <a:t>i</a:t>
            </a:r>
            <a:r>
              <a:rPr lang="en-US" sz="2200" kern="0" dirty="0">
                <a:latin typeface="+mn-lt"/>
                <a:cs typeface="+mn-cs"/>
              </a:rPr>
              <a:t>)</a:t>
            </a:r>
          </a:p>
        </p:txBody>
      </p:sp>
      <p:graphicFrame>
        <p:nvGraphicFramePr>
          <p:cNvPr id="9" name="Object 11"/>
          <p:cNvGraphicFramePr>
            <a:graphicFrameLocks noChangeAspect="1"/>
          </p:cNvGraphicFramePr>
          <p:nvPr/>
        </p:nvGraphicFramePr>
        <p:xfrm>
          <a:off x="4025900" y="3200400"/>
          <a:ext cx="2755900" cy="995363"/>
        </p:xfrm>
        <a:graphic>
          <a:graphicData uri="http://schemas.openxmlformats.org/presentationml/2006/ole">
            <mc:AlternateContent xmlns:mc="http://schemas.openxmlformats.org/markup-compatibility/2006">
              <mc:Choice xmlns:v="urn:schemas-microsoft-com:vml" Requires="v">
                <p:oleObj spid="_x0000_s114840" name="Equation" r:id="rId7" imgW="1168400" imgH="419100" progId="Equation.3">
                  <p:embed/>
                </p:oleObj>
              </mc:Choice>
              <mc:Fallback>
                <p:oleObj name="Equation" r:id="rId7" imgW="1168400" imgH="419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5900" y="3200400"/>
                        <a:ext cx="27559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txBox="1">
            <a:spLocks noChangeArrowheads="1"/>
          </p:cNvSpPr>
          <p:nvPr/>
        </p:nvSpPr>
        <p:spPr bwMode="auto">
          <a:xfrm>
            <a:off x="7239000" y="35052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a:t>
            </a:r>
          </a:p>
        </p:txBody>
      </p:sp>
      <p:sp>
        <p:nvSpPr>
          <p:cNvPr id="20" name="Rectangle 3"/>
          <p:cNvSpPr txBox="1">
            <a:spLocks noChangeArrowheads="1"/>
          </p:cNvSpPr>
          <p:nvPr/>
        </p:nvSpPr>
        <p:spPr bwMode="auto">
          <a:xfrm>
            <a:off x="152400" y="42672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Differentiating (</a:t>
            </a:r>
            <a:r>
              <a:rPr lang="en-US" sz="2200" kern="0" dirty="0" err="1">
                <a:latin typeface="+mn-lt"/>
                <a:cs typeface="+mn-cs"/>
              </a:rPr>
              <a:t>i</a:t>
            </a:r>
            <a:r>
              <a:rPr lang="en-US" sz="2200" kern="0" dirty="0">
                <a:latin typeface="+mn-lt"/>
                <a:cs typeface="+mn-cs"/>
              </a:rPr>
              <a:t>) </a:t>
            </a:r>
            <a:r>
              <a:rPr lang="en-US" sz="2200" kern="0" dirty="0" err="1">
                <a:latin typeface="+mn-lt"/>
                <a:cs typeface="+mn-cs"/>
              </a:rPr>
              <a:t>w.r.t</a:t>
            </a:r>
            <a:r>
              <a:rPr lang="en-US" sz="2200" kern="0" dirty="0">
                <a:latin typeface="+mn-lt"/>
                <a:cs typeface="+mn-cs"/>
              </a:rPr>
              <a:t>. t</a:t>
            </a:r>
          </a:p>
        </p:txBody>
      </p:sp>
      <p:graphicFrame>
        <p:nvGraphicFramePr>
          <p:cNvPr id="3" name="Object 11"/>
          <p:cNvGraphicFramePr>
            <a:graphicFrameLocks noChangeAspect="1"/>
          </p:cNvGraphicFramePr>
          <p:nvPr/>
        </p:nvGraphicFramePr>
        <p:xfrm>
          <a:off x="1524000" y="4779963"/>
          <a:ext cx="1946275" cy="935037"/>
        </p:xfrm>
        <a:graphic>
          <a:graphicData uri="http://schemas.openxmlformats.org/presentationml/2006/ole">
            <mc:AlternateContent xmlns:mc="http://schemas.openxmlformats.org/markup-compatibility/2006">
              <mc:Choice xmlns:v="urn:schemas-microsoft-com:vml" Requires="v">
                <p:oleObj spid="_x0000_s114841" name="Equation" r:id="rId9" imgW="825500" imgH="393700" progId="Equation.3">
                  <p:embed/>
                </p:oleObj>
              </mc:Choice>
              <mc:Fallback>
                <p:oleObj name="Equation" r:id="rId9" imgW="825500" imgH="3937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779963"/>
                        <a:ext cx="194627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4067175" y="4779963"/>
          <a:ext cx="2305050" cy="935037"/>
        </p:xfrm>
        <a:graphic>
          <a:graphicData uri="http://schemas.openxmlformats.org/presentationml/2006/ole">
            <mc:AlternateContent xmlns:mc="http://schemas.openxmlformats.org/markup-compatibility/2006">
              <mc:Choice xmlns:v="urn:schemas-microsoft-com:vml" Requires="v">
                <p:oleObj spid="_x0000_s114842" name="Equation" r:id="rId11" imgW="977476" imgH="393529" progId="Equation.3">
                  <p:embed/>
                </p:oleObj>
              </mc:Choice>
              <mc:Fallback>
                <p:oleObj name="Equation" r:id="rId11" imgW="977476"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7175" y="4779963"/>
                        <a:ext cx="23050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4" grpId="0"/>
      <p:bldP spid="16" grpId="0"/>
      <p:bldP spid="18" grpId="0"/>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76200" y="2286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For non-relativistic case</a:t>
            </a:r>
          </a:p>
        </p:txBody>
      </p:sp>
      <p:sp>
        <p:nvSpPr>
          <p:cNvPr id="16" name="Rectangle 3"/>
          <p:cNvSpPr txBox="1">
            <a:spLocks noChangeArrowheads="1"/>
          </p:cNvSpPr>
          <p:nvPr/>
        </p:nvSpPr>
        <p:spPr bwMode="auto">
          <a:xfrm>
            <a:off x="76200" y="33528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Using (ii) and (iii) in (iv)</a:t>
            </a:r>
          </a:p>
        </p:txBody>
      </p:sp>
      <p:sp>
        <p:nvSpPr>
          <p:cNvPr id="18" name="Rectangle 3"/>
          <p:cNvSpPr txBox="1">
            <a:spLocks noChangeArrowheads="1"/>
          </p:cNvSpPr>
          <p:nvPr/>
        </p:nvSpPr>
        <p:spPr bwMode="auto">
          <a:xfrm>
            <a:off x="6781800" y="2667000"/>
            <a:ext cx="1676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(iv)</a:t>
            </a:r>
          </a:p>
        </p:txBody>
      </p:sp>
      <p:graphicFrame>
        <p:nvGraphicFramePr>
          <p:cNvPr id="9" name="Object 11"/>
          <p:cNvGraphicFramePr>
            <a:graphicFrameLocks noChangeAspect="1"/>
          </p:cNvGraphicFramePr>
          <p:nvPr/>
        </p:nvGraphicFramePr>
        <p:xfrm>
          <a:off x="2606675" y="3810000"/>
          <a:ext cx="3595688" cy="995363"/>
        </p:xfrm>
        <a:graphic>
          <a:graphicData uri="http://schemas.openxmlformats.org/presentationml/2006/ole">
            <mc:AlternateContent xmlns:mc="http://schemas.openxmlformats.org/markup-compatibility/2006">
              <mc:Choice xmlns:v="urn:schemas-microsoft-com:vml" Requires="v">
                <p:oleObj spid="_x0000_s115803" name="Equation" r:id="rId3" imgW="1524000" imgH="419100" progId="Equation.3">
                  <p:embed/>
                </p:oleObj>
              </mc:Choice>
              <mc:Fallback>
                <p:oleObj name="Equation" r:id="rId3" imgW="15240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675" y="3810000"/>
                        <a:ext cx="3595688"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3"/>
          <p:cNvSpPr txBox="1">
            <a:spLocks noChangeArrowheads="1"/>
          </p:cNvSpPr>
          <p:nvPr/>
        </p:nvSpPr>
        <p:spPr bwMode="auto">
          <a:xfrm>
            <a:off x="1981200" y="762000"/>
            <a:ext cx="41148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 = K.E. +  Potential Energy</a:t>
            </a:r>
          </a:p>
        </p:txBody>
      </p:sp>
      <p:graphicFrame>
        <p:nvGraphicFramePr>
          <p:cNvPr id="6" name="Object 11"/>
          <p:cNvGraphicFramePr>
            <a:graphicFrameLocks noChangeAspect="1"/>
          </p:cNvGraphicFramePr>
          <p:nvPr/>
        </p:nvGraphicFramePr>
        <p:xfrm>
          <a:off x="2817813" y="1320800"/>
          <a:ext cx="1978025" cy="995363"/>
        </p:xfrm>
        <a:graphic>
          <a:graphicData uri="http://schemas.openxmlformats.org/presentationml/2006/ole">
            <mc:AlternateContent xmlns:mc="http://schemas.openxmlformats.org/markup-compatibility/2006">
              <mc:Choice xmlns:v="urn:schemas-microsoft-com:vml" Requires="v">
                <p:oleObj spid="_x0000_s115804" name="Equation" r:id="rId5" imgW="838200" imgH="419100" progId="Equation.3">
                  <p:embed/>
                </p:oleObj>
              </mc:Choice>
              <mc:Fallback>
                <p:oleObj name="Equation" r:id="rId5" imgW="8382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7813" y="1320800"/>
                        <a:ext cx="197802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2039938" y="2387600"/>
          <a:ext cx="3087687" cy="995363"/>
        </p:xfrm>
        <a:graphic>
          <a:graphicData uri="http://schemas.openxmlformats.org/presentationml/2006/ole">
            <mc:AlternateContent xmlns:mc="http://schemas.openxmlformats.org/markup-compatibility/2006">
              <mc:Choice xmlns:v="urn:schemas-microsoft-com:vml" Requires="v">
                <p:oleObj spid="_x0000_s115805" name="Equation" r:id="rId7" imgW="1308100" imgH="419100" progId="Equation.3">
                  <p:embed/>
                </p:oleObj>
              </mc:Choice>
              <mc:Fallback>
                <p:oleObj name="Equation" r:id="rId7" imgW="1308100" imgH="419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9938" y="2387600"/>
                        <a:ext cx="3087687"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3"/>
          <p:cNvSpPr txBox="1">
            <a:spLocks noChangeArrowheads="1"/>
          </p:cNvSpPr>
          <p:nvPr/>
        </p:nvSpPr>
        <p:spPr bwMode="auto">
          <a:xfrm>
            <a:off x="152400" y="4876800"/>
            <a:ext cx="8686800" cy="838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This is the time dependent Schrodinger’s wave equation for a particle in one dimension.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linds(horizontal)">
                                      <p:cBhvr>
                                        <p:cTn id="20" dur="500"/>
                                        <p:tgtEl>
                                          <p:spTgt spid="1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Linearity and Superposition</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2616200" y="1828800"/>
          <a:ext cx="2336800" cy="512763"/>
        </p:xfrm>
        <a:graphic>
          <a:graphicData uri="http://schemas.openxmlformats.org/presentationml/2006/ole">
            <mc:AlternateContent xmlns:mc="http://schemas.openxmlformats.org/markup-compatibility/2006">
              <mc:Choice xmlns:v="urn:schemas-microsoft-com:vml" Requires="v">
                <p:oleObj spid="_x0000_s116801" name="Equation" r:id="rId3" imgW="990170" imgH="215806" progId="Equation.3">
                  <p:embed/>
                </p:oleObj>
              </mc:Choice>
              <mc:Fallback>
                <p:oleObj name="Equation" r:id="rId3" imgW="990170" imgH="21580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0" y="1828800"/>
                        <a:ext cx="23368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0" y="838200"/>
            <a:ext cx="88392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a:t>
            </a:r>
            <a:r>
              <a:rPr lang="el-GR" sz="2200" kern="0" dirty="0">
                <a:latin typeface="+mn-lt"/>
                <a:cs typeface="+mn-cs"/>
              </a:rPr>
              <a:t>ψ</a:t>
            </a:r>
            <a:r>
              <a:rPr lang="en-US" sz="2200" kern="0" baseline="-25000" dirty="0">
                <a:latin typeface="Arial" charset="0"/>
                <a:cs typeface="Arial" charset="0"/>
              </a:rPr>
              <a:t>1</a:t>
            </a:r>
            <a:r>
              <a:rPr lang="en-US" sz="2200" kern="0" dirty="0">
                <a:latin typeface="Arial" charset="0"/>
                <a:cs typeface="Arial" charset="0"/>
              </a:rPr>
              <a:t> and </a:t>
            </a:r>
            <a:r>
              <a:rPr lang="el-GR" sz="2200" kern="0" dirty="0">
                <a:latin typeface="Arial" charset="0"/>
                <a:cs typeface="Arial" charset="0"/>
              </a:rPr>
              <a:t>ψ</a:t>
            </a:r>
            <a:r>
              <a:rPr lang="en-US" sz="2200" kern="0" baseline="-25000" dirty="0">
                <a:latin typeface="Arial" charset="0"/>
                <a:cs typeface="Arial" charset="0"/>
              </a:rPr>
              <a:t>2</a:t>
            </a:r>
            <a:r>
              <a:rPr lang="en-US" sz="2200" kern="0" dirty="0">
                <a:latin typeface="Arial" charset="0"/>
                <a:cs typeface="Arial" charset="0"/>
              </a:rPr>
              <a:t> are two solutions of any Schrodinger equation of a system, then linear combination of </a:t>
            </a:r>
            <a:r>
              <a:rPr lang="el-GR" sz="2200" kern="0" dirty="0">
                <a:latin typeface="Arial" charset="0"/>
                <a:cs typeface="Arial" charset="0"/>
              </a:rPr>
              <a:t>ψ</a:t>
            </a:r>
            <a:r>
              <a:rPr lang="en-US" sz="2200" kern="0" baseline="-25000" dirty="0">
                <a:latin typeface="Arial" charset="0"/>
                <a:cs typeface="Arial" charset="0"/>
              </a:rPr>
              <a:t>1</a:t>
            </a:r>
            <a:r>
              <a:rPr lang="en-US" sz="2200" kern="0" dirty="0">
                <a:latin typeface="Arial" charset="0"/>
                <a:cs typeface="Arial" charset="0"/>
              </a:rPr>
              <a:t> and </a:t>
            </a:r>
            <a:r>
              <a:rPr lang="el-GR" sz="2200" kern="0" dirty="0">
                <a:latin typeface="Arial" charset="0"/>
                <a:cs typeface="Arial" charset="0"/>
              </a:rPr>
              <a:t>ψ</a:t>
            </a:r>
            <a:r>
              <a:rPr lang="en-US" sz="2200" kern="0" baseline="-25000" dirty="0">
                <a:latin typeface="Arial" charset="0"/>
                <a:cs typeface="Arial" charset="0"/>
              </a:rPr>
              <a:t>2 </a:t>
            </a:r>
            <a:r>
              <a:rPr lang="en-US" sz="2200" kern="0" dirty="0">
                <a:latin typeface="Arial" charset="0"/>
                <a:cs typeface="Arial" charset="0"/>
              </a:rPr>
              <a:t>will also be a solution of the equation..</a:t>
            </a:r>
            <a:endParaRPr lang="en-US" sz="2200" kern="0" dirty="0">
              <a:latin typeface="+mn-lt"/>
              <a:cs typeface="+mn-cs"/>
            </a:endParaRPr>
          </a:p>
        </p:txBody>
      </p:sp>
      <p:sp>
        <p:nvSpPr>
          <p:cNvPr id="16" name="Rectangle 3"/>
          <p:cNvSpPr txBox="1">
            <a:spLocks noChangeArrowheads="1"/>
          </p:cNvSpPr>
          <p:nvPr/>
        </p:nvSpPr>
        <p:spPr bwMode="auto">
          <a:xfrm>
            <a:off x="228600" y="24384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Here                  are constants</a:t>
            </a:r>
          </a:p>
        </p:txBody>
      </p:sp>
      <p:sp>
        <p:nvSpPr>
          <p:cNvPr id="20" name="Rectangle 3"/>
          <p:cNvSpPr txBox="1">
            <a:spLocks noChangeArrowheads="1"/>
          </p:cNvSpPr>
          <p:nvPr/>
        </p:nvSpPr>
        <p:spPr bwMode="auto">
          <a:xfrm>
            <a:off x="228600" y="30480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Above equation suggests:</a:t>
            </a:r>
          </a:p>
        </p:txBody>
      </p:sp>
      <p:graphicFrame>
        <p:nvGraphicFramePr>
          <p:cNvPr id="6" name="Object 11"/>
          <p:cNvGraphicFramePr>
            <a:graphicFrameLocks noChangeAspect="1"/>
          </p:cNvGraphicFramePr>
          <p:nvPr/>
        </p:nvGraphicFramePr>
        <p:xfrm>
          <a:off x="1371600" y="2382838"/>
          <a:ext cx="1079500" cy="512762"/>
        </p:xfrm>
        <a:graphic>
          <a:graphicData uri="http://schemas.openxmlformats.org/presentationml/2006/ole">
            <mc:AlternateContent xmlns:mc="http://schemas.openxmlformats.org/markup-compatibility/2006">
              <mc:Choice xmlns:v="urn:schemas-microsoft-com:vml" Requires="v">
                <p:oleObj spid="_x0000_s116802" name="Equation" r:id="rId5" imgW="457002" imgH="215806" progId="Equation.3">
                  <p:embed/>
                </p:oleObj>
              </mc:Choice>
              <mc:Fallback>
                <p:oleObj name="Equation" r:id="rId5" imgW="457002" imgH="215806"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382838"/>
                        <a:ext cx="107950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3"/>
          <p:cNvSpPr txBox="1">
            <a:spLocks noChangeArrowheads="1"/>
          </p:cNvSpPr>
          <p:nvPr/>
        </p:nvSpPr>
        <p:spPr bwMode="auto">
          <a:xfrm>
            <a:off x="4876800" y="1905000"/>
            <a:ext cx="2743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is also a solution</a:t>
            </a:r>
          </a:p>
        </p:txBody>
      </p:sp>
      <p:sp>
        <p:nvSpPr>
          <p:cNvPr id="21" name="Rectangle 3"/>
          <p:cNvSpPr txBox="1">
            <a:spLocks noChangeArrowheads="1"/>
          </p:cNvSpPr>
          <p:nvPr/>
        </p:nvSpPr>
        <p:spPr bwMode="auto">
          <a:xfrm>
            <a:off x="228600" y="3505200"/>
            <a:ext cx="7391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err="1">
                <a:latin typeface="+mn-lt"/>
                <a:cs typeface="+mn-cs"/>
              </a:rPr>
              <a:t>i</a:t>
            </a:r>
            <a:r>
              <a:rPr lang="en-US" sz="2200" kern="0" dirty="0">
                <a:latin typeface="+mn-lt"/>
                <a:cs typeface="+mn-cs"/>
              </a:rPr>
              <a:t>) The linear property of Schrodinger equation</a:t>
            </a:r>
          </a:p>
        </p:txBody>
      </p:sp>
      <p:sp>
        <p:nvSpPr>
          <p:cNvPr id="22" name="Rectangle 3"/>
          <p:cNvSpPr txBox="1">
            <a:spLocks noChangeArrowheads="1"/>
          </p:cNvSpPr>
          <p:nvPr/>
        </p:nvSpPr>
        <p:spPr bwMode="auto">
          <a:xfrm>
            <a:off x="228600" y="3962400"/>
            <a:ext cx="7391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 </a:t>
            </a:r>
            <a:r>
              <a:rPr lang="el-GR" sz="2200" kern="0" dirty="0">
                <a:latin typeface="Arial" charset="0"/>
                <a:cs typeface="Arial" charset="0"/>
              </a:rPr>
              <a:t>ψ</a:t>
            </a:r>
            <a:r>
              <a:rPr lang="en-US" sz="2200" kern="0" baseline="-25000" dirty="0">
                <a:latin typeface="Arial" charset="0"/>
                <a:cs typeface="Arial" charset="0"/>
              </a:rPr>
              <a:t>1</a:t>
            </a:r>
            <a:r>
              <a:rPr lang="en-US" sz="2200" kern="0" dirty="0">
                <a:latin typeface="Arial" charset="0"/>
                <a:cs typeface="Arial" charset="0"/>
              </a:rPr>
              <a:t> and </a:t>
            </a:r>
            <a:r>
              <a:rPr lang="el-GR" sz="2200" kern="0" dirty="0">
                <a:latin typeface="Arial" charset="0"/>
                <a:cs typeface="Arial" charset="0"/>
              </a:rPr>
              <a:t>ψ</a:t>
            </a:r>
            <a:r>
              <a:rPr lang="en-US" sz="2200" kern="0" baseline="-25000" dirty="0">
                <a:latin typeface="Arial" charset="0"/>
                <a:cs typeface="Arial" charset="0"/>
              </a:rPr>
              <a:t>2 </a:t>
            </a:r>
            <a:r>
              <a:rPr lang="en-US" sz="2200" kern="0" dirty="0">
                <a:latin typeface="+mn-lt"/>
                <a:cs typeface="+mn-cs"/>
              </a:rPr>
              <a:t> follow the superposition principle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blinds(horizontal)">
                                      <p:cBhvr>
                                        <p:cTn id="26" dur="500"/>
                                        <p:tgtEl>
                                          <p:spTgt spid="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7" grpId="0"/>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2840038" y="1066800"/>
          <a:ext cx="1887537" cy="512763"/>
        </p:xfrm>
        <a:graphic>
          <a:graphicData uri="http://schemas.openxmlformats.org/presentationml/2006/ole">
            <mc:AlternateContent xmlns:mc="http://schemas.openxmlformats.org/markup-compatibility/2006">
              <mc:Choice xmlns:v="urn:schemas-microsoft-com:vml" Requires="v">
                <p:oleObj spid="_x0000_s117963" name="Equation" r:id="rId3" imgW="799753" imgH="215806" progId="Equation.3">
                  <p:embed/>
                </p:oleObj>
              </mc:Choice>
              <mc:Fallback>
                <p:oleObj name="Equation" r:id="rId3" imgW="799753" imgH="215806"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038" y="1066800"/>
                        <a:ext cx="1887537"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1600200" y="11430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sp>
        <p:nvSpPr>
          <p:cNvPr id="20" name="Rectangle 3"/>
          <p:cNvSpPr txBox="1">
            <a:spLocks noChangeArrowheads="1"/>
          </p:cNvSpPr>
          <p:nvPr/>
        </p:nvSpPr>
        <p:spPr bwMode="auto">
          <a:xfrm>
            <a:off x="228600" y="16764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Total probability will be</a:t>
            </a:r>
          </a:p>
        </p:txBody>
      </p:sp>
      <p:graphicFrame>
        <p:nvGraphicFramePr>
          <p:cNvPr id="6" name="Object 11"/>
          <p:cNvGraphicFramePr>
            <a:graphicFrameLocks noChangeAspect="1"/>
          </p:cNvGraphicFramePr>
          <p:nvPr/>
        </p:nvGraphicFramePr>
        <p:xfrm>
          <a:off x="3200400" y="1981200"/>
          <a:ext cx="2938463" cy="542925"/>
        </p:xfrm>
        <a:graphic>
          <a:graphicData uri="http://schemas.openxmlformats.org/presentationml/2006/ole">
            <mc:AlternateContent xmlns:mc="http://schemas.openxmlformats.org/markup-compatibility/2006">
              <mc:Choice xmlns:v="urn:schemas-microsoft-com:vml" Requires="v">
                <p:oleObj spid="_x0000_s117964" name="Equation" r:id="rId5" imgW="1244600" imgH="228600" progId="Equation.3">
                  <p:embed/>
                </p:oleObj>
              </mc:Choice>
              <mc:Fallback>
                <p:oleObj name="Equation" r:id="rId5" imgW="1244600" imgH="228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981200"/>
                        <a:ext cx="29384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txBox="1">
            <a:spLocks noChangeArrowheads="1"/>
          </p:cNvSpPr>
          <p:nvPr/>
        </p:nvSpPr>
        <p:spPr bwMode="auto">
          <a:xfrm>
            <a:off x="4648200" y="1143000"/>
            <a:ext cx="434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due to superposition principle</a:t>
            </a:r>
          </a:p>
        </p:txBody>
      </p:sp>
      <p:graphicFrame>
        <p:nvGraphicFramePr>
          <p:cNvPr id="2" name="Object 11"/>
          <p:cNvGraphicFramePr>
            <a:graphicFrameLocks noChangeAspect="1"/>
          </p:cNvGraphicFramePr>
          <p:nvPr/>
        </p:nvGraphicFramePr>
        <p:xfrm>
          <a:off x="2971800" y="2590800"/>
          <a:ext cx="3148013" cy="542925"/>
        </p:xfrm>
        <a:graphic>
          <a:graphicData uri="http://schemas.openxmlformats.org/presentationml/2006/ole">
            <mc:AlternateContent xmlns:mc="http://schemas.openxmlformats.org/markup-compatibility/2006">
              <mc:Choice xmlns:v="urn:schemas-microsoft-com:vml" Requires="v">
                <p:oleObj spid="_x0000_s117965" name="Equation" r:id="rId7" imgW="1333500" imgH="228600" progId="Equation.3">
                  <p:embed/>
                </p:oleObj>
              </mc:Choice>
              <mc:Fallback>
                <p:oleObj name="Equation" r:id="rId7" imgW="1333500" imgH="228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2590800"/>
                        <a:ext cx="314801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2992438" y="3124200"/>
          <a:ext cx="3057525" cy="542925"/>
        </p:xfrm>
        <a:graphic>
          <a:graphicData uri="http://schemas.openxmlformats.org/presentationml/2006/ole">
            <mc:AlternateContent xmlns:mc="http://schemas.openxmlformats.org/markup-compatibility/2006">
              <mc:Choice xmlns:v="urn:schemas-microsoft-com:vml" Requires="v">
                <p:oleObj spid="_x0000_s117966" name="Equation" r:id="rId9" imgW="1295400" imgH="228600" progId="Equation.3">
                  <p:embed/>
                </p:oleObj>
              </mc:Choice>
              <mc:Fallback>
                <p:oleObj name="Equation" r:id="rId9" imgW="1295400" imgH="228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2438" y="3124200"/>
                        <a:ext cx="305752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433638" y="3657600"/>
          <a:ext cx="4286250" cy="542925"/>
        </p:xfrm>
        <a:graphic>
          <a:graphicData uri="http://schemas.openxmlformats.org/presentationml/2006/ole">
            <mc:AlternateContent xmlns:mc="http://schemas.openxmlformats.org/markup-compatibility/2006">
              <mc:Choice xmlns:v="urn:schemas-microsoft-com:vml" Requires="v">
                <p:oleObj spid="_x0000_s117967" name="Equation" r:id="rId11" imgW="1816100" imgH="228600" progId="Equation.3">
                  <p:embed/>
                </p:oleObj>
              </mc:Choice>
              <mc:Fallback>
                <p:oleObj name="Equation" r:id="rId11" imgW="1816100" imgH="2286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33638" y="3657600"/>
                        <a:ext cx="42862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2708275" y="4267200"/>
          <a:ext cx="3746500" cy="542925"/>
        </p:xfrm>
        <a:graphic>
          <a:graphicData uri="http://schemas.openxmlformats.org/presentationml/2006/ole">
            <mc:AlternateContent xmlns:mc="http://schemas.openxmlformats.org/markup-compatibility/2006">
              <mc:Choice xmlns:v="urn:schemas-microsoft-com:vml" Requires="v">
                <p:oleObj spid="_x0000_s117968" name="Equation" r:id="rId13" imgW="1587500" imgH="228600" progId="Equation.3">
                  <p:embed/>
                </p:oleObj>
              </mc:Choice>
              <mc:Fallback>
                <p:oleObj name="Equation" r:id="rId13" imgW="1587500" imgH="2286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8275" y="4267200"/>
                        <a:ext cx="374650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3883025" y="4800600"/>
          <a:ext cx="1619250" cy="512763"/>
        </p:xfrm>
        <a:graphic>
          <a:graphicData uri="http://schemas.openxmlformats.org/presentationml/2006/ole">
            <mc:AlternateContent xmlns:mc="http://schemas.openxmlformats.org/markup-compatibility/2006">
              <mc:Choice xmlns:v="urn:schemas-microsoft-com:vml" Requires="v">
                <p:oleObj spid="_x0000_s117969" name="Equation" r:id="rId15" imgW="685502" imgH="215806" progId="Equation.3">
                  <p:embed/>
                </p:oleObj>
              </mc:Choice>
              <mc:Fallback>
                <p:oleObj name="Equation" r:id="rId15" imgW="685502" imgH="215806"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3025" y="4800600"/>
                        <a:ext cx="16192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txBox="1">
            <a:spLocks noChangeArrowheads="1"/>
          </p:cNvSpPr>
          <p:nvPr/>
        </p:nvSpPr>
        <p:spPr bwMode="auto">
          <a:xfrm>
            <a:off x="609600" y="5334000"/>
            <a:ext cx="7391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Probability density can’t be added linearly</a:t>
            </a:r>
          </a:p>
        </p:txBody>
      </p:sp>
      <p:sp>
        <p:nvSpPr>
          <p:cNvPr id="25" name="Rectangle 3"/>
          <p:cNvSpPr txBox="1">
            <a:spLocks noChangeArrowheads="1"/>
          </p:cNvSpPr>
          <p:nvPr/>
        </p:nvSpPr>
        <p:spPr bwMode="auto">
          <a:xfrm>
            <a:off x="76200" y="228600"/>
            <a:ext cx="8686800" cy="838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P</a:t>
            </a:r>
            <a:r>
              <a:rPr lang="en-US" sz="2200" kern="0" baseline="-25000" dirty="0">
                <a:latin typeface="Arial" charset="0"/>
                <a:cs typeface="Arial" charset="0"/>
              </a:rPr>
              <a:t>1</a:t>
            </a:r>
            <a:r>
              <a:rPr lang="en-US" sz="2200" kern="0" dirty="0">
                <a:latin typeface="Arial" charset="0"/>
                <a:cs typeface="Arial" charset="0"/>
              </a:rPr>
              <a:t> is the probability density corresponding to </a:t>
            </a:r>
            <a:r>
              <a:rPr lang="el-GR" sz="2200" kern="0" dirty="0">
                <a:latin typeface="Arial" charset="0"/>
                <a:cs typeface="Arial" charset="0"/>
              </a:rPr>
              <a:t>ψ</a:t>
            </a:r>
            <a:r>
              <a:rPr lang="en-US" sz="2200" kern="0" baseline="-25000" dirty="0">
                <a:latin typeface="Arial" charset="0"/>
                <a:cs typeface="Arial" charset="0"/>
              </a:rPr>
              <a:t>1</a:t>
            </a:r>
            <a:r>
              <a:rPr lang="en-US" sz="2200" kern="0" dirty="0">
                <a:latin typeface="Arial" charset="0"/>
                <a:cs typeface="Arial" charset="0"/>
              </a:rPr>
              <a:t> and P</a:t>
            </a:r>
            <a:r>
              <a:rPr lang="en-US" sz="2200" kern="0" baseline="-25000" dirty="0">
                <a:latin typeface="Arial" charset="0"/>
                <a:cs typeface="Arial" charset="0"/>
              </a:rPr>
              <a:t>2</a:t>
            </a:r>
            <a:r>
              <a:rPr lang="en-US" sz="2200" kern="0" dirty="0">
                <a:latin typeface="Arial" charset="0"/>
                <a:cs typeface="Arial" charset="0"/>
              </a:rPr>
              <a:t> is the probability density corresponding to </a:t>
            </a:r>
            <a:r>
              <a:rPr lang="el-GR" sz="2200" kern="0" dirty="0">
                <a:latin typeface="Arial" charset="0"/>
                <a:cs typeface="Arial" charset="0"/>
              </a:rPr>
              <a:t>ψ</a:t>
            </a:r>
            <a:r>
              <a:rPr lang="en-US" sz="2200" kern="0" baseline="-25000" dirty="0">
                <a:latin typeface="Arial" charset="0"/>
                <a:cs typeface="Arial" charset="0"/>
              </a:rPr>
              <a:t>2</a:t>
            </a:r>
            <a:endParaRPr lang="en-US" sz="2200" kern="0" dirty="0">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linds(horizontal)">
                                      <p:cBhvr>
                                        <p:cTn id="21" dur="500"/>
                                        <p:tgtEl>
                                          <p:spTgt spid="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linds(horizontal)">
                                      <p:cBhvr>
                                        <p:cTn id="41" dur="500"/>
                                        <p:tgtEl>
                                          <p:spTgt spid="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3"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Expectation values</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2751138" y="1371600"/>
          <a:ext cx="2425700" cy="1116013"/>
        </p:xfrm>
        <a:graphic>
          <a:graphicData uri="http://schemas.openxmlformats.org/presentationml/2006/ole">
            <mc:AlternateContent xmlns:mc="http://schemas.openxmlformats.org/markup-compatibility/2006">
              <mc:Choice xmlns:v="urn:schemas-microsoft-com:vml" Requires="v">
                <p:oleObj spid="_x0000_s118903" name="Equation" r:id="rId3" imgW="1028700" imgH="469900" progId="Equation.3">
                  <p:embed/>
                </p:oleObj>
              </mc:Choice>
              <mc:Fallback>
                <p:oleObj name="Equation" r:id="rId3" imgW="1028700" imgH="4699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8" y="1371600"/>
                        <a:ext cx="2425700"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0" y="8382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Expectation value of any quantity which is a function of ‘x’ ,say f(x) is given by</a:t>
            </a:r>
          </a:p>
        </p:txBody>
      </p:sp>
      <p:sp>
        <p:nvSpPr>
          <p:cNvPr id="16" name="Rectangle 3"/>
          <p:cNvSpPr txBox="1">
            <a:spLocks noChangeArrowheads="1"/>
          </p:cNvSpPr>
          <p:nvPr/>
        </p:nvSpPr>
        <p:spPr bwMode="auto">
          <a:xfrm>
            <a:off x="5943600" y="1752600"/>
            <a:ext cx="2895600" cy="36195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for normalized </a:t>
            </a:r>
            <a:r>
              <a:rPr lang="el-GR" sz="2200" kern="0" dirty="0">
                <a:latin typeface="+mn-lt"/>
                <a:cs typeface="+mn-cs"/>
              </a:rPr>
              <a:t>ψ</a:t>
            </a:r>
            <a:endParaRPr lang="en-US" sz="2200" kern="0" dirty="0">
              <a:latin typeface="+mn-lt"/>
              <a:cs typeface="+mn-cs"/>
            </a:endParaRPr>
          </a:p>
        </p:txBody>
      </p:sp>
      <p:sp>
        <p:nvSpPr>
          <p:cNvPr id="20" name="Rectangle 3"/>
          <p:cNvSpPr txBox="1">
            <a:spLocks noChangeArrowheads="1"/>
          </p:cNvSpPr>
          <p:nvPr/>
        </p:nvSpPr>
        <p:spPr bwMode="auto">
          <a:xfrm>
            <a:off x="228600" y="26670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Thus expectation value for position ‘x’ is</a:t>
            </a:r>
          </a:p>
        </p:txBody>
      </p:sp>
      <p:graphicFrame>
        <p:nvGraphicFramePr>
          <p:cNvPr id="2" name="Object 11"/>
          <p:cNvGraphicFramePr>
            <a:graphicFrameLocks noChangeAspect="1"/>
          </p:cNvGraphicFramePr>
          <p:nvPr/>
        </p:nvGraphicFramePr>
        <p:xfrm>
          <a:off x="1319213" y="1687513"/>
          <a:ext cx="1347787" cy="482600"/>
        </p:xfrm>
        <a:graphic>
          <a:graphicData uri="http://schemas.openxmlformats.org/presentationml/2006/ole">
            <mc:AlternateContent xmlns:mc="http://schemas.openxmlformats.org/markup-compatibility/2006">
              <mc:Choice xmlns:v="urn:schemas-microsoft-com:vml" Requires="v">
                <p:oleObj spid="_x0000_s118904" name="Equation" r:id="rId5" imgW="571252" imgH="203112" progId="Equation.3">
                  <p:embed/>
                </p:oleObj>
              </mc:Choice>
              <mc:Fallback>
                <p:oleObj name="Equation" r:id="rId5" imgW="571252" imgH="203112"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9213" y="1687513"/>
                        <a:ext cx="13477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3157538" y="3048000"/>
          <a:ext cx="1916112" cy="1116013"/>
        </p:xfrm>
        <a:graphic>
          <a:graphicData uri="http://schemas.openxmlformats.org/presentationml/2006/ole">
            <mc:AlternateContent xmlns:mc="http://schemas.openxmlformats.org/markup-compatibility/2006">
              <mc:Choice xmlns:v="urn:schemas-microsoft-com:vml" Requires="v">
                <p:oleObj spid="_x0000_s118905" name="Equation" r:id="rId7" imgW="812447" imgH="469696" progId="Equation.3">
                  <p:embed/>
                </p:oleObj>
              </mc:Choice>
              <mc:Fallback>
                <p:oleObj name="Equation" r:id="rId7" imgW="812447" imgH="46969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7538" y="3048000"/>
                        <a:ext cx="191611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2133600" y="3478213"/>
          <a:ext cx="838200" cy="331787"/>
        </p:xfrm>
        <a:graphic>
          <a:graphicData uri="http://schemas.openxmlformats.org/presentationml/2006/ole">
            <mc:AlternateContent xmlns:mc="http://schemas.openxmlformats.org/markup-compatibility/2006">
              <mc:Choice xmlns:v="urn:schemas-microsoft-com:vml" Requires="v">
                <p:oleObj spid="_x0000_s118906" name="Equation" r:id="rId9" imgW="355446" imgH="139639" progId="Equation.3">
                  <p:embed/>
                </p:oleObj>
              </mc:Choice>
              <mc:Fallback>
                <p:oleObj name="Equation" r:id="rId9" imgW="355446" imgH="13963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3478213"/>
                        <a:ext cx="83820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auto">
          <a:xfrm>
            <a:off x="76200" y="4191000"/>
            <a:ext cx="8839200" cy="1600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Expectation value is the value of ‘x’ we would obtain if we measured the positions of a large number of particles described by the same function at some instant ‘t’ and then averaged the results.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2438400" y="1338263"/>
          <a:ext cx="1857375" cy="1146175"/>
        </p:xfrm>
        <a:graphic>
          <a:graphicData uri="http://schemas.openxmlformats.org/presentationml/2006/ole">
            <mc:AlternateContent xmlns:mc="http://schemas.openxmlformats.org/markup-compatibility/2006">
              <mc:Choice xmlns:v="urn:schemas-microsoft-com:vml" Requires="v">
                <p:oleObj spid="_x0000_s119980" name="Equation" r:id="rId3" imgW="787058" imgH="482391" progId="Equation.3">
                  <p:embed/>
                </p:oleObj>
              </mc:Choice>
              <mc:Fallback>
                <p:oleObj name="Equation" r:id="rId3" imgW="787058" imgH="482391"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38263"/>
                        <a:ext cx="1857375"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152400" y="1143000"/>
            <a:ext cx="1752600" cy="36195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Solution</a:t>
            </a:r>
          </a:p>
        </p:txBody>
      </p:sp>
      <p:graphicFrame>
        <p:nvGraphicFramePr>
          <p:cNvPr id="2" name="Object 11"/>
          <p:cNvGraphicFramePr>
            <a:graphicFrameLocks noChangeAspect="1"/>
          </p:cNvGraphicFramePr>
          <p:nvPr/>
        </p:nvGraphicFramePr>
        <p:xfrm>
          <a:off x="1573213" y="1762125"/>
          <a:ext cx="838200" cy="331788"/>
        </p:xfrm>
        <a:graphic>
          <a:graphicData uri="http://schemas.openxmlformats.org/presentationml/2006/ole">
            <mc:AlternateContent xmlns:mc="http://schemas.openxmlformats.org/markup-compatibility/2006">
              <mc:Choice xmlns:v="urn:schemas-microsoft-com:vml" Requires="v">
                <p:oleObj spid="_x0000_s119981" name="Equation" r:id="rId5" imgW="355446" imgH="139639" progId="Equation.3">
                  <p:embed/>
                </p:oleObj>
              </mc:Choice>
              <mc:Fallback>
                <p:oleObj name="Equation" r:id="rId5" imgW="355446" imgH="13963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3213" y="1762125"/>
                        <a:ext cx="83820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2819400" y="2603500"/>
          <a:ext cx="1587500" cy="1206500"/>
        </p:xfrm>
        <a:graphic>
          <a:graphicData uri="http://schemas.openxmlformats.org/presentationml/2006/ole">
            <mc:AlternateContent xmlns:mc="http://schemas.openxmlformats.org/markup-compatibility/2006">
              <mc:Choice xmlns:v="urn:schemas-microsoft-com:vml" Requires="v">
                <p:oleObj spid="_x0000_s119982" name="Equation" r:id="rId7" imgW="672808" imgH="507780" progId="Equation.3">
                  <p:embed/>
                </p:oleObj>
              </mc:Choice>
              <mc:Fallback>
                <p:oleObj name="Equation" r:id="rId7" imgW="672808" imgH="5077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603500"/>
                        <a:ext cx="15875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3"/>
          <p:cNvSpPr txBox="1">
            <a:spLocks noChangeArrowheads="1"/>
          </p:cNvSpPr>
          <p:nvPr/>
        </p:nvSpPr>
        <p:spPr bwMode="auto">
          <a:xfrm>
            <a:off x="152400" y="228600"/>
            <a:ext cx="8686800" cy="9906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Q. Find the expectation value of position of a particle having wave function  </a:t>
            </a:r>
            <a:r>
              <a:rPr lang="el-GR" sz="2200" kern="0" dirty="0">
                <a:latin typeface="+mn-lt"/>
                <a:cs typeface="+mn-cs"/>
              </a:rPr>
              <a:t>ψ</a:t>
            </a:r>
            <a:r>
              <a:rPr lang="en-US" sz="2200" kern="0" dirty="0">
                <a:latin typeface="+mn-lt"/>
                <a:cs typeface="+mn-cs"/>
              </a:rPr>
              <a:t> = ax between x = 0 &amp; 1, </a:t>
            </a:r>
            <a:r>
              <a:rPr lang="el-GR" sz="2200" kern="0" dirty="0">
                <a:latin typeface="+mn-lt"/>
                <a:cs typeface="+mn-cs"/>
              </a:rPr>
              <a:t>ψ</a:t>
            </a:r>
            <a:r>
              <a:rPr lang="en-US" sz="2200" kern="0" dirty="0">
                <a:latin typeface="+mn-lt"/>
                <a:cs typeface="+mn-cs"/>
              </a:rPr>
              <a:t> = 0 elsewhere.</a:t>
            </a:r>
          </a:p>
        </p:txBody>
      </p:sp>
      <p:graphicFrame>
        <p:nvGraphicFramePr>
          <p:cNvPr id="6" name="Object 11"/>
          <p:cNvGraphicFramePr>
            <a:graphicFrameLocks noChangeAspect="1"/>
          </p:cNvGraphicFramePr>
          <p:nvPr/>
        </p:nvGraphicFramePr>
        <p:xfrm>
          <a:off x="4478338" y="1333500"/>
          <a:ext cx="1617662" cy="1146175"/>
        </p:xfrm>
        <a:graphic>
          <a:graphicData uri="http://schemas.openxmlformats.org/presentationml/2006/ole">
            <mc:AlternateContent xmlns:mc="http://schemas.openxmlformats.org/markup-compatibility/2006">
              <mc:Choice xmlns:v="urn:schemas-microsoft-com:vml" Requires="v">
                <p:oleObj spid="_x0000_s119983" name="Equation" r:id="rId9" imgW="685800" imgH="482600" progId="Equation.3">
                  <p:embed/>
                </p:oleObj>
              </mc:Choice>
              <mc:Fallback>
                <p:oleObj name="Equation" r:id="rId9" imgW="685800" imgH="4826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8338" y="1333500"/>
                        <a:ext cx="1617662"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2362200" y="4354513"/>
          <a:ext cx="838200" cy="331787"/>
        </p:xfrm>
        <a:graphic>
          <a:graphicData uri="http://schemas.openxmlformats.org/presentationml/2006/ole">
            <mc:AlternateContent xmlns:mc="http://schemas.openxmlformats.org/markup-compatibility/2006">
              <mc:Choice xmlns:v="urn:schemas-microsoft-com:vml" Requires="v">
                <p:oleObj spid="_x0000_s119984" name="Equation" r:id="rId11" imgW="355446" imgH="139639" progId="Equation.3">
                  <p:embed/>
                </p:oleObj>
              </mc:Choice>
              <mc:Fallback>
                <p:oleObj name="Equation" r:id="rId11" imgW="355446" imgH="13963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354513"/>
                        <a:ext cx="83820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3228975" y="3957638"/>
          <a:ext cx="809625" cy="995362"/>
        </p:xfrm>
        <a:graphic>
          <a:graphicData uri="http://schemas.openxmlformats.org/presentationml/2006/ole">
            <mc:AlternateContent xmlns:mc="http://schemas.openxmlformats.org/markup-compatibility/2006">
              <mc:Choice xmlns:v="urn:schemas-microsoft-com:vml" Requires="v">
                <p:oleObj spid="_x0000_s119985" name="Equation" r:id="rId12" imgW="342751" imgH="418918" progId="Equation.3">
                  <p:embed/>
                </p:oleObj>
              </mc:Choice>
              <mc:Fallback>
                <p:oleObj name="Equation" r:id="rId12" imgW="342751" imgH="418918"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28975" y="3957638"/>
                        <a:ext cx="809625"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Operators</a:t>
            </a:r>
            <a:endParaRPr lang="en-US" sz="2800" b="1" kern="0" dirty="0">
              <a:solidFill>
                <a:schemeClr val="tx2"/>
              </a:solidFill>
              <a:latin typeface="+mj-lt"/>
              <a:ea typeface="+mj-ea"/>
              <a:cs typeface="+mj-cs"/>
            </a:endParaRPr>
          </a:p>
        </p:txBody>
      </p:sp>
      <p:graphicFrame>
        <p:nvGraphicFramePr>
          <p:cNvPr id="5" name="Object 11"/>
          <p:cNvGraphicFramePr>
            <a:graphicFrameLocks noChangeAspect="1"/>
          </p:cNvGraphicFramePr>
          <p:nvPr/>
        </p:nvGraphicFramePr>
        <p:xfrm>
          <a:off x="2855913" y="3124200"/>
          <a:ext cx="1857375" cy="935038"/>
        </p:xfrm>
        <a:graphic>
          <a:graphicData uri="http://schemas.openxmlformats.org/presentationml/2006/ole">
            <mc:AlternateContent xmlns:mc="http://schemas.openxmlformats.org/markup-compatibility/2006">
              <mc:Choice xmlns:v="urn:schemas-microsoft-com:vml" Requires="v">
                <p:oleObj spid="_x0000_s120926" name="Equation" r:id="rId3" imgW="787058" imgH="393529" progId="Equation.3">
                  <p:embed/>
                </p:oleObj>
              </mc:Choice>
              <mc:Fallback>
                <p:oleObj name="Equation" r:id="rId3" imgW="787058"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3" y="3124200"/>
                        <a:ext cx="18573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1295400" y="762000"/>
            <a:ext cx="72390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(Another way of finding the expectation value)</a:t>
            </a:r>
          </a:p>
        </p:txBody>
      </p:sp>
      <p:sp>
        <p:nvSpPr>
          <p:cNvPr id="20" name="Rectangle 3"/>
          <p:cNvSpPr txBox="1">
            <a:spLocks noChangeArrowheads="1"/>
          </p:cNvSpPr>
          <p:nvPr/>
        </p:nvSpPr>
        <p:spPr bwMode="auto">
          <a:xfrm>
            <a:off x="533400" y="21336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For a free particle</a:t>
            </a:r>
          </a:p>
        </p:txBody>
      </p:sp>
      <p:sp>
        <p:nvSpPr>
          <p:cNvPr id="17" name="Rectangle 3"/>
          <p:cNvSpPr txBox="1">
            <a:spLocks noChangeArrowheads="1"/>
          </p:cNvSpPr>
          <p:nvPr/>
        </p:nvSpPr>
        <p:spPr bwMode="auto">
          <a:xfrm>
            <a:off x="381000" y="1295400"/>
            <a:ext cx="82296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An operator is a rule by means of which, from a given function we can find another function.</a:t>
            </a:r>
          </a:p>
        </p:txBody>
      </p:sp>
      <p:graphicFrame>
        <p:nvGraphicFramePr>
          <p:cNvPr id="2" name="Object 11"/>
          <p:cNvGraphicFramePr>
            <a:graphicFrameLocks noChangeAspect="1"/>
          </p:cNvGraphicFramePr>
          <p:nvPr/>
        </p:nvGraphicFramePr>
        <p:xfrm>
          <a:off x="3435350" y="2133600"/>
          <a:ext cx="2127250" cy="784225"/>
        </p:xfrm>
        <a:graphic>
          <a:graphicData uri="http://schemas.openxmlformats.org/presentationml/2006/ole">
            <mc:AlternateContent xmlns:mc="http://schemas.openxmlformats.org/markup-compatibility/2006">
              <mc:Choice xmlns:v="urn:schemas-microsoft-com:vml" Requires="v">
                <p:oleObj spid="_x0000_s120927" name="Equation" r:id="rId5" imgW="901309" imgH="330057" progId="Equation.3">
                  <p:embed/>
                </p:oleObj>
              </mc:Choice>
              <mc:Fallback>
                <p:oleObj name="Equation" r:id="rId5" imgW="901309" imgH="33005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5350" y="2133600"/>
                        <a:ext cx="212725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3"/>
          <p:cNvSpPr txBox="1">
            <a:spLocks noChangeArrowheads="1"/>
          </p:cNvSpPr>
          <p:nvPr/>
        </p:nvSpPr>
        <p:spPr bwMode="auto">
          <a:xfrm>
            <a:off x="1295400" y="2895600"/>
            <a:ext cx="1371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sp>
        <p:nvSpPr>
          <p:cNvPr id="14" name="Rectangle 3"/>
          <p:cNvSpPr txBox="1">
            <a:spLocks noChangeArrowheads="1"/>
          </p:cNvSpPr>
          <p:nvPr/>
        </p:nvSpPr>
        <p:spPr bwMode="auto">
          <a:xfrm>
            <a:off x="1371600" y="41148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Here  </a:t>
            </a:r>
          </a:p>
        </p:txBody>
      </p:sp>
      <p:graphicFrame>
        <p:nvGraphicFramePr>
          <p:cNvPr id="4" name="Object 11"/>
          <p:cNvGraphicFramePr>
            <a:graphicFrameLocks noChangeAspect="1"/>
          </p:cNvGraphicFramePr>
          <p:nvPr/>
        </p:nvGraphicFramePr>
        <p:xfrm>
          <a:off x="2965450" y="4419600"/>
          <a:ext cx="1409700" cy="935038"/>
        </p:xfrm>
        <a:graphic>
          <a:graphicData uri="http://schemas.openxmlformats.org/presentationml/2006/ole">
            <mc:AlternateContent xmlns:mc="http://schemas.openxmlformats.org/markup-compatibility/2006">
              <mc:Choice xmlns:v="urn:schemas-microsoft-com:vml" Requires="v">
                <p:oleObj spid="_x0000_s120928" name="Equation" r:id="rId7" imgW="596641" imgH="393529" progId="Equation.3">
                  <p:embed/>
                </p:oleObj>
              </mc:Choice>
              <mc:Fallback>
                <p:oleObj name="Equation" r:id="rId7" imgW="596641"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5450" y="4419600"/>
                        <a:ext cx="14097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3"/>
          <p:cNvSpPr txBox="1">
            <a:spLocks noChangeArrowheads="1"/>
          </p:cNvSpPr>
          <p:nvPr/>
        </p:nvSpPr>
        <p:spPr bwMode="auto">
          <a:xfrm>
            <a:off x="1600200" y="54864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is called the momentum operator</a:t>
            </a:r>
          </a:p>
        </p:txBody>
      </p:sp>
      <p:sp>
        <p:nvSpPr>
          <p:cNvPr id="19" name="Rectangle 3"/>
          <p:cNvSpPr txBox="1">
            <a:spLocks noChangeArrowheads="1"/>
          </p:cNvSpPr>
          <p:nvPr/>
        </p:nvSpPr>
        <p:spPr bwMode="auto">
          <a:xfrm>
            <a:off x="6019800" y="46482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err="1">
                <a:latin typeface="+mn-lt"/>
                <a:cs typeface="+mn-cs"/>
              </a:rPr>
              <a:t>i</a:t>
            </a:r>
            <a:r>
              <a:rPr lang="en-US" sz="2200" kern="0" dirty="0">
                <a:latin typeface="+mn-lt"/>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linds(horizont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7" grpId="0"/>
      <p:bldP spid="13" grpId="0"/>
      <p:bldP spid="14"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8"/>
          <p:cNvSpPr txBox="1">
            <a:spLocks noChangeArrowheads="1"/>
          </p:cNvSpPr>
          <p:nvPr/>
        </p:nvSpPr>
        <p:spPr bwMode="auto">
          <a:xfrm>
            <a:off x="684213" y="333375"/>
            <a:ext cx="7419975"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2400" b="1">
              <a:solidFill>
                <a:srgbClr val="000000"/>
              </a:solidFill>
              <a:ea typeface="ＭＳ Ｐゴシック" pitchFamily="34" charset="-128"/>
            </a:endParaRPr>
          </a:p>
          <a:p>
            <a:pPr eaLnBrk="1" hangingPunct="1"/>
            <a:endParaRPr lang="en-US" altLang="en-US" sz="2400" b="1">
              <a:solidFill>
                <a:srgbClr val="000000"/>
              </a:solidFill>
              <a:ea typeface="ＭＳ Ｐゴシック" pitchFamily="34" charset="-128"/>
            </a:endParaRPr>
          </a:p>
          <a:p>
            <a:pPr eaLnBrk="1" hangingPunct="1"/>
            <a:r>
              <a:rPr lang="en-US" altLang="en-US" sz="2000">
                <a:solidFill>
                  <a:srgbClr val="000000"/>
                </a:solidFill>
                <a:ea typeface="ＭＳ Ｐゴシック" pitchFamily="34" charset="-128"/>
              </a:rPr>
              <a:t>The argument of the cosine function represents the </a:t>
            </a:r>
            <a:r>
              <a:rPr lang="en-US" altLang="en-US" sz="2000" i="1">
                <a:solidFill>
                  <a:srgbClr val="FF0000"/>
                </a:solidFill>
                <a:ea typeface="ＭＳ Ｐゴシック" pitchFamily="34" charset="-128"/>
              </a:rPr>
              <a:t>phase</a:t>
            </a:r>
            <a:r>
              <a:rPr lang="en-US" altLang="en-US" sz="2000">
                <a:solidFill>
                  <a:srgbClr val="000000"/>
                </a:solidFill>
                <a:ea typeface="ＭＳ Ｐゴシック" pitchFamily="34" charset="-128"/>
              </a:rPr>
              <a:t> of the wave, </a:t>
            </a:r>
            <a:r>
              <a:rPr lang="en-US" altLang="en-US" sz="2000">
                <a:solidFill>
                  <a:srgbClr val="000000"/>
                </a:solidFill>
                <a:latin typeface="Lucida Grande"/>
                <a:ea typeface="ＭＳ Ｐゴシック" pitchFamily="34" charset="-128"/>
              </a:rPr>
              <a:t>ϕ</a:t>
            </a:r>
            <a:r>
              <a:rPr lang="en-US" altLang="en-US" sz="2000">
                <a:solidFill>
                  <a:srgbClr val="000000"/>
                </a:solidFill>
                <a:ea typeface="ＭＳ Ｐゴシック" pitchFamily="34" charset="-128"/>
              </a:rPr>
              <a:t>, or the fraction of a complete cycle of the wave.</a:t>
            </a:r>
          </a:p>
        </p:txBody>
      </p:sp>
      <p:grpSp>
        <p:nvGrpSpPr>
          <p:cNvPr id="65539" name="Group 2"/>
          <p:cNvGrpSpPr>
            <a:grpSpLocks/>
          </p:cNvGrpSpPr>
          <p:nvPr/>
        </p:nvGrpSpPr>
        <p:grpSpPr bwMode="auto">
          <a:xfrm>
            <a:off x="971550" y="2127250"/>
            <a:ext cx="7537450" cy="3894138"/>
            <a:chOff x="971600" y="2127338"/>
            <a:chExt cx="7537450" cy="3893950"/>
          </a:xfrm>
        </p:grpSpPr>
        <p:pic>
          <p:nvPicPr>
            <p:cNvPr id="65542" name="Picture 9" descr="800px-Sine_waves_same_phase.svg.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381338"/>
              <a:ext cx="431323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10" descr="800px-Sine_waves_different_phase.sv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1114" y="4594126"/>
              <a:ext cx="4275138"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11"/>
            <p:cNvSpPr txBox="1">
              <a:spLocks noChangeArrowheads="1"/>
            </p:cNvSpPr>
            <p:nvPr/>
          </p:nvSpPr>
          <p:spPr bwMode="auto">
            <a:xfrm>
              <a:off x="5543600" y="2914738"/>
              <a:ext cx="2041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solidFill>
                    <a:srgbClr val="0000FF"/>
                  </a:solidFill>
                  <a:ea typeface="ＭＳ Ｐゴシック" pitchFamily="34" charset="-128"/>
                </a:rPr>
                <a:t>In-phase waves</a:t>
              </a:r>
            </a:p>
          </p:txBody>
        </p:sp>
        <p:sp>
          <p:nvSpPr>
            <p:cNvPr id="65545" name="TextBox 13"/>
            <p:cNvSpPr txBox="1">
              <a:spLocks noChangeArrowheads="1"/>
            </p:cNvSpPr>
            <p:nvPr/>
          </p:nvSpPr>
          <p:spPr bwMode="auto">
            <a:xfrm>
              <a:off x="5553125" y="5124538"/>
              <a:ext cx="2039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solidFill>
                    <a:srgbClr val="0000FF"/>
                  </a:solidFill>
                  <a:ea typeface="ＭＳ Ｐゴシック" pitchFamily="34" charset="-128"/>
                </a:rPr>
                <a:t>Out-of-phase waves</a:t>
              </a:r>
            </a:p>
          </p:txBody>
        </p:sp>
        <p:cxnSp>
          <p:nvCxnSpPr>
            <p:cNvPr id="65546" name="Straight Connector 15"/>
            <p:cNvCxnSpPr>
              <a:cxnSpLocks noChangeShapeType="1"/>
            </p:cNvCxnSpPr>
            <p:nvPr/>
          </p:nvCxnSpPr>
          <p:spPr bwMode="auto">
            <a:xfrm rot="5400000">
              <a:off x="257225" y="3232238"/>
              <a:ext cx="2217737" cy="7938"/>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cxnSp>
        <p:sp>
          <p:nvSpPr>
            <p:cNvPr id="65547" name="TextBox 16"/>
            <p:cNvSpPr txBox="1">
              <a:spLocks noChangeArrowheads="1"/>
            </p:cNvSpPr>
            <p:nvPr/>
          </p:nvSpPr>
          <p:spPr bwMode="auto">
            <a:xfrm>
              <a:off x="1395463" y="3997413"/>
              <a:ext cx="711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2000">
                  <a:solidFill>
                    <a:srgbClr val="FF0000"/>
                  </a:solidFill>
                  <a:ea typeface="ＭＳ Ｐゴシック" pitchFamily="34" charset="-128"/>
                </a:rPr>
                <a:t>Line of equal phase = wavefront = contours of maximum field</a:t>
              </a:r>
            </a:p>
          </p:txBody>
        </p:sp>
      </p:grpSp>
      <p:sp>
        <p:nvSpPr>
          <p:cNvPr id="655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A945B0F-C243-453E-8714-CD6B061A02CF}" type="slidenum">
              <a:rPr lang="en-IN" altLang="en-US">
                <a:solidFill>
                  <a:srgbClr val="FEFEFE"/>
                </a:solidFill>
              </a:rPr>
              <a:pPr eaLnBrk="1" hangingPunct="1"/>
              <a:t>4</a:t>
            </a:fld>
            <a:endParaRPr lang="en-IN" altLang="en-US">
              <a:solidFill>
                <a:srgbClr val="FEFEFE"/>
              </a:solidFill>
            </a:endParaRPr>
          </a:p>
        </p:txBody>
      </p:sp>
      <p:sp>
        <p:nvSpPr>
          <p:cNvPr id="65541" name="Rectangle 10"/>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2736850" y="457200"/>
          <a:ext cx="2097088" cy="935038"/>
        </p:xfrm>
        <a:graphic>
          <a:graphicData uri="http://schemas.openxmlformats.org/presentationml/2006/ole">
            <mc:AlternateContent xmlns:mc="http://schemas.openxmlformats.org/markup-compatibility/2006">
              <mc:Choice xmlns:v="urn:schemas-microsoft-com:vml" Requires="v">
                <p:oleObj spid="_x0000_s121919" name="Equation" r:id="rId3" imgW="888614" imgH="393529" progId="Equation.3">
                  <p:embed/>
                </p:oleObj>
              </mc:Choice>
              <mc:Fallback>
                <p:oleObj name="Equation" r:id="rId3" imgW="888614"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850" y="457200"/>
                        <a:ext cx="20970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3"/>
          <p:cNvSpPr txBox="1">
            <a:spLocks noChangeArrowheads="1"/>
          </p:cNvSpPr>
          <p:nvPr/>
        </p:nvSpPr>
        <p:spPr bwMode="auto">
          <a:xfrm>
            <a:off x="533400" y="381000"/>
            <a:ext cx="18288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Similarly</a:t>
            </a:r>
          </a:p>
        </p:txBody>
      </p:sp>
      <p:sp>
        <p:nvSpPr>
          <p:cNvPr id="14" name="Rectangle 3"/>
          <p:cNvSpPr txBox="1">
            <a:spLocks noChangeArrowheads="1"/>
          </p:cNvSpPr>
          <p:nvPr/>
        </p:nvSpPr>
        <p:spPr bwMode="auto">
          <a:xfrm>
            <a:off x="1371600" y="15240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Here  </a:t>
            </a:r>
          </a:p>
        </p:txBody>
      </p:sp>
      <p:graphicFrame>
        <p:nvGraphicFramePr>
          <p:cNvPr id="4" name="Object 11"/>
          <p:cNvGraphicFramePr>
            <a:graphicFrameLocks noChangeAspect="1"/>
          </p:cNvGraphicFramePr>
          <p:nvPr/>
        </p:nvGraphicFramePr>
        <p:xfrm>
          <a:off x="2965450" y="1676400"/>
          <a:ext cx="1409700" cy="935038"/>
        </p:xfrm>
        <a:graphic>
          <a:graphicData uri="http://schemas.openxmlformats.org/presentationml/2006/ole">
            <mc:AlternateContent xmlns:mc="http://schemas.openxmlformats.org/markup-compatibility/2006">
              <mc:Choice xmlns:v="urn:schemas-microsoft-com:vml" Requires="v">
                <p:oleObj spid="_x0000_s121920" name="Equation" r:id="rId5" imgW="596641" imgH="393529" progId="Equation.3">
                  <p:embed/>
                </p:oleObj>
              </mc:Choice>
              <mc:Fallback>
                <p:oleObj name="Equation" r:id="rId5" imgW="596641"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5450" y="1676400"/>
                        <a:ext cx="14097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3"/>
          <p:cNvSpPr txBox="1">
            <a:spLocks noChangeArrowheads="1"/>
          </p:cNvSpPr>
          <p:nvPr/>
        </p:nvSpPr>
        <p:spPr bwMode="auto">
          <a:xfrm>
            <a:off x="1447800" y="26670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is called the Total Energy operator</a:t>
            </a:r>
          </a:p>
        </p:txBody>
      </p:sp>
      <p:sp>
        <p:nvSpPr>
          <p:cNvPr id="15" name="Rectangle 3"/>
          <p:cNvSpPr txBox="1">
            <a:spLocks noChangeArrowheads="1"/>
          </p:cNvSpPr>
          <p:nvPr/>
        </p:nvSpPr>
        <p:spPr bwMode="auto">
          <a:xfrm>
            <a:off x="6096000" y="1905000"/>
            <a:ext cx="1219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  </a:t>
            </a:r>
          </a:p>
        </p:txBody>
      </p:sp>
      <p:sp>
        <p:nvSpPr>
          <p:cNvPr id="16" name="Rectangle 3"/>
          <p:cNvSpPr txBox="1">
            <a:spLocks noChangeArrowheads="1"/>
          </p:cNvSpPr>
          <p:nvPr/>
        </p:nvSpPr>
        <p:spPr bwMode="auto">
          <a:xfrm>
            <a:off x="228600" y="3429000"/>
            <a:ext cx="8458200" cy="838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Equation (</a:t>
            </a:r>
            <a:r>
              <a:rPr lang="en-US" sz="2200" kern="0" dirty="0" err="1">
                <a:latin typeface="+mn-lt"/>
                <a:cs typeface="+mn-cs"/>
              </a:rPr>
              <a:t>i</a:t>
            </a:r>
            <a:r>
              <a:rPr lang="en-US" sz="2200" kern="0" dirty="0">
                <a:latin typeface="+mn-lt"/>
                <a:cs typeface="+mn-cs"/>
              </a:rPr>
              <a:t>) and (ii) are general results and their validity is the same as that of the Schrodinger equation.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1"/>
          <p:cNvGraphicFramePr>
            <a:graphicFrameLocks noChangeAspect="1"/>
          </p:cNvGraphicFramePr>
          <p:nvPr/>
        </p:nvGraphicFramePr>
        <p:xfrm>
          <a:off x="1858963" y="1676400"/>
          <a:ext cx="3475037" cy="1116013"/>
        </p:xfrm>
        <a:graphic>
          <a:graphicData uri="http://schemas.openxmlformats.org/presentationml/2006/ole">
            <mc:AlternateContent xmlns:mc="http://schemas.openxmlformats.org/markup-compatibility/2006">
              <mc:Choice xmlns:v="urn:schemas-microsoft-com:vml" Requires="v">
                <p:oleObj spid="_x0000_s123052" name="Equation" r:id="rId3" imgW="1473200" imgH="469900" progId="Equation.3">
                  <p:embed/>
                </p:oleObj>
              </mc:Choice>
              <mc:Fallback>
                <p:oleObj name="Equation" r:id="rId3" imgW="1473200" imgH="4699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963" y="1676400"/>
                        <a:ext cx="3475037"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Rectangle 3"/>
          <p:cNvSpPr txBox="1">
            <a:spLocks noChangeArrowheads="1"/>
          </p:cNvSpPr>
          <p:nvPr/>
        </p:nvSpPr>
        <p:spPr bwMode="auto">
          <a:xfrm>
            <a:off x="533400" y="228600"/>
            <a:ext cx="5943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a particle is not free then</a:t>
            </a:r>
          </a:p>
        </p:txBody>
      </p:sp>
      <p:sp>
        <p:nvSpPr>
          <p:cNvPr id="16" name="Rectangle 3"/>
          <p:cNvSpPr txBox="1">
            <a:spLocks noChangeArrowheads="1"/>
          </p:cNvSpPr>
          <p:nvPr/>
        </p:nvSpPr>
        <p:spPr bwMode="auto">
          <a:xfrm>
            <a:off x="228600" y="5105400"/>
            <a:ext cx="8458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This is the time dependent Schrodinger equation</a:t>
            </a:r>
          </a:p>
        </p:txBody>
      </p:sp>
      <p:graphicFrame>
        <p:nvGraphicFramePr>
          <p:cNvPr id="2" name="Object 11"/>
          <p:cNvGraphicFramePr>
            <a:graphicFrameLocks noChangeAspect="1"/>
          </p:cNvGraphicFramePr>
          <p:nvPr/>
        </p:nvGraphicFramePr>
        <p:xfrm>
          <a:off x="1435100" y="762000"/>
          <a:ext cx="1917700" cy="663575"/>
        </p:xfrm>
        <a:graphic>
          <a:graphicData uri="http://schemas.openxmlformats.org/presentationml/2006/ole">
            <mc:AlternateContent xmlns:mc="http://schemas.openxmlformats.org/markup-compatibility/2006">
              <mc:Choice xmlns:v="urn:schemas-microsoft-com:vml" Requires="v">
                <p:oleObj spid="_x0000_s123053" name="Equation" r:id="rId5" imgW="812447" imgH="279279" progId="Equation.3">
                  <p:embed/>
                </p:oleObj>
              </mc:Choice>
              <mc:Fallback>
                <p:oleObj name="Equation" r:id="rId5" imgW="812447" imgH="27927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5100" y="762000"/>
                        <a:ext cx="1917700"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4140200" y="457200"/>
          <a:ext cx="2336800" cy="1296988"/>
        </p:xfrm>
        <a:graphic>
          <a:graphicData uri="http://schemas.openxmlformats.org/presentationml/2006/ole">
            <mc:AlternateContent xmlns:mc="http://schemas.openxmlformats.org/markup-compatibility/2006">
              <mc:Choice xmlns:v="urn:schemas-microsoft-com:vml" Requires="v">
                <p:oleObj spid="_x0000_s123054" name="Equation" r:id="rId7" imgW="990170" imgH="545863" progId="Equation.3">
                  <p:embed/>
                </p:oleObj>
              </mc:Choice>
              <mc:Fallback>
                <p:oleObj name="Equation" r:id="rId7" imgW="990170" imgH="54586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457200"/>
                        <a:ext cx="2336800"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6149975" y="1790700"/>
          <a:ext cx="1317625" cy="663575"/>
        </p:xfrm>
        <a:graphic>
          <a:graphicData uri="http://schemas.openxmlformats.org/presentationml/2006/ole">
            <mc:AlternateContent xmlns:mc="http://schemas.openxmlformats.org/markup-compatibility/2006">
              <mc:Choice xmlns:v="urn:schemas-microsoft-com:vml" Requires="v">
                <p:oleObj spid="_x0000_s123055" name="Equation" r:id="rId9" imgW="558800" imgH="279400" progId="Equation.3">
                  <p:embed/>
                </p:oleObj>
              </mc:Choice>
              <mc:Fallback>
                <p:oleObj name="Equation" r:id="rId9" imgW="558800" imgH="2794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49975" y="1790700"/>
                        <a:ext cx="131762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2084388" y="2971800"/>
          <a:ext cx="3114675" cy="995363"/>
        </p:xfrm>
        <a:graphic>
          <a:graphicData uri="http://schemas.openxmlformats.org/presentationml/2006/ole">
            <mc:AlternateContent xmlns:mc="http://schemas.openxmlformats.org/markup-compatibility/2006">
              <mc:Choice xmlns:v="urn:schemas-microsoft-com:vml" Requires="v">
                <p:oleObj spid="_x0000_s123056" name="Equation" r:id="rId11" imgW="1320227" imgH="418918" progId="Equation.3">
                  <p:embed/>
                </p:oleObj>
              </mc:Choice>
              <mc:Fallback>
                <p:oleObj name="Equation" r:id="rId11" imgW="1320227" imgH="418918"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4388" y="2971800"/>
                        <a:ext cx="31146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1951038" y="4038600"/>
          <a:ext cx="3656012" cy="995363"/>
        </p:xfrm>
        <a:graphic>
          <a:graphicData uri="http://schemas.openxmlformats.org/presentationml/2006/ole">
            <mc:AlternateContent xmlns:mc="http://schemas.openxmlformats.org/markup-compatibility/2006">
              <mc:Choice xmlns:v="urn:schemas-microsoft-com:vml" Requires="v">
                <p:oleObj spid="_x0000_s123057" name="Equation" r:id="rId13" imgW="1549400" imgH="419100" progId="Equation.3">
                  <p:embed/>
                </p:oleObj>
              </mc:Choice>
              <mc:Fallback>
                <p:oleObj name="Equation" r:id="rId13" imgW="1549400" imgH="4191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51038" y="4038600"/>
                        <a:ext cx="3656012"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bwMode="auto">
          <a:xfrm>
            <a:off x="533400" y="381000"/>
            <a:ext cx="5943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Operator is Hamiltonian</a:t>
            </a:r>
          </a:p>
        </p:txBody>
      </p:sp>
      <p:sp>
        <p:nvSpPr>
          <p:cNvPr id="16" name="Rectangle 3"/>
          <p:cNvSpPr txBox="1">
            <a:spLocks noChangeArrowheads="1"/>
          </p:cNvSpPr>
          <p:nvPr/>
        </p:nvSpPr>
        <p:spPr bwMode="auto">
          <a:xfrm>
            <a:off x="228600" y="2133600"/>
            <a:ext cx="8458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 time dependent Schrodinger equation can be written as</a:t>
            </a:r>
          </a:p>
        </p:txBody>
      </p:sp>
      <p:graphicFrame>
        <p:nvGraphicFramePr>
          <p:cNvPr id="7" name="Object 11"/>
          <p:cNvGraphicFramePr>
            <a:graphicFrameLocks noChangeAspect="1"/>
          </p:cNvGraphicFramePr>
          <p:nvPr/>
        </p:nvGraphicFramePr>
        <p:xfrm>
          <a:off x="2503488" y="914400"/>
          <a:ext cx="2754312" cy="995363"/>
        </p:xfrm>
        <a:graphic>
          <a:graphicData uri="http://schemas.openxmlformats.org/presentationml/2006/ole">
            <mc:AlternateContent xmlns:mc="http://schemas.openxmlformats.org/markup-compatibility/2006">
              <mc:Choice xmlns:v="urn:schemas-microsoft-com:vml" Requires="v">
                <p:oleObj spid="_x0000_s123965" name="Equation" r:id="rId3" imgW="1168400" imgH="419100" progId="Equation.3">
                  <p:embed/>
                </p:oleObj>
              </mc:Choice>
              <mc:Fallback>
                <p:oleObj name="Equation" r:id="rId3" imgW="11684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3488" y="914400"/>
                        <a:ext cx="2754312"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3228975" y="2590800"/>
          <a:ext cx="1647825" cy="723900"/>
        </p:xfrm>
        <a:graphic>
          <a:graphicData uri="http://schemas.openxmlformats.org/presentationml/2006/ole">
            <mc:AlternateContent xmlns:mc="http://schemas.openxmlformats.org/markup-compatibility/2006">
              <mc:Choice xmlns:v="urn:schemas-microsoft-com:vml" Requires="v">
                <p:oleObj spid="_x0000_s123966" name="Equation" r:id="rId5" imgW="698197" imgH="304668" progId="Equation.3">
                  <p:embed/>
                </p:oleObj>
              </mc:Choice>
              <mc:Fallback>
                <p:oleObj name="Equation" r:id="rId5" imgW="698197" imgH="30466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975" y="2590800"/>
                        <a:ext cx="16478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228600" y="3505200"/>
            <a:ext cx="8458200" cy="838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This is time dependent Schrodinger equation in Hamiltonian form.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Eigen values and Eigen function</a:t>
            </a:r>
            <a:endParaRPr lang="en-US" sz="2800" b="1" kern="0" dirty="0">
              <a:solidFill>
                <a:schemeClr val="tx2"/>
              </a:solidFill>
              <a:latin typeface="+mj-lt"/>
              <a:ea typeface="+mj-ea"/>
              <a:cs typeface="+mj-cs"/>
            </a:endParaRPr>
          </a:p>
        </p:txBody>
      </p:sp>
      <p:sp>
        <p:nvSpPr>
          <p:cNvPr id="11" name="Rectangle 3"/>
          <p:cNvSpPr txBox="1">
            <a:spLocks noChangeArrowheads="1"/>
          </p:cNvSpPr>
          <p:nvPr/>
        </p:nvSpPr>
        <p:spPr bwMode="auto">
          <a:xfrm>
            <a:off x="0" y="8382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Schrodinger equation can be solved for some specific values of energy i.e. Energy Quantization.</a:t>
            </a:r>
          </a:p>
        </p:txBody>
      </p:sp>
      <p:graphicFrame>
        <p:nvGraphicFramePr>
          <p:cNvPr id="3" name="Object 11"/>
          <p:cNvGraphicFramePr>
            <a:graphicFrameLocks noChangeAspect="1"/>
          </p:cNvGraphicFramePr>
          <p:nvPr/>
        </p:nvGraphicFramePr>
        <p:xfrm>
          <a:off x="3367088" y="3771900"/>
          <a:ext cx="1497012" cy="723900"/>
        </p:xfrm>
        <a:graphic>
          <a:graphicData uri="http://schemas.openxmlformats.org/presentationml/2006/ole">
            <mc:AlternateContent xmlns:mc="http://schemas.openxmlformats.org/markup-compatibility/2006">
              <mc:Choice xmlns:v="urn:schemas-microsoft-com:vml" Requires="v">
                <p:oleObj spid="_x0000_s125021" name="Equation" r:id="rId3" imgW="634725" imgH="304668" progId="Equation.3">
                  <p:embed/>
                </p:oleObj>
              </mc:Choice>
              <mc:Fallback>
                <p:oleObj name="Equation" r:id="rId3" imgW="634725" imgH="304668"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088" y="3771900"/>
                        <a:ext cx="1497012"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3"/>
          <p:cNvSpPr txBox="1">
            <a:spLocks noChangeArrowheads="1"/>
          </p:cNvSpPr>
          <p:nvPr/>
        </p:nvSpPr>
        <p:spPr bwMode="auto">
          <a:xfrm>
            <a:off x="0" y="2895600"/>
            <a:ext cx="88392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Suppose a wave function (</a:t>
            </a:r>
            <a:r>
              <a:rPr lang="el-GR" sz="2200" kern="0" dirty="0">
                <a:latin typeface="+mn-lt"/>
                <a:cs typeface="+mn-cs"/>
              </a:rPr>
              <a:t>ψ</a:t>
            </a:r>
            <a:r>
              <a:rPr lang="en-US" sz="2200" kern="0" dirty="0">
                <a:latin typeface="+mn-lt"/>
                <a:cs typeface="+mn-cs"/>
              </a:rPr>
              <a:t>) is operated by an operator ‘</a:t>
            </a:r>
            <a:r>
              <a:rPr lang="el-GR" sz="2200" kern="0" dirty="0">
                <a:latin typeface="+mn-lt"/>
                <a:cs typeface="+mn-cs"/>
              </a:rPr>
              <a:t>α</a:t>
            </a:r>
            <a:r>
              <a:rPr lang="en-US" sz="2200" kern="0" dirty="0">
                <a:latin typeface="+mn-lt"/>
                <a:cs typeface="+mn-cs"/>
              </a:rPr>
              <a:t>’ such that the result is the product of a constant say ‘</a:t>
            </a:r>
            <a:r>
              <a:rPr lang="en-US" sz="2400" i="1" kern="0" dirty="0">
                <a:latin typeface="Times New Roman" pitchFamily="18" charset="0"/>
                <a:cs typeface="Times New Roman" pitchFamily="18" charset="0"/>
              </a:rPr>
              <a:t>a</a:t>
            </a:r>
            <a:r>
              <a:rPr lang="en-US" sz="2200" kern="0" dirty="0">
                <a:latin typeface="+mn-lt"/>
                <a:cs typeface="+mn-cs"/>
              </a:rPr>
              <a:t>’ and the wave function itself i.e.</a:t>
            </a:r>
          </a:p>
        </p:txBody>
      </p:sp>
      <p:sp>
        <p:nvSpPr>
          <p:cNvPr id="13" name="Rectangle 3"/>
          <p:cNvSpPr txBox="1">
            <a:spLocks noChangeArrowheads="1"/>
          </p:cNvSpPr>
          <p:nvPr/>
        </p:nvSpPr>
        <p:spPr bwMode="auto">
          <a:xfrm>
            <a:off x="0" y="1676400"/>
            <a:ext cx="8839200" cy="1219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energy values for which Schrodinger equation can be solved are called ‘Eigen values’ and the corresponding wave function are called ‘Eigen function’.</a:t>
            </a:r>
          </a:p>
        </p:txBody>
      </p:sp>
      <p:sp>
        <p:nvSpPr>
          <p:cNvPr id="14" name="Rectangle 3"/>
          <p:cNvSpPr txBox="1">
            <a:spLocks noChangeArrowheads="1"/>
          </p:cNvSpPr>
          <p:nvPr/>
        </p:nvSpPr>
        <p:spPr bwMode="auto">
          <a:xfrm>
            <a:off x="1143000" y="44196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then</a:t>
            </a:r>
          </a:p>
        </p:txBody>
      </p:sp>
      <p:sp>
        <p:nvSpPr>
          <p:cNvPr id="15" name="Rectangle 3"/>
          <p:cNvSpPr txBox="1">
            <a:spLocks noChangeArrowheads="1"/>
          </p:cNvSpPr>
          <p:nvPr/>
        </p:nvSpPr>
        <p:spPr bwMode="auto">
          <a:xfrm>
            <a:off x="2438400" y="4800600"/>
            <a:ext cx="4419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l-GR" sz="2200" kern="0" dirty="0">
                <a:latin typeface="+mn-lt"/>
                <a:cs typeface="+mn-cs"/>
              </a:rPr>
              <a:t>ψ</a:t>
            </a:r>
            <a:r>
              <a:rPr lang="en-US" sz="2200" kern="0" dirty="0">
                <a:latin typeface="+mn-lt"/>
                <a:cs typeface="+mn-cs"/>
              </a:rPr>
              <a:t> is the eigen function of</a:t>
            </a:r>
          </a:p>
        </p:txBody>
      </p:sp>
      <p:sp>
        <p:nvSpPr>
          <p:cNvPr id="17" name="Rectangle 3"/>
          <p:cNvSpPr txBox="1">
            <a:spLocks noChangeArrowheads="1"/>
          </p:cNvSpPr>
          <p:nvPr/>
        </p:nvSpPr>
        <p:spPr bwMode="auto">
          <a:xfrm>
            <a:off x="2438400" y="5486400"/>
            <a:ext cx="4419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400" i="1" kern="0" dirty="0">
                <a:latin typeface="Times New Roman" pitchFamily="18" charset="0"/>
                <a:cs typeface="Times New Roman" pitchFamily="18" charset="0"/>
              </a:rPr>
              <a:t>a</a:t>
            </a:r>
            <a:r>
              <a:rPr lang="en-US" sz="2200" kern="0" dirty="0">
                <a:latin typeface="+mn-lt"/>
                <a:cs typeface="+mn-cs"/>
              </a:rPr>
              <a:t> is the eigen value of</a:t>
            </a:r>
          </a:p>
        </p:txBody>
      </p:sp>
      <p:graphicFrame>
        <p:nvGraphicFramePr>
          <p:cNvPr id="6" name="Object 11"/>
          <p:cNvGraphicFramePr>
            <a:graphicFrameLocks noChangeAspect="1"/>
          </p:cNvGraphicFramePr>
          <p:nvPr/>
        </p:nvGraphicFramePr>
        <p:xfrm>
          <a:off x="5737225" y="4518025"/>
          <a:ext cx="358775" cy="663575"/>
        </p:xfrm>
        <a:graphic>
          <a:graphicData uri="http://schemas.openxmlformats.org/presentationml/2006/ole">
            <mc:AlternateContent xmlns:mc="http://schemas.openxmlformats.org/markup-compatibility/2006">
              <mc:Choice xmlns:v="urn:schemas-microsoft-com:vml" Requires="v">
                <p:oleObj spid="_x0000_s125022" name="Equation" r:id="rId5" imgW="152334" imgH="279279" progId="Equation.3">
                  <p:embed/>
                </p:oleObj>
              </mc:Choice>
              <mc:Fallback>
                <p:oleObj name="Equation" r:id="rId5" imgW="152334" imgH="27927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225" y="4518025"/>
                        <a:ext cx="3587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432425" y="5222875"/>
          <a:ext cx="358775" cy="663575"/>
        </p:xfrm>
        <a:graphic>
          <a:graphicData uri="http://schemas.openxmlformats.org/presentationml/2006/ole">
            <mc:AlternateContent xmlns:mc="http://schemas.openxmlformats.org/markup-compatibility/2006">
              <mc:Choice xmlns:v="urn:schemas-microsoft-com:vml" Requires="v">
                <p:oleObj spid="_x0000_s125023" name="Equation" r:id="rId7" imgW="152334" imgH="279279" progId="Equation.3">
                  <p:embed/>
                </p:oleObj>
              </mc:Choice>
              <mc:Fallback>
                <p:oleObj name="Equation" r:id="rId7" imgW="152334" imgH="27927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2425" y="5222875"/>
                        <a:ext cx="3587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0" y="4572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Q. Suppose                is eigen function of operator             then find the eigen value.</a:t>
            </a:r>
          </a:p>
        </p:txBody>
      </p:sp>
      <p:sp>
        <p:nvSpPr>
          <p:cNvPr id="10" name="Rectangle 3"/>
          <p:cNvSpPr txBox="1">
            <a:spLocks noChangeArrowheads="1"/>
          </p:cNvSpPr>
          <p:nvPr/>
        </p:nvSpPr>
        <p:spPr bwMode="auto">
          <a:xfrm>
            <a:off x="1828800" y="5029200"/>
            <a:ext cx="4267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eigen value is 4.</a:t>
            </a:r>
          </a:p>
        </p:txBody>
      </p:sp>
      <p:sp>
        <p:nvSpPr>
          <p:cNvPr id="13" name="Rectangle 3"/>
          <p:cNvSpPr txBox="1">
            <a:spLocks noChangeArrowheads="1"/>
          </p:cNvSpPr>
          <p:nvPr/>
        </p:nvSpPr>
        <p:spPr bwMode="auto">
          <a:xfrm>
            <a:off x="-152400" y="1371600"/>
            <a:ext cx="1600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Solution.     </a:t>
            </a:r>
          </a:p>
        </p:txBody>
      </p:sp>
      <p:graphicFrame>
        <p:nvGraphicFramePr>
          <p:cNvPr id="125957" name="Object 11"/>
          <p:cNvGraphicFramePr>
            <a:graphicFrameLocks noChangeAspect="1"/>
          </p:cNvGraphicFramePr>
          <p:nvPr/>
        </p:nvGraphicFramePr>
        <p:xfrm>
          <a:off x="1828800" y="371475"/>
          <a:ext cx="1138238" cy="542925"/>
        </p:xfrm>
        <a:graphic>
          <a:graphicData uri="http://schemas.openxmlformats.org/presentationml/2006/ole">
            <mc:AlternateContent xmlns:mc="http://schemas.openxmlformats.org/markup-compatibility/2006">
              <mc:Choice xmlns:v="urn:schemas-microsoft-com:vml" Requires="v">
                <p:oleObj spid="_x0000_s126153" name="Equation" r:id="rId3" imgW="482391" imgH="228501" progId="Equation.3">
                  <p:embed/>
                </p:oleObj>
              </mc:Choice>
              <mc:Fallback>
                <p:oleObj name="Equation" r:id="rId3" imgW="482391" imgH="228501"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71475"/>
                        <a:ext cx="1138238"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958" name="Object 11"/>
          <p:cNvGraphicFramePr>
            <a:graphicFrameLocks noChangeAspect="1"/>
          </p:cNvGraphicFramePr>
          <p:nvPr/>
        </p:nvGraphicFramePr>
        <p:xfrm>
          <a:off x="6778625" y="152400"/>
          <a:ext cx="688975" cy="995363"/>
        </p:xfrm>
        <a:graphic>
          <a:graphicData uri="http://schemas.openxmlformats.org/presentationml/2006/ole">
            <mc:AlternateContent xmlns:mc="http://schemas.openxmlformats.org/markup-compatibility/2006">
              <mc:Choice xmlns:v="urn:schemas-microsoft-com:vml" Requires="v">
                <p:oleObj spid="_x0000_s126154" name="Equation" r:id="rId5" imgW="291973" imgH="418918" progId="Equation.3">
                  <p:embed/>
                </p:oleObj>
              </mc:Choice>
              <mc:Fallback>
                <p:oleObj name="Equation" r:id="rId5" imgW="291973" imgH="41891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8625" y="152400"/>
                        <a:ext cx="6889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193925" y="1366838"/>
          <a:ext cx="1287463" cy="995362"/>
        </p:xfrm>
        <a:graphic>
          <a:graphicData uri="http://schemas.openxmlformats.org/presentationml/2006/ole">
            <mc:AlternateContent xmlns:mc="http://schemas.openxmlformats.org/markup-compatibility/2006">
              <mc:Choice xmlns:v="urn:schemas-microsoft-com:vml" Requires="v">
                <p:oleObj spid="_x0000_s126155" name="Equation" r:id="rId7" imgW="545863" imgH="418918" progId="Equation.3">
                  <p:embed/>
                </p:oleObj>
              </mc:Choice>
              <mc:Fallback>
                <p:oleObj name="Equation" r:id="rId7" imgW="545863" imgH="41891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3925" y="1366838"/>
                        <a:ext cx="1287463"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2860675" y="2357438"/>
          <a:ext cx="1708150" cy="995362"/>
        </p:xfrm>
        <a:graphic>
          <a:graphicData uri="http://schemas.openxmlformats.org/presentationml/2006/ole">
            <mc:AlternateContent xmlns:mc="http://schemas.openxmlformats.org/markup-compatibility/2006">
              <mc:Choice xmlns:v="urn:schemas-microsoft-com:vml" Requires="v">
                <p:oleObj spid="_x0000_s126156" name="Equation" r:id="rId9" imgW="723586" imgH="418918" progId="Equation.3">
                  <p:embed/>
                </p:oleObj>
              </mc:Choice>
              <mc:Fallback>
                <p:oleObj name="Equation" r:id="rId9" imgW="723586" imgH="41891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60675" y="2357438"/>
                        <a:ext cx="1708150"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4724400" y="2362200"/>
          <a:ext cx="1677988" cy="995363"/>
        </p:xfrm>
        <a:graphic>
          <a:graphicData uri="http://schemas.openxmlformats.org/presentationml/2006/ole">
            <mc:AlternateContent xmlns:mc="http://schemas.openxmlformats.org/markup-compatibility/2006">
              <mc:Choice xmlns:v="urn:schemas-microsoft-com:vml" Requires="v">
                <p:oleObj spid="_x0000_s126157" name="Equation" r:id="rId11" imgW="710891" imgH="418918" progId="Equation.3">
                  <p:embed/>
                </p:oleObj>
              </mc:Choice>
              <mc:Fallback>
                <p:oleObj name="Equation" r:id="rId11" imgW="710891" imgH="418918"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24400" y="2362200"/>
                        <a:ext cx="1677988"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2971800" y="3352800"/>
          <a:ext cx="1616075" cy="723900"/>
        </p:xfrm>
        <a:graphic>
          <a:graphicData uri="http://schemas.openxmlformats.org/presentationml/2006/ole">
            <mc:AlternateContent xmlns:mc="http://schemas.openxmlformats.org/markup-compatibility/2006">
              <mc:Choice xmlns:v="urn:schemas-microsoft-com:vml" Requires="v">
                <p:oleObj spid="_x0000_s126158" name="Equation" r:id="rId13" imgW="685502" imgH="304668" progId="Equation.3">
                  <p:embed/>
                </p:oleObj>
              </mc:Choice>
              <mc:Fallback>
                <p:oleObj name="Equation" r:id="rId13" imgW="685502" imgH="304668"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71800" y="3352800"/>
                        <a:ext cx="161607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2970213" y="4152900"/>
          <a:ext cx="1465262" cy="723900"/>
        </p:xfrm>
        <a:graphic>
          <a:graphicData uri="http://schemas.openxmlformats.org/presentationml/2006/ole">
            <mc:AlternateContent xmlns:mc="http://schemas.openxmlformats.org/markup-compatibility/2006">
              <mc:Choice xmlns:v="urn:schemas-microsoft-com:vml" Requires="v">
                <p:oleObj spid="_x0000_s126159" name="Equation" r:id="rId15" imgW="622030" imgH="304668" progId="Equation.3">
                  <p:embed/>
                </p:oleObj>
              </mc:Choice>
              <mc:Fallback>
                <p:oleObj name="Equation" r:id="rId15" imgW="622030" imgH="304668"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0213" y="4152900"/>
                        <a:ext cx="1465262"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bwMode="auto">
          <a:xfrm>
            <a:off x="1524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Particle in a Box</a:t>
            </a:r>
            <a:endParaRPr lang="en-US" sz="2800" b="1" kern="0" dirty="0">
              <a:solidFill>
                <a:schemeClr val="tx2"/>
              </a:solidFill>
              <a:latin typeface="+mj-lt"/>
              <a:ea typeface="+mj-ea"/>
              <a:cs typeface="+mj-cs"/>
            </a:endParaRPr>
          </a:p>
        </p:txBody>
      </p:sp>
      <p:sp>
        <p:nvSpPr>
          <p:cNvPr id="11" name="Rectangle 3"/>
          <p:cNvSpPr txBox="1">
            <a:spLocks noChangeArrowheads="1"/>
          </p:cNvSpPr>
          <p:nvPr/>
        </p:nvSpPr>
        <p:spPr bwMode="auto">
          <a:xfrm>
            <a:off x="0" y="762000"/>
            <a:ext cx="88392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Consider a particle of rest mass m</a:t>
            </a:r>
            <a:r>
              <a:rPr lang="en-US" sz="2200" kern="0" baseline="-25000" dirty="0">
                <a:latin typeface="+mn-lt"/>
                <a:cs typeface="+mn-cs"/>
              </a:rPr>
              <a:t>o</a:t>
            </a:r>
            <a:r>
              <a:rPr lang="en-US" sz="2200" kern="0" dirty="0">
                <a:latin typeface="+mn-lt"/>
                <a:cs typeface="+mn-cs"/>
              </a:rPr>
              <a:t> enclosed in a one-dimensional box (infinite potential well).</a:t>
            </a:r>
          </a:p>
        </p:txBody>
      </p:sp>
      <p:sp>
        <p:nvSpPr>
          <p:cNvPr id="10" name="Rectangle 3"/>
          <p:cNvSpPr txBox="1">
            <a:spLocks noChangeArrowheads="1"/>
          </p:cNvSpPr>
          <p:nvPr/>
        </p:nvSpPr>
        <p:spPr bwMode="auto">
          <a:xfrm>
            <a:off x="0" y="4724400"/>
            <a:ext cx="88392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Thus for a particle inside the box Schrodinger equation is</a:t>
            </a:r>
          </a:p>
        </p:txBody>
      </p:sp>
      <p:sp>
        <p:nvSpPr>
          <p:cNvPr id="13" name="Rectangle 3"/>
          <p:cNvSpPr txBox="1">
            <a:spLocks noChangeArrowheads="1"/>
          </p:cNvSpPr>
          <p:nvPr/>
        </p:nvSpPr>
        <p:spPr bwMode="auto">
          <a:xfrm>
            <a:off x="133350" y="1524000"/>
            <a:ext cx="49530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Boundary conditions for Potential</a:t>
            </a:r>
          </a:p>
        </p:txBody>
      </p:sp>
      <p:grpSp>
        <p:nvGrpSpPr>
          <p:cNvPr id="3" name="Group 18"/>
          <p:cNvGrpSpPr>
            <a:grpSpLocks/>
          </p:cNvGrpSpPr>
          <p:nvPr/>
        </p:nvGrpSpPr>
        <p:grpSpPr bwMode="auto">
          <a:xfrm>
            <a:off x="1524000" y="1981200"/>
            <a:ext cx="3810000" cy="1219200"/>
            <a:chOff x="1447800" y="2133600"/>
            <a:chExt cx="3810000" cy="1219200"/>
          </a:xfrm>
        </p:grpSpPr>
        <p:sp>
          <p:nvSpPr>
            <p:cNvPr id="15" name="Rectangle 3"/>
            <p:cNvSpPr txBox="1">
              <a:spLocks noChangeArrowheads="1"/>
            </p:cNvSpPr>
            <p:nvPr/>
          </p:nvSpPr>
          <p:spPr bwMode="auto">
            <a:xfrm>
              <a:off x="1447800" y="2514600"/>
              <a:ext cx="990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V(x)=</a:t>
              </a:r>
            </a:p>
          </p:txBody>
        </p:sp>
        <p:sp>
          <p:nvSpPr>
            <p:cNvPr id="17" name="Rectangle 3"/>
            <p:cNvSpPr txBox="1">
              <a:spLocks noChangeArrowheads="1"/>
            </p:cNvSpPr>
            <p:nvPr/>
          </p:nvSpPr>
          <p:spPr bwMode="auto">
            <a:xfrm>
              <a:off x="2590800" y="2133600"/>
              <a:ext cx="2362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0   for  0 &lt; x &lt; L</a:t>
              </a:r>
            </a:p>
          </p:txBody>
        </p:sp>
        <p:graphicFrame>
          <p:nvGraphicFramePr>
            <p:cNvPr id="127009" name="Object 11"/>
            <p:cNvGraphicFramePr>
              <a:graphicFrameLocks noChangeAspect="1"/>
            </p:cNvGraphicFramePr>
            <p:nvPr/>
          </p:nvGraphicFramePr>
          <p:xfrm>
            <a:off x="2667000" y="2857500"/>
            <a:ext cx="358775" cy="301625"/>
          </p:xfrm>
          <a:graphic>
            <a:graphicData uri="http://schemas.openxmlformats.org/presentationml/2006/ole">
              <mc:AlternateContent xmlns:mc="http://schemas.openxmlformats.org/markup-compatibility/2006">
                <mc:Choice xmlns:v="urn:schemas-microsoft-com:vml" Requires="v">
                  <p:oleObj spid="_x0000_s127174" name="Equation" r:id="rId3" imgW="152202" imgH="126835" progId="Equation.3">
                    <p:embed/>
                  </p:oleObj>
                </mc:Choice>
                <mc:Fallback>
                  <p:oleObj name="Equation" r:id="rId3" imgW="152202" imgH="12683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57500"/>
                          <a:ext cx="358775"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2286000" y="2171700"/>
              <a:ext cx="6096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5400" kern="0" dirty="0">
                  <a:latin typeface="+mn-lt"/>
                  <a:cs typeface="+mn-cs"/>
                </a:rPr>
                <a:t>{</a:t>
              </a:r>
            </a:p>
            <a:p>
              <a:pPr marL="342900" indent="-342900" algn="just" eaLnBrk="0" hangingPunct="0">
                <a:spcBef>
                  <a:spcPct val="20000"/>
                </a:spcBef>
                <a:defRPr/>
              </a:pPr>
              <a:endParaRPr lang="en-US" sz="3600" kern="0" dirty="0">
                <a:latin typeface="+mn-lt"/>
                <a:cs typeface="+mn-cs"/>
              </a:endParaRPr>
            </a:p>
          </p:txBody>
        </p:sp>
        <p:sp>
          <p:nvSpPr>
            <p:cNvPr id="18" name="Rectangle 3"/>
            <p:cNvSpPr txBox="1">
              <a:spLocks noChangeArrowheads="1"/>
            </p:cNvSpPr>
            <p:nvPr/>
          </p:nvSpPr>
          <p:spPr bwMode="auto">
            <a:xfrm>
              <a:off x="2971800" y="2819400"/>
              <a:ext cx="22860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for  0 &gt; x &gt; L</a:t>
              </a:r>
            </a:p>
          </p:txBody>
        </p:sp>
      </p:grpSp>
      <p:sp>
        <p:nvSpPr>
          <p:cNvPr id="20" name="Rectangle 3"/>
          <p:cNvSpPr txBox="1">
            <a:spLocks noChangeArrowheads="1"/>
          </p:cNvSpPr>
          <p:nvPr/>
        </p:nvSpPr>
        <p:spPr bwMode="auto">
          <a:xfrm>
            <a:off x="76200" y="3124200"/>
            <a:ext cx="49530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Boundary conditions for </a:t>
            </a:r>
            <a:r>
              <a:rPr lang="el-GR" sz="2200" kern="0" dirty="0">
                <a:latin typeface="+mn-lt"/>
                <a:cs typeface="+mn-cs"/>
              </a:rPr>
              <a:t>ψ</a:t>
            </a:r>
            <a:endParaRPr lang="en-US" sz="2200" kern="0" dirty="0">
              <a:latin typeface="+mn-lt"/>
              <a:cs typeface="+mn-cs"/>
            </a:endParaRPr>
          </a:p>
        </p:txBody>
      </p:sp>
      <p:grpSp>
        <p:nvGrpSpPr>
          <p:cNvPr id="5" name="Group 27"/>
          <p:cNvGrpSpPr>
            <a:grpSpLocks/>
          </p:cNvGrpSpPr>
          <p:nvPr/>
        </p:nvGrpSpPr>
        <p:grpSpPr bwMode="auto">
          <a:xfrm>
            <a:off x="1752600" y="3581400"/>
            <a:ext cx="3276600" cy="1181100"/>
            <a:chOff x="1752600" y="3695700"/>
            <a:chExt cx="3276600" cy="1181100"/>
          </a:xfrm>
        </p:grpSpPr>
        <p:grpSp>
          <p:nvGrpSpPr>
            <p:cNvPr id="127002" name="Group 20"/>
            <p:cNvGrpSpPr>
              <a:grpSpLocks/>
            </p:cNvGrpSpPr>
            <p:nvPr/>
          </p:nvGrpSpPr>
          <p:grpSpPr bwMode="auto">
            <a:xfrm>
              <a:off x="1752600" y="3695700"/>
              <a:ext cx="3276600" cy="952500"/>
              <a:chOff x="1676400" y="2133600"/>
              <a:chExt cx="3276600" cy="952500"/>
            </a:xfrm>
          </p:grpSpPr>
          <p:sp>
            <p:nvSpPr>
              <p:cNvPr id="22" name="Rectangle 3"/>
              <p:cNvSpPr txBox="1">
                <a:spLocks noChangeArrowheads="1"/>
              </p:cNvSpPr>
              <p:nvPr/>
            </p:nvSpPr>
            <p:spPr bwMode="auto">
              <a:xfrm>
                <a:off x="1676400" y="2514600"/>
                <a:ext cx="762000" cy="533400"/>
              </a:xfrm>
              <a:prstGeom prst="rect">
                <a:avLst/>
              </a:prstGeom>
              <a:noFill/>
              <a:ln w="9525">
                <a:noFill/>
                <a:miter lim="800000"/>
                <a:headEnd/>
                <a:tailEnd/>
              </a:ln>
            </p:spPr>
            <p:txBody>
              <a:bodyPr/>
              <a:lstStyle/>
              <a:p>
                <a:pPr marL="342900" indent="-342900" algn="just" eaLnBrk="0" hangingPunct="0">
                  <a:spcBef>
                    <a:spcPct val="20000"/>
                  </a:spcBef>
                  <a:defRPr/>
                </a:pPr>
                <a:r>
                  <a:rPr lang="el-GR" sz="2200" kern="0" dirty="0">
                    <a:latin typeface="+mn-lt"/>
                    <a:cs typeface="+mn-cs"/>
                  </a:rPr>
                  <a:t>Ψ</a:t>
                </a:r>
                <a:r>
                  <a:rPr lang="en-US" sz="2200" kern="0" dirty="0">
                    <a:latin typeface="+mn-lt"/>
                    <a:cs typeface="+mn-cs"/>
                  </a:rPr>
                  <a:t> =</a:t>
                </a:r>
              </a:p>
            </p:txBody>
          </p:sp>
          <p:sp>
            <p:nvSpPr>
              <p:cNvPr id="23" name="Rectangle 3"/>
              <p:cNvSpPr txBox="1">
                <a:spLocks noChangeArrowheads="1"/>
              </p:cNvSpPr>
              <p:nvPr/>
            </p:nvSpPr>
            <p:spPr bwMode="auto">
              <a:xfrm>
                <a:off x="2590800" y="2133600"/>
                <a:ext cx="2362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0   for  x  = 0</a:t>
                </a:r>
              </a:p>
            </p:txBody>
          </p:sp>
          <p:sp>
            <p:nvSpPr>
              <p:cNvPr id="25" name="Rectangle 3"/>
              <p:cNvSpPr txBox="1">
                <a:spLocks noChangeArrowheads="1"/>
              </p:cNvSpPr>
              <p:nvPr/>
            </p:nvSpPr>
            <p:spPr bwMode="auto">
              <a:xfrm>
                <a:off x="2286000" y="2171700"/>
                <a:ext cx="609600" cy="914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5400" kern="0" dirty="0">
                    <a:latin typeface="+mn-lt"/>
                    <a:cs typeface="+mn-cs"/>
                  </a:rPr>
                  <a:t>{</a:t>
                </a:r>
              </a:p>
              <a:p>
                <a:pPr marL="342900" indent="-342900" algn="just" eaLnBrk="0" hangingPunct="0">
                  <a:spcBef>
                    <a:spcPct val="20000"/>
                  </a:spcBef>
                  <a:defRPr/>
                </a:pPr>
                <a:endParaRPr lang="en-US" sz="3600" kern="0" dirty="0">
                  <a:latin typeface="+mn-lt"/>
                  <a:cs typeface="+mn-cs"/>
                </a:endParaRPr>
              </a:p>
            </p:txBody>
          </p:sp>
        </p:grpSp>
        <p:sp>
          <p:nvSpPr>
            <p:cNvPr id="27" name="Rectangle 3"/>
            <p:cNvSpPr txBox="1">
              <a:spLocks noChangeArrowheads="1"/>
            </p:cNvSpPr>
            <p:nvPr/>
          </p:nvSpPr>
          <p:spPr bwMode="auto">
            <a:xfrm>
              <a:off x="2667000" y="4343400"/>
              <a:ext cx="2362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0   for  x = L</a:t>
              </a:r>
            </a:p>
          </p:txBody>
        </p:sp>
      </p:grpSp>
      <p:graphicFrame>
        <p:nvGraphicFramePr>
          <p:cNvPr id="4" name="Object 11"/>
          <p:cNvGraphicFramePr>
            <a:graphicFrameLocks noChangeAspect="1"/>
          </p:cNvGraphicFramePr>
          <p:nvPr/>
        </p:nvGraphicFramePr>
        <p:xfrm>
          <a:off x="1447800" y="5176838"/>
          <a:ext cx="2846388" cy="995362"/>
        </p:xfrm>
        <a:graphic>
          <a:graphicData uri="http://schemas.openxmlformats.org/presentationml/2006/ole">
            <mc:AlternateContent xmlns:mc="http://schemas.openxmlformats.org/markup-compatibility/2006">
              <mc:Choice xmlns:v="urn:schemas-microsoft-com:vml" Requires="v">
                <p:oleObj spid="_x0000_s127175" name="Equation" r:id="rId5" imgW="1206500" imgH="419100" progId="Equation.3">
                  <p:embed/>
                </p:oleObj>
              </mc:Choice>
              <mc:Fallback>
                <p:oleObj name="Equation" r:id="rId5" imgW="12065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5176838"/>
                        <a:ext cx="2846388"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46"/>
          <p:cNvGrpSpPr>
            <a:grpSpLocks/>
          </p:cNvGrpSpPr>
          <p:nvPr/>
        </p:nvGrpSpPr>
        <p:grpSpPr bwMode="auto">
          <a:xfrm>
            <a:off x="5867400" y="1254125"/>
            <a:ext cx="2590800" cy="2936875"/>
            <a:chOff x="5867400" y="1254125"/>
            <a:chExt cx="2590800" cy="2936875"/>
          </a:xfrm>
        </p:grpSpPr>
        <p:cxnSp>
          <p:nvCxnSpPr>
            <p:cNvPr id="30" name="Straight Connector 29"/>
            <p:cNvCxnSpPr/>
            <p:nvPr/>
          </p:nvCxnSpPr>
          <p:spPr>
            <a:xfrm>
              <a:off x="6629400" y="2438400"/>
              <a:ext cx="0" cy="1371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2438400"/>
              <a:ext cx="0" cy="13716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6248400" y="3810000"/>
              <a:ext cx="1752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3"/>
            <p:cNvSpPr txBox="1">
              <a:spLocks noChangeArrowheads="1"/>
            </p:cNvSpPr>
            <p:nvPr/>
          </p:nvSpPr>
          <p:spPr bwMode="auto">
            <a:xfrm>
              <a:off x="5867400" y="3810000"/>
              <a:ext cx="12954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x = 0</a:t>
              </a:r>
            </a:p>
          </p:txBody>
        </p:sp>
        <p:sp>
          <p:nvSpPr>
            <p:cNvPr id="43" name="Rectangle 3"/>
            <p:cNvSpPr txBox="1">
              <a:spLocks noChangeArrowheads="1"/>
            </p:cNvSpPr>
            <p:nvPr/>
          </p:nvSpPr>
          <p:spPr bwMode="auto">
            <a:xfrm>
              <a:off x="7162800" y="3810000"/>
              <a:ext cx="12954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x = L</a:t>
              </a:r>
            </a:p>
          </p:txBody>
        </p:sp>
        <p:graphicFrame>
          <p:nvGraphicFramePr>
            <p:cNvPr id="126998" name="Object 11"/>
            <p:cNvGraphicFramePr>
              <a:graphicFrameLocks noChangeAspect="1"/>
            </p:cNvGraphicFramePr>
            <p:nvPr/>
          </p:nvGraphicFramePr>
          <p:xfrm>
            <a:off x="6172200" y="1254125"/>
            <a:ext cx="957263" cy="422275"/>
          </p:xfrm>
          <a:graphic>
            <a:graphicData uri="http://schemas.openxmlformats.org/presentationml/2006/ole">
              <mc:AlternateContent xmlns:mc="http://schemas.openxmlformats.org/markup-compatibility/2006">
                <mc:Choice xmlns:v="urn:schemas-microsoft-com:vml" Requires="v">
                  <p:oleObj spid="_x0000_s127176" name="Equation" r:id="rId7" imgW="405872" imgH="177569" progId="Equation.3">
                    <p:embed/>
                  </p:oleObj>
                </mc:Choice>
                <mc:Fallback>
                  <p:oleObj name="Equation" r:id="rId7" imgW="405872" imgH="17756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2200" y="1254125"/>
                          <a:ext cx="9572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99" name="Object 11"/>
            <p:cNvGraphicFramePr>
              <a:graphicFrameLocks noChangeAspect="1"/>
            </p:cNvGraphicFramePr>
            <p:nvPr/>
          </p:nvGraphicFramePr>
          <p:xfrm>
            <a:off x="7424737" y="1295400"/>
            <a:ext cx="957263" cy="422275"/>
          </p:xfrm>
          <a:graphic>
            <a:graphicData uri="http://schemas.openxmlformats.org/presentationml/2006/ole">
              <mc:AlternateContent xmlns:mc="http://schemas.openxmlformats.org/markup-compatibility/2006">
                <mc:Choice xmlns:v="urn:schemas-microsoft-com:vml" Requires="v">
                  <p:oleObj spid="_x0000_s127177" name="Equation" r:id="rId9" imgW="405872" imgH="177569" progId="Equation.3">
                    <p:embed/>
                  </p:oleObj>
                </mc:Choice>
                <mc:Fallback>
                  <p:oleObj name="Equation" r:id="rId9" imgW="405872" imgH="17756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4737" y="1295400"/>
                          <a:ext cx="9572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 name="Oval 44"/>
            <p:cNvSpPr/>
            <p:nvPr/>
          </p:nvSpPr>
          <p:spPr>
            <a:xfrm>
              <a:off x="70104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 name="Rectangle 3"/>
            <p:cNvSpPr txBox="1">
              <a:spLocks noChangeArrowheads="1"/>
            </p:cNvSpPr>
            <p:nvPr/>
          </p:nvSpPr>
          <p:spPr bwMode="auto">
            <a:xfrm>
              <a:off x="6400800" y="2438400"/>
              <a:ext cx="15240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particle</a:t>
              </a:r>
            </a:p>
          </p:txBody>
        </p:sp>
      </p:grpSp>
      <p:graphicFrame>
        <p:nvGraphicFramePr>
          <p:cNvPr id="32" name="Object 11"/>
          <p:cNvGraphicFramePr>
            <a:graphicFrameLocks noChangeAspect="1"/>
          </p:cNvGraphicFramePr>
          <p:nvPr/>
        </p:nvGraphicFramePr>
        <p:xfrm>
          <a:off x="6692900" y="3235325"/>
          <a:ext cx="896938" cy="422275"/>
        </p:xfrm>
        <a:graphic>
          <a:graphicData uri="http://schemas.openxmlformats.org/presentationml/2006/ole">
            <mc:AlternateContent xmlns:mc="http://schemas.openxmlformats.org/markup-compatibility/2006">
              <mc:Choice xmlns:v="urn:schemas-microsoft-com:vml" Requires="v">
                <p:oleObj spid="_x0000_s127178" name="Equation" r:id="rId10" imgW="380670" imgH="177646" progId="Equation.3">
                  <p:embed/>
                </p:oleObj>
              </mc:Choice>
              <mc:Fallback>
                <p:oleObj name="Equation" r:id="rId10" imgW="380670" imgH="177646"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92900" y="3235325"/>
                        <a:ext cx="8969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8" name="Straight Connector 37"/>
          <p:cNvCxnSpPr/>
          <p:nvPr/>
        </p:nvCxnSpPr>
        <p:spPr bwMode="auto">
          <a:xfrm>
            <a:off x="6629400" y="1676400"/>
            <a:ext cx="0" cy="1371600"/>
          </a:xfrm>
          <a:prstGeom prst="line">
            <a:avLst/>
          </a:prstGeom>
          <a:ln w="15875">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a:off x="7696200" y="1619250"/>
            <a:ext cx="0" cy="1371600"/>
          </a:xfrm>
          <a:prstGeom prst="line">
            <a:avLst/>
          </a:prstGeom>
          <a:ln w="15875">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9" name="Object 11"/>
          <p:cNvGraphicFramePr>
            <a:graphicFrameLocks noChangeAspect="1"/>
          </p:cNvGraphicFramePr>
          <p:nvPr/>
        </p:nvGraphicFramePr>
        <p:xfrm>
          <a:off x="6680200" y="5486400"/>
          <a:ext cx="1168400" cy="422275"/>
        </p:xfrm>
        <a:graphic>
          <a:graphicData uri="http://schemas.openxmlformats.org/presentationml/2006/ole">
            <mc:AlternateContent xmlns:mc="http://schemas.openxmlformats.org/markup-compatibility/2006">
              <mc:Choice xmlns:v="urn:schemas-microsoft-com:vml" Requires="v">
                <p:oleObj spid="_x0000_s127179" name="Equation" r:id="rId12" imgW="494870" imgH="177646" progId="Equation.3">
                  <p:embed/>
                </p:oleObj>
              </mc:Choice>
              <mc:Fallback>
                <p:oleObj name="Equation" r:id="rId12" imgW="494870" imgH="177646"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80200" y="5486400"/>
                        <a:ext cx="11684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Rectangle 3"/>
          <p:cNvSpPr txBox="1">
            <a:spLocks noChangeArrowheads="1"/>
          </p:cNvSpPr>
          <p:nvPr/>
        </p:nvSpPr>
        <p:spPr bwMode="auto">
          <a:xfrm>
            <a:off x="7620000" y="5467350"/>
            <a:ext cx="1371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inside</a:t>
            </a:r>
          </a:p>
        </p:txBody>
      </p:sp>
      <p:sp>
        <p:nvSpPr>
          <p:cNvPr id="41" name="Rectangle 3"/>
          <p:cNvSpPr txBox="1">
            <a:spLocks noChangeArrowheads="1"/>
          </p:cNvSpPr>
          <p:nvPr/>
        </p:nvSpPr>
        <p:spPr bwMode="auto">
          <a:xfrm>
            <a:off x="4876800" y="550545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err="1">
                <a:latin typeface="+mn-lt"/>
                <a:cs typeface="+mn-cs"/>
              </a:rPr>
              <a:t>i</a:t>
            </a:r>
            <a:r>
              <a:rPr lang="en-US" sz="2200" kern="0" dirty="0">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linds(horizontal)">
                                      <p:cBhvr>
                                        <p:cTn id="29" dur="500"/>
                                        <p:tgtEl>
                                          <p:spTgt spid="20"/>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par>
                                <p:cTn id="43" presetID="3" presetClass="entr" presetSubtype="1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blinds(horizontal)">
                                      <p:cBhvr>
                                        <p:cTn id="48" dur="500"/>
                                        <p:tgtEl>
                                          <p:spTgt spid="4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blinds(horizontal)">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20" grpId="0"/>
      <p:bldP spid="40" grpId="0"/>
      <p:bldP spid="4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533400" y="3429000"/>
            <a:ext cx="4267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Equation (</a:t>
            </a:r>
            <a:r>
              <a:rPr lang="en-US" sz="2200" kern="0" dirty="0" err="1">
                <a:latin typeface="+mn-lt"/>
                <a:cs typeface="+mn-cs"/>
              </a:rPr>
              <a:t>i</a:t>
            </a:r>
            <a:r>
              <a:rPr lang="en-US" sz="2200" kern="0" dirty="0">
                <a:latin typeface="+mn-lt"/>
                <a:cs typeface="+mn-cs"/>
              </a:rPr>
              <a:t>) becomes</a:t>
            </a:r>
          </a:p>
        </p:txBody>
      </p:sp>
      <p:graphicFrame>
        <p:nvGraphicFramePr>
          <p:cNvPr id="128003" name="Object 11"/>
          <p:cNvGraphicFramePr>
            <a:graphicFrameLocks noChangeAspect="1"/>
          </p:cNvGraphicFramePr>
          <p:nvPr/>
        </p:nvGraphicFramePr>
        <p:xfrm>
          <a:off x="1903413" y="376238"/>
          <a:ext cx="989012" cy="995362"/>
        </p:xfrm>
        <a:graphic>
          <a:graphicData uri="http://schemas.openxmlformats.org/presentationml/2006/ole">
            <mc:AlternateContent xmlns:mc="http://schemas.openxmlformats.org/markup-compatibility/2006">
              <mc:Choice xmlns:v="urn:schemas-microsoft-com:vml" Requires="v">
                <p:oleObj spid="_x0000_s128204" name="Equation" r:id="rId3" imgW="419100" imgH="419100" progId="Equation.3">
                  <p:embed/>
                </p:oleObj>
              </mc:Choice>
              <mc:Fallback>
                <p:oleObj name="Equation" r:id="rId3" imgW="419100" imgH="4191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3413" y="376238"/>
                        <a:ext cx="989012"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1"/>
          <p:cNvGraphicFramePr>
            <a:graphicFrameLocks noChangeAspect="1"/>
          </p:cNvGraphicFramePr>
          <p:nvPr/>
        </p:nvGraphicFramePr>
        <p:xfrm>
          <a:off x="3032125" y="411163"/>
          <a:ext cx="869950" cy="935037"/>
        </p:xfrm>
        <a:graphic>
          <a:graphicData uri="http://schemas.openxmlformats.org/presentationml/2006/ole">
            <mc:AlternateContent xmlns:mc="http://schemas.openxmlformats.org/markup-compatibility/2006">
              <mc:Choice xmlns:v="urn:schemas-microsoft-com:vml" Requires="v">
                <p:oleObj spid="_x0000_s128205" name="Equation" r:id="rId5" imgW="368140" imgH="393529" progId="Equation.3">
                  <p:embed/>
                </p:oleObj>
              </mc:Choice>
              <mc:Fallback>
                <p:oleObj name="Equation" r:id="rId5" imgW="368140"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25" y="411163"/>
                        <a:ext cx="8699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1709738" y="1503363"/>
          <a:ext cx="1377950" cy="935037"/>
        </p:xfrm>
        <a:graphic>
          <a:graphicData uri="http://schemas.openxmlformats.org/presentationml/2006/ole">
            <mc:AlternateContent xmlns:mc="http://schemas.openxmlformats.org/markup-compatibility/2006">
              <mc:Choice xmlns:v="urn:schemas-microsoft-com:vml" Requires="v">
                <p:oleObj spid="_x0000_s128206" name="Equation" r:id="rId7" imgW="583947" imgH="393529" progId="Equation.3">
                  <p:embed/>
                </p:oleObj>
              </mc:Choice>
              <mc:Fallback>
                <p:oleObj name="Equation" r:id="rId7" imgW="583947" imgH="39352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9738" y="1503363"/>
                        <a:ext cx="13779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1"/>
          <p:cNvGraphicFramePr>
            <a:graphicFrameLocks noChangeAspect="1"/>
          </p:cNvGraphicFramePr>
          <p:nvPr/>
        </p:nvGraphicFramePr>
        <p:xfrm>
          <a:off x="3200400" y="1390650"/>
          <a:ext cx="1557338" cy="1055688"/>
        </p:xfrm>
        <a:graphic>
          <a:graphicData uri="http://schemas.openxmlformats.org/presentationml/2006/ole">
            <mc:AlternateContent xmlns:mc="http://schemas.openxmlformats.org/markup-compatibility/2006">
              <mc:Choice xmlns:v="urn:schemas-microsoft-com:vml" Requires="v">
                <p:oleObj spid="_x0000_s128207" name="Equation" r:id="rId9" imgW="660113" imgH="444307" progId="Equation.3">
                  <p:embed/>
                </p:oleObj>
              </mc:Choice>
              <mc:Fallback>
                <p:oleObj name="Equation" r:id="rId9" imgW="660113" imgH="444307"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1390650"/>
                        <a:ext cx="1557338"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1"/>
          <p:cNvGraphicFramePr>
            <a:graphicFrameLocks noChangeAspect="1"/>
          </p:cNvGraphicFramePr>
          <p:nvPr/>
        </p:nvGraphicFramePr>
        <p:xfrm>
          <a:off x="1981200" y="2417763"/>
          <a:ext cx="2125663" cy="935037"/>
        </p:xfrm>
        <a:graphic>
          <a:graphicData uri="http://schemas.openxmlformats.org/presentationml/2006/ole">
            <mc:AlternateContent xmlns:mc="http://schemas.openxmlformats.org/markup-compatibility/2006">
              <mc:Choice xmlns:v="urn:schemas-microsoft-com:vml" Requires="v">
                <p:oleObj spid="_x0000_s128208" name="Equation" r:id="rId11" imgW="901309" imgH="393529" progId="Equation.3">
                  <p:embed/>
                </p:oleObj>
              </mc:Choice>
              <mc:Fallback>
                <p:oleObj name="Equation" r:id="rId11" imgW="901309" imgH="3935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2417763"/>
                        <a:ext cx="2125663"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4419600" y="609600"/>
            <a:ext cx="4419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(k is the propagation constant)</a:t>
            </a:r>
          </a:p>
        </p:txBody>
      </p:sp>
      <p:sp>
        <p:nvSpPr>
          <p:cNvPr id="17" name="Rectangle 3"/>
          <p:cNvSpPr txBox="1">
            <a:spLocks noChangeArrowheads="1"/>
          </p:cNvSpPr>
          <p:nvPr/>
        </p:nvSpPr>
        <p:spPr bwMode="auto">
          <a:xfrm>
            <a:off x="5257800" y="26670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a:t>
            </a:r>
          </a:p>
        </p:txBody>
      </p:sp>
      <p:graphicFrame>
        <p:nvGraphicFramePr>
          <p:cNvPr id="18" name="Object 11"/>
          <p:cNvGraphicFramePr>
            <a:graphicFrameLocks noChangeAspect="1"/>
          </p:cNvGraphicFramePr>
          <p:nvPr/>
        </p:nvGraphicFramePr>
        <p:xfrm>
          <a:off x="3044825" y="3810000"/>
          <a:ext cx="2187575" cy="995363"/>
        </p:xfrm>
        <a:graphic>
          <a:graphicData uri="http://schemas.openxmlformats.org/presentationml/2006/ole">
            <mc:AlternateContent xmlns:mc="http://schemas.openxmlformats.org/markup-compatibility/2006">
              <mc:Choice xmlns:v="urn:schemas-microsoft-com:vml" Requires="v">
                <p:oleObj spid="_x0000_s128209" name="Equation" r:id="rId13" imgW="927100" imgH="419100" progId="Equation.3">
                  <p:embed/>
                </p:oleObj>
              </mc:Choice>
              <mc:Fallback>
                <p:oleObj name="Equation" r:id="rId13" imgW="927100" imgH="4191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4825" y="3810000"/>
                        <a:ext cx="2187575"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txBox="1">
            <a:spLocks noChangeArrowheads="1"/>
          </p:cNvSpPr>
          <p:nvPr/>
        </p:nvSpPr>
        <p:spPr bwMode="auto">
          <a:xfrm>
            <a:off x="6019800" y="41148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(iii)</a:t>
            </a:r>
          </a:p>
        </p:txBody>
      </p:sp>
      <p:sp>
        <p:nvSpPr>
          <p:cNvPr id="20" name="Rectangle 3"/>
          <p:cNvSpPr txBox="1">
            <a:spLocks noChangeArrowheads="1"/>
          </p:cNvSpPr>
          <p:nvPr/>
        </p:nvSpPr>
        <p:spPr bwMode="auto">
          <a:xfrm>
            <a:off x="304800" y="4876800"/>
            <a:ext cx="55626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General solution of equation (iii) is</a:t>
            </a:r>
          </a:p>
        </p:txBody>
      </p:sp>
      <p:graphicFrame>
        <p:nvGraphicFramePr>
          <p:cNvPr id="21" name="Object 11"/>
          <p:cNvGraphicFramePr>
            <a:graphicFrameLocks noChangeAspect="1"/>
          </p:cNvGraphicFramePr>
          <p:nvPr/>
        </p:nvGraphicFramePr>
        <p:xfrm>
          <a:off x="2433638" y="5461000"/>
          <a:ext cx="3716337" cy="482600"/>
        </p:xfrm>
        <a:graphic>
          <a:graphicData uri="http://schemas.openxmlformats.org/presentationml/2006/ole">
            <mc:AlternateContent xmlns:mc="http://schemas.openxmlformats.org/markup-compatibility/2006">
              <mc:Choice xmlns:v="urn:schemas-microsoft-com:vml" Requires="v">
                <p:oleObj spid="_x0000_s128210" name="Equation" r:id="rId15" imgW="1574800" imgH="203200" progId="Equation.3">
                  <p:embed/>
                </p:oleObj>
              </mc:Choice>
              <mc:Fallback>
                <p:oleObj name="Equation" r:id="rId15" imgW="1574800" imgH="20320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33638" y="5461000"/>
                        <a:ext cx="371633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Rectangle 3"/>
          <p:cNvSpPr txBox="1">
            <a:spLocks noChangeArrowheads="1"/>
          </p:cNvSpPr>
          <p:nvPr/>
        </p:nvSpPr>
        <p:spPr bwMode="auto">
          <a:xfrm>
            <a:off x="6172200" y="546735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linds(horizontal)">
                                      <p:cBhvr>
                                        <p:cTn id="44" dur="500"/>
                                        <p:tgtEl>
                                          <p:spTgt spid="22"/>
                                        </p:tgtEl>
                                      </p:cBhvr>
                                    </p:animEffect>
                                  </p:childTnLst>
                                </p:cTn>
                              </p:par>
                              <p:par>
                                <p:cTn id="45" presetID="3" presetClass="entr" presetSubtype="1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p:bldP spid="19" grpId="0"/>
      <p:bldP spid="20"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457200" y="2133600"/>
            <a:ext cx="4267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Equation (iv) reduces to</a:t>
            </a:r>
          </a:p>
        </p:txBody>
      </p:sp>
      <p:sp>
        <p:nvSpPr>
          <p:cNvPr id="16" name="Rectangle 3"/>
          <p:cNvSpPr txBox="1">
            <a:spLocks noChangeArrowheads="1"/>
          </p:cNvSpPr>
          <p:nvPr/>
        </p:nvSpPr>
        <p:spPr bwMode="auto">
          <a:xfrm>
            <a:off x="457200" y="3810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Boundary condition says </a:t>
            </a:r>
            <a:r>
              <a:rPr lang="el-GR" sz="2200" kern="0" dirty="0">
                <a:latin typeface="+mn-lt"/>
                <a:cs typeface="+mn-cs"/>
              </a:rPr>
              <a:t>ψ</a:t>
            </a:r>
            <a:r>
              <a:rPr lang="en-US" sz="2200" kern="0" dirty="0">
                <a:latin typeface="+mn-lt"/>
                <a:cs typeface="+mn-cs"/>
              </a:rPr>
              <a:t> = 0  when x = 0</a:t>
            </a:r>
          </a:p>
        </p:txBody>
      </p:sp>
      <p:sp>
        <p:nvSpPr>
          <p:cNvPr id="19" name="Rectangle 3"/>
          <p:cNvSpPr txBox="1">
            <a:spLocks noChangeArrowheads="1"/>
          </p:cNvSpPr>
          <p:nvPr/>
        </p:nvSpPr>
        <p:spPr bwMode="auto">
          <a:xfrm>
            <a:off x="6019800" y="26670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(v)</a:t>
            </a:r>
          </a:p>
        </p:txBody>
      </p:sp>
      <p:graphicFrame>
        <p:nvGraphicFramePr>
          <p:cNvPr id="21" name="Object 11"/>
          <p:cNvGraphicFramePr>
            <a:graphicFrameLocks noChangeAspect="1"/>
          </p:cNvGraphicFramePr>
          <p:nvPr/>
        </p:nvGraphicFramePr>
        <p:xfrm>
          <a:off x="2028825" y="990600"/>
          <a:ext cx="3925888" cy="482600"/>
        </p:xfrm>
        <a:graphic>
          <a:graphicData uri="http://schemas.openxmlformats.org/presentationml/2006/ole">
            <mc:AlternateContent xmlns:mc="http://schemas.openxmlformats.org/markup-compatibility/2006">
              <mc:Choice xmlns:v="urn:schemas-microsoft-com:vml" Requires="v">
                <p:oleObj spid="_x0000_s129282" name="Equation" r:id="rId3" imgW="1663700" imgH="203200" progId="Equation.3">
                  <p:embed/>
                </p:oleObj>
              </mc:Choice>
              <mc:Fallback>
                <p:oleObj name="Equation" r:id="rId3" imgW="1663700" imgH="203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5" y="990600"/>
                        <a:ext cx="392588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2438400" y="1604963"/>
          <a:ext cx="1619250" cy="422275"/>
        </p:xfrm>
        <a:graphic>
          <a:graphicData uri="http://schemas.openxmlformats.org/presentationml/2006/ole">
            <mc:AlternateContent xmlns:mc="http://schemas.openxmlformats.org/markup-compatibility/2006">
              <mc:Choice xmlns:v="urn:schemas-microsoft-com:vml" Requires="v">
                <p:oleObj spid="_x0000_s129283" name="Equation" r:id="rId5" imgW="685502" imgH="177723" progId="Equation.3">
                  <p:embed/>
                </p:oleObj>
              </mc:Choice>
              <mc:Fallback>
                <p:oleObj name="Equation" r:id="rId5" imgW="685502" imgH="177723"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604963"/>
                        <a:ext cx="161925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4778375" y="1600200"/>
          <a:ext cx="1319213" cy="422275"/>
        </p:xfrm>
        <a:graphic>
          <a:graphicData uri="http://schemas.openxmlformats.org/presentationml/2006/ole">
            <mc:AlternateContent xmlns:mc="http://schemas.openxmlformats.org/markup-compatibility/2006">
              <mc:Choice xmlns:v="urn:schemas-microsoft-com:vml" Requires="v">
                <p:oleObj spid="_x0000_s129284" name="Equation" r:id="rId7" imgW="558558" imgH="177723" progId="Equation.3">
                  <p:embed/>
                </p:oleObj>
              </mc:Choice>
              <mc:Fallback>
                <p:oleObj name="Equation" r:id="rId7" imgW="558558" imgH="17772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8375" y="1600200"/>
                        <a:ext cx="131921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3167063" y="2667000"/>
          <a:ext cx="2247900" cy="482600"/>
        </p:xfrm>
        <a:graphic>
          <a:graphicData uri="http://schemas.openxmlformats.org/presentationml/2006/ole">
            <mc:AlternateContent xmlns:mc="http://schemas.openxmlformats.org/markup-compatibility/2006">
              <mc:Choice xmlns:v="urn:schemas-microsoft-com:vml" Requires="v">
                <p:oleObj spid="_x0000_s129285" name="Equation" r:id="rId9" imgW="952087" imgH="203112" progId="Equation.3">
                  <p:embed/>
                </p:oleObj>
              </mc:Choice>
              <mc:Fallback>
                <p:oleObj name="Equation" r:id="rId9" imgW="952087" imgH="203112"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7063" y="2667000"/>
                        <a:ext cx="2247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3"/>
          <p:cNvSpPr txBox="1">
            <a:spLocks noChangeArrowheads="1"/>
          </p:cNvSpPr>
          <p:nvPr/>
        </p:nvSpPr>
        <p:spPr bwMode="auto">
          <a:xfrm>
            <a:off x="457200" y="32004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Boundary condition says </a:t>
            </a:r>
            <a:r>
              <a:rPr lang="el-GR" sz="2200" kern="0" dirty="0">
                <a:latin typeface="+mn-lt"/>
                <a:cs typeface="+mn-cs"/>
              </a:rPr>
              <a:t>ψ</a:t>
            </a:r>
            <a:r>
              <a:rPr lang="en-US" sz="2200" kern="0" dirty="0">
                <a:latin typeface="+mn-lt"/>
                <a:cs typeface="+mn-cs"/>
              </a:rPr>
              <a:t> = 0  when x = L</a:t>
            </a:r>
          </a:p>
        </p:txBody>
      </p:sp>
      <p:graphicFrame>
        <p:nvGraphicFramePr>
          <p:cNvPr id="7" name="Object 11"/>
          <p:cNvGraphicFramePr>
            <a:graphicFrameLocks noChangeAspect="1"/>
          </p:cNvGraphicFramePr>
          <p:nvPr/>
        </p:nvGraphicFramePr>
        <p:xfrm>
          <a:off x="2590800" y="3810000"/>
          <a:ext cx="2428875" cy="482600"/>
        </p:xfrm>
        <a:graphic>
          <a:graphicData uri="http://schemas.openxmlformats.org/presentationml/2006/ole">
            <mc:AlternateContent xmlns:mc="http://schemas.openxmlformats.org/markup-compatibility/2006">
              <mc:Choice xmlns:v="urn:schemas-microsoft-com:vml" Requires="v">
                <p:oleObj spid="_x0000_s129286" name="Equation" r:id="rId11" imgW="1028254" imgH="203112" progId="Equation.3">
                  <p:embed/>
                </p:oleObj>
              </mc:Choice>
              <mc:Fallback>
                <p:oleObj name="Equation" r:id="rId11" imgW="1028254" imgH="203112"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3810000"/>
                        <a:ext cx="24288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2819400" y="4419600"/>
          <a:ext cx="1889125" cy="422275"/>
        </p:xfrm>
        <a:graphic>
          <a:graphicData uri="http://schemas.openxmlformats.org/presentationml/2006/ole">
            <mc:AlternateContent xmlns:mc="http://schemas.openxmlformats.org/markup-compatibility/2006">
              <mc:Choice xmlns:v="urn:schemas-microsoft-com:vml" Requires="v">
                <p:oleObj spid="_x0000_s129287" name="Equation" r:id="rId13" imgW="799753" imgH="177723" progId="Equation.3">
                  <p:embed/>
                </p:oleObj>
              </mc:Choice>
              <mc:Fallback>
                <p:oleObj name="Equation" r:id="rId13" imgW="799753" imgH="177723"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4419600"/>
                        <a:ext cx="18891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2743200" y="4953000"/>
          <a:ext cx="898525" cy="422275"/>
        </p:xfrm>
        <a:graphic>
          <a:graphicData uri="http://schemas.openxmlformats.org/presentationml/2006/ole">
            <mc:AlternateContent xmlns:mc="http://schemas.openxmlformats.org/markup-compatibility/2006">
              <mc:Choice xmlns:v="urn:schemas-microsoft-com:vml" Requires="v">
                <p:oleObj spid="_x0000_s129288" name="Equation" r:id="rId15" imgW="380670" imgH="177646" progId="Equation.3">
                  <p:embed/>
                </p:oleObj>
              </mc:Choice>
              <mc:Fallback>
                <p:oleObj name="Equation" r:id="rId15" imgW="380670" imgH="177646"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4953000"/>
                        <a:ext cx="8985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3783013" y="4953000"/>
          <a:ext cx="2008187" cy="422275"/>
        </p:xfrm>
        <a:graphic>
          <a:graphicData uri="http://schemas.openxmlformats.org/presentationml/2006/ole">
            <mc:AlternateContent xmlns:mc="http://schemas.openxmlformats.org/markup-compatibility/2006">
              <mc:Choice xmlns:v="urn:schemas-microsoft-com:vml" Requires="v">
                <p:oleObj spid="_x0000_s129289" name="Equation" r:id="rId17" imgW="850531" imgH="177723" progId="Equation.3">
                  <p:embed/>
                </p:oleObj>
              </mc:Choice>
              <mc:Fallback>
                <p:oleObj name="Equation" r:id="rId17" imgW="850531" imgH="177723"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3013" y="4953000"/>
                        <a:ext cx="20081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1"/>
          <p:cNvGraphicFramePr>
            <a:graphicFrameLocks noChangeAspect="1"/>
          </p:cNvGraphicFramePr>
          <p:nvPr/>
        </p:nvGraphicFramePr>
        <p:xfrm>
          <a:off x="2514600" y="5521325"/>
          <a:ext cx="2757488" cy="422275"/>
        </p:xfrm>
        <a:graphic>
          <a:graphicData uri="http://schemas.openxmlformats.org/presentationml/2006/ole">
            <mc:AlternateContent xmlns:mc="http://schemas.openxmlformats.org/markup-compatibility/2006">
              <mc:Choice xmlns:v="urn:schemas-microsoft-com:vml" Requires="v">
                <p:oleObj spid="_x0000_s129290" name="Equation" r:id="rId19" imgW="1167893" imgH="177723" progId="Equation.3">
                  <p:embed/>
                </p:oleObj>
              </mc:Choice>
              <mc:Fallback>
                <p:oleObj name="Equation" r:id="rId19" imgW="1167893" imgH="177723"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14600" y="5521325"/>
                        <a:ext cx="27574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linds(horizontal)">
                                      <p:cBhvr>
                                        <p:cTn id="33" dur="500"/>
                                        <p:tgtEl>
                                          <p:spTgt spid="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blinds(horizontal)">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457200" y="1828800"/>
            <a:ext cx="42672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Put this in Equation (v)</a:t>
            </a:r>
          </a:p>
        </p:txBody>
      </p:sp>
      <p:sp>
        <p:nvSpPr>
          <p:cNvPr id="19" name="Rectangle 3"/>
          <p:cNvSpPr txBox="1">
            <a:spLocks noChangeArrowheads="1"/>
          </p:cNvSpPr>
          <p:nvPr/>
        </p:nvSpPr>
        <p:spPr bwMode="auto">
          <a:xfrm>
            <a:off x="6019800" y="12954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(vi)</a:t>
            </a:r>
          </a:p>
        </p:txBody>
      </p:sp>
      <p:graphicFrame>
        <p:nvGraphicFramePr>
          <p:cNvPr id="2" name="Object 11"/>
          <p:cNvGraphicFramePr>
            <a:graphicFrameLocks noChangeAspect="1"/>
          </p:cNvGraphicFramePr>
          <p:nvPr/>
        </p:nvGraphicFramePr>
        <p:xfrm>
          <a:off x="3186113" y="990600"/>
          <a:ext cx="1169987" cy="935038"/>
        </p:xfrm>
        <a:graphic>
          <a:graphicData uri="http://schemas.openxmlformats.org/presentationml/2006/ole">
            <mc:AlternateContent xmlns:mc="http://schemas.openxmlformats.org/markup-compatibility/2006">
              <mc:Choice xmlns:v="urn:schemas-microsoft-com:vml" Requires="v">
                <p:oleObj spid="_x0000_s130194" name="Equation" r:id="rId3" imgW="495085" imgH="393529" progId="Equation.3">
                  <p:embed/>
                </p:oleObj>
              </mc:Choice>
              <mc:Fallback>
                <p:oleObj name="Equation" r:id="rId3" imgW="495085"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113" y="990600"/>
                        <a:ext cx="1169987"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3032125" y="2057400"/>
          <a:ext cx="2517775" cy="935038"/>
        </p:xfrm>
        <a:graphic>
          <a:graphicData uri="http://schemas.openxmlformats.org/presentationml/2006/ole">
            <mc:AlternateContent xmlns:mc="http://schemas.openxmlformats.org/markup-compatibility/2006">
              <mc:Choice xmlns:v="urn:schemas-microsoft-com:vml" Requires="v">
                <p:oleObj spid="_x0000_s130195" name="Equation" r:id="rId5" imgW="1066337" imgH="393529" progId="Equation.3">
                  <p:embed/>
                </p:oleObj>
              </mc:Choice>
              <mc:Fallback>
                <p:oleObj name="Equation" r:id="rId5" imgW="1066337" imgH="39352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25" y="2057400"/>
                        <a:ext cx="25177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3"/>
          <p:cNvSpPr txBox="1">
            <a:spLocks noChangeArrowheads="1"/>
          </p:cNvSpPr>
          <p:nvPr/>
        </p:nvSpPr>
        <p:spPr bwMode="auto">
          <a:xfrm>
            <a:off x="457200" y="30480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n-US" sz="2200" kern="0" dirty="0" smtClean="0">
                <a:latin typeface="+mn-lt"/>
                <a:cs typeface="+mn-cs"/>
              </a:rPr>
              <a:t>Where </a:t>
            </a:r>
            <a:r>
              <a:rPr lang="en-US" sz="2200" kern="0" dirty="0">
                <a:latin typeface="+mn-lt"/>
                <a:cs typeface="+mn-cs"/>
              </a:rPr>
              <a:t>n # 0 i.e. n = 1, 2, 3…., </a:t>
            </a:r>
            <a:r>
              <a:rPr lang="en-US" sz="2200" kern="0" dirty="0" smtClean="0">
                <a:latin typeface="+mn-lt"/>
                <a:cs typeface="+mn-cs"/>
              </a:rPr>
              <a:t>because n=0 </a:t>
            </a:r>
            <a:r>
              <a:rPr lang="en-US" sz="2200" kern="0" dirty="0">
                <a:latin typeface="+mn-lt"/>
                <a:cs typeface="+mn-cs"/>
              </a:rPr>
              <a:t>gives </a:t>
            </a:r>
            <a:r>
              <a:rPr lang="el-GR" sz="2200" kern="0" dirty="0">
                <a:latin typeface="+mn-lt"/>
                <a:cs typeface="+mn-cs"/>
              </a:rPr>
              <a:t>ψ</a:t>
            </a:r>
            <a:r>
              <a:rPr lang="en-US" sz="2200" kern="0" dirty="0">
                <a:latin typeface="+mn-lt"/>
                <a:cs typeface="+mn-cs"/>
              </a:rPr>
              <a:t> = 0 everywhere.</a:t>
            </a:r>
          </a:p>
        </p:txBody>
      </p:sp>
      <p:graphicFrame>
        <p:nvGraphicFramePr>
          <p:cNvPr id="130055" name="Object 11"/>
          <p:cNvGraphicFramePr>
            <a:graphicFrameLocks noChangeAspect="1"/>
          </p:cNvGraphicFramePr>
          <p:nvPr/>
        </p:nvGraphicFramePr>
        <p:xfrm>
          <a:off x="3084513" y="457200"/>
          <a:ext cx="1258887" cy="422275"/>
        </p:xfrm>
        <a:graphic>
          <a:graphicData uri="http://schemas.openxmlformats.org/presentationml/2006/ole">
            <mc:AlternateContent xmlns:mc="http://schemas.openxmlformats.org/markup-compatibility/2006">
              <mc:Choice xmlns:v="urn:schemas-microsoft-com:vml" Requires="v">
                <p:oleObj spid="_x0000_s130196" name="Equation" r:id="rId7" imgW="532937" imgH="177646" progId="Equation.3">
                  <p:embed/>
                </p:oleObj>
              </mc:Choice>
              <mc:Fallback>
                <p:oleObj name="Equation" r:id="rId7" imgW="532937" imgH="17764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4513" y="457200"/>
                        <a:ext cx="12588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3"/>
          <p:cNvSpPr txBox="1">
            <a:spLocks noChangeArrowheads="1"/>
          </p:cNvSpPr>
          <p:nvPr/>
        </p:nvSpPr>
        <p:spPr bwMode="auto">
          <a:xfrm>
            <a:off x="381000" y="3733800"/>
            <a:ext cx="42672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Put value of k from (vi) in (ii)  </a:t>
            </a:r>
          </a:p>
        </p:txBody>
      </p:sp>
      <p:graphicFrame>
        <p:nvGraphicFramePr>
          <p:cNvPr id="3" name="Object 11"/>
          <p:cNvGraphicFramePr>
            <a:graphicFrameLocks noChangeAspect="1"/>
          </p:cNvGraphicFramePr>
          <p:nvPr/>
        </p:nvGraphicFramePr>
        <p:xfrm>
          <a:off x="2895600" y="4114800"/>
          <a:ext cx="1706563" cy="935038"/>
        </p:xfrm>
        <a:graphic>
          <a:graphicData uri="http://schemas.openxmlformats.org/presentationml/2006/ole">
            <mc:AlternateContent xmlns:mc="http://schemas.openxmlformats.org/markup-compatibility/2006">
              <mc:Choice xmlns:v="urn:schemas-microsoft-com:vml" Requires="v">
                <p:oleObj spid="_x0000_s130197" name="Equation" r:id="rId9" imgW="723586" imgH="393529" progId="Equation.3">
                  <p:embed/>
                </p:oleObj>
              </mc:Choice>
              <mc:Fallback>
                <p:oleObj name="Equation" r:id="rId9" imgW="723586"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4114800"/>
                        <a:ext cx="170656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2998788" y="5105400"/>
          <a:ext cx="2335212" cy="1116013"/>
        </p:xfrm>
        <a:graphic>
          <a:graphicData uri="http://schemas.openxmlformats.org/presentationml/2006/ole">
            <mc:AlternateContent xmlns:mc="http://schemas.openxmlformats.org/markup-compatibility/2006">
              <mc:Choice xmlns:v="urn:schemas-microsoft-com:vml" Requires="v">
                <p:oleObj spid="_x0000_s130198" name="Equation" r:id="rId11" imgW="990170" imgH="469696" progId="Equation.3">
                  <p:embed/>
                </p:oleObj>
              </mc:Choice>
              <mc:Fallback>
                <p:oleObj name="Equation" r:id="rId11" imgW="990170" imgH="469696"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98788" y="5105400"/>
                        <a:ext cx="2335212"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P spid="23"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457200" y="16002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Where n =  1, 2, 3….</a:t>
            </a:r>
          </a:p>
        </p:txBody>
      </p:sp>
      <p:sp>
        <p:nvSpPr>
          <p:cNvPr id="15" name="Rectangle 3"/>
          <p:cNvSpPr txBox="1">
            <a:spLocks noChangeArrowheads="1"/>
          </p:cNvSpPr>
          <p:nvPr/>
        </p:nvSpPr>
        <p:spPr bwMode="auto">
          <a:xfrm>
            <a:off x="381000" y="2133600"/>
            <a:ext cx="42672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Equation (vii) concludes</a:t>
            </a:r>
          </a:p>
        </p:txBody>
      </p:sp>
      <p:graphicFrame>
        <p:nvGraphicFramePr>
          <p:cNvPr id="131076" name="Object 11"/>
          <p:cNvGraphicFramePr>
            <a:graphicFrameLocks noChangeAspect="1"/>
          </p:cNvGraphicFramePr>
          <p:nvPr/>
        </p:nvGraphicFramePr>
        <p:xfrm>
          <a:off x="2590800" y="471488"/>
          <a:ext cx="1885950" cy="1085850"/>
        </p:xfrm>
        <a:graphic>
          <a:graphicData uri="http://schemas.openxmlformats.org/presentationml/2006/ole">
            <mc:AlternateContent xmlns:mc="http://schemas.openxmlformats.org/markup-compatibility/2006">
              <mc:Choice xmlns:v="urn:schemas-microsoft-com:vml" Requires="v">
                <p:oleObj spid="_x0000_s131305" name="Equation" r:id="rId3" imgW="800100" imgH="457200" progId="Equation.3">
                  <p:embed/>
                </p:oleObj>
              </mc:Choice>
              <mc:Fallback>
                <p:oleObj name="Equation" r:id="rId3" imgW="800100" imgH="4572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71488"/>
                        <a:ext cx="188595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1"/>
          <p:cNvGraphicFramePr>
            <a:graphicFrameLocks noChangeAspect="1"/>
          </p:cNvGraphicFramePr>
          <p:nvPr/>
        </p:nvGraphicFramePr>
        <p:xfrm>
          <a:off x="4724400" y="457200"/>
          <a:ext cx="1317625" cy="1085850"/>
        </p:xfrm>
        <a:graphic>
          <a:graphicData uri="http://schemas.openxmlformats.org/presentationml/2006/ole">
            <mc:AlternateContent xmlns:mc="http://schemas.openxmlformats.org/markup-compatibility/2006">
              <mc:Choice xmlns:v="urn:schemas-microsoft-com:vml" Requires="v">
                <p:oleObj spid="_x0000_s131306" name="Equation" r:id="rId5" imgW="558800" imgH="457200" progId="Equation.3">
                  <p:embed/>
                </p:oleObj>
              </mc:Choice>
              <mc:Fallback>
                <p:oleObj name="Equation" r:id="rId5" imgW="558800" imgH="457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457200"/>
                        <a:ext cx="13176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3"/>
          <p:cNvSpPr txBox="1">
            <a:spLocks noChangeArrowheads="1"/>
          </p:cNvSpPr>
          <p:nvPr/>
        </p:nvSpPr>
        <p:spPr bwMode="auto">
          <a:xfrm>
            <a:off x="6553200" y="762000"/>
            <a:ext cx="914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(vii)</a:t>
            </a:r>
          </a:p>
        </p:txBody>
      </p:sp>
      <p:sp>
        <p:nvSpPr>
          <p:cNvPr id="14" name="Rectangle 3"/>
          <p:cNvSpPr txBox="1">
            <a:spLocks noChangeArrowheads="1"/>
          </p:cNvSpPr>
          <p:nvPr/>
        </p:nvSpPr>
        <p:spPr bwMode="auto">
          <a:xfrm>
            <a:off x="457200" y="2667000"/>
            <a:ext cx="81534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1.  Energy of the particle inside the box can’t be equal to zero.</a:t>
            </a:r>
          </a:p>
          <a:p>
            <a:pPr marL="342900" indent="-342900" algn="just" eaLnBrk="0" hangingPunct="0">
              <a:spcBef>
                <a:spcPct val="20000"/>
              </a:spcBef>
              <a:defRPr/>
            </a:pPr>
            <a:r>
              <a:rPr lang="en-US" sz="2200" kern="0" dirty="0">
                <a:latin typeface="+mn-lt"/>
                <a:cs typeface="+mn-cs"/>
              </a:rPr>
              <a:t>       The minimum energy of the particle is obtained for n = 1</a:t>
            </a:r>
          </a:p>
        </p:txBody>
      </p:sp>
      <p:graphicFrame>
        <p:nvGraphicFramePr>
          <p:cNvPr id="7" name="Object 11"/>
          <p:cNvGraphicFramePr>
            <a:graphicFrameLocks noChangeAspect="1"/>
          </p:cNvGraphicFramePr>
          <p:nvPr/>
        </p:nvGraphicFramePr>
        <p:xfrm>
          <a:off x="3048000" y="3486150"/>
          <a:ext cx="1736725" cy="1085850"/>
        </p:xfrm>
        <a:graphic>
          <a:graphicData uri="http://schemas.openxmlformats.org/presentationml/2006/ole">
            <mc:AlternateContent xmlns:mc="http://schemas.openxmlformats.org/markup-compatibility/2006">
              <mc:Choice xmlns:v="urn:schemas-microsoft-com:vml" Requires="v">
                <p:oleObj spid="_x0000_s131307" name="Equation" r:id="rId7" imgW="736600" imgH="457200" progId="Equation.3">
                  <p:embed/>
                </p:oleObj>
              </mc:Choice>
              <mc:Fallback>
                <p:oleObj name="Equation" r:id="rId7" imgW="736600" imgH="4572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486150"/>
                        <a:ext cx="17367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5181600" y="3810000"/>
            <a:ext cx="35052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b="1" kern="0" dirty="0">
                <a:latin typeface="+mn-lt"/>
                <a:cs typeface="+mn-cs"/>
              </a:rPr>
              <a:t>   (Zero Point Energy)</a:t>
            </a:r>
          </a:p>
        </p:txBody>
      </p:sp>
      <p:sp>
        <p:nvSpPr>
          <p:cNvPr id="17" name="Rectangle 3"/>
          <p:cNvSpPr txBox="1">
            <a:spLocks noChangeArrowheads="1"/>
          </p:cNvSpPr>
          <p:nvPr/>
        </p:nvSpPr>
        <p:spPr bwMode="auto">
          <a:xfrm>
            <a:off x="533400" y="46482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If                   momentum              i.e.</a:t>
            </a:r>
          </a:p>
        </p:txBody>
      </p:sp>
      <p:graphicFrame>
        <p:nvGraphicFramePr>
          <p:cNvPr id="8" name="Object 11"/>
          <p:cNvGraphicFramePr>
            <a:graphicFrameLocks noChangeAspect="1"/>
          </p:cNvGraphicFramePr>
          <p:nvPr/>
        </p:nvGraphicFramePr>
        <p:xfrm>
          <a:off x="1066800" y="4610100"/>
          <a:ext cx="1138238" cy="512763"/>
        </p:xfrm>
        <a:graphic>
          <a:graphicData uri="http://schemas.openxmlformats.org/presentationml/2006/ole">
            <mc:AlternateContent xmlns:mc="http://schemas.openxmlformats.org/markup-compatibility/2006">
              <mc:Choice xmlns:v="urn:schemas-microsoft-com:vml" Requires="v">
                <p:oleObj spid="_x0000_s131308" name="Equation" r:id="rId9" imgW="482181" imgH="215713" progId="Equation.3">
                  <p:embed/>
                </p:oleObj>
              </mc:Choice>
              <mc:Fallback>
                <p:oleObj name="Equation" r:id="rId9" imgW="482181" imgH="2157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610100"/>
                        <a:ext cx="113823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3962400" y="4648200"/>
          <a:ext cx="719138" cy="422275"/>
        </p:xfrm>
        <a:graphic>
          <a:graphicData uri="http://schemas.openxmlformats.org/presentationml/2006/ole">
            <mc:AlternateContent xmlns:mc="http://schemas.openxmlformats.org/markup-compatibility/2006">
              <mc:Choice xmlns:v="urn:schemas-microsoft-com:vml" Requires="v">
                <p:oleObj spid="_x0000_s131309" name="Equation" r:id="rId11" imgW="304404" imgH="177569" progId="Equation.3">
                  <p:embed/>
                </p:oleObj>
              </mc:Choice>
              <mc:Fallback>
                <p:oleObj name="Equation" r:id="rId11" imgW="304404" imgH="17756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2400" y="4648200"/>
                        <a:ext cx="7191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5410200" y="4648200"/>
          <a:ext cx="1196975" cy="482600"/>
        </p:xfrm>
        <a:graphic>
          <a:graphicData uri="http://schemas.openxmlformats.org/presentationml/2006/ole">
            <mc:AlternateContent xmlns:mc="http://schemas.openxmlformats.org/markup-compatibility/2006">
              <mc:Choice xmlns:v="urn:schemas-microsoft-com:vml" Requires="v">
                <p:oleObj spid="_x0000_s131310" name="Equation" r:id="rId13" imgW="507780" imgH="203112" progId="Equation.3">
                  <p:embed/>
                </p:oleObj>
              </mc:Choice>
              <mc:Fallback>
                <p:oleObj name="Equation" r:id="rId13" imgW="507780" imgH="203112"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10200" y="4648200"/>
                        <a:ext cx="11969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1"/>
          <p:cNvGraphicFramePr>
            <a:graphicFrameLocks noChangeAspect="1"/>
          </p:cNvGraphicFramePr>
          <p:nvPr/>
        </p:nvGraphicFramePr>
        <p:xfrm>
          <a:off x="3124200" y="5170488"/>
          <a:ext cx="1676400" cy="422275"/>
        </p:xfrm>
        <a:graphic>
          <a:graphicData uri="http://schemas.openxmlformats.org/presentationml/2006/ole">
            <mc:AlternateContent xmlns:mc="http://schemas.openxmlformats.org/markup-compatibility/2006">
              <mc:Choice xmlns:v="urn:schemas-microsoft-com:vml" Requires="v">
                <p:oleObj spid="_x0000_s131311" name="Equation" r:id="rId15" imgW="710891" imgH="177723" progId="Equation.3">
                  <p:embed/>
                </p:oleObj>
              </mc:Choice>
              <mc:Fallback>
                <p:oleObj name="Equation" r:id="rId15" imgW="710891" imgH="177723"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24200" y="5170488"/>
                        <a:ext cx="16764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3"/>
          <p:cNvSpPr txBox="1">
            <a:spLocks noChangeArrowheads="1"/>
          </p:cNvSpPr>
          <p:nvPr/>
        </p:nvSpPr>
        <p:spPr bwMode="auto">
          <a:xfrm>
            <a:off x="381000" y="5638800"/>
            <a:ext cx="8153400" cy="838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But           since the particle is confined in the box of dimension L.</a:t>
            </a:r>
          </a:p>
        </p:txBody>
      </p:sp>
      <p:graphicFrame>
        <p:nvGraphicFramePr>
          <p:cNvPr id="20" name="Object 11"/>
          <p:cNvGraphicFramePr>
            <a:graphicFrameLocks noChangeAspect="1"/>
          </p:cNvGraphicFramePr>
          <p:nvPr/>
        </p:nvGraphicFramePr>
        <p:xfrm>
          <a:off x="1295400" y="5575300"/>
          <a:ext cx="1466850" cy="542925"/>
        </p:xfrm>
        <a:graphic>
          <a:graphicData uri="http://schemas.openxmlformats.org/presentationml/2006/ole">
            <mc:AlternateContent xmlns:mc="http://schemas.openxmlformats.org/markup-compatibility/2006">
              <mc:Choice xmlns:v="urn:schemas-microsoft-com:vml" Requires="v">
                <p:oleObj spid="_x0000_s131312" name="Equation" r:id="rId17" imgW="622030" imgH="228501" progId="Equation.3">
                  <p:embed/>
                </p:oleObj>
              </mc:Choice>
              <mc:Fallback>
                <p:oleObj name="Equation" r:id="rId17" imgW="622030" imgH="228501"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5575300"/>
                        <a:ext cx="14668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blinds(horizontal)">
                                      <p:cBhvr>
                                        <p:cTn id="33" dur="500"/>
                                        <p:tgtEl>
                                          <p:spTgt spid="16">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linds(horizontal)">
                                      <p:cBhvr>
                                        <p:cTn id="38" dur="500"/>
                                        <p:tgtEl>
                                          <p:spTgt spid="8"/>
                                        </p:tgtEl>
                                      </p:cBhvr>
                                    </p:animEffect>
                                  </p:childTnLst>
                                </p:cTn>
                              </p:par>
                              <p:par>
                                <p:cTn id="39" presetID="3" presetClass="entr" presetSubtype="1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par>
                                <p:cTn id="42" presetID="3" presetClass="entr" presetSubtype="1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linds(horizontal)">
                                      <p:cBhvr>
                                        <p:cTn id="44" dur="500"/>
                                        <p:tgtEl>
                                          <p:spTgt spid="1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linds(horizontal)">
                                      <p:cBhvr>
                                        <p:cTn id="47" dur="5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blinds(horizontal)">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5" grpId="0"/>
      <p:bldP spid="12" grpId="0"/>
      <p:bldP spid="14" grpId="0"/>
      <p:bldP spid="17"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Rot="1" noChangeAspect="1" noMove="1" noResize="1" noEditPoints="1" noAdjustHandles="1" noChangeArrowheads="1" noChangeShapeType="1" noTextEdit="1"/>
          </p:cNvSpPr>
          <p:nvPr/>
        </p:nvSpPr>
        <p:spPr>
          <a:xfrm>
            <a:off x="827584" y="908720"/>
            <a:ext cx="7416824" cy="5260414"/>
          </a:xfrm>
          <a:prstGeom prst="rect">
            <a:avLst/>
          </a:prstGeom>
          <a:blipFill rotWithShape="1">
            <a:blip r:embed="rId2"/>
            <a:stretch>
              <a:fillRect l="-411" t="-927" r="-1234" b="-1622"/>
            </a:stretch>
          </a:blipFill>
        </p:spPr>
        <p:txBody>
          <a:bodyPr/>
          <a:lstStyle/>
          <a:p>
            <a:r>
              <a:rPr lang="en-US">
                <a:noFill/>
              </a:rPr>
              <a:t> </a:t>
            </a:r>
          </a:p>
        </p:txBody>
      </p:sp>
      <p:sp>
        <p:nvSpPr>
          <p:cNvPr id="665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06608F5-C392-4261-AC41-3D98FDBB4753}" type="slidenum">
              <a:rPr lang="en-IN" altLang="en-US">
                <a:solidFill>
                  <a:srgbClr val="FEFEFE"/>
                </a:solidFill>
              </a:rPr>
              <a:pPr eaLnBrk="1" hangingPunct="1"/>
              <a:t>5</a:t>
            </a:fld>
            <a:endParaRPr lang="en-IN" altLang="en-US">
              <a:solidFill>
                <a:srgbClr val="FEFEFE"/>
              </a:solidFill>
            </a:endParaRPr>
          </a:p>
        </p:txBody>
      </p:sp>
      <p:sp>
        <p:nvSpPr>
          <p:cNvPr id="66564"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bwMode="auto">
          <a:xfrm>
            <a:off x="381000" y="304800"/>
            <a:ext cx="8153400" cy="10668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Thus zero value of zero point energy violates the Heisenberg’s uncertainty principle and hence zero value is not acceptable.</a:t>
            </a:r>
          </a:p>
        </p:txBody>
      </p:sp>
      <p:sp>
        <p:nvSpPr>
          <p:cNvPr id="23" name="Rectangle 3"/>
          <p:cNvSpPr txBox="1">
            <a:spLocks noChangeArrowheads="1"/>
          </p:cNvSpPr>
          <p:nvPr/>
        </p:nvSpPr>
        <p:spPr bwMode="auto">
          <a:xfrm>
            <a:off x="457200" y="1447800"/>
            <a:ext cx="8153400" cy="1219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2.  All the energy values are not possible for a particle in</a:t>
            </a:r>
          </a:p>
          <a:p>
            <a:pPr marL="342900" indent="-342900" algn="just" eaLnBrk="0" hangingPunct="0">
              <a:spcBef>
                <a:spcPct val="20000"/>
              </a:spcBef>
              <a:defRPr/>
            </a:pPr>
            <a:r>
              <a:rPr lang="en-US" sz="2200" kern="0" dirty="0">
                <a:latin typeface="+mn-lt"/>
                <a:cs typeface="+mn-cs"/>
              </a:rPr>
              <a:t>       potential well.</a:t>
            </a:r>
          </a:p>
          <a:p>
            <a:pPr marL="342900" indent="-342900" algn="just" eaLnBrk="0" hangingPunct="0">
              <a:spcBef>
                <a:spcPct val="20000"/>
              </a:spcBef>
              <a:defRPr/>
            </a:pPr>
            <a:r>
              <a:rPr lang="en-US" sz="2200" kern="0" dirty="0">
                <a:latin typeface="+mn-lt"/>
                <a:cs typeface="+mn-cs"/>
              </a:rPr>
              <a:t>       </a:t>
            </a:r>
            <a:r>
              <a:rPr lang="en-US" sz="2200" b="1" kern="0" dirty="0">
                <a:latin typeface="+mn-lt"/>
                <a:cs typeface="+mn-cs"/>
              </a:rPr>
              <a:t>Energy is Quantized</a:t>
            </a:r>
          </a:p>
          <a:p>
            <a:pPr marL="342900" indent="-342900" algn="just" eaLnBrk="0" hangingPunct="0">
              <a:spcBef>
                <a:spcPct val="20000"/>
              </a:spcBef>
              <a:defRPr/>
            </a:pPr>
            <a:endParaRPr lang="en-US" sz="2200" kern="0" dirty="0">
              <a:latin typeface="+mn-lt"/>
              <a:cs typeface="+mn-cs"/>
            </a:endParaRPr>
          </a:p>
        </p:txBody>
      </p:sp>
      <p:sp>
        <p:nvSpPr>
          <p:cNvPr id="24" name="Rectangle 3"/>
          <p:cNvSpPr txBox="1">
            <a:spLocks noChangeArrowheads="1"/>
          </p:cNvSpPr>
          <p:nvPr/>
        </p:nvSpPr>
        <p:spPr bwMode="auto">
          <a:xfrm>
            <a:off x="381000" y="27432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3.   E</a:t>
            </a:r>
            <a:r>
              <a:rPr lang="en-US" sz="2200" kern="0" baseline="-25000" dirty="0">
                <a:latin typeface="+mn-lt"/>
                <a:cs typeface="+mn-cs"/>
              </a:rPr>
              <a:t>n</a:t>
            </a:r>
            <a:r>
              <a:rPr lang="en-US" sz="2200" kern="0" dirty="0">
                <a:latin typeface="+mn-lt"/>
                <a:cs typeface="+mn-cs"/>
              </a:rPr>
              <a:t> are the eigen values and ‘n’ is the quantum number.</a:t>
            </a:r>
          </a:p>
        </p:txBody>
      </p:sp>
      <p:sp>
        <p:nvSpPr>
          <p:cNvPr id="25" name="Rectangle 3"/>
          <p:cNvSpPr txBox="1">
            <a:spLocks noChangeArrowheads="1"/>
          </p:cNvSpPr>
          <p:nvPr/>
        </p:nvSpPr>
        <p:spPr bwMode="auto">
          <a:xfrm>
            <a:off x="381000" y="3200400"/>
            <a:ext cx="8153400" cy="5334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4.   Energy levels (E</a:t>
            </a:r>
            <a:r>
              <a:rPr lang="en-US" sz="2200" kern="0" baseline="-25000" dirty="0">
                <a:latin typeface="+mn-lt"/>
                <a:cs typeface="+mn-cs"/>
              </a:rPr>
              <a:t>n</a:t>
            </a:r>
            <a:r>
              <a:rPr lang="en-US" sz="2200" kern="0" dirty="0">
                <a:latin typeface="+mn-lt"/>
                <a:cs typeface="+mn-cs"/>
              </a:rPr>
              <a:t>) are not equally spaced.</a:t>
            </a:r>
          </a:p>
        </p:txBody>
      </p:sp>
      <p:grpSp>
        <p:nvGrpSpPr>
          <p:cNvPr id="3" name="Group 37"/>
          <p:cNvGrpSpPr>
            <a:grpSpLocks/>
          </p:cNvGrpSpPr>
          <p:nvPr/>
        </p:nvGrpSpPr>
        <p:grpSpPr bwMode="auto">
          <a:xfrm>
            <a:off x="6705600" y="3352800"/>
            <a:ext cx="1919288" cy="2286000"/>
            <a:chOff x="6705600" y="3657600"/>
            <a:chExt cx="1919288" cy="2286000"/>
          </a:xfrm>
        </p:grpSpPr>
        <p:grpSp>
          <p:nvGrpSpPr>
            <p:cNvPr id="132103" name="Group 33"/>
            <p:cNvGrpSpPr>
              <a:grpSpLocks/>
            </p:cNvGrpSpPr>
            <p:nvPr/>
          </p:nvGrpSpPr>
          <p:grpSpPr bwMode="auto">
            <a:xfrm>
              <a:off x="6705600" y="3657600"/>
              <a:ext cx="1371600" cy="2286000"/>
              <a:chOff x="4191000" y="4419600"/>
              <a:chExt cx="914400" cy="1981200"/>
            </a:xfrm>
          </p:grpSpPr>
          <p:cxnSp>
            <p:nvCxnSpPr>
              <p:cNvPr id="26" name="Straight Connector 25"/>
              <p:cNvCxnSpPr/>
              <p:nvPr/>
            </p:nvCxnSpPr>
            <p:spPr bwMode="auto">
              <a:xfrm>
                <a:off x="4191000" y="4419600"/>
                <a:ext cx="0" cy="1981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5105400" y="4419600"/>
                <a:ext cx="0" cy="1981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flipH="1">
                <a:off x="4191000" y="6400800"/>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auto">
              <a:xfrm flipH="1">
                <a:off x="4191000" y="4876377"/>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flipH="1">
                <a:off x="4191000" y="5562918"/>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auto">
              <a:xfrm flipH="1">
                <a:off x="4191000" y="6095365"/>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Rectangle 3"/>
            <p:cNvSpPr txBox="1">
              <a:spLocks noChangeArrowheads="1"/>
            </p:cNvSpPr>
            <p:nvPr/>
          </p:nvSpPr>
          <p:spPr bwMode="auto">
            <a:xfrm>
              <a:off x="6858000" y="5181600"/>
              <a:ext cx="10668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n = 1</a:t>
              </a:r>
            </a:p>
          </p:txBody>
        </p:sp>
        <p:sp>
          <p:nvSpPr>
            <p:cNvPr id="36" name="Rectangle 3"/>
            <p:cNvSpPr txBox="1">
              <a:spLocks noChangeArrowheads="1"/>
            </p:cNvSpPr>
            <p:nvPr/>
          </p:nvSpPr>
          <p:spPr bwMode="auto">
            <a:xfrm>
              <a:off x="6858000" y="3810000"/>
              <a:ext cx="10668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n = 3</a:t>
              </a:r>
            </a:p>
          </p:txBody>
        </p:sp>
        <p:sp>
          <p:nvSpPr>
            <p:cNvPr id="37" name="Rectangle 3"/>
            <p:cNvSpPr txBox="1">
              <a:spLocks noChangeArrowheads="1"/>
            </p:cNvSpPr>
            <p:nvPr/>
          </p:nvSpPr>
          <p:spPr bwMode="auto">
            <a:xfrm>
              <a:off x="6858000" y="4572000"/>
              <a:ext cx="10668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n = 2</a:t>
              </a:r>
            </a:p>
          </p:txBody>
        </p:sp>
        <p:graphicFrame>
          <p:nvGraphicFramePr>
            <p:cNvPr id="132107" name="Object 11"/>
            <p:cNvGraphicFramePr>
              <a:graphicFrameLocks noChangeAspect="1"/>
            </p:cNvGraphicFramePr>
            <p:nvPr/>
          </p:nvGraphicFramePr>
          <p:xfrm>
            <a:off x="8175625" y="3892550"/>
            <a:ext cx="449263" cy="542925"/>
          </p:xfrm>
          <a:graphic>
            <a:graphicData uri="http://schemas.openxmlformats.org/presentationml/2006/ole">
              <mc:AlternateContent xmlns:mc="http://schemas.openxmlformats.org/markup-compatibility/2006">
                <mc:Choice xmlns:v="urn:schemas-microsoft-com:vml" Requires="v">
                  <p:oleObj spid="_x0000_s132197" name="Equation" r:id="rId3" imgW="190500" imgH="228600" progId="Equation.3">
                    <p:embed/>
                  </p:oleObj>
                </mc:Choice>
                <mc:Fallback>
                  <p:oleObj name="Equation" r:id="rId3" imgW="1905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25" y="3892550"/>
                          <a:ext cx="449263"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8" name="Object 11"/>
            <p:cNvGraphicFramePr>
              <a:graphicFrameLocks noChangeAspect="1"/>
            </p:cNvGraphicFramePr>
            <p:nvPr/>
          </p:nvGraphicFramePr>
          <p:xfrm>
            <a:off x="8189912" y="5354637"/>
            <a:ext cx="420688" cy="512763"/>
          </p:xfrm>
          <a:graphic>
            <a:graphicData uri="http://schemas.openxmlformats.org/presentationml/2006/ole">
              <mc:AlternateContent xmlns:mc="http://schemas.openxmlformats.org/markup-compatibility/2006">
                <mc:Choice xmlns:v="urn:schemas-microsoft-com:vml" Requires="v">
                  <p:oleObj spid="_x0000_s132198" name="Equation" r:id="rId5" imgW="177569" imgH="215619" progId="Equation.3">
                    <p:embed/>
                  </p:oleObj>
                </mc:Choice>
                <mc:Fallback>
                  <p:oleObj name="Equation" r:id="rId5" imgW="177569" imgH="21561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9912" y="5354637"/>
                          <a:ext cx="42068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9" name="Object 11"/>
            <p:cNvGraphicFramePr>
              <a:graphicFrameLocks noChangeAspect="1"/>
            </p:cNvGraphicFramePr>
            <p:nvPr/>
          </p:nvGraphicFramePr>
          <p:xfrm>
            <a:off x="8159750" y="4668837"/>
            <a:ext cx="450850" cy="512763"/>
          </p:xfrm>
          <a:graphic>
            <a:graphicData uri="http://schemas.openxmlformats.org/presentationml/2006/ole">
              <mc:AlternateContent xmlns:mc="http://schemas.openxmlformats.org/markup-compatibility/2006">
                <mc:Choice xmlns:v="urn:schemas-microsoft-com:vml" Requires="v">
                  <p:oleObj spid="_x0000_s132199" name="Equation" r:id="rId7" imgW="190335" imgH="215713" progId="Equation.3">
                    <p:embed/>
                  </p:oleObj>
                </mc:Choice>
                <mc:Fallback>
                  <p:oleObj name="Equation" r:id="rId7" imgW="190335" imgH="215713"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59750" y="4668837"/>
                          <a:ext cx="45085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381000" y="1143000"/>
            <a:ext cx="42672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Using Normalization condition</a:t>
            </a:r>
          </a:p>
        </p:txBody>
      </p:sp>
      <p:graphicFrame>
        <p:nvGraphicFramePr>
          <p:cNvPr id="133123" name="Object 11"/>
          <p:cNvGraphicFramePr>
            <a:graphicFrameLocks noChangeAspect="1"/>
          </p:cNvGraphicFramePr>
          <p:nvPr/>
        </p:nvGraphicFramePr>
        <p:xfrm>
          <a:off x="2744788" y="228600"/>
          <a:ext cx="2667000" cy="935038"/>
        </p:xfrm>
        <a:graphic>
          <a:graphicData uri="http://schemas.openxmlformats.org/presentationml/2006/ole">
            <mc:AlternateContent xmlns:mc="http://schemas.openxmlformats.org/markup-compatibility/2006">
              <mc:Choice xmlns:v="urn:schemas-microsoft-com:vml" Requires="v">
                <p:oleObj spid="_x0000_s133292" name="Equation" r:id="rId3" imgW="1129810" imgH="393529" progId="Equation.3">
                  <p:embed/>
                </p:oleObj>
              </mc:Choice>
              <mc:Fallback>
                <p:oleObj name="Equation" r:id="rId3" imgW="1129810" imgH="39352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788" y="228600"/>
                        <a:ext cx="266700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1"/>
          <p:cNvGraphicFramePr>
            <a:graphicFrameLocks noChangeAspect="1"/>
          </p:cNvGraphicFramePr>
          <p:nvPr/>
        </p:nvGraphicFramePr>
        <p:xfrm>
          <a:off x="4024313" y="2514600"/>
          <a:ext cx="2757487" cy="1146175"/>
        </p:xfrm>
        <a:graphic>
          <a:graphicData uri="http://schemas.openxmlformats.org/presentationml/2006/ole">
            <mc:AlternateContent xmlns:mc="http://schemas.openxmlformats.org/markup-compatibility/2006">
              <mc:Choice xmlns:v="urn:schemas-microsoft-com:vml" Requires="v">
                <p:oleObj spid="_x0000_s133293" name="Equation" r:id="rId5" imgW="1167893" imgH="482391" progId="Equation.3">
                  <p:embed/>
                </p:oleObj>
              </mc:Choice>
              <mc:Fallback>
                <p:oleObj name="Equation" r:id="rId5" imgW="1167893" imgH="482391"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4313" y="2514600"/>
                        <a:ext cx="2757487"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4187825" y="1371600"/>
          <a:ext cx="2516188" cy="1116013"/>
        </p:xfrm>
        <a:graphic>
          <a:graphicData uri="http://schemas.openxmlformats.org/presentationml/2006/ole">
            <mc:AlternateContent xmlns:mc="http://schemas.openxmlformats.org/markup-compatibility/2006">
              <mc:Choice xmlns:v="urn:schemas-microsoft-com:vml" Requires="v">
                <p:oleObj spid="_x0000_s133294" name="Equation" r:id="rId7" imgW="1066800" imgH="469900" progId="Equation.3">
                  <p:embed/>
                </p:oleObj>
              </mc:Choice>
              <mc:Fallback>
                <p:oleObj name="Equation" r:id="rId7" imgW="1066800" imgH="4699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825" y="1371600"/>
                        <a:ext cx="2516188" cy="111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095750" y="3657600"/>
          <a:ext cx="1619250" cy="1025525"/>
        </p:xfrm>
        <a:graphic>
          <a:graphicData uri="http://schemas.openxmlformats.org/presentationml/2006/ole">
            <mc:AlternateContent xmlns:mc="http://schemas.openxmlformats.org/markup-compatibility/2006">
              <mc:Choice xmlns:v="urn:schemas-microsoft-com:vml" Requires="v">
                <p:oleObj spid="_x0000_s133295" name="Equation" r:id="rId9" imgW="685800" imgH="431800" progId="Equation.3">
                  <p:embed/>
                </p:oleObj>
              </mc:Choice>
              <mc:Fallback>
                <p:oleObj name="Equation" r:id="rId9" imgW="685800" imgH="431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5750" y="3657600"/>
                        <a:ext cx="1619250"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nvGraphicFramePr>
        <p:xfrm>
          <a:off x="5788025" y="3581400"/>
          <a:ext cx="1679575" cy="1055688"/>
        </p:xfrm>
        <a:graphic>
          <a:graphicData uri="http://schemas.openxmlformats.org/presentationml/2006/ole">
            <mc:AlternateContent xmlns:mc="http://schemas.openxmlformats.org/markup-compatibility/2006">
              <mc:Choice xmlns:v="urn:schemas-microsoft-com:vml" Requires="v">
                <p:oleObj spid="_x0000_s133296" name="Equation" r:id="rId11" imgW="710891" imgH="444307" progId="Equation.3">
                  <p:embed/>
                </p:oleObj>
              </mc:Choice>
              <mc:Fallback>
                <p:oleObj name="Equation" r:id="rId11" imgW="710891" imgH="444307"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8025" y="3581400"/>
                        <a:ext cx="1679575"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Rectangle 3"/>
          <p:cNvSpPr txBox="1">
            <a:spLocks noChangeArrowheads="1"/>
          </p:cNvSpPr>
          <p:nvPr/>
        </p:nvSpPr>
        <p:spPr bwMode="auto">
          <a:xfrm>
            <a:off x="533400" y="4800600"/>
            <a:ext cx="7391400" cy="381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The normalized eigen function of the particle are</a:t>
            </a:r>
          </a:p>
        </p:txBody>
      </p:sp>
      <p:graphicFrame>
        <p:nvGraphicFramePr>
          <p:cNvPr id="13" name="Object 11"/>
          <p:cNvGraphicFramePr>
            <a:graphicFrameLocks noChangeAspect="1"/>
          </p:cNvGraphicFramePr>
          <p:nvPr/>
        </p:nvGraphicFramePr>
        <p:xfrm>
          <a:off x="3332163" y="5192713"/>
          <a:ext cx="2940050" cy="1055687"/>
        </p:xfrm>
        <a:graphic>
          <a:graphicData uri="http://schemas.openxmlformats.org/presentationml/2006/ole">
            <mc:AlternateContent xmlns:mc="http://schemas.openxmlformats.org/markup-compatibility/2006">
              <mc:Choice xmlns:v="urn:schemas-microsoft-com:vml" Requires="v">
                <p:oleObj spid="_x0000_s133297" name="Equation" r:id="rId13" imgW="1244600" imgH="444500" progId="Equation.3">
                  <p:embed/>
                </p:oleObj>
              </mc:Choice>
              <mc:Fallback>
                <p:oleObj name="Equation" r:id="rId13" imgW="1244600" imgH="4445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32163" y="5192713"/>
                        <a:ext cx="2940050"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p:cNvSpPr txBox="1">
            <a:spLocks noChangeArrowheads="1"/>
          </p:cNvSpPr>
          <p:nvPr/>
        </p:nvSpPr>
        <p:spPr bwMode="auto">
          <a:xfrm>
            <a:off x="381000" y="304800"/>
            <a:ext cx="81534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Probability density figure suggest that:</a:t>
            </a:r>
          </a:p>
        </p:txBody>
      </p:sp>
      <p:sp>
        <p:nvSpPr>
          <p:cNvPr id="23" name="Rectangle 3"/>
          <p:cNvSpPr txBox="1">
            <a:spLocks noChangeArrowheads="1"/>
          </p:cNvSpPr>
          <p:nvPr/>
        </p:nvSpPr>
        <p:spPr bwMode="auto">
          <a:xfrm>
            <a:off x="304800" y="838200"/>
            <a:ext cx="86106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1.  There are some positions (nodes) in the box that will never be occupied by the particle.</a:t>
            </a:r>
          </a:p>
        </p:txBody>
      </p:sp>
      <p:sp>
        <p:nvSpPr>
          <p:cNvPr id="20" name="Rectangle 3"/>
          <p:cNvSpPr txBox="1">
            <a:spLocks noChangeArrowheads="1"/>
          </p:cNvSpPr>
          <p:nvPr/>
        </p:nvSpPr>
        <p:spPr bwMode="auto">
          <a:xfrm>
            <a:off x="304800" y="1676400"/>
            <a:ext cx="86106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2.  For different energy levels the points of maximum probability are found at different positions in the box.</a:t>
            </a:r>
          </a:p>
        </p:txBody>
      </p:sp>
      <p:sp>
        <p:nvSpPr>
          <p:cNvPr id="21" name="Rectangle 3"/>
          <p:cNvSpPr txBox="1">
            <a:spLocks noChangeArrowheads="1"/>
          </p:cNvSpPr>
          <p:nvPr/>
        </p:nvSpPr>
        <p:spPr bwMode="auto">
          <a:xfrm>
            <a:off x="381000" y="2514600"/>
            <a:ext cx="8610600" cy="7620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a:t>
            </a:r>
            <a:r>
              <a:rPr lang="el-GR" sz="2200" kern="0" dirty="0">
                <a:latin typeface="+mn-lt"/>
                <a:cs typeface="+mn-cs"/>
              </a:rPr>
              <a:t>ψ</a:t>
            </a:r>
            <a:r>
              <a:rPr lang="en-US" sz="2200" kern="0" baseline="-25000" dirty="0">
                <a:latin typeface="+mn-lt"/>
                <a:cs typeface="+mn-cs"/>
              </a:rPr>
              <a:t>1</a:t>
            </a:r>
            <a:r>
              <a:rPr lang="en-US" sz="2200" kern="0" dirty="0">
                <a:latin typeface="+mn-lt"/>
                <a:cs typeface="+mn-cs"/>
              </a:rPr>
              <a:t>|</a:t>
            </a:r>
            <a:r>
              <a:rPr lang="en-US" sz="2200" kern="0" baseline="30000" dirty="0">
                <a:latin typeface="+mn-lt"/>
                <a:cs typeface="+mn-cs"/>
              </a:rPr>
              <a:t>2</a:t>
            </a:r>
            <a:r>
              <a:rPr lang="en-US" sz="2200" kern="0" dirty="0">
                <a:latin typeface="+mn-lt"/>
                <a:cs typeface="+mn-cs"/>
              </a:rPr>
              <a:t> is maximum at L/2 (middle of the box)</a:t>
            </a:r>
          </a:p>
          <a:p>
            <a:pPr marL="342900" indent="-342900" algn="just" eaLnBrk="0" hangingPunct="0">
              <a:spcBef>
                <a:spcPct val="20000"/>
              </a:spcBef>
              <a:defRPr/>
            </a:pPr>
            <a:r>
              <a:rPr lang="en-US" sz="2200" kern="0" dirty="0">
                <a:latin typeface="+mn-lt"/>
                <a:cs typeface="+mn-cs"/>
              </a:rPr>
              <a:t>   </a:t>
            </a:r>
            <a:r>
              <a:rPr lang="en-US" sz="2200" kern="0" dirty="0">
                <a:latin typeface="Arial" charset="0"/>
                <a:cs typeface="Arial" charset="0"/>
              </a:rPr>
              <a:t>|</a:t>
            </a:r>
            <a:r>
              <a:rPr lang="el-GR" sz="2200" kern="0" dirty="0">
                <a:latin typeface="Arial" charset="0"/>
                <a:cs typeface="Arial" charset="0"/>
              </a:rPr>
              <a:t>ψ</a:t>
            </a:r>
            <a:r>
              <a:rPr lang="en-US" sz="2200" kern="0" baseline="-25000" dirty="0">
                <a:latin typeface="Arial" charset="0"/>
                <a:cs typeface="Arial" charset="0"/>
              </a:rPr>
              <a:t>2</a:t>
            </a:r>
            <a:r>
              <a:rPr lang="en-US" sz="2200" kern="0" dirty="0">
                <a:latin typeface="Arial" charset="0"/>
                <a:cs typeface="Arial" charset="0"/>
              </a:rPr>
              <a:t>|</a:t>
            </a:r>
            <a:r>
              <a:rPr lang="en-US" sz="2200" kern="0" baseline="30000" dirty="0">
                <a:latin typeface="Arial" charset="0"/>
                <a:cs typeface="Arial" charset="0"/>
              </a:rPr>
              <a:t>2</a:t>
            </a:r>
            <a:r>
              <a:rPr lang="en-US" sz="2200" kern="0" dirty="0">
                <a:latin typeface="Arial" charset="0"/>
                <a:cs typeface="Arial" charset="0"/>
              </a:rPr>
              <a:t> is zero L/2.</a:t>
            </a:r>
            <a:endParaRPr lang="en-US" sz="2200" kern="0" dirty="0">
              <a:latin typeface="+mn-lt"/>
              <a:cs typeface="+mn-cs"/>
            </a:endParaRPr>
          </a:p>
          <a:p>
            <a:pPr marL="342900" indent="-342900" algn="just" eaLnBrk="0" hangingPunct="0">
              <a:spcBef>
                <a:spcPct val="20000"/>
              </a:spcBef>
              <a:defRPr/>
            </a:pPr>
            <a:r>
              <a:rPr lang="en-US" sz="2200" kern="0" dirty="0">
                <a:latin typeface="+mn-lt"/>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blinds(horizontal)">
                                      <p:cBhvr>
                                        <p:cTn id="17" dur="500"/>
                                        <p:tgtEl>
                                          <p:spTgt spid="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
                                            <p:txEl>
                                              <p:pRg st="1" end="1"/>
                                            </p:txEl>
                                          </p:spTgt>
                                        </p:tgtEl>
                                        <p:attrNameLst>
                                          <p:attrName>style.visibility</p:attrName>
                                        </p:attrNameLst>
                                      </p:cBhvr>
                                      <p:to>
                                        <p:strVal val="visible"/>
                                      </p:to>
                                    </p:set>
                                    <p:animEffect transition="in" filter="blinds(horizontal)">
                                      <p:cBhvr>
                                        <p:cTn id="22" dur="500"/>
                                        <p:tgtEl>
                                          <p:spTgt spid="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3"/>
          <p:cNvSpPr txBox="1">
            <a:spLocks noChangeArrowheads="1"/>
          </p:cNvSpPr>
          <p:nvPr/>
        </p:nvSpPr>
        <p:spPr bwMode="auto">
          <a:xfrm>
            <a:off x="457200" y="2895600"/>
            <a:ext cx="24384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Eigen function</a:t>
            </a:r>
          </a:p>
        </p:txBody>
      </p:sp>
      <p:graphicFrame>
        <p:nvGraphicFramePr>
          <p:cNvPr id="7" name="Object 11"/>
          <p:cNvGraphicFramePr>
            <a:graphicFrameLocks noChangeAspect="1"/>
          </p:cNvGraphicFramePr>
          <p:nvPr/>
        </p:nvGraphicFramePr>
        <p:xfrm>
          <a:off x="3276600" y="2971800"/>
          <a:ext cx="1828800" cy="573088"/>
        </p:xfrm>
        <a:graphic>
          <a:graphicData uri="http://schemas.openxmlformats.org/presentationml/2006/ole">
            <mc:AlternateContent xmlns:mc="http://schemas.openxmlformats.org/markup-compatibility/2006">
              <mc:Choice xmlns:v="urn:schemas-microsoft-com:vml" Requires="v">
                <p:oleObj spid="_x0000_s135313" name="Equation" r:id="rId3" imgW="774364" imgH="241195" progId="Equation.3">
                  <p:embed/>
                </p:oleObj>
              </mc:Choice>
              <mc:Fallback>
                <p:oleObj name="Equation" r:id="rId3" imgW="774364" imgH="24119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971800"/>
                        <a:ext cx="182880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1"/>
          <p:cNvGraphicFramePr>
            <a:graphicFrameLocks noChangeAspect="1"/>
          </p:cNvGraphicFramePr>
          <p:nvPr/>
        </p:nvGraphicFramePr>
        <p:xfrm>
          <a:off x="1143000" y="3733800"/>
          <a:ext cx="5453063" cy="995363"/>
        </p:xfrm>
        <a:graphic>
          <a:graphicData uri="http://schemas.openxmlformats.org/presentationml/2006/ole">
            <mc:AlternateContent xmlns:mc="http://schemas.openxmlformats.org/markup-compatibility/2006">
              <mc:Choice xmlns:v="urn:schemas-microsoft-com:vml" Requires="v">
                <p:oleObj spid="_x0000_s135314" name="Equation" r:id="rId5" imgW="2311400" imgH="419100" progId="Equation.3">
                  <p:embed/>
                </p:oleObj>
              </mc:Choice>
              <mc:Fallback>
                <p:oleObj name="Equation" r:id="rId5" imgW="2311400" imgH="4191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733800"/>
                        <a:ext cx="5453063"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1"/>
          <p:cNvGraphicFramePr>
            <a:graphicFrameLocks noChangeAspect="1"/>
          </p:cNvGraphicFramePr>
          <p:nvPr/>
        </p:nvGraphicFramePr>
        <p:xfrm>
          <a:off x="1143000" y="4724400"/>
          <a:ext cx="5422900" cy="1266825"/>
        </p:xfrm>
        <a:graphic>
          <a:graphicData uri="http://schemas.openxmlformats.org/presentationml/2006/ole">
            <mc:AlternateContent xmlns:mc="http://schemas.openxmlformats.org/markup-compatibility/2006">
              <mc:Choice xmlns:v="urn:schemas-microsoft-com:vml" Requires="v">
                <p:oleObj spid="_x0000_s135315" name="Equation" r:id="rId7" imgW="2298700" imgH="533400" progId="Equation.3">
                  <p:embed/>
                </p:oleObj>
              </mc:Choice>
              <mc:Fallback>
                <p:oleObj name="Equation" r:id="rId7" imgW="2298700" imgH="5334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724400"/>
                        <a:ext cx="5422900"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11"/>
          <p:cNvGraphicFramePr>
            <a:graphicFrameLocks noChangeAspect="1"/>
          </p:cNvGraphicFramePr>
          <p:nvPr/>
        </p:nvGraphicFramePr>
        <p:xfrm>
          <a:off x="2133600" y="1600200"/>
          <a:ext cx="3505200" cy="995363"/>
        </p:xfrm>
        <a:graphic>
          <a:graphicData uri="http://schemas.openxmlformats.org/presentationml/2006/ole">
            <mc:AlternateContent xmlns:mc="http://schemas.openxmlformats.org/markup-compatibility/2006">
              <mc:Choice xmlns:v="urn:schemas-microsoft-com:vml" Requires="v">
                <p:oleObj spid="_x0000_s135316" name="Equation" r:id="rId9" imgW="1485900" imgH="419100" progId="Equation.3">
                  <p:embed/>
                </p:oleObj>
              </mc:Choice>
              <mc:Fallback>
                <p:oleObj name="Equation" r:id="rId9" imgW="1485900" imgH="4191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1600200"/>
                        <a:ext cx="350520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itle 1"/>
          <p:cNvSpPr txBox="1">
            <a:spLocks/>
          </p:cNvSpPr>
          <p:nvPr/>
        </p:nvSpPr>
        <p:spPr bwMode="auto">
          <a:xfrm>
            <a:off x="76200" y="228600"/>
            <a:ext cx="8915400" cy="457200"/>
          </a:xfrm>
          <a:prstGeom prst="rect">
            <a:avLst/>
          </a:prstGeom>
          <a:noFill/>
          <a:ln w="9525">
            <a:noFill/>
            <a:miter lim="800000"/>
            <a:headEnd/>
            <a:tailEnd/>
          </a:ln>
        </p:spPr>
        <p:txBody>
          <a:bodyPr anchor="ctr"/>
          <a:lstStyle/>
          <a:p>
            <a:pPr algn="ctr" eaLnBrk="0" hangingPunct="0">
              <a:defRPr/>
            </a:pPr>
            <a:r>
              <a:rPr lang="en-US" altLang="ko-KR" sz="2800" b="1" kern="0" dirty="0">
                <a:solidFill>
                  <a:schemeClr val="tx2"/>
                </a:solidFill>
                <a:latin typeface="+mj-lt"/>
                <a:ea typeface="굴림" charset="-127"/>
                <a:cs typeface="+mj-cs"/>
              </a:rPr>
              <a:t>Particle in a Three Dimensional Box</a:t>
            </a:r>
            <a:endParaRPr lang="en-US" sz="2800" b="1" kern="0" dirty="0">
              <a:solidFill>
                <a:schemeClr val="tx2"/>
              </a:solidFill>
              <a:latin typeface="+mj-lt"/>
              <a:ea typeface="+mj-ea"/>
              <a:cs typeface="+mj-cs"/>
            </a:endParaRPr>
          </a:p>
        </p:txBody>
      </p:sp>
      <p:graphicFrame>
        <p:nvGraphicFramePr>
          <p:cNvPr id="4" name="Object 11"/>
          <p:cNvGraphicFramePr>
            <a:graphicFrameLocks noChangeAspect="1"/>
          </p:cNvGraphicFramePr>
          <p:nvPr/>
        </p:nvGraphicFramePr>
        <p:xfrm>
          <a:off x="2908300" y="990600"/>
          <a:ext cx="2487613" cy="573088"/>
        </p:xfrm>
        <a:graphic>
          <a:graphicData uri="http://schemas.openxmlformats.org/presentationml/2006/ole">
            <mc:AlternateContent xmlns:mc="http://schemas.openxmlformats.org/markup-compatibility/2006">
              <mc:Choice xmlns:v="urn:schemas-microsoft-com:vml" Requires="v">
                <p:oleObj spid="_x0000_s135317" name="Equation" r:id="rId11" imgW="1054100" imgH="241300" progId="Equation.3">
                  <p:embed/>
                </p:oleObj>
              </mc:Choice>
              <mc:Fallback>
                <p:oleObj name="Equation" r:id="rId11" imgW="1054100" imgH="2413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8300" y="990600"/>
                        <a:ext cx="24876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3"/>
          <p:cNvSpPr txBox="1">
            <a:spLocks noChangeArrowheads="1"/>
          </p:cNvSpPr>
          <p:nvPr/>
        </p:nvSpPr>
        <p:spPr bwMode="auto">
          <a:xfrm>
            <a:off x="457200" y="990600"/>
            <a:ext cx="2438400" cy="457200"/>
          </a:xfrm>
          <a:prstGeom prst="rect">
            <a:avLst/>
          </a:prstGeom>
          <a:noFill/>
          <a:ln w="9525">
            <a:noFill/>
            <a:miter lim="800000"/>
            <a:headEnd/>
            <a:tailEnd/>
          </a:ln>
        </p:spPr>
        <p:txBody>
          <a:bodyPr/>
          <a:lstStyle/>
          <a:p>
            <a:pPr marL="342900" indent="-342900" algn="just" eaLnBrk="0" hangingPunct="0">
              <a:spcBef>
                <a:spcPct val="20000"/>
              </a:spcBef>
              <a:defRPr/>
            </a:pPr>
            <a:r>
              <a:rPr lang="en-US" sz="2200" kern="0" dirty="0">
                <a:latin typeface="+mn-lt"/>
                <a:cs typeface="+mn-cs"/>
              </a:rPr>
              <a:t>    Eigen energy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773113"/>
            <a:ext cx="7599363" cy="1143000"/>
          </a:xfrm>
        </p:spPr>
        <p:txBody>
          <a:bodyPr rtlCol="0">
            <a:normAutofit fontScale="90000"/>
          </a:bodyPr>
          <a:lstStyle/>
          <a:p>
            <a:pPr fontAlgn="auto">
              <a:spcAft>
                <a:spcPts val="0"/>
              </a:spcAft>
              <a:defRPr/>
            </a:pPr>
            <a:r>
              <a:rPr lang="en-US" b="1" dirty="0" smtClean="0">
                <a:latin typeface="+mn-lt"/>
              </a:rPr>
              <a:t>Phase velocity of de-</a:t>
            </a:r>
            <a:r>
              <a:rPr lang="en-US" b="1" dirty="0">
                <a:latin typeface="+mn-lt"/>
              </a:rPr>
              <a:t>B</a:t>
            </a:r>
            <a:r>
              <a:rPr lang="en-US" b="1" dirty="0" smtClean="0">
                <a:latin typeface="+mn-lt"/>
              </a:rPr>
              <a:t>roglie waves exceeds velocity of light</a:t>
            </a:r>
            <a:endParaRPr lang="en-IN" b="1" dirty="0">
              <a:latin typeface="+mn-lt"/>
            </a:endParaRPr>
          </a:p>
        </p:txBody>
      </p:sp>
      <p:sp>
        <p:nvSpPr>
          <p:cNvPr id="3" name="Content Placeholder 2"/>
          <p:cNvSpPr>
            <a:spLocks noGrp="1" noRot="1" noChangeAspect="1" noMove="1" noResize="1" noEditPoints="1" noAdjustHandles="1" noChangeArrowheads="1" noChangeShapeType="1" noTextEdit="1"/>
          </p:cNvSpPr>
          <p:nvPr>
            <p:ph idx="1"/>
          </p:nvPr>
        </p:nvSpPr>
        <p:spPr>
          <a:xfrm>
            <a:off x="1043492" y="1916832"/>
            <a:ext cx="7344931" cy="4320480"/>
          </a:xfrm>
          <a:blipFill rotWithShape="1">
            <a:blip r:embed="rId2"/>
            <a:stretch>
              <a:fillRect l="-332" t="-1128" r="-1328"/>
            </a:stretch>
          </a:blipFill>
        </p:spPr>
        <p:txBody>
          <a:bodyPr/>
          <a:lstStyle/>
          <a:p>
            <a:r>
              <a:rPr lang="en-US">
                <a:noFill/>
              </a:rPr>
              <a:t> </a:t>
            </a: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B247665-E1EB-45A9-83F2-1DAA4E095287}" type="slidenum">
              <a:rPr lang="en-IN" altLang="en-US">
                <a:solidFill>
                  <a:srgbClr val="FEFEFE"/>
                </a:solidFill>
              </a:rPr>
              <a:pPr eaLnBrk="1" hangingPunct="1"/>
              <a:t>6</a:t>
            </a:fld>
            <a:endParaRPr lang="en-IN" altLang="en-US">
              <a:solidFill>
                <a:srgbClr val="FEFEFE"/>
              </a:solidFill>
            </a:endParaRPr>
          </a:p>
        </p:txBody>
      </p:sp>
      <p:sp>
        <p:nvSpPr>
          <p:cNvPr id="67589" name="Rectangle 4"/>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533400" y="762000"/>
            <a:ext cx="8077200" cy="4896544"/>
          </a:xfrm>
          <a:blipFill rotWithShape="1">
            <a:blip r:embed="rId2"/>
            <a:stretch>
              <a:fillRect l="-377" t="-996" r="-1132" b="-19801"/>
            </a:stretch>
          </a:blipFill>
        </p:spPr>
        <p:txBody>
          <a:bodyPr/>
          <a:lstStyle/>
          <a:p>
            <a:r>
              <a:rPr lang="en-US">
                <a:noFill/>
              </a:rPr>
              <a:t> </a:t>
            </a:r>
          </a:p>
        </p:txBody>
      </p:sp>
      <p:sp>
        <p:nvSpPr>
          <p:cNvPr id="6861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D69E4B82-12FC-4065-A2E6-98E94B1D1862}" type="slidenum">
              <a:rPr lang="en-IN" altLang="en-US">
                <a:solidFill>
                  <a:srgbClr val="FEFEFE"/>
                </a:solidFill>
              </a:rPr>
              <a:pPr eaLnBrk="1" hangingPunct="1"/>
              <a:t>7</a:t>
            </a:fld>
            <a:endParaRPr lang="en-IN" altLang="en-US">
              <a:solidFill>
                <a:srgbClr val="FEFEFE"/>
              </a:solidFill>
            </a:endParaRPr>
          </a:p>
        </p:txBody>
      </p:sp>
      <p:sp>
        <p:nvSpPr>
          <p:cNvPr id="68612" name="Rectangle 3"/>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rtlCol="0">
            <a:normAutofit/>
          </a:bodyPr>
          <a:lstStyle/>
          <a:p>
            <a:pPr fontAlgn="auto">
              <a:spcAft>
                <a:spcPts val="0"/>
              </a:spcAft>
              <a:defRPr/>
            </a:pPr>
            <a:r>
              <a:rPr lang="en-US" sz="3200" b="1" dirty="0" smtClean="0">
                <a:latin typeface="+mn-lt"/>
              </a:rPr>
              <a:t>Group velocity: the concept of wave packet</a:t>
            </a:r>
            <a:endParaRPr lang="en-IN" sz="3200" b="1" dirty="0">
              <a:latin typeface="+mn-lt"/>
            </a:endParaRPr>
          </a:p>
        </p:txBody>
      </p:sp>
      <p:sp>
        <p:nvSpPr>
          <p:cNvPr id="3" name="Content Placeholder 2"/>
          <p:cNvSpPr>
            <a:spLocks noGrp="1"/>
          </p:cNvSpPr>
          <p:nvPr>
            <p:ph idx="1"/>
          </p:nvPr>
        </p:nvSpPr>
        <p:spPr>
          <a:xfrm>
            <a:off x="457200" y="1371600"/>
            <a:ext cx="5338763" cy="4248150"/>
          </a:xfrm>
        </p:spPr>
        <p:txBody>
          <a:bodyPr rtlCol="0">
            <a:noAutofit/>
          </a:bodyPr>
          <a:lstStyle/>
          <a:p>
            <a:pPr marL="68580" indent="0" algn="just" fontAlgn="auto">
              <a:spcAft>
                <a:spcPts val="0"/>
              </a:spcAft>
              <a:buFont typeface="Wingdings 2" pitchFamily="18" charset="2"/>
              <a:buNone/>
              <a:defRPr/>
            </a:pPr>
            <a:r>
              <a:rPr lang="en-IN" sz="1800" dirty="0"/>
              <a:t>The group velocity of a wave is the velocity with which the overall shape of the waves' amplitudes </a:t>
            </a:r>
            <a:r>
              <a:rPr lang="en-IN" sz="1800" dirty="0" smtClean="0"/>
              <a:t> </a:t>
            </a:r>
            <a:r>
              <a:rPr lang="en-IN" sz="1800" dirty="0"/>
              <a:t>known as the modulation or envelope of the </a:t>
            </a:r>
            <a:r>
              <a:rPr lang="en-IN" sz="1800" dirty="0" smtClean="0"/>
              <a:t>wave </a:t>
            </a:r>
            <a:r>
              <a:rPr lang="en-IN" sz="1800" dirty="0"/>
              <a:t>propagates through space.</a:t>
            </a:r>
          </a:p>
          <a:p>
            <a:pPr indent="-274320" algn="just" fontAlgn="auto">
              <a:spcAft>
                <a:spcPts val="0"/>
              </a:spcAft>
              <a:defRPr/>
            </a:pPr>
            <a:endParaRPr lang="en-IN" sz="1800" dirty="0"/>
          </a:p>
          <a:p>
            <a:pPr marL="68580" indent="0" algn="just" fontAlgn="auto">
              <a:spcAft>
                <a:spcPts val="0"/>
              </a:spcAft>
              <a:buFont typeface="Wingdings 2" pitchFamily="18" charset="2"/>
              <a:buNone/>
              <a:defRPr/>
            </a:pPr>
            <a:r>
              <a:rPr lang="en-IN" sz="1800" dirty="0"/>
              <a:t>For example, imagine what happens if a stone is thrown into the middle of a very still pond. When the stone hits the surface of the water, a circular pattern of waves appears. It soon turns into a circular ring of waves with a quiescent </a:t>
            </a:r>
            <a:r>
              <a:rPr lang="en-IN" sz="1800" dirty="0" err="1"/>
              <a:t>center</a:t>
            </a:r>
            <a:r>
              <a:rPr lang="en-IN" sz="1800" dirty="0"/>
              <a:t>. The ever expanding ring of waves is the wave group, within which one can discern individual wavelets of differing wavelengths traveling at different speeds. The longer waves travel faster than the group as a whole, but they die out as they approach the leading edge. The shorter waves travel more slowly and they die out as they emerge from the trailing boundary of the group.</a:t>
            </a:r>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492375"/>
            <a:ext cx="20955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7" name="Rectangle 3"/>
          <p:cNvSpPr>
            <a:spLocks noChangeArrowheads="1"/>
          </p:cNvSpPr>
          <p:nvPr/>
        </p:nvSpPr>
        <p:spPr bwMode="auto">
          <a:xfrm>
            <a:off x="6011863" y="4035425"/>
            <a:ext cx="252095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n-IN" altLang="en-US">
                <a:solidFill>
                  <a:srgbClr val="000000"/>
                </a:solidFill>
                <a:latin typeface="Cambria" pitchFamily="18" charset="0"/>
              </a:rPr>
              <a:t>Solid line: A wave packet. Dashed line: The </a:t>
            </a:r>
            <a:r>
              <a:rPr lang="en-IN" altLang="en-US" i="1">
                <a:solidFill>
                  <a:srgbClr val="000000"/>
                </a:solidFill>
                <a:latin typeface="Cambria" pitchFamily="18" charset="0"/>
              </a:rPr>
              <a:t>envelope</a:t>
            </a:r>
            <a:r>
              <a:rPr lang="en-IN" altLang="en-US">
                <a:solidFill>
                  <a:srgbClr val="000000"/>
                </a:solidFill>
                <a:latin typeface="Cambria" pitchFamily="18" charset="0"/>
              </a:rPr>
              <a:t> of the wave packet. The envelope moves at the group velocity.</a:t>
            </a:r>
          </a:p>
        </p:txBody>
      </p:sp>
      <p:sp>
        <p:nvSpPr>
          <p:cNvPr id="6963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1C6F378-2328-4117-8A02-E29B49B93B51}" type="slidenum">
              <a:rPr lang="en-IN" altLang="en-US">
                <a:solidFill>
                  <a:srgbClr val="FEFEFE"/>
                </a:solidFill>
              </a:rPr>
              <a:pPr eaLnBrk="1" hangingPunct="1"/>
              <a:t>8</a:t>
            </a:fld>
            <a:endParaRPr lang="en-IN" altLang="en-US">
              <a:solidFill>
                <a:srgbClr val="FEFEFE"/>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5" y="203200"/>
            <a:ext cx="4876800" cy="914400"/>
          </a:xfrm>
        </p:spPr>
        <p:txBody>
          <a:bodyPr/>
          <a:lstStyle/>
          <a:p>
            <a:r>
              <a:rPr lang="en-US" altLang="en-US" b="1" smtClean="0">
                <a:solidFill>
                  <a:srgbClr val="7030A0"/>
                </a:solidFill>
              </a:rPr>
              <a:t>The Group Velocity</a:t>
            </a:r>
          </a:p>
        </p:txBody>
      </p:sp>
      <p:pic>
        <p:nvPicPr>
          <p:cNvPr id="70659" name="Picture 10" descr="nodispersion.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446213"/>
            <a:ext cx="6407150"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TextBox 11"/>
          <p:cNvSpPr txBox="1">
            <a:spLocks noChangeArrowheads="1"/>
          </p:cNvSpPr>
          <p:nvPr/>
        </p:nvSpPr>
        <p:spPr bwMode="auto">
          <a:xfrm>
            <a:off x="577850" y="546735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37931725" indent="-37474525"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a:solidFill>
                  <a:srgbClr val="000000"/>
                </a:solidFill>
                <a:ea typeface="ＭＳ Ｐゴシック" pitchFamily="34" charset="-128"/>
              </a:rPr>
              <a:t>This is the velocity at which the overall shape of the wave’s amplitudes, or the wave ‘envelope’, propagates. (= </a:t>
            </a:r>
            <a:r>
              <a:rPr lang="en-US" altLang="en-US" i="1">
                <a:solidFill>
                  <a:srgbClr val="000000"/>
                </a:solidFill>
                <a:ea typeface="ＭＳ Ｐゴシック" pitchFamily="34" charset="-128"/>
              </a:rPr>
              <a:t>signal velocity</a:t>
            </a:r>
            <a:r>
              <a:rPr lang="en-US" altLang="en-US">
                <a:solidFill>
                  <a:srgbClr val="000000"/>
                </a:solidFill>
                <a:ea typeface="ＭＳ Ｐゴシック" pitchFamily="34" charset="-128"/>
              </a:rPr>
              <a:t>)</a:t>
            </a:r>
          </a:p>
          <a:p>
            <a:pPr eaLnBrk="1" hangingPunct="1"/>
            <a:r>
              <a:rPr lang="en-US" altLang="en-US">
                <a:solidFill>
                  <a:srgbClr val="000000"/>
                </a:solidFill>
                <a:ea typeface="ＭＳ Ｐゴシック" pitchFamily="34" charset="-128"/>
              </a:rPr>
              <a:t>Here, phase velocity = group velocity (the medium is </a:t>
            </a:r>
            <a:r>
              <a:rPr lang="en-US" altLang="en-US" i="1">
                <a:solidFill>
                  <a:srgbClr val="FF0000"/>
                </a:solidFill>
                <a:ea typeface="ＭＳ Ｐゴシック" pitchFamily="34" charset="-128"/>
              </a:rPr>
              <a:t>non-dispersive</a:t>
            </a:r>
            <a:r>
              <a:rPr lang="en-US" altLang="en-US">
                <a:solidFill>
                  <a:srgbClr val="000000"/>
                </a:solidFill>
                <a:ea typeface="ＭＳ Ｐゴシック" pitchFamily="34" charset="-128"/>
              </a:rPr>
              <a:t>)</a:t>
            </a:r>
          </a:p>
        </p:txBody>
      </p:sp>
      <p:sp>
        <p:nvSpPr>
          <p:cNvPr id="7066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A826C075-13A4-42A1-B6DF-711251BF8C8D}" type="slidenum">
              <a:rPr lang="en-IN" altLang="en-US">
                <a:solidFill>
                  <a:srgbClr val="FEFEFE"/>
                </a:solidFill>
              </a:rPr>
              <a:pPr eaLnBrk="1" hangingPunct="1"/>
              <a:t>9</a:t>
            </a:fld>
            <a:endParaRPr lang="en-IN" altLang="en-US">
              <a:solidFill>
                <a:srgbClr val="FEFEFE"/>
              </a:solidFill>
            </a:endParaRPr>
          </a:p>
        </p:txBody>
      </p:sp>
      <p:sp>
        <p:nvSpPr>
          <p:cNvPr id="70662" name="Rectangle 5"/>
          <p:cNvSpPr>
            <a:spLocks noChangeArrowheads="1"/>
          </p:cNvSpPr>
          <p:nvPr/>
        </p:nvSpPr>
        <p:spPr bwMode="auto">
          <a:xfrm>
            <a:off x="6516688" y="6484938"/>
            <a:ext cx="24114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b="1">
                <a:solidFill>
                  <a:srgbClr val="000000"/>
                </a:solidFill>
                <a:latin typeface="Cambria" pitchFamily="18" charset="0"/>
              </a:rPr>
              <a:t>Dr. Kamalpreet Kaur </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19130</TotalTime>
  <Words>2692</Words>
  <Application>Microsoft Office PowerPoint</Application>
  <PresentationFormat>On-screen Show (4:3)</PresentationFormat>
  <Paragraphs>291</Paragraphs>
  <Slides>53</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53</vt:i4>
      </vt:variant>
    </vt:vector>
  </HeadingPairs>
  <TitlesOfParts>
    <vt:vector size="57" baseType="lpstr">
      <vt:lpstr>Default Design</vt:lpstr>
      <vt:lpstr>Austin</vt:lpstr>
      <vt:lpstr>1_Austin</vt:lpstr>
      <vt:lpstr>Equation</vt:lpstr>
      <vt:lpstr>Wave Velocity or Phase Velocity</vt:lpstr>
      <vt:lpstr>Wave velocity/phase velocity</vt:lpstr>
      <vt:lpstr>PowerPoint Presentation</vt:lpstr>
      <vt:lpstr>PowerPoint Presentation</vt:lpstr>
      <vt:lpstr>PowerPoint Presentation</vt:lpstr>
      <vt:lpstr>Phase velocity of de-Broglie waves exceeds velocity of light</vt:lpstr>
      <vt:lpstr>PowerPoint Presentation</vt:lpstr>
      <vt:lpstr>Group velocity: the concept of wave packet</vt:lpstr>
      <vt:lpstr>The Group Velocity</vt:lpstr>
      <vt:lpstr>Dispersion: phase/group velocity depends on frequency</vt:lpstr>
      <vt:lpstr>Expression for group velocity and wave velocity</vt:lpstr>
      <vt:lpstr>PowerPoint Presentation</vt:lpstr>
      <vt:lpstr>Group Velocity</vt:lpstr>
      <vt:lpstr>Relation between phase velocity and group velocity</vt:lpstr>
      <vt:lpstr> </vt:lpstr>
      <vt:lpstr>Group Velocity of De-Broglie’s waves</vt:lpstr>
      <vt:lpstr>PowerPoint Presentation</vt:lpstr>
      <vt:lpstr>PowerPoint Presentation</vt:lpstr>
      <vt:lpstr>Heisenberg Uncertainty Principle</vt:lpstr>
      <vt:lpstr>PowerPoint Presentation</vt:lpstr>
      <vt:lpstr>Applications of Heisenberg Uncertainty Principle</vt:lpstr>
      <vt:lpstr>PowerPoint Presentation</vt:lpstr>
      <vt:lpstr>PowerPoint Presentation</vt:lpstr>
      <vt:lpstr>PowerPoint Presentation</vt:lpstr>
      <vt:lpstr>Radius of Bohr’s first orbit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MRIU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Amit Kumar chawla</dc:creator>
  <cp:lastModifiedBy>Kamalpreet Kaur</cp:lastModifiedBy>
  <cp:revision>996</cp:revision>
  <dcterms:created xsi:type="dcterms:W3CDTF">2010-08-17T07:52:13Z</dcterms:created>
  <dcterms:modified xsi:type="dcterms:W3CDTF">2016-04-01T08:27:06Z</dcterms:modified>
</cp:coreProperties>
</file>