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1" r:id="rId3"/>
    <p:sldId id="274" r:id="rId4"/>
    <p:sldId id="283" r:id="rId5"/>
    <p:sldId id="284" r:id="rId6"/>
    <p:sldId id="285" r:id="rId7"/>
    <p:sldId id="286" r:id="rId8"/>
    <p:sldId id="307" r:id="rId9"/>
    <p:sldId id="303" r:id="rId10"/>
    <p:sldId id="275" r:id="rId11"/>
    <p:sldId id="276" r:id="rId12"/>
    <p:sldId id="257" r:id="rId13"/>
    <p:sldId id="259" r:id="rId14"/>
    <p:sldId id="260" r:id="rId15"/>
    <p:sldId id="287" r:id="rId16"/>
    <p:sldId id="288" r:id="rId17"/>
    <p:sldId id="290" r:id="rId18"/>
    <p:sldId id="279" r:id="rId19"/>
    <p:sldId id="304" r:id="rId20"/>
    <p:sldId id="261" r:id="rId21"/>
    <p:sldId id="305" r:id="rId22"/>
    <p:sldId id="306" r:id="rId23"/>
    <p:sldId id="292" r:id="rId24"/>
    <p:sldId id="293" r:id="rId25"/>
    <p:sldId id="296" r:id="rId26"/>
    <p:sldId id="297" r:id="rId27"/>
    <p:sldId id="291" r:id="rId28"/>
    <p:sldId id="298" r:id="rId29"/>
    <p:sldId id="299" r:id="rId30"/>
    <p:sldId id="30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EA576-F1F9-4884-A630-E23261534212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9321-10E2-4E20-94EE-437C6914DD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athematica1Mono" pitchFamily="18" charset="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athematica1Mono" pitchFamily="18" charset="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athematica1Mono" pitchFamily="18" charset="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athematica1Mono" pitchFamily="18" charset="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athematica1Mono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thematica1Mono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thematica1Mono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thematica1Mono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thematica1Mono" pitchFamily="18" charset="2"/>
              </a:defRPr>
            </a:lvl9pPr>
          </a:lstStyle>
          <a:p>
            <a:pPr eaLnBrk="1" hangingPunct="1"/>
            <a:fld id="{94DFAC5D-3A56-4733-A780-EA6EBA05160C}" type="slidenum">
              <a:rPr lang="en-US" smtClean="0">
                <a:latin typeface="Arial" charset="0"/>
              </a:rPr>
              <a:pPr eaLnBrk="1" hangingPunct="1"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C663-81D8-41BC-A332-B1DCADA9D64F}" type="datetimeFigureOut">
              <a:rPr lang="en-US" smtClean="0"/>
              <a:pPr/>
              <a:t>4/23/2019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C25D-4CF6-41D8-B4B4-43EB5A6AC9A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7.wmf"/><Relationship Id="rId9" Type="http://schemas.openxmlformats.org/officeDocument/2006/relationships/image" Target="../media/image35.png"/><Relationship Id="rId1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  <a:endParaRPr lang="en-IN" dirty="0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43536" y="1128480"/>
            <a:ext cx="4481514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Classical Physics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Predictable outcomes!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Variables are continuous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Take on finite known values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Always has a known state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Binary numbers in the form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switches that are on or off!</a:t>
            </a:r>
          </a:p>
        </p:txBody>
      </p:sp>
      <p:pic>
        <p:nvPicPr>
          <p:cNvPr id="7" name="Picture 5" descr="Number-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254" y="2504834"/>
            <a:ext cx="3581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85116" y="1071546"/>
            <a:ext cx="507209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Quantum Physics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Violate classical laws at a small scale (~h, Plank’s Constant)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Variables are discrete |0&gt; or |1&gt;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be in a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superposition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values (representing all states simultaneously) 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State is indeterminate until measured.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3200" dirty="0">
              <a:latin typeface="Helvetica" pitchFamily="4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072066" y="3929066"/>
          <a:ext cx="19716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4" imgW="1054080" imgH="253800" progId="Equation.3">
                  <p:embed/>
                </p:oleObj>
              </mc:Choice>
              <mc:Fallback>
                <p:oleObj name="Equation" r:id="rId4" imgW="10540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929066"/>
                        <a:ext cx="197167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508"/>
          <a:stretch>
            <a:fillRect/>
          </a:stretch>
        </p:blipFill>
        <p:spPr bwMode="auto">
          <a:xfrm>
            <a:off x="484182" y="2012491"/>
            <a:ext cx="1548000" cy="149584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2649562" y="2040386"/>
            <a:ext cx="1576421" cy="14976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71472" y="299110"/>
            <a:ext cx="3198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conventional memory: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Tossed coin</a:t>
            </a:r>
            <a:endParaRPr lang="en-IN" sz="24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47001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Result is either  0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50" y="146888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or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1886" y="149178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8138" y="228804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quantum memory: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Spinning coin</a:t>
            </a:r>
            <a:endParaRPr lang="en-IN" sz="24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7" name="Picture 5" descr="https://nickshell1983.files.wordpress.com/2009/11/quarter3.jpg"/>
          <p:cNvPicPr>
            <a:picLocks noChangeAspect="1" noChangeArrowheads="1"/>
          </p:cNvPicPr>
          <p:nvPr/>
        </p:nvPicPr>
        <p:blipFill>
          <a:blip r:embed="rId4"/>
          <a:srcRect t="3485" b="19000"/>
          <a:stretch>
            <a:fillRect/>
          </a:stretch>
        </p:blipFill>
        <p:spPr bwMode="auto">
          <a:xfrm>
            <a:off x="5875794" y="1984796"/>
            <a:ext cx="1800000" cy="171451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44580" y="1452306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Result is 0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7378" y="144777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and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94318" y="14606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354" y="3953768"/>
            <a:ext cx="291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sequence of 11 bits: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0086" y="4583328"/>
            <a:ext cx="193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11111011011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1782" y="4641384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(0+1)(0+1)(0+1)(0+1)(0+1)(1+0)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(0+1)(0+1)(1+0)(0+1)(0+1)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21" y="6006630"/>
            <a:ext cx="371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stores only one number: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2011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81341" y="4040852"/>
            <a:ext cx="420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sequence of 11 quantum bits: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57286" y="5990984"/>
            <a:ext cx="4084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stores all numbers from 1 to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2048 (</a:t>
            </a:r>
            <a:r>
              <a:rPr lang="en-US" sz="24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All possibilities !!)</a:t>
            </a:r>
            <a:endParaRPr lang="en-IN" sz="2400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86710" y="1496778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(both)</a:t>
            </a:r>
            <a:endParaRPr lang="en-IN" sz="24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594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Classical bits (</a:t>
            </a:r>
            <a:r>
              <a:rPr lang="en-US" sz="28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Cbits</a:t>
            </a:r>
            <a:r>
              <a:rPr lang="en-US" sz="28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IN" sz="2800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135262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two states of a Classical bit by a pair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orthonormal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vectors  denoted by the symbols|0&gt; and |1&gt;.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It is convenient to represent the four states of two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Cbits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|0&gt;|0&gt;, |0&gt;|1&gt;, |1&gt;|0&gt; and |1&gt;|1&gt; or more readably |00&gt;  |01&gt;  |10&gt;  |11&gt;</a:t>
            </a:r>
          </a:p>
          <a:p>
            <a:pPr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Most compactly of all, using the decimal representation of 2bit number represented by the pair of C-bits</a:t>
            </a:r>
          </a:p>
          <a:p>
            <a:pPr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|0&gt;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|1&gt;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|2&gt;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|3&gt;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One represents the states of ‘n’ as the 2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orthonormal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vectors in 2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dimensions.</a:t>
            </a:r>
          </a:p>
          <a:p>
            <a:pPr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IN" sz="24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5715016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Thus for example |19&gt;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|010011&gt;= |0&gt;|1&gt;|0&gt;|0&gt; |1&gt; |1&gt;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Quantum bits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429784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Quantum Bit or a Qubit, is the smallest unit of quantum information, analogous to the bit, in classical computers.</a:t>
            </a: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general state of a single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Qubit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a superposition of the two classical basis states</a:t>
            </a:r>
          </a:p>
          <a:p>
            <a:pPr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86116" y="2786058"/>
          <a:ext cx="1971689" cy="48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1054080" imgH="253800" progId="Equation.3">
                  <p:embed/>
                </p:oleObj>
              </mc:Choice>
              <mc:Fallback>
                <p:oleObj name="Equation" r:id="rId3" imgW="10540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786058"/>
                        <a:ext cx="1971689" cy="484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964" y="3429000"/>
            <a:ext cx="903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Where the amplitudes 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β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 complex numbers constrained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only by the normalization condition 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14678" y="4357695"/>
          <a:ext cx="171451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5" imgW="876240" imgH="368280" progId="Equation.3">
                  <p:embed/>
                </p:oleObj>
              </mc:Choice>
              <mc:Fallback>
                <p:oleObj name="Equation" r:id="rId5" imgW="87624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357695"/>
                        <a:ext cx="171451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5143512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general state of 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Qubits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has the form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                      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082925" y="5802332"/>
          <a:ext cx="16621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7" imgW="888840" imgH="253800" progId="Equation.3">
                  <p:embed/>
                </p:oleObj>
              </mc:Choice>
              <mc:Fallback>
                <p:oleObj name="Equation" r:id="rId7" imgW="8888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5802332"/>
                        <a:ext cx="166211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With complex amplitudes constrained only by the normalization condition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214678" y="1683196"/>
          <a:ext cx="128588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685800" imgH="368280" progId="Equation.3">
                  <p:embed/>
                </p:oleObj>
              </mc:Choice>
              <mc:Fallback>
                <p:oleObj name="Equation" r:id="rId3" imgW="685800" imgH="36828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683196"/>
                        <a:ext cx="128588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3071810"/>
            <a:ext cx="75408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Most general possible state of  two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Qubit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has the form</a:t>
            </a:r>
          </a:p>
          <a:p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5066" y="3735856"/>
          <a:ext cx="478634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2882880" imgH="711000" progId="Equation.3">
                  <p:embed/>
                </p:oleObj>
              </mc:Choice>
              <mc:Fallback>
                <p:oleObj name="Equation" r:id="rId5" imgW="28828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066" y="3735856"/>
                        <a:ext cx="478634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820267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77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Information: 1 Bit Example</a:t>
            </a:r>
            <a:b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(Coin</a:t>
            </a:r>
            <a:r>
              <a:rPr kumimoji="0" lang="en-US" sz="2400" b="0" i="0" u="sng" strike="noStrike" kern="1200" cap="none" spc="0" normalizeH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tossing experiment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546847" y="911020"/>
            <a:ext cx="56388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Classical Information: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 bit is in state 0 or state 1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Classical Information with Uncertainty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(p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p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Quantum Information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 is  simultaneously both  0(tail) and 1 (head)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are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complex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5839004" y="1063828"/>
            <a:ext cx="1005893" cy="97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7816125" y="1051383"/>
            <a:ext cx="1023155" cy="972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5803146" y="3018126"/>
            <a:ext cx="1005893" cy="972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7820608" y="3032575"/>
            <a:ext cx="1023155" cy="972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572264" y="2500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5941708" y="5380517"/>
            <a:ext cx="1130622" cy="828000"/>
            <a:chOff x="5690248" y="5286388"/>
            <a:chExt cx="1130622" cy="828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690248" y="5307599"/>
              <a:ext cx="0" cy="73037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24"/>
            <p:cNvGrpSpPr/>
            <p:nvPr/>
          </p:nvGrpSpPr>
          <p:grpSpPr>
            <a:xfrm>
              <a:off x="6668470" y="5307599"/>
              <a:ext cx="152400" cy="730370"/>
              <a:chOff x="6785738" y="5105400"/>
              <a:chExt cx="152400" cy="73037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5786446" y="5286388"/>
              <a:ext cx="856873" cy="82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3" name="Group 32"/>
          <p:cNvGrpSpPr/>
          <p:nvPr/>
        </p:nvGrpSpPr>
        <p:grpSpPr>
          <a:xfrm>
            <a:off x="7806036" y="5398167"/>
            <a:ext cx="1130622" cy="828000"/>
            <a:chOff x="7429520" y="5357826"/>
            <a:chExt cx="1130622" cy="82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429520" y="5379037"/>
              <a:ext cx="0" cy="73037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4"/>
            <p:cNvGrpSpPr/>
            <p:nvPr/>
          </p:nvGrpSpPr>
          <p:grpSpPr>
            <a:xfrm>
              <a:off x="8407742" y="5379037"/>
              <a:ext cx="152400" cy="730370"/>
              <a:chOff x="6785738" y="5105400"/>
              <a:chExt cx="152400" cy="7303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7541299" y="5357826"/>
              <a:ext cx="871575" cy="82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34" name="TextBox 33"/>
          <p:cNvSpPr txBox="1"/>
          <p:nvPr/>
        </p:nvSpPr>
        <p:spPr>
          <a:xfrm>
            <a:off x="5531791" y="54822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mbol" pitchFamily="18" charset="2"/>
                <a:cs typeface="Arial" pitchFamily="34" charset="0"/>
              </a:rPr>
              <a:t>a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0</a:t>
            </a:r>
            <a:endParaRPr lang="en-IN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65066" y="55270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mbol" pitchFamily="18" charset="2"/>
                <a:cs typeface="Arial" pitchFamily="34" charset="0"/>
              </a:rPr>
              <a:t>a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endParaRPr lang="en-IN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144606" y="554104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+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85608" y="1967467"/>
            <a:ext cx="1515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state1=|1&gt;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59224" y="1958503"/>
            <a:ext cx="1515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state2=|0&gt;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97358" y="3918146"/>
            <a:ext cx="1670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state1=|1&gt;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0</a:t>
            </a:r>
            <a:endParaRPr lang="en-IN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24328" y="3895455"/>
            <a:ext cx="1670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state1=|0&gt;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1</a:t>
            </a:r>
            <a:endParaRPr lang="en-IN" sz="22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143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Information: n(=3) Bit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943410" y="1000108"/>
            <a:ext cx="4857752" cy="5857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Classical Information: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 of n bits specified by a string x in {0,1}</a:t>
            </a:r>
            <a:r>
              <a:rPr kumimoji="0" lang="en-US" sz="4800" b="0" i="0" u="none" strike="noStrike" kern="1200" cap="none" spc="0" normalizeH="0" baseline="30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30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Classical Information with Uncertainty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 described by probability distribution over 2</a:t>
            </a:r>
            <a:r>
              <a:rPr kumimoji="0" lang="en-US" sz="4800" b="0" i="0" u="none" strike="noStrike" kern="1200" cap="none" spc="0" normalizeH="0" baseline="30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possibilities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(p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p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…., p 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4800" b="0" i="0" u="none" strike="noStrike" kern="1200" cap="none" spc="0" normalizeH="0" baseline="30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-1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Quantum Information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 is a superposition over 2</a:t>
            </a:r>
            <a:r>
              <a:rPr kumimoji="0" lang="en-US" sz="4800" b="0" i="0" u="none" strike="noStrike" kern="1200" cap="none" spc="0" normalizeH="0" baseline="30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possibilities</a:t>
            </a: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0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, a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1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,.., a 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2</a:t>
            </a:r>
            <a:r>
              <a:rPr kumimoji="0" lang="en-US" sz="4800" b="0" i="0" u="none" strike="noStrike" kern="1200" cap="none" spc="0" normalizeH="0" baseline="30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-1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), where </a:t>
            </a:r>
            <a:r>
              <a:rPr lang="en-US" sz="4800" dirty="0">
                <a:solidFill>
                  <a:srgbClr val="008000"/>
                </a:solidFill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is complex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7357275" y="2892351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6574494" y="569674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7469054" y="6006731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8326310" y="5993284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6611798" y="5979837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7455607" y="5193784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6598351" y="5213358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8254872" y="4432117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6540360" y="4432117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6553807" y="3656545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8230177" y="1339138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7440156" y="2076438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8241425" y="2878904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8241425" y="5193784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7415266" y="4432117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8196881" y="3671059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7384169" y="3671059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6549787" y="2878904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8231015" y="2103332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6605591" y="2130226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7427776" y="1299242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6587941" y="1352235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8190674" y="551186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7391409" y="535605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0" name="TextBox 69"/>
          <p:cNvSpPr txBox="1"/>
          <p:nvPr/>
        </p:nvSpPr>
        <p:spPr>
          <a:xfrm>
            <a:off x="4071934" y="698710"/>
            <a:ext cx="2456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state1=|000&gt;, 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b="1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000</a:t>
            </a:r>
            <a:endParaRPr lang="en-IN" sz="2200" b="1" baseline="-25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9194" y="1431670"/>
            <a:ext cx="2472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state1=|001&gt;, 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b="1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001</a:t>
            </a:r>
            <a:endParaRPr lang="en-IN" sz="2200" b="1" baseline="-25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70802" y="2155366"/>
            <a:ext cx="2472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state1=|010&gt;, 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b="1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010</a:t>
            </a:r>
            <a:endParaRPr lang="en-IN" sz="2200" b="1" baseline="-25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50632" y="2888326"/>
            <a:ext cx="2440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state1=|011&gt;, 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b="1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011</a:t>
            </a:r>
            <a:endParaRPr lang="en-IN" sz="2200" b="1" baseline="-25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71934" y="3685724"/>
            <a:ext cx="2472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state1=|100&gt;, 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b="1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IN" sz="2200" b="1" baseline="-25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93708" y="4462226"/>
            <a:ext cx="2472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state1=|101&gt;, 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b="1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101</a:t>
            </a:r>
            <a:endParaRPr lang="en-IN" sz="2200" b="1" baseline="-25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93708" y="5231468"/>
            <a:ext cx="2440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state1=|110&gt;, 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b="1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110</a:t>
            </a:r>
            <a:endParaRPr lang="en-IN" sz="2200" b="1" baseline="-25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71934" y="6000768"/>
            <a:ext cx="240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state1=|111&gt;, 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b="1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111</a:t>
            </a:r>
            <a:endParaRPr lang="en-IN" sz="2200" b="1" baseline="-25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142844" y="1785926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500562" y="285728"/>
            <a:ext cx="4372386" cy="6429396"/>
            <a:chOff x="5105400" y="1539448"/>
            <a:chExt cx="3767548" cy="4897210"/>
          </a:xfrm>
        </p:grpSpPr>
        <p:grpSp>
          <p:nvGrpSpPr>
            <p:cNvPr id="85" name="Group 3"/>
            <p:cNvGrpSpPr/>
            <p:nvPr/>
          </p:nvGrpSpPr>
          <p:grpSpPr>
            <a:xfrm>
              <a:off x="5105400" y="1539448"/>
              <a:ext cx="1153066" cy="2403306"/>
              <a:chOff x="5214666" y="1610203"/>
              <a:chExt cx="1153066" cy="2403306"/>
            </a:xfrm>
          </p:grpSpPr>
          <p:sp>
            <p:nvSpPr>
              <p:cNvPr id="122" name="TextBox 23"/>
              <p:cNvSpPr txBox="1"/>
              <p:nvPr/>
            </p:nvSpPr>
            <p:spPr>
              <a:xfrm>
                <a:off x="5539596" y="1610203"/>
                <a:ext cx="828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Symbol" pitchFamily="18" charset="2"/>
                  </a:rPr>
                  <a:t>a</a:t>
                </a:r>
                <a:r>
                  <a:rPr lang="en-US" sz="2800" b="1" baseline="-25000" dirty="0">
                    <a:solidFill>
                      <a:srgbClr val="C00000"/>
                    </a:solidFill>
                  </a:rPr>
                  <a:t>000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14666" y="2203718"/>
                <a:ext cx="115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Symbol" pitchFamily="18" charset="2"/>
                  </a:rPr>
                  <a:t>+ a</a:t>
                </a:r>
                <a:r>
                  <a:rPr lang="en-US" sz="2800" b="1" baseline="-25000" dirty="0">
                    <a:solidFill>
                      <a:srgbClr val="C00000"/>
                    </a:solidFill>
                  </a:rPr>
                  <a:t>001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214666" y="2861545"/>
                <a:ext cx="11530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Symbol" pitchFamily="18" charset="2"/>
                  </a:rPr>
                  <a:t>+ a</a:t>
                </a:r>
                <a:r>
                  <a:rPr lang="en-US" sz="2800" b="1" baseline="-25000" dirty="0">
                    <a:solidFill>
                      <a:srgbClr val="C00000"/>
                    </a:solidFill>
                  </a:rPr>
                  <a:t>010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14666" y="3490289"/>
                <a:ext cx="11530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Symbol" pitchFamily="18" charset="2"/>
                  </a:rPr>
                  <a:t>+ a</a:t>
                </a:r>
                <a:r>
                  <a:rPr lang="en-US" sz="2800" b="1" baseline="-25000" dirty="0">
                    <a:solidFill>
                      <a:srgbClr val="C00000"/>
                    </a:solidFill>
                  </a:rPr>
                  <a:t>011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143499" y="3994607"/>
              <a:ext cx="1153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+ a</a:t>
              </a:r>
              <a:r>
                <a:rPr lang="en-US" sz="2800" b="1" baseline="-25000" dirty="0">
                  <a:solidFill>
                    <a:srgbClr val="C00000"/>
                  </a:solidFill>
                </a:rPr>
                <a:t>100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81600" y="4577258"/>
              <a:ext cx="1076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+ a</a:t>
              </a:r>
              <a:r>
                <a:rPr lang="en-US" sz="2800" b="1" baseline="-25000" dirty="0">
                  <a:solidFill>
                    <a:srgbClr val="C00000"/>
                  </a:solidFill>
                </a:rPr>
                <a:t>101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81601" y="5235085"/>
              <a:ext cx="1157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+ a</a:t>
              </a:r>
              <a:r>
                <a:rPr lang="en-US" sz="2800" b="1" baseline="-25000" dirty="0">
                  <a:solidFill>
                    <a:srgbClr val="C00000"/>
                  </a:solidFill>
                </a:rPr>
                <a:t>110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5863829"/>
              <a:ext cx="1157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+ a</a:t>
              </a:r>
              <a:r>
                <a:rPr lang="en-US" sz="2800" b="1" baseline="-25000" dirty="0">
                  <a:solidFill>
                    <a:srgbClr val="C00000"/>
                  </a:solidFill>
                </a:rPr>
                <a:t>111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324600" y="2861415"/>
              <a:ext cx="0" cy="476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59"/>
            <p:cNvGrpSpPr/>
            <p:nvPr/>
          </p:nvGrpSpPr>
          <p:grpSpPr>
            <a:xfrm>
              <a:off x="8710482" y="2853853"/>
              <a:ext cx="152400" cy="519638"/>
              <a:chOff x="6785738" y="5105400"/>
              <a:chExt cx="152400" cy="730370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>
              <a:off x="6324600" y="2229025"/>
              <a:ext cx="0" cy="476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63"/>
            <p:cNvGrpSpPr/>
            <p:nvPr/>
          </p:nvGrpSpPr>
          <p:grpSpPr>
            <a:xfrm>
              <a:off x="8710482" y="2221463"/>
              <a:ext cx="152400" cy="519638"/>
              <a:chOff x="6785738" y="5105400"/>
              <a:chExt cx="152400" cy="73037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6314694" y="1610203"/>
              <a:ext cx="0" cy="476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67"/>
            <p:cNvGrpSpPr/>
            <p:nvPr/>
          </p:nvGrpSpPr>
          <p:grpSpPr>
            <a:xfrm>
              <a:off x="8700576" y="1602641"/>
              <a:ext cx="152400" cy="519638"/>
              <a:chOff x="6785738" y="5105400"/>
              <a:chExt cx="152400" cy="730370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/>
            <p:nvPr/>
          </p:nvCxnSpPr>
          <p:spPr>
            <a:xfrm>
              <a:off x="6324600" y="3500089"/>
              <a:ext cx="0" cy="476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71"/>
            <p:cNvGrpSpPr/>
            <p:nvPr/>
          </p:nvGrpSpPr>
          <p:grpSpPr>
            <a:xfrm>
              <a:off x="8710482" y="3492527"/>
              <a:ext cx="152400" cy="519638"/>
              <a:chOff x="6785738" y="5105400"/>
              <a:chExt cx="152400" cy="73037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>
              <a:off x="6324600" y="4136162"/>
              <a:ext cx="0" cy="476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75"/>
            <p:cNvGrpSpPr/>
            <p:nvPr/>
          </p:nvGrpSpPr>
          <p:grpSpPr>
            <a:xfrm>
              <a:off x="8710482" y="4128600"/>
              <a:ext cx="152400" cy="519638"/>
              <a:chOff x="6785738" y="5105400"/>
              <a:chExt cx="152400" cy="730370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>
              <a:off x="6324600" y="4729465"/>
              <a:ext cx="0" cy="476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79"/>
            <p:cNvGrpSpPr/>
            <p:nvPr/>
          </p:nvGrpSpPr>
          <p:grpSpPr>
            <a:xfrm>
              <a:off x="8710482" y="4721903"/>
              <a:ext cx="152400" cy="519638"/>
              <a:chOff x="6785738" y="5105400"/>
              <a:chExt cx="152400" cy="73037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>
              <a:off x="6330352" y="5358393"/>
              <a:ext cx="0" cy="476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83"/>
            <p:cNvGrpSpPr/>
            <p:nvPr/>
          </p:nvGrpSpPr>
          <p:grpSpPr>
            <a:xfrm>
              <a:off x="8716234" y="5350831"/>
              <a:ext cx="152400" cy="519638"/>
              <a:chOff x="6785738" y="5105400"/>
              <a:chExt cx="152400" cy="730370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6334666" y="5924582"/>
              <a:ext cx="0" cy="476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87"/>
            <p:cNvGrpSpPr/>
            <p:nvPr/>
          </p:nvGrpSpPr>
          <p:grpSpPr>
            <a:xfrm>
              <a:off x="8720548" y="5917020"/>
              <a:ext cx="152400" cy="519638"/>
              <a:chOff x="6785738" y="5105400"/>
              <a:chExt cx="152400" cy="73037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785738" y="5105400"/>
                <a:ext cx="148462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6785738" y="5470585"/>
                <a:ext cx="152400" cy="3651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Group 161"/>
          <p:cNvGrpSpPr/>
          <p:nvPr/>
        </p:nvGrpSpPr>
        <p:grpSpPr>
          <a:xfrm>
            <a:off x="6133969" y="375951"/>
            <a:ext cx="2456548" cy="6367998"/>
            <a:chOff x="6380707" y="375951"/>
            <a:chExt cx="2456548" cy="6367998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7255678" y="2906865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9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6414841" y="410020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0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7309401" y="6093815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8166657" y="6080368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6452145" y="6095949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3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7252412" y="5309896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4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6438698" y="5314956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8095219" y="4475659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6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6380707" y="4475659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7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6394154" y="3685573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8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8070524" y="1223026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7280503" y="2061924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0" name="Picture 2"/>
            <p:cNvPicPr>
              <a:picLocks noChangeAspect="1" noChangeArrowheads="1"/>
            </p:cNvPicPr>
            <p:nvPr/>
          </p:nvPicPr>
          <p:blipFill>
            <a:blip r:embed="rId2"/>
            <a:srcRect t="4508"/>
            <a:stretch>
              <a:fillRect/>
            </a:stretch>
          </p:blipFill>
          <p:spPr bwMode="auto">
            <a:xfrm>
              <a:off x="8081772" y="2907932"/>
              <a:ext cx="670598" cy="64800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1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8081772" y="5295382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2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7226585" y="4490173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3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8037228" y="3700087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7210002" y="3700087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5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6419162" y="2907932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6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8071361" y="2088818"/>
              <a:ext cx="684000" cy="649804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7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6445938" y="2057656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8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7268123" y="1183130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9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6428288" y="1221609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0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8031021" y="391532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1" name="Picture 3"/>
            <p:cNvPicPr>
              <a:picLocks noChangeAspect="1" noChangeArrowheads="1"/>
            </p:cNvPicPr>
            <p:nvPr/>
          </p:nvPicPr>
          <p:blipFill>
            <a:blip r:embed="rId3"/>
            <a:srcRect l="4567" t="4599" r="4097" b="8025"/>
            <a:stretch>
              <a:fillRect/>
            </a:stretch>
          </p:blipFill>
          <p:spPr bwMode="auto">
            <a:xfrm>
              <a:off x="7231756" y="375951"/>
              <a:ext cx="682101" cy="648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-428660" y="571480"/>
            <a:ext cx="4857752" cy="585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Quantum Information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 is a superposition over 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possibilities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, 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Symbol" pitchFamily="18" charset="2"/>
                <a:cs typeface="Arial" pitchFamily="34" charset="0"/>
              </a:rPr>
              <a:t>..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.a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is complex</a:t>
            </a: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356"/>
            <a:ext cx="871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Arial" pitchFamily="34" charset="0"/>
                <a:cs typeface="Arial" pitchFamily="34" charset="0"/>
              </a:rPr>
              <a:t>A ‘bit’ is the basic unit of classical information, but the term is also used to refer to an elementary classical system that can be in one of two states.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2643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843114"/>
            <a:ext cx="8643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Arial" pitchFamily="34" charset="0"/>
                <a:cs typeface="Arial" pitchFamily="34" charset="0"/>
              </a:rPr>
              <a:t>A qubit can ‘somehow’ be both at the same time 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are simply confused.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532" y="5116748"/>
            <a:ext cx="8786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Arial" pitchFamily="34" charset="0"/>
                <a:cs typeface="Arial" pitchFamily="34" charset="0"/>
              </a:rPr>
              <a:t>But, unlike a classical bit, a </a:t>
            </a:r>
            <a:r>
              <a:rPr lang="en-IN" sz="2200" dirty="0" err="1">
                <a:latin typeface="Arial" pitchFamily="34" charset="0"/>
                <a:cs typeface="Arial" pitchFamily="34" charset="0"/>
              </a:rPr>
              <a:t>qubit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is associated with an infinite set</a:t>
            </a:r>
            <a:br>
              <a:rPr lang="en-IN" sz="2200" dirty="0">
                <a:latin typeface="Arial" pitchFamily="34" charset="0"/>
                <a:cs typeface="Arial" pitchFamily="34" charset="0"/>
              </a:rPr>
            </a:br>
            <a:r>
              <a:rPr lang="en-IN" sz="2200" dirty="0">
                <a:latin typeface="Arial" pitchFamily="34" charset="0"/>
                <a:cs typeface="Arial" pitchFamily="34" charset="0"/>
              </a:rPr>
              <a:t>of </a:t>
            </a:r>
            <a:r>
              <a:rPr lang="en-IN" sz="2200" dirty="0" err="1">
                <a:latin typeface="Arial" pitchFamily="34" charset="0"/>
                <a:cs typeface="Arial" pitchFamily="34" charset="0"/>
              </a:rPr>
              <a:t>noncommuting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two-valued observables that can’t all have definite values simultaneously.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400" y="2252436"/>
            <a:ext cx="871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Arial" pitchFamily="34" charset="0"/>
                <a:cs typeface="Arial" pitchFamily="34" charset="0"/>
              </a:rPr>
              <a:t>For example, a fair coin, is a bit, if the coin lands heads or tails when tossed and not any other feature of the coin, such as its weight or its size.</a:t>
            </a: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8596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Quantum Measurement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685800" y="1066800"/>
            <a:ext cx="5791200" cy="5715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 of 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qubits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,…,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all 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qubits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are examined: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Outcome is 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with probability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|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|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The measurement causes the state of the system to change: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state “collapses”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010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915491" y="3414642"/>
            <a:ext cx="0" cy="6251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08634" y="3390200"/>
            <a:ext cx="172296" cy="3411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408634" y="3731309"/>
            <a:ext cx="176866" cy="3411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t="4508"/>
          <a:stretch>
            <a:fillRect/>
          </a:stretch>
        </p:blipFill>
        <p:spPr bwMode="auto">
          <a:xfrm>
            <a:off x="6830568" y="3382698"/>
            <a:ext cx="745108" cy="7200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7621427" y="3409592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 l="4567" t="4599" r="4097" b="8025"/>
          <a:stretch>
            <a:fillRect/>
          </a:stretch>
        </p:blipFill>
        <p:spPr bwMode="auto">
          <a:xfrm>
            <a:off x="5996003" y="3421972"/>
            <a:ext cx="757890" cy="72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176540"/>
            <a:ext cx="8929718" cy="292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currently done on your laptop today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Numbers as we commonly use them are in decimal (base 10) format. Computers represent them in binary (base 2).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Each computational operation is done one step at a time.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8410" y="21882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Introduction to Computing (~ Classical)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16346" y="2783794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Decimal vs. Binary</a:t>
            </a:r>
          </a:p>
        </p:txBody>
      </p:sp>
      <p:graphicFrame>
        <p:nvGraphicFramePr>
          <p:cNvPr id="25" name="Group 108"/>
          <p:cNvGraphicFramePr>
            <a:graphicFrameLocks noGrp="1"/>
          </p:cNvGraphicFramePr>
          <p:nvPr>
            <p:ph sz="half" idx="1"/>
          </p:nvPr>
        </p:nvGraphicFramePr>
        <p:xfrm>
          <a:off x="568076" y="3812954"/>
          <a:ext cx="7772400" cy="155448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Decimal Representation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 Box 82"/>
          <p:cNvSpPr txBox="1">
            <a:spLocks noChangeArrowheads="1"/>
          </p:cNvSpPr>
          <p:nvPr/>
        </p:nvSpPr>
        <p:spPr bwMode="auto">
          <a:xfrm>
            <a:off x="566316" y="5739042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number 14:  1 in the 10’s and 4 in the 1’s</a:t>
            </a:r>
          </a:p>
        </p:txBody>
      </p:sp>
      <p:sp>
        <p:nvSpPr>
          <p:cNvPr id="27" name="Line 83"/>
          <p:cNvSpPr>
            <a:spLocks noChangeShapeType="1"/>
          </p:cNvSpPr>
          <p:nvPr/>
        </p:nvSpPr>
        <p:spPr bwMode="auto">
          <a:xfrm flipV="1">
            <a:off x="3654228" y="5256444"/>
            <a:ext cx="16002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8" name="Line 84"/>
          <p:cNvSpPr>
            <a:spLocks noChangeShapeType="1"/>
          </p:cNvSpPr>
          <p:nvPr/>
        </p:nvSpPr>
        <p:spPr bwMode="auto">
          <a:xfrm flipV="1">
            <a:off x="5559228" y="5180244"/>
            <a:ext cx="16764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Single </a:t>
            </a:r>
            <a:r>
              <a:rPr lang="en-US" sz="28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Qubit</a:t>
            </a:r>
            <a:r>
              <a:rPr lang="en-US" sz="28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measurement</a:t>
            </a:r>
            <a:endParaRPr lang="en-IN" sz="2800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42984"/>
            <a:ext cx="8229600" cy="3900502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Measurement of a quantum state changes the state.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If a state |v&gt;=a|u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&gt;+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b|u</a:t>
            </a:r>
            <a:r>
              <a:rPr lang="en-IN" sz="2400" baseline="-25000" dirty="0">
                <a:latin typeface="Arial" pitchFamily="34" charset="0"/>
                <a:cs typeface="Arial" pitchFamily="34" charset="0"/>
              </a:rPr>
              <a:t>⊥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&gt;  is  measured as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|u&gt;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, then the state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|v&gt;, changes to |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&gt;.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A second measurement with respect to the same basis will return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|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&gt;,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with probability 1. 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Thus, unless the original state happens to be one of the basis states, a single measurement will change that state, making it impossible to determine the original state from any sequence of measurements.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DIFFER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85728"/>
            <a:ext cx="8501122" cy="6357982"/>
          </a:xfrm>
        </p:spPr>
      </p:pic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u="sng" dirty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Implementations of a “</a:t>
            </a:r>
            <a:r>
              <a:rPr lang="en-US" sz="2800" u="sng" dirty="0" err="1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Qubit</a:t>
            </a:r>
            <a:r>
              <a:rPr lang="en-US" sz="2800" u="sng" dirty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6864" y="1557098"/>
            <a:ext cx="5314960" cy="40433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Polarization of a photon.</a:t>
            </a:r>
          </a:p>
          <a:p>
            <a:pPr eaLnBrk="1" hangingPunct="1"/>
            <a:endParaRPr lang="en-US" sz="2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Spin orientation of an electron</a:t>
            </a:r>
          </a:p>
          <a:p>
            <a:pPr eaLnBrk="1" hangingPunct="1"/>
            <a:endParaRPr lang="en-US" sz="2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Energy level of an atom</a:t>
            </a:r>
          </a:p>
          <a:p>
            <a:pPr>
              <a:buNone/>
            </a:pPr>
            <a:endParaRPr lang="en-US" sz="2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NMR, Ion traps,</a:t>
            </a:r>
            <a:r>
              <a:rPr lang="en-US" sz="2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41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882" y="4462688"/>
            <a:ext cx="3660877" cy="21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571612"/>
            <a:ext cx="3283200" cy="20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08" y="0"/>
            <a:ext cx="9286908" cy="11430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Photon polarization experiment</a:t>
            </a:r>
            <a:br>
              <a:rPr lang="en-US" sz="2600" dirty="0">
                <a:latin typeface="Arial" pitchFamily="34" charset="0"/>
                <a:cs typeface="Arial" pitchFamily="34" charset="0"/>
              </a:rPr>
            </a:br>
            <a:r>
              <a:rPr lang="en-US" sz="2600" dirty="0">
                <a:latin typeface="Arial" pitchFamily="34" charset="0"/>
                <a:cs typeface="Arial" pitchFamily="34" charset="0"/>
              </a:rPr>
              <a:t>(using-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unpolarized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light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350043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source of un-polarized light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214554"/>
            <a:ext cx="2218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Horizontal polarizer ‘A’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780000">
            <a:off x="4551248" y="14606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screen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570" y="2143116"/>
            <a:ext cx="3177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Single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polaroid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attenuates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unpolarized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by 50 percent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5182" y="4947108"/>
            <a:ext cx="2993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Two orthogonal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polaroid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block all photons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15314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case1</a:t>
            </a:r>
            <a:endParaRPr lang="en-IN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6050" y="435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case2</a:t>
            </a:r>
            <a:endParaRPr lang="en-IN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 t="8858"/>
          <a:stretch>
            <a:fillRect/>
          </a:stretch>
        </p:blipFill>
        <p:spPr bwMode="auto">
          <a:xfrm>
            <a:off x="286852" y="464448"/>
            <a:ext cx="3952875" cy="220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43438" y="714356"/>
            <a:ext cx="3475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Inserting a third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polaroid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allows some photons to pass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0755" y="1577272"/>
            <a:ext cx="50674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How do we understand these results? 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200" b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Malu’s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law !</a:t>
            </a:r>
            <a:endParaRPr lang="en-IN" sz="2200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2866151"/>
            <a:ext cx="77364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What about, if source is very </a:t>
            </a:r>
            <a:r>
              <a:rPr lang="en-US" sz="22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dim !!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with very few photons!!)</a:t>
            </a:r>
          </a:p>
          <a:p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                   Rules of Quantum Physics!!!</a:t>
            </a:r>
            <a:endParaRPr lang="en-IN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3674606"/>
            <a:ext cx="282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Quantum Mechanics</a:t>
            </a:r>
            <a:endParaRPr lang="en-IN" sz="2400" b="1" u="sng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4139785"/>
            <a:ext cx="9092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Represent the light polarization by a unit vector: a vector of length ‘1’, 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 pointing appropriate direction.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4929198"/>
            <a:ext cx="427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Example: horizontally polarized light</a:t>
            </a:r>
            <a:endParaRPr lang="en-IN" sz="2000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7"/>
          <p:cNvGrpSpPr>
            <a:grpSpLocks noChangeAspect="1"/>
          </p:cNvGrpSpPr>
          <p:nvPr/>
        </p:nvGrpSpPr>
        <p:grpSpPr bwMode="auto">
          <a:xfrm>
            <a:off x="1071538" y="5451702"/>
            <a:ext cx="2496981" cy="1305790"/>
            <a:chOff x="1568" y="1592"/>
            <a:chExt cx="1766" cy="872"/>
          </a:xfrm>
        </p:grpSpPr>
        <p:sp>
          <p:nvSpPr>
            <p:cNvPr id="25" name="Line 8"/>
            <p:cNvSpPr>
              <a:spLocks noChangeAspect="1" noChangeShapeType="1"/>
            </p:cNvSpPr>
            <p:nvPr/>
          </p:nvSpPr>
          <p:spPr bwMode="auto">
            <a:xfrm flipV="1">
              <a:off x="1784" y="1592"/>
              <a:ext cx="1" cy="3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9"/>
            <p:cNvSpPr>
              <a:spLocks noChangeAspect="1" noChangeShapeType="1"/>
            </p:cNvSpPr>
            <p:nvPr/>
          </p:nvSpPr>
          <p:spPr bwMode="auto">
            <a:xfrm flipV="1">
              <a:off x="1568" y="1696"/>
              <a:ext cx="408" cy="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27" name="Group 10"/>
            <p:cNvGrpSpPr>
              <a:grpSpLocks noChangeAspect="1"/>
            </p:cNvGrpSpPr>
            <p:nvPr/>
          </p:nvGrpSpPr>
          <p:grpSpPr bwMode="auto">
            <a:xfrm rot="14457712" flipH="1">
              <a:off x="1712" y="1752"/>
              <a:ext cx="808" cy="616"/>
              <a:chOff x="1712" y="1752"/>
              <a:chExt cx="808" cy="616"/>
            </a:xfrm>
          </p:grpSpPr>
          <p:sp>
            <p:nvSpPr>
              <p:cNvPr id="33" name="Freeform 11"/>
              <p:cNvSpPr>
                <a:spLocks noChangeAspect="1"/>
              </p:cNvSpPr>
              <p:nvPr/>
            </p:nvSpPr>
            <p:spPr bwMode="auto">
              <a:xfrm>
                <a:off x="1712" y="1752"/>
                <a:ext cx="264" cy="448"/>
              </a:xfrm>
              <a:custGeom>
                <a:avLst/>
                <a:gdLst/>
                <a:ahLst/>
                <a:cxnLst>
                  <a:cxn ang="0">
                    <a:pos x="0" y="160"/>
                  </a:cxn>
                  <a:cxn ang="0">
                    <a:pos x="16" y="72"/>
                  </a:cxn>
                  <a:cxn ang="0">
                    <a:pos x="16" y="24"/>
                  </a:cxn>
                  <a:cxn ang="0">
                    <a:pos x="24" y="0"/>
                  </a:cxn>
                  <a:cxn ang="0">
                    <a:pos x="64" y="0"/>
                  </a:cxn>
                  <a:cxn ang="0">
                    <a:pos x="88" y="8"/>
                  </a:cxn>
                  <a:cxn ang="0">
                    <a:pos x="112" y="40"/>
                  </a:cxn>
                  <a:cxn ang="0">
                    <a:pos x="136" y="120"/>
                  </a:cxn>
                  <a:cxn ang="0">
                    <a:pos x="144" y="224"/>
                  </a:cxn>
                  <a:cxn ang="0">
                    <a:pos x="144" y="296"/>
                  </a:cxn>
                  <a:cxn ang="0">
                    <a:pos x="160" y="384"/>
                  </a:cxn>
                  <a:cxn ang="0">
                    <a:pos x="160" y="408"/>
                  </a:cxn>
                  <a:cxn ang="0">
                    <a:pos x="160" y="424"/>
                  </a:cxn>
                  <a:cxn ang="0">
                    <a:pos x="176" y="440"/>
                  </a:cxn>
                  <a:cxn ang="0">
                    <a:pos x="208" y="448"/>
                  </a:cxn>
                  <a:cxn ang="0">
                    <a:pos x="248" y="408"/>
                  </a:cxn>
                  <a:cxn ang="0">
                    <a:pos x="256" y="360"/>
                  </a:cxn>
                  <a:cxn ang="0">
                    <a:pos x="256" y="304"/>
                  </a:cxn>
                  <a:cxn ang="0">
                    <a:pos x="264" y="256"/>
                  </a:cxn>
                </a:cxnLst>
                <a:rect l="0" t="0" r="r" b="b"/>
                <a:pathLst>
                  <a:path w="264" h="448">
                    <a:moveTo>
                      <a:pt x="0" y="160"/>
                    </a:moveTo>
                    <a:lnTo>
                      <a:pt x="16" y="72"/>
                    </a:lnTo>
                    <a:lnTo>
                      <a:pt x="16" y="24"/>
                    </a:lnTo>
                    <a:lnTo>
                      <a:pt x="24" y="0"/>
                    </a:lnTo>
                    <a:lnTo>
                      <a:pt x="64" y="0"/>
                    </a:lnTo>
                    <a:lnTo>
                      <a:pt x="88" y="8"/>
                    </a:lnTo>
                    <a:lnTo>
                      <a:pt x="112" y="40"/>
                    </a:lnTo>
                    <a:lnTo>
                      <a:pt x="136" y="120"/>
                    </a:lnTo>
                    <a:lnTo>
                      <a:pt x="144" y="224"/>
                    </a:lnTo>
                    <a:lnTo>
                      <a:pt x="144" y="296"/>
                    </a:lnTo>
                    <a:lnTo>
                      <a:pt x="160" y="384"/>
                    </a:lnTo>
                    <a:lnTo>
                      <a:pt x="160" y="408"/>
                    </a:lnTo>
                    <a:lnTo>
                      <a:pt x="160" y="424"/>
                    </a:lnTo>
                    <a:lnTo>
                      <a:pt x="176" y="440"/>
                    </a:lnTo>
                    <a:lnTo>
                      <a:pt x="208" y="448"/>
                    </a:lnTo>
                    <a:lnTo>
                      <a:pt x="248" y="408"/>
                    </a:lnTo>
                    <a:lnTo>
                      <a:pt x="256" y="360"/>
                    </a:lnTo>
                    <a:lnTo>
                      <a:pt x="256" y="304"/>
                    </a:lnTo>
                    <a:lnTo>
                      <a:pt x="264" y="256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12"/>
              <p:cNvSpPr>
                <a:spLocks noChangeAspect="1"/>
              </p:cNvSpPr>
              <p:nvPr/>
            </p:nvSpPr>
            <p:spPr bwMode="auto">
              <a:xfrm>
                <a:off x="1984" y="1832"/>
                <a:ext cx="264" cy="456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16" y="80"/>
                  </a:cxn>
                  <a:cxn ang="0">
                    <a:pos x="16" y="32"/>
                  </a:cxn>
                  <a:cxn ang="0">
                    <a:pos x="24" y="8"/>
                  </a:cxn>
                  <a:cxn ang="0">
                    <a:pos x="64" y="0"/>
                  </a:cxn>
                  <a:cxn ang="0">
                    <a:pos x="88" y="16"/>
                  </a:cxn>
                  <a:cxn ang="0">
                    <a:pos x="112" y="40"/>
                  </a:cxn>
                  <a:cxn ang="0">
                    <a:pos x="136" y="128"/>
                  </a:cxn>
                  <a:cxn ang="0">
                    <a:pos x="144" y="224"/>
                  </a:cxn>
                  <a:cxn ang="0">
                    <a:pos x="144" y="304"/>
                  </a:cxn>
                  <a:cxn ang="0">
                    <a:pos x="160" y="392"/>
                  </a:cxn>
                  <a:cxn ang="0">
                    <a:pos x="160" y="416"/>
                  </a:cxn>
                  <a:cxn ang="0">
                    <a:pos x="160" y="432"/>
                  </a:cxn>
                  <a:cxn ang="0">
                    <a:pos x="176" y="448"/>
                  </a:cxn>
                  <a:cxn ang="0">
                    <a:pos x="208" y="456"/>
                  </a:cxn>
                  <a:cxn ang="0">
                    <a:pos x="248" y="416"/>
                  </a:cxn>
                  <a:cxn ang="0">
                    <a:pos x="256" y="360"/>
                  </a:cxn>
                  <a:cxn ang="0">
                    <a:pos x="256" y="304"/>
                  </a:cxn>
                  <a:cxn ang="0">
                    <a:pos x="264" y="256"/>
                  </a:cxn>
                </a:cxnLst>
                <a:rect l="0" t="0" r="r" b="b"/>
                <a:pathLst>
                  <a:path w="264" h="456">
                    <a:moveTo>
                      <a:pt x="0" y="168"/>
                    </a:moveTo>
                    <a:lnTo>
                      <a:pt x="16" y="80"/>
                    </a:lnTo>
                    <a:lnTo>
                      <a:pt x="16" y="32"/>
                    </a:lnTo>
                    <a:lnTo>
                      <a:pt x="24" y="8"/>
                    </a:lnTo>
                    <a:lnTo>
                      <a:pt x="64" y="0"/>
                    </a:lnTo>
                    <a:lnTo>
                      <a:pt x="88" y="16"/>
                    </a:lnTo>
                    <a:lnTo>
                      <a:pt x="112" y="40"/>
                    </a:lnTo>
                    <a:lnTo>
                      <a:pt x="136" y="128"/>
                    </a:lnTo>
                    <a:lnTo>
                      <a:pt x="144" y="224"/>
                    </a:lnTo>
                    <a:lnTo>
                      <a:pt x="144" y="304"/>
                    </a:lnTo>
                    <a:lnTo>
                      <a:pt x="160" y="392"/>
                    </a:lnTo>
                    <a:lnTo>
                      <a:pt x="160" y="416"/>
                    </a:lnTo>
                    <a:lnTo>
                      <a:pt x="160" y="432"/>
                    </a:lnTo>
                    <a:lnTo>
                      <a:pt x="176" y="448"/>
                    </a:lnTo>
                    <a:lnTo>
                      <a:pt x="208" y="456"/>
                    </a:lnTo>
                    <a:lnTo>
                      <a:pt x="248" y="416"/>
                    </a:lnTo>
                    <a:lnTo>
                      <a:pt x="256" y="360"/>
                    </a:lnTo>
                    <a:lnTo>
                      <a:pt x="256" y="304"/>
                    </a:lnTo>
                    <a:lnTo>
                      <a:pt x="264" y="256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13"/>
              <p:cNvSpPr>
                <a:spLocks noChangeAspect="1"/>
              </p:cNvSpPr>
              <p:nvPr/>
            </p:nvSpPr>
            <p:spPr bwMode="auto">
              <a:xfrm>
                <a:off x="2256" y="1920"/>
                <a:ext cx="264" cy="448"/>
              </a:xfrm>
              <a:custGeom>
                <a:avLst/>
                <a:gdLst/>
                <a:ahLst/>
                <a:cxnLst>
                  <a:cxn ang="0">
                    <a:pos x="0" y="160"/>
                  </a:cxn>
                  <a:cxn ang="0">
                    <a:pos x="16" y="72"/>
                  </a:cxn>
                  <a:cxn ang="0">
                    <a:pos x="16" y="32"/>
                  </a:cxn>
                  <a:cxn ang="0">
                    <a:pos x="24" y="8"/>
                  </a:cxn>
                  <a:cxn ang="0">
                    <a:pos x="64" y="0"/>
                  </a:cxn>
                  <a:cxn ang="0">
                    <a:pos x="88" y="8"/>
                  </a:cxn>
                  <a:cxn ang="0">
                    <a:pos x="112" y="40"/>
                  </a:cxn>
                  <a:cxn ang="0">
                    <a:pos x="136" y="120"/>
                  </a:cxn>
                  <a:cxn ang="0">
                    <a:pos x="144" y="224"/>
                  </a:cxn>
                  <a:cxn ang="0">
                    <a:pos x="144" y="296"/>
                  </a:cxn>
                  <a:cxn ang="0">
                    <a:pos x="160" y="384"/>
                  </a:cxn>
                  <a:cxn ang="0">
                    <a:pos x="160" y="416"/>
                  </a:cxn>
                  <a:cxn ang="0">
                    <a:pos x="160" y="424"/>
                  </a:cxn>
                  <a:cxn ang="0">
                    <a:pos x="176" y="448"/>
                  </a:cxn>
                  <a:cxn ang="0">
                    <a:pos x="208" y="448"/>
                  </a:cxn>
                  <a:cxn ang="0">
                    <a:pos x="248" y="408"/>
                  </a:cxn>
                  <a:cxn ang="0">
                    <a:pos x="256" y="360"/>
                  </a:cxn>
                  <a:cxn ang="0">
                    <a:pos x="256" y="304"/>
                  </a:cxn>
                  <a:cxn ang="0">
                    <a:pos x="264" y="256"/>
                  </a:cxn>
                </a:cxnLst>
                <a:rect l="0" t="0" r="r" b="b"/>
                <a:pathLst>
                  <a:path w="264" h="448">
                    <a:moveTo>
                      <a:pt x="0" y="160"/>
                    </a:moveTo>
                    <a:lnTo>
                      <a:pt x="16" y="72"/>
                    </a:lnTo>
                    <a:lnTo>
                      <a:pt x="16" y="32"/>
                    </a:lnTo>
                    <a:lnTo>
                      <a:pt x="24" y="8"/>
                    </a:lnTo>
                    <a:lnTo>
                      <a:pt x="64" y="0"/>
                    </a:lnTo>
                    <a:lnTo>
                      <a:pt x="88" y="8"/>
                    </a:lnTo>
                    <a:lnTo>
                      <a:pt x="112" y="40"/>
                    </a:lnTo>
                    <a:lnTo>
                      <a:pt x="136" y="120"/>
                    </a:lnTo>
                    <a:lnTo>
                      <a:pt x="144" y="224"/>
                    </a:lnTo>
                    <a:lnTo>
                      <a:pt x="144" y="296"/>
                    </a:lnTo>
                    <a:lnTo>
                      <a:pt x="160" y="384"/>
                    </a:lnTo>
                    <a:lnTo>
                      <a:pt x="160" y="416"/>
                    </a:lnTo>
                    <a:lnTo>
                      <a:pt x="160" y="424"/>
                    </a:lnTo>
                    <a:lnTo>
                      <a:pt x="176" y="448"/>
                    </a:lnTo>
                    <a:lnTo>
                      <a:pt x="208" y="448"/>
                    </a:lnTo>
                    <a:lnTo>
                      <a:pt x="248" y="408"/>
                    </a:lnTo>
                    <a:lnTo>
                      <a:pt x="256" y="360"/>
                    </a:lnTo>
                    <a:lnTo>
                      <a:pt x="256" y="304"/>
                    </a:lnTo>
                    <a:lnTo>
                      <a:pt x="264" y="256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8" name="Group 14"/>
            <p:cNvGrpSpPr>
              <a:grpSpLocks noChangeAspect="1"/>
            </p:cNvGrpSpPr>
            <p:nvPr/>
          </p:nvGrpSpPr>
          <p:grpSpPr bwMode="auto">
            <a:xfrm rot="1418444">
              <a:off x="1672" y="1960"/>
              <a:ext cx="958" cy="312"/>
              <a:chOff x="1746" y="1936"/>
              <a:chExt cx="958" cy="312"/>
            </a:xfrm>
          </p:grpSpPr>
          <p:sp>
            <p:nvSpPr>
              <p:cNvPr id="31" name="Freeform 15"/>
              <p:cNvSpPr>
                <a:spLocks noChangeAspect="1"/>
              </p:cNvSpPr>
              <p:nvPr/>
            </p:nvSpPr>
            <p:spPr bwMode="auto">
              <a:xfrm>
                <a:off x="2592" y="2168"/>
                <a:ext cx="112" cy="80"/>
              </a:xfrm>
              <a:custGeom>
                <a:avLst/>
                <a:gdLst/>
                <a:ahLst/>
                <a:cxnLst>
                  <a:cxn ang="0">
                    <a:pos x="112" y="72"/>
                  </a:cxn>
                  <a:cxn ang="0">
                    <a:pos x="0" y="80"/>
                  </a:cxn>
                  <a:cxn ang="0">
                    <a:pos x="16" y="40"/>
                  </a:cxn>
                  <a:cxn ang="0">
                    <a:pos x="24" y="0"/>
                  </a:cxn>
                  <a:cxn ang="0">
                    <a:pos x="112" y="72"/>
                  </a:cxn>
                </a:cxnLst>
                <a:rect l="0" t="0" r="r" b="b"/>
                <a:pathLst>
                  <a:path w="112" h="80">
                    <a:moveTo>
                      <a:pt x="112" y="72"/>
                    </a:moveTo>
                    <a:lnTo>
                      <a:pt x="0" y="80"/>
                    </a:lnTo>
                    <a:lnTo>
                      <a:pt x="16" y="40"/>
                    </a:lnTo>
                    <a:lnTo>
                      <a:pt x="24" y="0"/>
                    </a:lnTo>
                    <a:lnTo>
                      <a:pt x="112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Line 16"/>
              <p:cNvSpPr>
                <a:spLocks noChangeAspect="1" noChangeShapeType="1"/>
              </p:cNvSpPr>
              <p:nvPr/>
            </p:nvSpPr>
            <p:spPr bwMode="auto">
              <a:xfrm>
                <a:off x="1746" y="1936"/>
                <a:ext cx="912" cy="3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" name="Text Box 17"/>
            <p:cNvSpPr txBox="1">
              <a:spLocks noChangeAspect="1" noChangeArrowheads="1"/>
            </p:cNvSpPr>
            <p:nvPr/>
          </p:nvSpPr>
          <p:spPr bwMode="auto">
            <a:xfrm>
              <a:off x="2888" y="1673"/>
              <a:ext cx="446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AU" dirty="0">
                  <a:latin typeface="Symbol" pitchFamily="18" charset="2"/>
                </a:rPr>
                <a:t>|0ñ</a:t>
              </a:r>
            </a:p>
          </p:txBody>
        </p:sp>
        <p:sp>
          <p:nvSpPr>
            <p:cNvPr id="30" name="Text Box 18"/>
            <p:cNvSpPr txBox="1">
              <a:spLocks noChangeAspect="1" noChangeArrowheads="1"/>
            </p:cNvSpPr>
            <p:nvPr/>
          </p:nvSpPr>
          <p:spPr bwMode="auto">
            <a:xfrm>
              <a:off x="1610" y="2075"/>
              <a:ext cx="24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dirty="0">
                  <a:latin typeface="Arial" pitchFamily="34" charset="0"/>
                  <a:cs typeface="Arial" pitchFamily="34" charset="0"/>
                </a:rPr>
                <a:t>H</a:t>
              </a:r>
              <a:endParaRPr lang="en-AU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19"/>
          <p:cNvGrpSpPr>
            <a:grpSpLocks noChangeAspect="1"/>
          </p:cNvGrpSpPr>
          <p:nvPr/>
        </p:nvGrpSpPr>
        <p:grpSpPr bwMode="auto">
          <a:xfrm>
            <a:off x="6496605" y="5337854"/>
            <a:ext cx="1987973" cy="1365689"/>
            <a:chOff x="146" y="1584"/>
            <a:chExt cx="1406" cy="912"/>
          </a:xfrm>
        </p:grpSpPr>
        <p:sp>
          <p:nvSpPr>
            <p:cNvPr id="39" name="Freeform 20"/>
            <p:cNvSpPr>
              <a:spLocks noChangeAspect="1"/>
            </p:cNvSpPr>
            <p:nvPr/>
          </p:nvSpPr>
          <p:spPr bwMode="auto">
            <a:xfrm>
              <a:off x="720" y="1616"/>
              <a:ext cx="192" cy="544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6" y="72"/>
                </a:cxn>
                <a:cxn ang="0">
                  <a:pos x="16" y="24"/>
                </a:cxn>
                <a:cxn ang="0">
                  <a:pos x="24" y="0"/>
                </a:cxn>
                <a:cxn ang="0">
                  <a:pos x="64" y="0"/>
                </a:cxn>
                <a:cxn ang="0">
                  <a:pos x="88" y="8"/>
                </a:cxn>
                <a:cxn ang="0">
                  <a:pos x="112" y="40"/>
                </a:cxn>
                <a:cxn ang="0">
                  <a:pos x="136" y="120"/>
                </a:cxn>
                <a:cxn ang="0">
                  <a:pos x="144" y="224"/>
                </a:cxn>
                <a:cxn ang="0">
                  <a:pos x="144" y="296"/>
                </a:cxn>
                <a:cxn ang="0">
                  <a:pos x="160" y="384"/>
                </a:cxn>
                <a:cxn ang="0">
                  <a:pos x="160" y="408"/>
                </a:cxn>
                <a:cxn ang="0">
                  <a:pos x="160" y="424"/>
                </a:cxn>
                <a:cxn ang="0">
                  <a:pos x="176" y="440"/>
                </a:cxn>
                <a:cxn ang="0">
                  <a:pos x="208" y="448"/>
                </a:cxn>
                <a:cxn ang="0">
                  <a:pos x="248" y="408"/>
                </a:cxn>
                <a:cxn ang="0">
                  <a:pos x="256" y="360"/>
                </a:cxn>
                <a:cxn ang="0">
                  <a:pos x="256" y="304"/>
                </a:cxn>
                <a:cxn ang="0">
                  <a:pos x="264" y="256"/>
                </a:cxn>
              </a:cxnLst>
              <a:rect l="0" t="0" r="r" b="b"/>
              <a:pathLst>
                <a:path w="264" h="448">
                  <a:moveTo>
                    <a:pt x="0" y="160"/>
                  </a:moveTo>
                  <a:lnTo>
                    <a:pt x="16" y="72"/>
                  </a:lnTo>
                  <a:lnTo>
                    <a:pt x="16" y="24"/>
                  </a:lnTo>
                  <a:lnTo>
                    <a:pt x="24" y="0"/>
                  </a:lnTo>
                  <a:lnTo>
                    <a:pt x="64" y="0"/>
                  </a:lnTo>
                  <a:lnTo>
                    <a:pt x="88" y="8"/>
                  </a:lnTo>
                  <a:lnTo>
                    <a:pt x="112" y="40"/>
                  </a:lnTo>
                  <a:lnTo>
                    <a:pt x="136" y="120"/>
                  </a:lnTo>
                  <a:lnTo>
                    <a:pt x="144" y="224"/>
                  </a:lnTo>
                  <a:lnTo>
                    <a:pt x="144" y="296"/>
                  </a:lnTo>
                  <a:lnTo>
                    <a:pt x="160" y="384"/>
                  </a:lnTo>
                  <a:lnTo>
                    <a:pt x="160" y="408"/>
                  </a:lnTo>
                  <a:lnTo>
                    <a:pt x="160" y="424"/>
                  </a:lnTo>
                  <a:lnTo>
                    <a:pt x="176" y="440"/>
                  </a:lnTo>
                  <a:lnTo>
                    <a:pt x="208" y="448"/>
                  </a:lnTo>
                  <a:lnTo>
                    <a:pt x="248" y="408"/>
                  </a:lnTo>
                  <a:lnTo>
                    <a:pt x="256" y="360"/>
                  </a:lnTo>
                  <a:lnTo>
                    <a:pt x="256" y="304"/>
                  </a:lnTo>
                  <a:lnTo>
                    <a:pt x="264" y="25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21"/>
            <p:cNvSpPr>
              <a:spLocks noChangeAspect="1" noChangeShapeType="1"/>
            </p:cNvSpPr>
            <p:nvPr/>
          </p:nvSpPr>
          <p:spPr bwMode="auto">
            <a:xfrm flipV="1">
              <a:off x="696" y="1584"/>
              <a:ext cx="1" cy="3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22"/>
            <p:cNvSpPr>
              <a:spLocks noChangeAspect="1" noChangeShapeType="1"/>
            </p:cNvSpPr>
            <p:nvPr/>
          </p:nvSpPr>
          <p:spPr bwMode="auto">
            <a:xfrm flipV="1">
              <a:off x="480" y="1688"/>
              <a:ext cx="408" cy="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2" name="Group 23"/>
            <p:cNvGrpSpPr>
              <a:grpSpLocks noChangeAspect="1"/>
            </p:cNvGrpSpPr>
            <p:nvPr/>
          </p:nvGrpSpPr>
          <p:grpSpPr bwMode="auto">
            <a:xfrm rot="1418444">
              <a:off x="544" y="1912"/>
              <a:ext cx="1008" cy="344"/>
              <a:chOff x="1696" y="1904"/>
              <a:chExt cx="1008" cy="344"/>
            </a:xfrm>
          </p:grpSpPr>
          <p:sp>
            <p:nvSpPr>
              <p:cNvPr id="47" name="Freeform 24"/>
              <p:cNvSpPr>
                <a:spLocks noChangeAspect="1"/>
              </p:cNvSpPr>
              <p:nvPr/>
            </p:nvSpPr>
            <p:spPr bwMode="auto">
              <a:xfrm>
                <a:off x="2592" y="2168"/>
                <a:ext cx="112" cy="80"/>
              </a:xfrm>
              <a:custGeom>
                <a:avLst/>
                <a:gdLst/>
                <a:ahLst/>
                <a:cxnLst>
                  <a:cxn ang="0">
                    <a:pos x="112" y="72"/>
                  </a:cxn>
                  <a:cxn ang="0">
                    <a:pos x="0" y="80"/>
                  </a:cxn>
                  <a:cxn ang="0">
                    <a:pos x="16" y="40"/>
                  </a:cxn>
                  <a:cxn ang="0">
                    <a:pos x="24" y="0"/>
                  </a:cxn>
                  <a:cxn ang="0">
                    <a:pos x="112" y="72"/>
                  </a:cxn>
                </a:cxnLst>
                <a:rect l="0" t="0" r="r" b="b"/>
                <a:pathLst>
                  <a:path w="112" h="80">
                    <a:moveTo>
                      <a:pt x="112" y="72"/>
                    </a:moveTo>
                    <a:lnTo>
                      <a:pt x="0" y="80"/>
                    </a:lnTo>
                    <a:lnTo>
                      <a:pt x="16" y="40"/>
                    </a:lnTo>
                    <a:lnTo>
                      <a:pt x="24" y="0"/>
                    </a:lnTo>
                    <a:lnTo>
                      <a:pt x="112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Line 25"/>
              <p:cNvSpPr>
                <a:spLocks noChangeAspect="1" noChangeShapeType="1"/>
              </p:cNvSpPr>
              <p:nvPr/>
            </p:nvSpPr>
            <p:spPr bwMode="auto">
              <a:xfrm>
                <a:off x="1696" y="1904"/>
                <a:ext cx="912" cy="3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3" name="Freeform 26"/>
            <p:cNvSpPr>
              <a:spLocks noChangeAspect="1"/>
            </p:cNvSpPr>
            <p:nvPr/>
          </p:nvSpPr>
          <p:spPr bwMode="auto">
            <a:xfrm>
              <a:off x="904" y="1792"/>
              <a:ext cx="192" cy="544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6" y="72"/>
                </a:cxn>
                <a:cxn ang="0">
                  <a:pos x="16" y="24"/>
                </a:cxn>
                <a:cxn ang="0">
                  <a:pos x="24" y="0"/>
                </a:cxn>
                <a:cxn ang="0">
                  <a:pos x="64" y="0"/>
                </a:cxn>
                <a:cxn ang="0">
                  <a:pos x="88" y="8"/>
                </a:cxn>
                <a:cxn ang="0">
                  <a:pos x="112" y="40"/>
                </a:cxn>
                <a:cxn ang="0">
                  <a:pos x="136" y="120"/>
                </a:cxn>
                <a:cxn ang="0">
                  <a:pos x="144" y="224"/>
                </a:cxn>
                <a:cxn ang="0">
                  <a:pos x="144" y="296"/>
                </a:cxn>
                <a:cxn ang="0">
                  <a:pos x="160" y="384"/>
                </a:cxn>
                <a:cxn ang="0">
                  <a:pos x="160" y="408"/>
                </a:cxn>
                <a:cxn ang="0">
                  <a:pos x="160" y="424"/>
                </a:cxn>
                <a:cxn ang="0">
                  <a:pos x="176" y="440"/>
                </a:cxn>
                <a:cxn ang="0">
                  <a:pos x="208" y="448"/>
                </a:cxn>
                <a:cxn ang="0">
                  <a:pos x="248" y="408"/>
                </a:cxn>
                <a:cxn ang="0">
                  <a:pos x="256" y="360"/>
                </a:cxn>
                <a:cxn ang="0">
                  <a:pos x="256" y="304"/>
                </a:cxn>
                <a:cxn ang="0">
                  <a:pos x="264" y="256"/>
                </a:cxn>
              </a:cxnLst>
              <a:rect l="0" t="0" r="r" b="b"/>
              <a:pathLst>
                <a:path w="264" h="448">
                  <a:moveTo>
                    <a:pt x="0" y="160"/>
                  </a:moveTo>
                  <a:lnTo>
                    <a:pt x="16" y="72"/>
                  </a:lnTo>
                  <a:lnTo>
                    <a:pt x="16" y="24"/>
                  </a:lnTo>
                  <a:lnTo>
                    <a:pt x="24" y="0"/>
                  </a:lnTo>
                  <a:lnTo>
                    <a:pt x="64" y="0"/>
                  </a:lnTo>
                  <a:lnTo>
                    <a:pt x="88" y="8"/>
                  </a:lnTo>
                  <a:lnTo>
                    <a:pt x="112" y="40"/>
                  </a:lnTo>
                  <a:lnTo>
                    <a:pt x="136" y="120"/>
                  </a:lnTo>
                  <a:lnTo>
                    <a:pt x="144" y="224"/>
                  </a:lnTo>
                  <a:lnTo>
                    <a:pt x="144" y="296"/>
                  </a:lnTo>
                  <a:lnTo>
                    <a:pt x="160" y="384"/>
                  </a:lnTo>
                  <a:lnTo>
                    <a:pt x="160" y="408"/>
                  </a:lnTo>
                  <a:lnTo>
                    <a:pt x="160" y="424"/>
                  </a:lnTo>
                  <a:lnTo>
                    <a:pt x="176" y="440"/>
                  </a:lnTo>
                  <a:lnTo>
                    <a:pt x="208" y="448"/>
                  </a:lnTo>
                  <a:lnTo>
                    <a:pt x="248" y="408"/>
                  </a:lnTo>
                  <a:lnTo>
                    <a:pt x="256" y="360"/>
                  </a:lnTo>
                  <a:lnTo>
                    <a:pt x="256" y="304"/>
                  </a:lnTo>
                  <a:lnTo>
                    <a:pt x="264" y="25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/>
            <p:cNvSpPr>
              <a:spLocks noChangeAspect="1"/>
            </p:cNvSpPr>
            <p:nvPr/>
          </p:nvSpPr>
          <p:spPr bwMode="auto">
            <a:xfrm>
              <a:off x="1088" y="1952"/>
              <a:ext cx="192" cy="544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6" y="72"/>
                </a:cxn>
                <a:cxn ang="0">
                  <a:pos x="16" y="24"/>
                </a:cxn>
                <a:cxn ang="0">
                  <a:pos x="24" y="0"/>
                </a:cxn>
                <a:cxn ang="0">
                  <a:pos x="64" y="0"/>
                </a:cxn>
                <a:cxn ang="0">
                  <a:pos x="88" y="8"/>
                </a:cxn>
                <a:cxn ang="0">
                  <a:pos x="112" y="40"/>
                </a:cxn>
                <a:cxn ang="0">
                  <a:pos x="136" y="120"/>
                </a:cxn>
                <a:cxn ang="0">
                  <a:pos x="144" y="224"/>
                </a:cxn>
                <a:cxn ang="0">
                  <a:pos x="144" y="296"/>
                </a:cxn>
                <a:cxn ang="0">
                  <a:pos x="160" y="384"/>
                </a:cxn>
                <a:cxn ang="0">
                  <a:pos x="160" y="408"/>
                </a:cxn>
                <a:cxn ang="0">
                  <a:pos x="160" y="424"/>
                </a:cxn>
                <a:cxn ang="0">
                  <a:pos x="176" y="440"/>
                </a:cxn>
                <a:cxn ang="0">
                  <a:pos x="208" y="448"/>
                </a:cxn>
                <a:cxn ang="0">
                  <a:pos x="248" y="408"/>
                </a:cxn>
                <a:cxn ang="0">
                  <a:pos x="256" y="360"/>
                </a:cxn>
                <a:cxn ang="0">
                  <a:pos x="256" y="304"/>
                </a:cxn>
                <a:cxn ang="0">
                  <a:pos x="264" y="256"/>
                </a:cxn>
              </a:cxnLst>
              <a:rect l="0" t="0" r="r" b="b"/>
              <a:pathLst>
                <a:path w="264" h="448">
                  <a:moveTo>
                    <a:pt x="0" y="160"/>
                  </a:moveTo>
                  <a:lnTo>
                    <a:pt x="16" y="72"/>
                  </a:lnTo>
                  <a:lnTo>
                    <a:pt x="16" y="24"/>
                  </a:lnTo>
                  <a:lnTo>
                    <a:pt x="24" y="0"/>
                  </a:lnTo>
                  <a:lnTo>
                    <a:pt x="64" y="0"/>
                  </a:lnTo>
                  <a:lnTo>
                    <a:pt x="88" y="8"/>
                  </a:lnTo>
                  <a:lnTo>
                    <a:pt x="112" y="40"/>
                  </a:lnTo>
                  <a:lnTo>
                    <a:pt x="136" y="120"/>
                  </a:lnTo>
                  <a:lnTo>
                    <a:pt x="144" y="224"/>
                  </a:lnTo>
                  <a:lnTo>
                    <a:pt x="144" y="296"/>
                  </a:lnTo>
                  <a:lnTo>
                    <a:pt x="160" y="384"/>
                  </a:lnTo>
                  <a:lnTo>
                    <a:pt x="160" y="408"/>
                  </a:lnTo>
                  <a:lnTo>
                    <a:pt x="160" y="424"/>
                  </a:lnTo>
                  <a:lnTo>
                    <a:pt x="176" y="440"/>
                  </a:lnTo>
                  <a:lnTo>
                    <a:pt x="208" y="448"/>
                  </a:lnTo>
                  <a:lnTo>
                    <a:pt x="248" y="408"/>
                  </a:lnTo>
                  <a:lnTo>
                    <a:pt x="256" y="360"/>
                  </a:lnTo>
                  <a:lnTo>
                    <a:pt x="256" y="304"/>
                  </a:lnTo>
                  <a:lnTo>
                    <a:pt x="264" y="25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 Box 28"/>
            <p:cNvSpPr txBox="1">
              <a:spLocks noChangeAspect="1" noChangeArrowheads="1"/>
            </p:cNvSpPr>
            <p:nvPr/>
          </p:nvSpPr>
          <p:spPr bwMode="auto">
            <a:xfrm>
              <a:off x="146" y="1859"/>
              <a:ext cx="352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dirty="0">
                  <a:latin typeface="Symbol" pitchFamily="18" charset="2"/>
                </a:rPr>
                <a:t>|1ñ</a:t>
              </a:r>
            </a:p>
          </p:txBody>
        </p:sp>
        <p:sp>
          <p:nvSpPr>
            <p:cNvPr id="46" name="Text Box 29"/>
            <p:cNvSpPr txBox="1">
              <a:spLocks noChangeAspect="1" noChangeArrowheads="1"/>
            </p:cNvSpPr>
            <p:nvPr/>
          </p:nvSpPr>
          <p:spPr bwMode="auto">
            <a:xfrm>
              <a:off x="483" y="2069"/>
              <a:ext cx="23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dirty="0">
                  <a:latin typeface="Arial" pitchFamily="34" charset="0"/>
                  <a:cs typeface="Arial" pitchFamily="34" charset="0"/>
                </a:rPr>
                <a:t>V</a:t>
              </a:r>
              <a:endParaRPr lang="en-AU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83454" y="5565550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symbol: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14542" y="5743114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symbol: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40640" y="4837278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vertically polarized light</a:t>
            </a:r>
            <a:endParaRPr lang="en-IN" sz="20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786" y="4286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case3</a:t>
            </a:r>
            <a:endParaRPr lang="en-IN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6"/>
            <a:ext cx="9358346" cy="10001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Any arbitrary polarization can be written as a linear combination 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two basis vectors,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2310" y="5909358"/>
            <a:ext cx="644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Arial" pitchFamily="34" charset="0"/>
                <a:cs typeface="Arial" pitchFamily="34" charset="0"/>
              </a:rPr>
              <a:t>  is a unit vector representing polarization </a:t>
            </a:r>
          </a:p>
          <a:p>
            <a:r>
              <a:rPr lang="en-IN" sz="2200" dirty="0">
                <a:latin typeface="Arial" pitchFamily="34" charset="0"/>
                <a:cs typeface="Arial" pitchFamily="34" charset="0"/>
              </a:rPr>
              <a:t>  of 45 degrees.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444" y="4487390"/>
            <a:ext cx="89306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Arial" pitchFamily="34" charset="0"/>
                <a:cs typeface="Arial" pitchFamily="34" charset="0"/>
              </a:rPr>
              <a:t>When a photon with polarization,                               meets a </a:t>
            </a:r>
            <a:r>
              <a:rPr lang="en-IN" sz="2200" dirty="0" err="1">
                <a:latin typeface="Arial" pitchFamily="34" charset="0"/>
                <a:cs typeface="Arial" pitchFamily="34" charset="0"/>
              </a:rPr>
              <a:t>polaroid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IN" sz="2200" dirty="0">
                <a:latin typeface="Arial" pitchFamily="34" charset="0"/>
                <a:cs typeface="Arial" pitchFamily="34" charset="0"/>
              </a:rPr>
              <a:t>with preferred axis              ,the photon will get through with probability</a:t>
            </a:r>
          </a:p>
          <a:p>
            <a:r>
              <a:rPr lang="en-IN" sz="2200" dirty="0">
                <a:latin typeface="Arial" pitchFamily="34" charset="0"/>
                <a:cs typeface="Arial" pitchFamily="34" charset="0"/>
              </a:rPr>
              <a:t>     and will be absorbed with probability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380" y="3200374"/>
            <a:ext cx="9010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200" dirty="0">
                <a:latin typeface="Arial" pitchFamily="34" charset="0"/>
                <a:cs typeface="Arial" pitchFamily="34" charset="0"/>
              </a:rPr>
              <a:t>Probability that a photon passes through the </a:t>
            </a:r>
            <a:r>
              <a:rPr lang="en-IN" sz="2200" dirty="0" err="1">
                <a:latin typeface="Arial" pitchFamily="34" charset="0"/>
                <a:cs typeface="Arial" pitchFamily="34" charset="0"/>
              </a:rPr>
              <a:t>polaroid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is the square </a:t>
            </a:r>
          </a:p>
          <a:p>
            <a:pPr algn="just"/>
            <a:r>
              <a:rPr lang="en-IN" sz="2200" dirty="0">
                <a:latin typeface="Arial" pitchFamily="34" charset="0"/>
                <a:cs typeface="Arial" pitchFamily="34" charset="0"/>
              </a:rPr>
              <a:t>of the magnitude of the amplitude of its polarization in the direction of </a:t>
            </a:r>
          </a:p>
          <a:p>
            <a:pPr algn="just"/>
            <a:r>
              <a:rPr lang="en-IN" sz="2200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sz="2200" dirty="0" err="1">
                <a:latin typeface="Arial" pitchFamily="34" charset="0"/>
                <a:cs typeface="Arial" pitchFamily="34" charset="0"/>
              </a:rPr>
              <a:t>polaroid’s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preferred axis. 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786182" y="1285860"/>
          <a:ext cx="21431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3" imgW="952200" imgH="253800" progId="Equation.3">
                  <p:embed/>
                </p:oleObj>
              </mc:Choice>
              <mc:Fallback>
                <p:oleObj name="Equation" r:id="rId3" imgW="9522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1285860"/>
                        <a:ext cx="21431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857884" y="630668"/>
          <a:ext cx="4857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" name="Equation" r:id="rId5" imgW="215640" imgH="253800" progId="Equation.3">
                  <p:embed/>
                </p:oleObj>
              </mc:Choice>
              <mc:Fallback>
                <p:oleObj name="Equation" r:id="rId5" imgW="2156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630668"/>
                        <a:ext cx="4857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879120" y="630668"/>
          <a:ext cx="4286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" name="Equation" r:id="rId7" imgW="190440" imgH="253800" progId="Equation.3">
                  <p:embed/>
                </p:oleObj>
              </mc:Choice>
              <mc:Fallback>
                <p:oleObj name="Equation" r:id="rId7" imgW="1904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120" y="630668"/>
                        <a:ext cx="4286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12144" y="61502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and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85720" y="714356"/>
            <a:ext cx="25050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643438" y="4457230"/>
          <a:ext cx="21431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name="Equation" r:id="rId10" imgW="952200" imgH="253800" progId="Equation.3">
                  <p:embed/>
                </p:oleObj>
              </mc:Choice>
              <mc:Fallback>
                <p:oleObj name="Equation" r:id="rId10" imgW="95220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57230"/>
                        <a:ext cx="21431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724334" y="5767614"/>
          <a:ext cx="2514601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11" imgW="1117440" imgH="419040" progId="Equation.3">
                  <p:embed/>
                </p:oleObj>
              </mc:Choice>
              <mc:Fallback>
                <p:oleObj name="Equation" r:id="rId11" imgW="111744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34" y="5767614"/>
                        <a:ext cx="2514601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799432" y="4857760"/>
          <a:ext cx="1058581" cy="45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13" imgW="545760" imgH="279360" progId="Equation.3">
                  <p:embed/>
                </p:oleObj>
              </mc:Choice>
              <mc:Fallback>
                <p:oleObj name="Equation" r:id="rId13" imgW="545760" imgH="279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432" y="4857760"/>
                        <a:ext cx="1058581" cy="456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23602" y="5144846"/>
          <a:ext cx="603928" cy="59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02" y="5144846"/>
                        <a:ext cx="603928" cy="598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5383894" y="5101299"/>
          <a:ext cx="4746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" name="Equation" r:id="rId17" imgW="241200" imgH="368280" progId="Equation.3">
                  <p:embed/>
                </p:oleObj>
              </mc:Choice>
              <mc:Fallback>
                <p:oleObj name="Equation" r:id="rId17" imgW="241200" imgH="368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894" y="5101299"/>
                        <a:ext cx="474663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70532" y="665154"/>
            <a:ext cx="4828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by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00364" y="2143116"/>
            <a:ext cx="5397631" cy="769441"/>
            <a:chOff x="3214678" y="2857496"/>
            <a:chExt cx="5397631" cy="769441"/>
          </a:xfrm>
        </p:grpSpPr>
        <p:sp>
          <p:nvSpPr>
            <p:cNvPr id="23" name="TextBox 22"/>
            <p:cNvSpPr txBox="1"/>
            <p:nvPr/>
          </p:nvSpPr>
          <p:spPr>
            <a:xfrm>
              <a:off x="3214678" y="2857496"/>
              <a:ext cx="5397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State        superposition of horizontal and </a:t>
              </a:r>
            </a:p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vertical polarization constitute  a </a:t>
              </a:r>
              <a:r>
                <a:rPr lang="en-US" sz="2200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Qubit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</a:t>
              </a:r>
              <a:endParaRPr lang="en-IN" sz="22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49163" name="Object 11"/>
            <p:cNvGraphicFramePr>
              <a:graphicFrameLocks noChangeAspect="1"/>
            </p:cNvGraphicFramePr>
            <p:nvPr/>
          </p:nvGraphicFramePr>
          <p:xfrm>
            <a:off x="4043363" y="2859088"/>
            <a:ext cx="4572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2" name="Equation" r:id="rId19" imgW="203040" imgH="253800" progId="Equation.3">
                    <p:embed/>
                  </p:oleObj>
                </mc:Choice>
                <mc:Fallback>
                  <p:oleObj name="Equation" r:id="rId19" imgW="203040" imgH="2538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363" y="2859088"/>
                          <a:ext cx="4572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700334" y="1966898"/>
            <a:ext cx="2819400" cy="2514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071934" y="135729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2090734" y="3186098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2395534" y="3186098"/>
            <a:ext cx="16764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4071934" y="1357298"/>
            <a:ext cx="182880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949572" y="1357298"/>
            <a:ext cx="85248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|1&gt;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715008" y="2428868"/>
            <a:ext cx="107157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GB" sz="4000" dirty="0"/>
              <a:t>|0&gt;</a:t>
            </a:r>
            <a:endParaRPr lang="en-GB" dirty="0"/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4071934" y="1738298"/>
            <a:ext cx="3163888" cy="2998788"/>
            <a:chOff x="2736" y="1632"/>
            <a:chExt cx="1993" cy="1889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2736" y="196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736" y="2544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4" name="Object 22"/>
            <p:cNvGraphicFramePr>
              <a:graphicFrameLocks noChangeAspect="1"/>
            </p:cNvGraphicFramePr>
            <p:nvPr/>
          </p:nvGraphicFramePr>
          <p:xfrm>
            <a:off x="3600" y="1632"/>
            <a:ext cx="1129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3" name="Equation" r:id="rId3" imgW="1180800" imgH="419040" progId="Equation.3">
                    <p:embed/>
                  </p:oleObj>
                </mc:Choice>
                <mc:Fallback>
                  <p:oleObj name="Equation" r:id="rId3" imgW="1180800" imgH="41904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632"/>
                          <a:ext cx="1129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3"/>
            <p:cNvGraphicFramePr>
              <a:graphicFrameLocks noChangeAspect="1"/>
            </p:cNvGraphicFramePr>
            <p:nvPr/>
          </p:nvGraphicFramePr>
          <p:xfrm>
            <a:off x="3504" y="3120"/>
            <a:ext cx="1129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4" name="Equation" r:id="rId5" imgW="1180800" imgH="419040" progId="Equation.3">
                    <p:embed/>
                  </p:oleObj>
                </mc:Choice>
                <mc:Fallback>
                  <p:oleObj name="Equation" r:id="rId5" imgW="1180800" imgH="419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120"/>
                          <a:ext cx="1129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1785934" y="2271698"/>
            <a:ext cx="4572000" cy="1828800"/>
            <a:chOff x="1296" y="1968"/>
            <a:chExt cx="2880" cy="1152"/>
          </a:xfrm>
        </p:grpSpPr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1296" y="1968"/>
              <a:ext cx="144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736" y="2544"/>
              <a:ext cx="144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39536" y="221358"/>
            <a:ext cx="2209800" cy="5438796"/>
          </a:xfrm>
          <a:prstGeom prst="rect">
            <a:avLst/>
          </a:prstGeom>
          <a:solidFill>
            <a:srgbClr val="FAFAF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34136" y="221358"/>
            <a:ext cx="1295400" cy="5510234"/>
          </a:xfrm>
          <a:prstGeom prst="rect">
            <a:avLst/>
          </a:prstGeom>
          <a:solidFill>
            <a:srgbClr val="FAFAF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86536" y="449958"/>
            <a:ext cx="931863" cy="350838"/>
            <a:chOff x="4027" y="3633"/>
            <a:chExt cx="587" cy="221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215" y="3633"/>
              <a:ext cx="235" cy="221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359" y="3791"/>
              <a:ext cx="85" cy="58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78" y="11"/>
                </a:cxn>
                <a:cxn ang="0">
                  <a:pos x="68" y="25"/>
                </a:cxn>
                <a:cxn ang="0">
                  <a:pos x="60" y="33"/>
                </a:cxn>
                <a:cxn ang="0">
                  <a:pos x="53" y="41"/>
                </a:cxn>
                <a:cxn ang="0">
                  <a:pos x="44" y="47"/>
                </a:cxn>
                <a:cxn ang="0">
                  <a:pos x="37" y="52"/>
                </a:cxn>
                <a:cxn ang="0">
                  <a:pos x="28" y="57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84" y="0"/>
                </a:cxn>
              </a:cxnLst>
              <a:rect l="0" t="0" r="r" b="b"/>
              <a:pathLst>
                <a:path w="85" h="58">
                  <a:moveTo>
                    <a:pt x="84" y="0"/>
                  </a:moveTo>
                  <a:lnTo>
                    <a:pt x="78" y="11"/>
                  </a:lnTo>
                  <a:lnTo>
                    <a:pt x="68" y="25"/>
                  </a:lnTo>
                  <a:lnTo>
                    <a:pt x="60" y="33"/>
                  </a:lnTo>
                  <a:lnTo>
                    <a:pt x="53" y="41"/>
                  </a:lnTo>
                  <a:lnTo>
                    <a:pt x="44" y="47"/>
                  </a:lnTo>
                  <a:lnTo>
                    <a:pt x="37" y="52"/>
                  </a:lnTo>
                  <a:lnTo>
                    <a:pt x="28" y="57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solidFill>
              <a:srgbClr val="AD69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4360" y="3664"/>
              <a:ext cx="254" cy="159"/>
              <a:chOff x="4360" y="3664"/>
              <a:chExt cx="254" cy="159"/>
            </a:xfrm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360" y="3664"/>
                <a:ext cx="228" cy="158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127"/>
                  </a:cxn>
                  <a:cxn ang="0">
                    <a:pos x="121" y="127"/>
                  </a:cxn>
                  <a:cxn ang="0">
                    <a:pos x="121" y="157"/>
                  </a:cxn>
                  <a:cxn ang="0">
                    <a:pos x="227" y="82"/>
                  </a:cxn>
                  <a:cxn ang="0">
                    <a:pos x="121" y="0"/>
                  </a:cxn>
                  <a:cxn ang="0">
                    <a:pos x="121" y="30"/>
                  </a:cxn>
                  <a:cxn ang="0">
                    <a:pos x="0" y="30"/>
                  </a:cxn>
                </a:cxnLst>
                <a:rect l="0" t="0" r="r" b="b"/>
                <a:pathLst>
                  <a:path w="228" h="158">
                    <a:moveTo>
                      <a:pt x="0" y="30"/>
                    </a:moveTo>
                    <a:lnTo>
                      <a:pt x="0" y="127"/>
                    </a:lnTo>
                    <a:lnTo>
                      <a:pt x="121" y="127"/>
                    </a:lnTo>
                    <a:lnTo>
                      <a:pt x="121" y="157"/>
                    </a:lnTo>
                    <a:lnTo>
                      <a:pt x="227" y="82"/>
                    </a:lnTo>
                    <a:lnTo>
                      <a:pt x="121" y="0"/>
                    </a:lnTo>
                    <a:lnTo>
                      <a:pt x="121" y="3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481" y="3664"/>
                <a:ext cx="132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0"/>
                  </a:cxn>
                  <a:cxn ang="0">
                    <a:pos x="131" y="80"/>
                  </a:cxn>
                  <a:cxn ang="0">
                    <a:pos x="104" y="80"/>
                  </a:cxn>
                  <a:cxn ang="0">
                    <a:pos x="0" y="0"/>
                  </a:cxn>
                </a:cxnLst>
                <a:rect l="0" t="0" r="r" b="b"/>
                <a:pathLst>
                  <a:path w="132" h="81">
                    <a:moveTo>
                      <a:pt x="0" y="0"/>
                    </a:moveTo>
                    <a:lnTo>
                      <a:pt x="27" y="0"/>
                    </a:lnTo>
                    <a:lnTo>
                      <a:pt x="131" y="80"/>
                    </a:lnTo>
                    <a:lnTo>
                      <a:pt x="104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7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4481" y="3744"/>
                <a:ext cx="133" cy="79"/>
              </a:xfrm>
              <a:custGeom>
                <a:avLst/>
                <a:gdLst/>
                <a:ahLst/>
                <a:cxnLst>
                  <a:cxn ang="0">
                    <a:pos x="104" y="0"/>
                  </a:cxn>
                  <a:cxn ang="0">
                    <a:pos x="132" y="0"/>
                  </a:cxn>
                  <a:cxn ang="0">
                    <a:pos x="26" y="78"/>
                  </a:cxn>
                  <a:cxn ang="0">
                    <a:pos x="0" y="78"/>
                  </a:cxn>
                  <a:cxn ang="0">
                    <a:pos x="104" y="0"/>
                  </a:cxn>
                </a:cxnLst>
                <a:rect l="0" t="0" r="r" b="b"/>
                <a:pathLst>
                  <a:path w="133" h="79">
                    <a:moveTo>
                      <a:pt x="104" y="0"/>
                    </a:moveTo>
                    <a:lnTo>
                      <a:pt x="132" y="0"/>
                    </a:lnTo>
                    <a:lnTo>
                      <a:pt x="26" y="78"/>
                    </a:lnTo>
                    <a:lnTo>
                      <a:pt x="0" y="78"/>
                    </a:lnTo>
                    <a:lnTo>
                      <a:pt x="104" y="0"/>
                    </a:lnTo>
                  </a:path>
                </a:pathLst>
              </a:custGeom>
              <a:solidFill>
                <a:srgbClr val="0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15" y="3687"/>
              <a:ext cx="67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3" y="0"/>
                </a:cxn>
                <a:cxn ang="0">
                  <a:pos x="66" y="0"/>
                </a:cxn>
                <a:cxn ang="0">
                  <a:pos x="66" y="7"/>
                </a:cxn>
                <a:cxn ang="0">
                  <a:pos x="0" y="7"/>
                </a:cxn>
              </a:cxnLst>
              <a:rect l="0" t="0" r="r" b="b"/>
              <a:pathLst>
                <a:path w="67" h="8">
                  <a:moveTo>
                    <a:pt x="0" y="7"/>
                  </a:moveTo>
                  <a:lnTo>
                    <a:pt x="23" y="0"/>
                  </a:lnTo>
                  <a:lnTo>
                    <a:pt x="66" y="0"/>
                  </a:lnTo>
                  <a:lnTo>
                    <a:pt x="66" y="7"/>
                  </a:lnTo>
                  <a:lnTo>
                    <a:pt x="0" y="7"/>
                  </a:lnTo>
                </a:path>
              </a:pathLst>
            </a:custGeom>
            <a:solidFill>
              <a:srgbClr val="000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027" y="3664"/>
              <a:ext cx="230" cy="158"/>
            </a:xfrm>
            <a:custGeom>
              <a:avLst/>
              <a:gdLst/>
              <a:ahLst/>
              <a:cxnLst>
                <a:cxn ang="0">
                  <a:pos x="229" y="127"/>
                </a:cxn>
                <a:cxn ang="0">
                  <a:pos x="229" y="30"/>
                </a:cxn>
                <a:cxn ang="0">
                  <a:pos x="107" y="30"/>
                </a:cxn>
                <a:cxn ang="0">
                  <a:pos x="107" y="0"/>
                </a:cxn>
                <a:cxn ang="0">
                  <a:pos x="0" y="75"/>
                </a:cxn>
                <a:cxn ang="0">
                  <a:pos x="107" y="157"/>
                </a:cxn>
                <a:cxn ang="0">
                  <a:pos x="107" y="127"/>
                </a:cxn>
                <a:cxn ang="0">
                  <a:pos x="229" y="127"/>
                </a:cxn>
              </a:cxnLst>
              <a:rect l="0" t="0" r="r" b="b"/>
              <a:pathLst>
                <a:path w="230" h="158">
                  <a:moveTo>
                    <a:pt x="229" y="127"/>
                  </a:moveTo>
                  <a:lnTo>
                    <a:pt x="229" y="30"/>
                  </a:lnTo>
                  <a:lnTo>
                    <a:pt x="107" y="30"/>
                  </a:lnTo>
                  <a:lnTo>
                    <a:pt x="107" y="0"/>
                  </a:lnTo>
                  <a:lnTo>
                    <a:pt x="0" y="75"/>
                  </a:lnTo>
                  <a:lnTo>
                    <a:pt x="107" y="157"/>
                  </a:lnTo>
                  <a:lnTo>
                    <a:pt x="107" y="127"/>
                  </a:lnTo>
                  <a:lnTo>
                    <a:pt x="229" y="127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135" y="3668"/>
              <a:ext cx="22" cy="21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138" y="3795"/>
              <a:ext cx="20" cy="22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188" y="3633"/>
              <a:ext cx="235" cy="221"/>
            </a:xfrm>
            <a:prstGeom prst="ellipse">
              <a:avLst/>
            </a:prstGeom>
            <a:solidFill>
              <a:srgbClr val="EF91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415136" y="983358"/>
            <a:ext cx="415925" cy="900113"/>
            <a:chOff x="1803" y="3480"/>
            <a:chExt cx="262" cy="567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831" y="3651"/>
              <a:ext cx="234" cy="221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843" y="3821"/>
              <a:ext cx="159" cy="22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30" y="0"/>
                </a:cxn>
                <a:cxn ang="0">
                  <a:pos x="30" y="118"/>
                </a:cxn>
                <a:cxn ang="0">
                  <a:pos x="0" y="118"/>
                </a:cxn>
                <a:cxn ang="0">
                  <a:pos x="79" y="225"/>
                </a:cxn>
                <a:cxn ang="0">
                  <a:pos x="158" y="118"/>
                </a:cxn>
                <a:cxn ang="0">
                  <a:pos x="128" y="118"/>
                </a:cxn>
                <a:cxn ang="0">
                  <a:pos x="128" y="0"/>
                </a:cxn>
              </a:cxnLst>
              <a:rect l="0" t="0" r="r" b="b"/>
              <a:pathLst>
                <a:path w="159" h="226">
                  <a:moveTo>
                    <a:pt x="128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0" y="118"/>
                  </a:lnTo>
                  <a:lnTo>
                    <a:pt x="79" y="225"/>
                  </a:lnTo>
                  <a:lnTo>
                    <a:pt x="158" y="118"/>
                  </a:lnTo>
                  <a:lnTo>
                    <a:pt x="128" y="118"/>
                  </a:lnTo>
                  <a:lnTo>
                    <a:pt x="128" y="0"/>
                  </a:lnTo>
                </a:path>
              </a:pathLst>
            </a:custGeom>
            <a:solidFill>
              <a:srgbClr val="B500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920" y="3938"/>
              <a:ext cx="109" cy="109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08" y="0"/>
                </a:cxn>
                <a:cxn ang="0">
                  <a:pos x="28" y="108"/>
                </a:cxn>
                <a:cxn ang="0">
                  <a:pos x="0" y="108"/>
                </a:cxn>
                <a:cxn ang="0">
                  <a:pos x="78" y="0"/>
                </a:cxn>
              </a:cxnLst>
              <a:rect l="0" t="0" r="r" b="b"/>
              <a:pathLst>
                <a:path w="109" h="109">
                  <a:moveTo>
                    <a:pt x="78" y="0"/>
                  </a:moveTo>
                  <a:lnTo>
                    <a:pt x="108" y="0"/>
                  </a:lnTo>
                  <a:lnTo>
                    <a:pt x="28" y="108"/>
                  </a:lnTo>
                  <a:lnTo>
                    <a:pt x="0" y="108"/>
                  </a:lnTo>
                  <a:lnTo>
                    <a:pt x="78" y="0"/>
                  </a:lnTo>
                </a:path>
              </a:pathLst>
            </a:custGeom>
            <a:solidFill>
              <a:srgbClr val="F95AB7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976" y="3854"/>
              <a:ext cx="21" cy="80"/>
            </a:xfrm>
            <a:prstGeom prst="rect">
              <a:avLst/>
            </a:prstGeom>
            <a:solidFill>
              <a:srgbClr val="6E004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74" y="3585"/>
              <a:ext cx="20" cy="71"/>
            </a:xfrm>
            <a:prstGeom prst="rect">
              <a:avLst/>
            </a:prstGeom>
            <a:solidFill>
              <a:srgbClr val="6E004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843" y="3480"/>
              <a:ext cx="159" cy="222"/>
            </a:xfrm>
            <a:custGeom>
              <a:avLst/>
              <a:gdLst/>
              <a:ahLst/>
              <a:cxnLst>
                <a:cxn ang="0">
                  <a:pos x="30" y="221"/>
                </a:cxn>
                <a:cxn ang="0">
                  <a:pos x="128" y="221"/>
                </a:cxn>
                <a:cxn ang="0">
                  <a:pos x="128" y="103"/>
                </a:cxn>
                <a:cxn ang="0">
                  <a:pos x="158" y="103"/>
                </a:cxn>
                <a:cxn ang="0">
                  <a:pos x="75" y="0"/>
                </a:cxn>
                <a:cxn ang="0">
                  <a:pos x="0" y="103"/>
                </a:cxn>
                <a:cxn ang="0">
                  <a:pos x="30" y="103"/>
                </a:cxn>
                <a:cxn ang="0">
                  <a:pos x="30" y="221"/>
                </a:cxn>
              </a:cxnLst>
              <a:rect l="0" t="0" r="r" b="b"/>
              <a:pathLst>
                <a:path w="159" h="222">
                  <a:moveTo>
                    <a:pt x="30" y="221"/>
                  </a:moveTo>
                  <a:lnTo>
                    <a:pt x="128" y="221"/>
                  </a:lnTo>
                  <a:lnTo>
                    <a:pt x="128" y="103"/>
                  </a:lnTo>
                  <a:lnTo>
                    <a:pt x="158" y="103"/>
                  </a:lnTo>
                  <a:lnTo>
                    <a:pt x="75" y="0"/>
                  </a:lnTo>
                  <a:lnTo>
                    <a:pt x="0" y="103"/>
                  </a:lnTo>
                  <a:lnTo>
                    <a:pt x="30" y="103"/>
                  </a:lnTo>
                  <a:lnTo>
                    <a:pt x="30" y="221"/>
                  </a:lnTo>
                </a:path>
              </a:pathLst>
            </a:custGeom>
            <a:solidFill>
              <a:srgbClr val="B500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918" y="3480"/>
              <a:ext cx="111" cy="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110" y="102"/>
                </a:cxn>
                <a:cxn ang="0">
                  <a:pos x="82" y="102"/>
                </a:cxn>
                <a:cxn ang="0">
                  <a:pos x="0" y="0"/>
                </a:cxn>
              </a:cxnLst>
              <a:rect l="0" t="0" r="r" b="b"/>
              <a:pathLst>
                <a:path w="111" h="103">
                  <a:moveTo>
                    <a:pt x="0" y="0"/>
                  </a:moveTo>
                  <a:lnTo>
                    <a:pt x="26" y="0"/>
                  </a:lnTo>
                  <a:lnTo>
                    <a:pt x="110" y="102"/>
                  </a:lnTo>
                  <a:lnTo>
                    <a:pt x="82" y="102"/>
                  </a:lnTo>
                  <a:lnTo>
                    <a:pt x="0" y="0"/>
                  </a:lnTo>
                </a:path>
              </a:pathLst>
            </a:custGeom>
            <a:solidFill>
              <a:srgbClr val="F95AB7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03" y="3651"/>
              <a:ext cx="235" cy="221"/>
            </a:xfrm>
            <a:prstGeom prst="ellipse">
              <a:avLst/>
            </a:prstGeom>
            <a:solidFill>
              <a:srgbClr val="EF91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319886" y="2018408"/>
            <a:ext cx="661988" cy="820738"/>
            <a:chOff x="612" y="1756"/>
            <a:chExt cx="417" cy="517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2216960">
              <a:off x="698" y="1907"/>
              <a:ext cx="234" cy="221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 rot="2216960">
              <a:off x="612" y="2028"/>
              <a:ext cx="159" cy="22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30" y="0"/>
                </a:cxn>
                <a:cxn ang="0">
                  <a:pos x="30" y="118"/>
                </a:cxn>
                <a:cxn ang="0">
                  <a:pos x="0" y="118"/>
                </a:cxn>
                <a:cxn ang="0">
                  <a:pos x="79" y="225"/>
                </a:cxn>
                <a:cxn ang="0">
                  <a:pos x="158" y="118"/>
                </a:cxn>
                <a:cxn ang="0">
                  <a:pos x="128" y="118"/>
                </a:cxn>
                <a:cxn ang="0">
                  <a:pos x="128" y="0"/>
                </a:cxn>
              </a:cxnLst>
              <a:rect l="0" t="0" r="r" b="b"/>
              <a:pathLst>
                <a:path w="159" h="226">
                  <a:moveTo>
                    <a:pt x="128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0" y="118"/>
                  </a:lnTo>
                  <a:lnTo>
                    <a:pt x="79" y="225"/>
                  </a:lnTo>
                  <a:lnTo>
                    <a:pt x="158" y="118"/>
                  </a:lnTo>
                  <a:lnTo>
                    <a:pt x="128" y="118"/>
                  </a:lnTo>
                  <a:lnTo>
                    <a:pt x="128" y="0"/>
                  </a:lnTo>
                </a:path>
              </a:pathLst>
            </a:custGeom>
            <a:solidFill>
              <a:srgbClr val="DFDB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 rot="2216960">
              <a:off x="643" y="2164"/>
              <a:ext cx="109" cy="109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08" y="0"/>
                </a:cxn>
                <a:cxn ang="0">
                  <a:pos x="28" y="108"/>
                </a:cxn>
                <a:cxn ang="0">
                  <a:pos x="0" y="108"/>
                </a:cxn>
                <a:cxn ang="0">
                  <a:pos x="78" y="0"/>
                </a:cxn>
              </a:cxnLst>
              <a:rect l="0" t="0" r="r" b="b"/>
              <a:pathLst>
                <a:path w="109" h="109">
                  <a:moveTo>
                    <a:pt x="78" y="0"/>
                  </a:moveTo>
                  <a:lnTo>
                    <a:pt x="108" y="0"/>
                  </a:lnTo>
                  <a:lnTo>
                    <a:pt x="28" y="108"/>
                  </a:lnTo>
                  <a:lnTo>
                    <a:pt x="0" y="108"/>
                  </a:lnTo>
                  <a:lnTo>
                    <a:pt x="78" y="0"/>
                  </a:lnTo>
                </a:path>
              </a:pathLst>
            </a:custGeom>
            <a:solidFill>
              <a:srgbClr val="DFDB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2216960">
              <a:off x="756" y="2107"/>
              <a:ext cx="21" cy="80"/>
            </a:xfrm>
            <a:prstGeom prst="rect">
              <a:avLst/>
            </a:prstGeom>
            <a:solidFill>
              <a:srgbClr val="DFDB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2216960">
              <a:off x="918" y="1891"/>
              <a:ext cx="20" cy="71"/>
            </a:xfrm>
            <a:prstGeom prst="rect">
              <a:avLst/>
            </a:prstGeom>
            <a:solidFill>
              <a:srgbClr val="DFDB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rot="2216960">
              <a:off x="818" y="1756"/>
              <a:ext cx="159" cy="222"/>
            </a:xfrm>
            <a:custGeom>
              <a:avLst/>
              <a:gdLst/>
              <a:ahLst/>
              <a:cxnLst>
                <a:cxn ang="0">
                  <a:pos x="30" y="221"/>
                </a:cxn>
                <a:cxn ang="0">
                  <a:pos x="128" y="221"/>
                </a:cxn>
                <a:cxn ang="0">
                  <a:pos x="128" y="103"/>
                </a:cxn>
                <a:cxn ang="0">
                  <a:pos x="158" y="103"/>
                </a:cxn>
                <a:cxn ang="0">
                  <a:pos x="75" y="0"/>
                </a:cxn>
                <a:cxn ang="0">
                  <a:pos x="0" y="103"/>
                </a:cxn>
                <a:cxn ang="0">
                  <a:pos x="30" y="103"/>
                </a:cxn>
                <a:cxn ang="0">
                  <a:pos x="30" y="221"/>
                </a:cxn>
              </a:cxnLst>
              <a:rect l="0" t="0" r="r" b="b"/>
              <a:pathLst>
                <a:path w="159" h="222">
                  <a:moveTo>
                    <a:pt x="30" y="221"/>
                  </a:moveTo>
                  <a:lnTo>
                    <a:pt x="128" y="221"/>
                  </a:lnTo>
                  <a:lnTo>
                    <a:pt x="128" y="103"/>
                  </a:lnTo>
                  <a:lnTo>
                    <a:pt x="158" y="103"/>
                  </a:lnTo>
                  <a:lnTo>
                    <a:pt x="75" y="0"/>
                  </a:lnTo>
                  <a:lnTo>
                    <a:pt x="0" y="103"/>
                  </a:lnTo>
                  <a:lnTo>
                    <a:pt x="30" y="103"/>
                  </a:lnTo>
                  <a:lnTo>
                    <a:pt x="30" y="221"/>
                  </a:lnTo>
                </a:path>
              </a:pathLst>
            </a:custGeom>
            <a:solidFill>
              <a:srgbClr val="DFDB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rot="2216960">
              <a:off x="918" y="1798"/>
              <a:ext cx="111" cy="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110" y="102"/>
                </a:cxn>
                <a:cxn ang="0">
                  <a:pos x="82" y="102"/>
                </a:cxn>
                <a:cxn ang="0">
                  <a:pos x="0" y="0"/>
                </a:cxn>
              </a:cxnLst>
              <a:rect l="0" t="0" r="r" b="b"/>
              <a:pathLst>
                <a:path w="111" h="103">
                  <a:moveTo>
                    <a:pt x="0" y="0"/>
                  </a:moveTo>
                  <a:lnTo>
                    <a:pt x="26" y="0"/>
                  </a:lnTo>
                  <a:lnTo>
                    <a:pt x="110" y="102"/>
                  </a:lnTo>
                  <a:lnTo>
                    <a:pt x="82" y="102"/>
                  </a:lnTo>
                  <a:lnTo>
                    <a:pt x="0" y="0"/>
                  </a:lnTo>
                </a:path>
              </a:pathLst>
            </a:custGeom>
            <a:solidFill>
              <a:srgbClr val="DFDB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rot="2216960">
              <a:off x="675" y="1891"/>
              <a:ext cx="235" cy="221"/>
            </a:xfrm>
            <a:prstGeom prst="ellipse">
              <a:avLst/>
            </a:prstGeom>
            <a:solidFill>
              <a:srgbClr val="EF91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262736" y="2931221"/>
            <a:ext cx="661988" cy="822325"/>
            <a:chOff x="576" y="2331"/>
            <a:chExt cx="417" cy="51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 rot="19383040" flipH="1">
              <a:off x="628" y="2331"/>
              <a:ext cx="159" cy="222"/>
            </a:xfrm>
            <a:custGeom>
              <a:avLst/>
              <a:gdLst/>
              <a:ahLst/>
              <a:cxnLst>
                <a:cxn ang="0">
                  <a:pos x="30" y="221"/>
                </a:cxn>
                <a:cxn ang="0">
                  <a:pos x="128" y="221"/>
                </a:cxn>
                <a:cxn ang="0">
                  <a:pos x="128" y="103"/>
                </a:cxn>
                <a:cxn ang="0">
                  <a:pos x="158" y="103"/>
                </a:cxn>
                <a:cxn ang="0">
                  <a:pos x="75" y="0"/>
                </a:cxn>
                <a:cxn ang="0">
                  <a:pos x="0" y="103"/>
                </a:cxn>
                <a:cxn ang="0">
                  <a:pos x="30" y="103"/>
                </a:cxn>
                <a:cxn ang="0">
                  <a:pos x="30" y="221"/>
                </a:cxn>
              </a:cxnLst>
              <a:rect l="0" t="0" r="r" b="b"/>
              <a:pathLst>
                <a:path w="159" h="222">
                  <a:moveTo>
                    <a:pt x="30" y="221"/>
                  </a:moveTo>
                  <a:lnTo>
                    <a:pt x="128" y="221"/>
                  </a:lnTo>
                  <a:lnTo>
                    <a:pt x="128" y="103"/>
                  </a:lnTo>
                  <a:lnTo>
                    <a:pt x="158" y="103"/>
                  </a:lnTo>
                  <a:lnTo>
                    <a:pt x="75" y="0"/>
                  </a:lnTo>
                  <a:lnTo>
                    <a:pt x="0" y="103"/>
                  </a:lnTo>
                  <a:lnTo>
                    <a:pt x="30" y="103"/>
                  </a:lnTo>
                  <a:lnTo>
                    <a:pt x="30" y="221"/>
                  </a:lnTo>
                </a:path>
              </a:pathLst>
            </a:custGeom>
            <a:solidFill>
              <a:srgbClr val="8F62C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76" y="2374"/>
              <a:ext cx="417" cy="475"/>
              <a:chOff x="576" y="2374"/>
              <a:chExt cx="417" cy="475"/>
            </a:xfrm>
          </p:grpSpPr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 rot="19383040" flipH="1">
                <a:off x="673" y="2483"/>
                <a:ext cx="234" cy="221"/>
              </a:xfrm>
              <a:prstGeom prst="ellipse">
                <a:avLst/>
              </a:prstGeom>
              <a:solidFill>
                <a:srgbClr val="AD69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 rot="19383040" flipH="1">
                <a:off x="834" y="2603"/>
                <a:ext cx="159" cy="226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30" y="0"/>
                  </a:cxn>
                  <a:cxn ang="0">
                    <a:pos x="30" y="118"/>
                  </a:cxn>
                  <a:cxn ang="0">
                    <a:pos x="0" y="118"/>
                  </a:cxn>
                  <a:cxn ang="0">
                    <a:pos x="79" y="225"/>
                  </a:cxn>
                  <a:cxn ang="0">
                    <a:pos x="158" y="118"/>
                  </a:cxn>
                  <a:cxn ang="0">
                    <a:pos x="128" y="118"/>
                  </a:cxn>
                  <a:cxn ang="0">
                    <a:pos x="128" y="0"/>
                  </a:cxn>
                </a:cxnLst>
                <a:rect l="0" t="0" r="r" b="b"/>
                <a:pathLst>
                  <a:path w="159" h="226">
                    <a:moveTo>
                      <a:pt x="128" y="0"/>
                    </a:moveTo>
                    <a:lnTo>
                      <a:pt x="30" y="0"/>
                    </a:lnTo>
                    <a:lnTo>
                      <a:pt x="30" y="118"/>
                    </a:lnTo>
                    <a:lnTo>
                      <a:pt x="0" y="118"/>
                    </a:lnTo>
                    <a:lnTo>
                      <a:pt x="79" y="225"/>
                    </a:lnTo>
                    <a:lnTo>
                      <a:pt x="158" y="118"/>
                    </a:lnTo>
                    <a:lnTo>
                      <a:pt x="128" y="118"/>
                    </a:lnTo>
                    <a:lnTo>
                      <a:pt x="128" y="0"/>
                    </a:lnTo>
                  </a:path>
                </a:pathLst>
              </a:custGeom>
              <a:solidFill>
                <a:srgbClr val="8F62C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 rot="19383040" flipH="1">
                <a:off x="853" y="2740"/>
                <a:ext cx="109" cy="109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108" y="0"/>
                  </a:cxn>
                  <a:cxn ang="0">
                    <a:pos x="28" y="108"/>
                  </a:cxn>
                  <a:cxn ang="0">
                    <a:pos x="0" y="108"/>
                  </a:cxn>
                  <a:cxn ang="0">
                    <a:pos x="78" y="0"/>
                  </a:cxn>
                </a:cxnLst>
                <a:rect l="0" t="0" r="r" b="b"/>
                <a:pathLst>
                  <a:path w="109" h="109">
                    <a:moveTo>
                      <a:pt x="78" y="0"/>
                    </a:moveTo>
                    <a:lnTo>
                      <a:pt x="108" y="0"/>
                    </a:lnTo>
                    <a:lnTo>
                      <a:pt x="28" y="108"/>
                    </a:lnTo>
                    <a:lnTo>
                      <a:pt x="0" y="108"/>
                    </a:lnTo>
                    <a:lnTo>
                      <a:pt x="78" y="0"/>
                    </a:lnTo>
                  </a:path>
                </a:pathLst>
              </a:custGeom>
              <a:solidFill>
                <a:srgbClr val="8F62C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 rot="19383040" flipH="1">
                <a:off x="828" y="2683"/>
                <a:ext cx="21" cy="80"/>
              </a:xfrm>
              <a:prstGeom prst="rect">
                <a:avLst/>
              </a:prstGeom>
              <a:solidFill>
                <a:srgbClr val="8F62C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 rot="19383040" flipH="1">
                <a:off x="667" y="2467"/>
                <a:ext cx="20" cy="71"/>
              </a:xfrm>
              <a:prstGeom prst="rect">
                <a:avLst/>
              </a:prstGeom>
              <a:solidFill>
                <a:srgbClr val="8F62C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 rot="19383040" flipH="1">
                <a:off x="576" y="2374"/>
                <a:ext cx="111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0"/>
                  </a:cxn>
                  <a:cxn ang="0">
                    <a:pos x="110" y="102"/>
                  </a:cxn>
                  <a:cxn ang="0">
                    <a:pos x="82" y="102"/>
                  </a:cxn>
                  <a:cxn ang="0">
                    <a:pos x="0" y="0"/>
                  </a:cxn>
                </a:cxnLst>
                <a:rect l="0" t="0" r="r" b="b"/>
                <a:pathLst>
                  <a:path w="111" h="103">
                    <a:moveTo>
                      <a:pt x="0" y="0"/>
                    </a:moveTo>
                    <a:lnTo>
                      <a:pt x="26" y="0"/>
                    </a:lnTo>
                    <a:lnTo>
                      <a:pt x="110" y="102"/>
                    </a:lnTo>
                    <a:lnTo>
                      <a:pt x="82" y="1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F62C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 rot="19383040" flipH="1">
                <a:off x="694" y="2466"/>
                <a:ext cx="235" cy="221"/>
              </a:xfrm>
              <a:prstGeom prst="ellipse">
                <a:avLst/>
              </a:prstGeom>
              <a:solidFill>
                <a:srgbClr val="EF9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1338936" y="3955158"/>
            <a:ext cx="533400" cy="598488"/>
            <a:chOff x="2373" y="3574"/>
            <a:chExt cx="336" cy="377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9" y="3799"/>
              <a:ext cx="181" cy="152"/>
            </a:xfrm>
            <a:custGeom>
              <a:avLst/>
              <a:gdLst/>
              <a:ahLst/>
              <a:cxnLst>
                <a:cxn ang="0">
                  <a:pos x="93" y="151"/>
                </a:cxn>
                <a:cxn ang="0">
                  <a:pos x="180" y="151"/>
                </a:cxn>
                <a:cxn ang="0">
                  <a:pos x="167" y="147"/>
                </a:cxn>
                <a:cxn ang="0">
                  <a:pos x="156" y="140"/>
                </a:cxn>
                <a:cxn ang="0">
                  <a:pos x="146" y="131"/>
                </a:cxn>
                <a:cxn ang="0">
                  <a:pos x="136" y="122"/>
                </a:cxn>
                <a:cxn ang="0">
                  <a:pos x="127" y="107"/>
                </a:cxn>
                <a:cxn ang="0">
                  <a:pos x="119" y="92"/>
                </a:cxn>
                <a:cxn ang="0">
                  <a:pos x="112" y="75"/>
                </a:cxn>
                <a:cxn ang="0">
                  <a:pos x="106" y="53"/>
                </a:cxn>
                <a:cxn ang="0">
                  <a:pos x="102" y="34"/>
                </a:cxn>
                <a:cxn ang="0">
                  <a:pos x="98" y="15"/>
                </a:cxn>
                <a:cxn ang="0">
                  <a:pos x="96" y="0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4" y="27"/>
                </a:cxn>
                <a:cxn ang="0">
                  <a:pos x="6" y="39"/>
                </a:cxn>
                <a:cxn ang="0">
                  <a:pos x="8" y="48"/>
                </a:cxn>
                <a:cxn ang="0">
                  <a:pos x="11" y="61"/>
                </a:cxn>
                <a:cxn ang="0">
                  <a:pos x="16" y="75"/>
                </a:cxn>
                <a:cxn ang="0">
                  <a:pos x="20" y="85"/>
                </a:cxn>
                <a:cxn ang="0">
                  <a:pos x="25" y="95"/>
                </a:cxn>
                <a:cxn ang="0">
                  <a:pos x="28" y="101"/>
                </a:cxn>
                <a:cxn ang="0">
                  <a:pos x="31" y="108"/>
                </a:cxn>
                <a:cxn ang="0">
                  <a:pos x="35" y="115"/>
                </a:cxn>
                <a:cxn ang="0">
                  <a:pos x="41" y="123"/>
                </a:cxn>
                <a:cxn ang="0">
                  <a:pos x="45" y="127"/>
                </a:cxn>
                <a:cxn ang="0">
                  <a:pos x="49" y="131"/>
                </a:cxn>
                <a:cxn ang="0">
                  <a:pos x="53" y="136"/>
                </a:cxn>
                <a:cxn ang="0">
                  <a:pos x="58" y="140"/>
                </a:cxn>
                <a:cxn ang="0">
                  <a:pos x="63" y="143"/>
                </a:cxn>
                <a:cxn ang="0">
                  <a:pos x="69" y="147"/>
                </a:cxn>
                <a:cxn ang="0">
                  <a:pos x="76" y="149"/>
                </a:cxn>
                <a:cxn ang="0">
                  <a:pos x="81" y="150"/>
                </a:cxn>
                <a:cxn ang="0">
                  <a:pos x="87" y="151"/>
                </a:cxn>
                <a:cxn ang="0">
                  <a:pos x="93" y="151"/>
                </a:cxn>
              </a:cxnLst>
              <a:rect l="0" t="0" r="r" b="b"/>
              <a:pathLst>
                <a:path w="181" h="152">
                  <a:moveTo>
                    <a:pt x="93" y="151"/>
                  </a:moveTo>
                  <a:lnTo>
                    <a:pt x="180" y="151"/>
                  </a:lnTo>
                  <a:lnTo>
                    <a:pt x="167" y="147"/>
                  </a:lnTo>
                  <a:lnTo>
                    <a:pt x="156" y="140"/>
                  </a:lnTo>
                  <a:lnTo>
                    <a:pt x="146" y="131"/>
                  </a:lnTo>
                  <a:lnTo>
                    <a:pt x="136" y="122"/>
                  </a:lnTo>
                  <a:lnTo>
                    <a:pt x="127" y="107"/>
                  </a:lnTo>
                  <a:lnTo>
                    <a:pt x="119" y="92"/>
                  </a:lnTo>
                  <a:lnTo>
                    <a:pt x="112" y="75"/>
                  </a:lnTo>
                  <a:lnTo>
                    <a:pt x="106" y="53"/>
                  </a:lnTo>
                  <a:lnTo>
                    <a:pt x="102" y="34"/>
                  </a:lnTo>
                  <a:lnTo>
                    <a:pt x="98" y="15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" y="13"/>
                  </a:lnTo>
                  <a:lnTo>
                    <a:pt x="4" y="27"/>
                  </a:lnTo>
                  <a:lnTo>
                    <a:pt x="6" y="39"/>
                  </a:lnTo>
                  <a:lnTo>
                    <a:pt x="8" y="48"/>
                  </a:lnTo>
                  <a:lnTo>
                    <a:pt x="11" y="61"/>
                  </a:lnTo>
                  <a:lnTo>
                    <a:pt x="16" y="75"/>
                  </a:lnTo>
                  <a:lnTo>
                    <a:pt x="20" y="85"/>
                  </a:lnTo>
                  <a:lnTo>
                    <a:pt x="25" y="95"/>
                  </a:lnTo>
                  <a:lnTo>
                    <a:pt x="28" y="101"/>
                  </a:lnTo>
                  <a:lnTo>
                    <a:pt x="31" y="108"/>
                  </a:lnTo>
                  <a:lnTo>
                    <a:pt x="35" y="115"/>
                  </a:lnTo>
                  <a:lnTo>
                    <a:pt x="41" y="123"/>
                  </a:lnTo>
                  <a:lnTo>
                    <a:pt x="45" y="127"/>
                  </a:lnTo>
                  <a:lnTo>
                    <a:pt x="49" y="131"/>
                  </a:lnTo>
                  <a:lnTo>
                    <a:pt x="53" y="136"/>
                  </a:lnTo>
                  <a:lnTo>
                    <a:pt x="58" y="140"/>
                  </a:lnTo>
                  <a:lnTo>
                    <a:pt x="63" y="143"/>
                  </a:lnTo>
                  <a:lnTo>
                    <a:pt x="69" y="147"/>
                  </a:lnTo>
                  <a:lnTo>
                    <a:pt x="76" y="149"/>
                  </a:lnTo>
                  <a:lnTo>
                    <a:pt x="81" y="150"/>
                  </a:lnTo>
                  <a:lnTo>
                    <a:pt x="87" y="151"/>
                  </a:lnTo>
                  <a:lnTo>
                    <a:pt x="93" y="151"/>
                  </a:lnTo>
                </a:path>
              </a:pathLst>
            </a:custGeom>
            <a:solidFill>
              <a:srgbClr val="037C0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491" y="3746"/>
              <a:ext cx="218" cy="205"/>
            </a:xfrm>
            <a:custGeom>
              <a:avLst/>
              <a:gdLst/>
              <a:ahLst/>
              <a:cxnLst>
                <a:cxn ang="0">
                  <a:pos x="90" y="204"/>
                </a:cxn>
                <a:cxn ang="0">
                  <a:pos x="95" y="204"/>
                </a:cxn>
                <a:cxn ang="0">
                  <a:pos x="104" y="203"/>
                </a:cxn>
                <a:cxn ang="0">
                  <a:pos x="114" y="201"/>
                </a:cxn>
                <a:cxn ang="0">
                  <a:pos x="121" y="197"/>
                </a:cxn>
                <a:cxn ang="0">
                  <a:pos x="128" y="192"/>
                </a:cxn>
                <a:cxn ang="0">
                  <a:pos x="134" y="186"/>
                </a:cxn>
                <a:cxn ang="0">
                  <a:pos x="139" y="181"/>
                </a:cxn>
                <a:cxn ang="0">
                  <a:pos x="146" y="173"/>
                </a:cxn>
                <a:cxn ang="0">
                  <a:pos x="152" y="164"/>
                </a:cxn>
                <a:cxn ang="0">
                  <a:pos x="157" y="156"/>
                </a:cxn>
                <a:cxn ang="0">
                  <a:pos x="162" y="145"/>
                </a:cxn>
                <a:cxn ang="0">
                  <a:pos x="168" y="132"/>
                </a:cxn>
                <a:cxn ang="0">
                  <a:pos x="171" y="123"/>
                </a:cxn>
                <a:cxn ang="0">
                  <a:pos x="174" y="114"/>
                </a:cxn>
                <a:cxn ang="0">
                  <a:pos x="176" y="105"/>
                </a:cxn>
                <a:cxn ang="0">
                  <a:pos x="178" y="98"/>
                </a:cxn>
                <a:cxn ang="0">
                  <a:pos x="179" y="91"/>
                </a:cxn>
                <a:cxn ang="0">
                  <a:pos x="181" y="84"/>
                </a:cxn>
                <a:cxn ang="0">
                  <a:pos x="182" y="75"/>
                </a:cxn>
                <a:cxn ang="0">
                  <a:pos x="184" y="65"/>
                </a:cxn>
                <a:cxn ang="0">
                  <a:pos x="185" y="52"/>
                </a:cxn>
                <a:cxn ang="0">
                  <a:pos x="217" y="52"/>
                </a:cxn>
                <a:cxn ang="0">
                  <a:pos x="142" y="0"/>
                </a:cxn>
                <a:cxn ang="0">
                  <a:pos x="51" y="52"/>
                </a:cxn>
                <a:cxn ang="0">
                  <a:pos x="87" y="52"/>
                </a:cxn>
                <a:cxn ang="0">
                  <a:pos x="86" y="61"/>
                </a:cxn>
                <a:cxn ang="0">
                  <a:pos x="84" y="70"/>
                </a:cxn>
                <a:cxn ang="0">
                  <a:pos x="82" y="81"/>
                </a:cxn>
                <a:cxn ang="0">
                  <a:pos x="80" y="91"/>
                </a:cxn>
                <a:cxn ang="0">
                  <a:pos x="78" y="100"/>
                </a:cxn>
                <a:cxn ang="0">
                  <a:pos x="76" y="108"/>
                </a:cxn>
                <a:cxn ang="0">
                  <a:pos x="72" y="122"/>
                </a:cxn>
                <a:cxn ang="0">
                  <a:pos x="67" y="134"/>
                </a:cxn>
                <a:cxn ang="0">
                  <a:pos x="64" y="143"/>
                </a:cxn>
                <a:cxn ang="0">
                  <a:pos x="61" y="150"/>
                </a:cxn>
                <a:cxn ang="0">
                  <a:pos x="57" y="157"/>
                </a:cxn>
                <a:cxn ang="0">
                  <a:pos x="54" y="162"/>
                </a:cxn>
                <a:cxn ang="0">
                  <a:pos x="51" y="168"/>
                </a:cxn>
                <a:cxn ang="0">
                  <a:pos x="48" y="173"/>
                </a:cxn>
                <a:cxn ang="0">
                  <a:pos x="44" y="177"/>
                </a:cxn>
                <a:cxn ang="0">
                  <a:pos x="41" y="181"/>
                </a:cxn>
                <a:cxn ang="0">
                  <a:pos x="37" y="185"/>
                </a:cxn>
                <a:cxn ang="0">
                  <a:pos x="33" y="188"/>
                </a:cxn>
                <a:cxn ang="0">
                  <a:pos x="29" y="192"/>
                </a:cxn>
                <a:cxn ang="0">
                  <a:pos x="25" y="195"/>
                </a:cxn>
                <a:cxn ang="0">
                  <a:pos x="21" y="198"/>
                </a:cxn>
                <a:cxn ang="0">
                  <a:pos x="16" y="200"/>
                </a:cxn>
                <a:cxn ang="0">
                  <a:pos x="12" y="201"/>
                </a:cxn>
                <a:cxn ang="0">
                  <a:pos x="8" y="202"/>
                </a:cxn>
                <a:cxn ang="0">
                  <a:pos x="5" y="203"/>
                </a:cxn>
                <a:cxn ang="0">
                  <a:pos x="0" y="204"/>
                </a:cxn>
                <a:cxn ang="0">
                  <a:pos x="90" y="204"/>
                </a:cxn>
              </a:cxnLst>
              <a:rect l="0" t="0" r="r" b="b"/>
              <a:pathLst>
                <a:path w="218" h="205">
                  <a:moveTo>
                    <a:pt x="90" y="204"/>
                  </a:moveTo>
                  <a:lnTo>
                    <a:pt x="95" y="204"/>
                  </a:lnTo>
                  <a:lnTo>
                    <a:pt x="104" y="203"/>
                  </a:lnTo>
                  <a:lnTo>
                    <a:pt x="114" y="201"/>
                  </a:lnTo>
                  <a:lnTo>
                    <a:pt x="121" y="197"/>
                  </a:lnTo>
                  <a:lnTo>
                    <a:pt x="128" y="192"/>
                  </a:lnTo>
                  <a:lnTo>
                    <a:pt x="134" y="186"/>
                  </a:lnTo>
                  <a:lnTo>
                    <a:pt x="139" y="181"/>
                  </a:lnTo>
                  <a:lnTo>
                    <a:pt x="146" y="173"/>
                  </a:lnTo>
                  <a:lnTo>
                    <a:pt x="152" y="164"/>
                  </a:lnTo>
                  <a:lnTo>
                    <a:pt x="157" y="156"/>
                  </a:lnTo>
                  <a:lnTo>
                    <a:pt x="162" y="145"/>
                  </a:lnTo>
                  <a:lnTo>
                    <a:pt x="168" y="132"/>
                  </a:lnTo>
                  <a:lnTo>
                    <a:pt x="171" y="123"/>
                  </a:lnTo>
                  <a:lnTo>
                    <a:pt x="174" y="114"/>
                  </a:lnTo>
                  <a:lnTo>
                    <a:pt x="176" y="105"/>
                  </a:lnTo>
                  <a:lnTo>
                    <a:pt x="178" y="98"/>
                  </a:lnTo>
                  <a:lnTo>
                    <a:pt x="179" y="91"/>
                  </a:lnTo>
                  <a:lnTo>
                    <a:pt x="181" y="84"/>
                  </a:lnTo>
                  <a:lnTo>
                    <a:pt x="182" y="75"/>
                  </a:lnTo>
                  <a:lnTo>
                    <a:pt x="184" y="65"/>
                  </a:lnTo>
                  <a:lnTo>
                    <a:pt x="185" y="52"/>
                  </a:lnTo>
                  <a:lnTo>
                    <a:pt x="217" y="52"/>
                  </a:lnTo>
                  <a:lnTo>
                    <a:pt x="142" y="0"/>
                  </a:lnTo>
                  <a:lnTo>
                    <a:pt x="51" y="52"/>
                  </a:lnTo>
                  <a:lnTo>
                    <a:pt x="87" y="52"/>
                  </a:lnTo>
                  <a:lnTo>
                    <a:pt x="86" y="61"/>
                  </a:lnTo>
                  <a:lnTo>
                    <a:pt x="84" y="70"/>
                  </a:lnTo>
                  <a:lnTo>
                    <a:pt x="82" y="81"/>
                  </a:lnTo>
                  <a:lnTo>
                    <a:pt x="80" y="91"/>
                  </a:lnTo>
                  <a:lnTo>
                    <a:pt x="78" y="100"/>
                  </a:lnTo>
                  <a:lnTo>
                    <a:pt x="76" y="108"/>
                  </a:lnTo>
                  <a:lnTo>
                    <a:pt x="72" y="122"/>
                  </a:lnTo>
                  <a:lnTo>
                    <a:pt x="67" y="134"/>
                  </a:lnTo>
                  <a:lnTo>
                    <a:pt x="64" y="143"/>
                  </a:lnTo>
                  <a:lnTo>
                    <a:pt x="61" y="150"/>
                  </a:lnTo>
                  <a:lnTo>
                    <a:pt x="57" y="157"/>
                  </a:lnTo>
                  <a:lnTo>
                    <a:pt x="54" y="162"/>
                  </a:lnTo>
                  <a:lnTo>
                    <a:pt x="51" y="168"/>
                  </a:lnTo>
                  <a:lnTo>
                    <a:pt x="48" y="173"/>
                  </a:lnTo>
                  <a:lnTo>
                    <a:pt x="44" y="177"/>
                  </a:lnTo>
                  <a:lnTo>
                    <a:pt x="41" y="181"/>
                  </a:lnTo>
                  <a:lnTo>
                    <a:pt x="37" y="185"/>
                  </a:lnTo>
                  <a:lnTo>
                    <a:pt x="33" y="188"/>
                  </a:lnTo>
                  <a:lnTo>
                    <a:pt x="29" y="192"/>
                  </a:lnTo>
                  <a:lnTo>
                    <a:pt x="25" y="195"/>
                  </a:lnTo>
                  <a:lnTo>
                    <a:pt x="21" y="198"/>
                  </a:lnTo>
                  <a:lnTo>
                    <a:pt x="16" y="200"/>
                  </a:lnTo>
                  <a:lnTo>
                    <a:pt x="12" y="201"/>
                  </a:lnTo>
                  <a:lnTo>
                    <a:pt x="8" y="202"/>
                  </a:lnTo>
                  <a:lnTo>
                    <a:pt x="5" y="203"/>
                  </a:lnTo>
                  <a:lnTo>
                    <a:pt x="0" y="204"/>
                  </a:lnTo>
                  <a:lnTo>
                    <a:pt x="90" y="204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373" y="3574"/>
              <a:ext cx="217" cy="206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21" y="0"/>
                </a:cxn>
                <a:cxn ang="0">
                  <a:pos x="113" y="1"/>
                </a:cxn>
                <a:cxn ang="0">
                  <a:pos x="103" y="3"/>
                </a:cxn>
                <a:cxn ang="0">
                  <a:pos x="96" y="7"/>
                </a:cxn>
                <a:cxn ang="0">
                  <a:pos x="88" y="12"/>
                </a:cxn>
                <a:cxn ang="0">
                  <a:pos x="82" y="18"/>
                </a:cxn>
                <a:cxn ang="0">
                  <a:pos x="77" y="24"/>
                </a:cxn>
                <a:cxn ang="0">
                  <a:pos x="71" y="32"/>
                </a:cxn>
                <a:cxn ang="0">
                  <a:pos x="65" y="40"/>
                </a:cxn>
                <a:cxn ang="0">
                  <a:pos x="60" y="49"/>
                </a:cxn>
                <a:cxn ang="0">
                  <a:pos x="55" y="60"/>
                </a:cxn>
                <a:cxn ang="0">
                  <a:pos x="49" y="72"/>
                </a:cxn>
                <a:cxn ang="0">
                  <a:pos x="46" y="81"/>
                </a:cxn>
                <a:cxn ang="0">
                  <a:pos x="43" y="90"/>
                </a:cxn>
                <a:cxn ang="0">
                  <a:pos x="41" y="99"/>
                </a:cxn>
                <a:cxn ang="0">
                  <a:pos x="39" y="107"/>
                </a:cxn>
                <a:cxn ang="0">
                  <a:pos x="37" y="113"/>
                </a:cxn>
                <a:cxn ang="0">
                  <a:pos x="36" y="121"/>
                </a:cxn>
                <a:cxn ang="0">
                  <a:pos x="35" y="129"/>
                </a:cxn>
                <a:cxn ang="0">
                  <a:pos x="33" y="140"/>
                </a:cxn>
                <a:cxn ang="0">
                  <a:pos x="31" y="152"/>
                </a:cxn>
                <a:cxn ang="0">
                  <a:pos x="0" y="152"/>
                </a:cxn>
                <a:cxn ang="0">
                  <a:pos x="75" y="205"/>
                </a:cxn>
                <a:cxn ang="0">
                  <a:pos x="165" y="152"/>
                </a:cxn>
                <a:cxn ang="0">
                  <a:pos x="130" y="152"/>
                </a:cxn>
                <a:cxn ang="0">
                  <a:pos x="131" y="144"/>
                </a:cxn>
                <a:cxn ang="0">
                  <a:pos x="132" y="134"/>
                </a:cxn>
                <a:cxn ang="0">
                  <a:pos x="134" y="124"/>
                </a:cxn>
                <a:cxn ang="0">
                  <a:pos x="136" y="114"/>
                </a:cxn>
                <a:cxn ang="0">
                  <a:pos x="138" y="104"/>
                </a:cxn>
                <a:cxn ang="0">
                  <a:pos x="140" y="96"/>
                </a:cxn>
                <a:cxn ang="0">
                  <a:pos x="145" y="82"/>
                </a:cxn>
                <a:cxn ang="0">
                  <a:pos x="149" y="70"/>
                </a:cxn>
                <a:cxn ang="0">
                  <a:pos x="153" y="62"/>
                </a:cxn>
                <a:cxn ang="0">
                  <a:pos x="156" y="54"/>
                </a:cxn>
                <a:cxn ang="0">
                  <a:pos x="159" y="47"/>
                </a:cxn>
                <a:cxn ang="0">
                  <a:pos x="162" y="42"/>
                </a:cxn>
                <a:cxn ang="0">
                  <a:pos x="166" y="36"/>
                </a:cxn>
                <a:cxn ang="0">
                  <a:pos x="169" y="32"/>
                </a:cxn>
                <a:cxn ang="0">
                  <a:pos x="172" y="27"/>
                </a:cxn>
                <a:cxn ang="0">
                  <a:pos x="175" y="24"/>
                </a:cxn>
                <a:cxn ang="0">
                  <a:pos x="180" y="19"/>
                </a:cxn>
                <a:cxn ang="0">
                  <a:pos x="183" y="16"/>
                </a:cxn>
                <a:cxn ang="0">
                  <a:pos x="187" y="12"/>
                </a:cxn>
                <a:cxn ang="0">
                  <a:pos x="192" y="9"/>
                </a:cxn>
                <a:cxn ang="0">
                  <a:pos x="196" y="6"/>
                </a:cxn>
                <a:cxn ang="0">
                  <a:pos x="200" y="4"/>
                </a:cxn>
                <a:cxn ang="0">
                  <a:pos x="204" y="3"/>
                </a:cxn>
                <a:cxn ang="0">
                  <a:pos x="208" y="2"/>
                </a:cxn>
                <a:cxn ang="0">
                  <a:pos x="211" y="1"/>
                </a:cxn>
                <a:cxn ang="0">
                  <a:pos x="216" y="0"/>
                </a:cxn>
                <a:cxn ang="0">
                  <a:pos x="127" y="0"/>
                </a:cxn>
              </a:cxnLst>
              <a:rect l="0" t="0" r="r" b="b"/>
              <a:pathLst>
                <a:path w="217" h="206">
                  <a:moveTo>
                    <a:pt x="127" y="0"/>
                  </a:moveTo>
                  <a:lnTo>
                    <a:pt x="121" y="0"/>
                  </a:lnTo>
                  <a:lnTo>
                    <a:pt x="113" y="1"/>
                  </a:lnTo>
                  <a:lnTo>
                    <a:pt x="103" y="3"/>
                  </a:lnTo>
                  <a:lnTo>
                    <a:pt x="96" y="7"/>
                  </a:lnTo>
                  <a:lnTo>
                    <a:pt x="88" y="12"/>
                  </a:lnTo>
                  <a:lnTo>
                    <a:pt x="82" y="18"/>
                  </a:lnTo>
                  <a:lnTo>
                    <a:pt x="77" y="24"/>
                  </a:lnTo>
                  <a:lnTo>
                    <a:pt x="71" y="32"/>
                  </a:lnTo>
                  <a:lnTo>
                    <a:pt x="65" y="40"/>
                  </a:lnTo>
                  <a:lnTo>
                    <a:pt x="60" y="49"/>
                  </a:lnTo>
                  <a:lnTo>
                    <a:pt x="55" y="60"/>
                  </a:lnTo>
                  <a:lnTo>
                    <a:pt x="49" y="72"/>
                  </a:lnTo>
                  <a:lnTo>
                    <a:pt x="46" y="81"/>
                  </a:lnTo>
                  <a:lnTo>
                    <a:pt x="43" y="90"/>
                  </a:lnTo>
                  <a:lnTo>
                    <a:pt x="41" y="99"/>
                  </a:lnTo>
                  <a:lnTo>
                    <a:pt x="39" y="107"/>
                  </a:lnTo>
                  <a:lnTo>
                    <a:pt x="37" y="113"/>
                  </a:lnTo>
                  <a:lnTo>
                    <a:pt x="36" y="121"/>
                  </a:lnTo>
                  <a:lnTo>
                    <a:pt x="35" y="129"/>
                  </a:lnTo>
                  <a:lnTo>
                    <a:pt x="33" y="140"/>
                  </a:lnTo>
                  <a:lnTo>
                    <a:pt x="31" y="152"/>
                  </a:lnTo>
                  <a:lnTo>
                    <a:pt x="0" y="152"/>
                  </a:lnTo>
                  <a:lnTo>
                    <a:pt x="75" y="205"/>
                  </a:lnTo>
                  <a:lnTo>
                    <a:pt x="165" y="152"/>
                  </a:lnTo>
                  <a:lnTo>
                    <a:pt x="130" y="152"/>
                  </a:lnTo>
                  <a:lnTo>
                    <a:pt x="131" y="144"/>
                  </a:lnTo>
                  <a:lnTo>
                    <a:pt x="132" y="134"/>
                  </a:lnTo>
                  <a:lnTo>
                    <a:pt x="134" y="124"/>
                  </a:lnTo>
                  <a:lnTo>
                    <a:pt x="136" y="114"/>
                  </a:lnTo>
                  <a:lnTo>
                    <a:pt x="138" y="104"/>
                  </a:lnTo>
                  <a:lnTo>
                    <a:pt x="140" y="96"/>
                  </a:lnTo>
                  <a:lnTo>
                    <a:pt x="145" y="82"/>
                  </a:lnTo>
                  <a:lnTo>
                    <a:pt x="149" y="70"/>
                  </a:lnTo>
                  <a:lnTo>
                    <a:pt x="153" y="62"/>
                  </a:lnTo>
                  <a:lnTo>
                    <a:pt x="156" y="54"/>
                  </a:lnTo>
                  <a:lnTo>
                    <a:pt x="159" y="47"/>
                  </a:lnTo>
                  <a:lnTo>
                    <a:pt x="162" y="42"/>
                  </a:lnTo>
                  <a:lnTo>
                    <a:pt x="166" y="36"/>
                  </a:lnTo>
                  <a:lnTo>
                    <a:pt x="169" y="32"/>
                  </a:lnTo>
                  <a:lnTo>
                    <a:pt x="172" y="27"/>
                  </a:lnTo>
                  <a:lnTo>
                    <a:pt x="175" y="24"/>
                  </a:lnTo>
                  <a:lnTo>
                    <a:pt x="180" y="19"/>
                  </a:lnTo>
                  <a:lnTo>
                    <a:pt x="183" y="16"/>
                  </a:lnTo>
                  <a:lnTo>
                    <a:pt x="187" y="12"/>
                  </a:lnTo>
                  <a:lnTo>
                    <a:pt x="192" y="9"/>
                  </a:lnTo>
                  <a:lnTo>
                    <a:pt x="196" y="6"/>
                  </a:lnTo>
                  <a:lnTo>
                    <a:pt x="200" y="4"/>
                  </a:lnTo>
                  <a:lnTo>
                    <a:pt x="204" y="3"/>
                  </a:lnTo>
                  <a:lnTo>
                    <a:pt x="208" y="2"/>
                  </a:lnTo>
                  <a:lnTo>
                    <a:pt x="211" y="1"/>
                  </a:lnTo>
                  <a:lnTo>
                    <a:pt x="216" y="0"/>
                  </a:lnTo>
                  <a:lnTo>
                    <a:pt x="127" y="0"/>
                  </a:lnTo>
                </a:path>
              </a:pathLst>
            </a:custGeom>
            <a:solidFill>
              <a:srgbClr val="037C0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499" y="3574"/>
              <a:ext cx="184" cy="15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0"/>
                </a:cxn>
                <a:cxn ang="0">
                  <a:pos x="13" y="4"/>
                </a:cxn>
                <a:cxn ang="0">
                  <a:pos x="25" y="11"/>
                </a:cxn>
                <a:cxn ang="0">
                  <a:pos x="35" y="19"/>
                </a:cxn>
                <a:cxn ang="0">
                  <a:pos x="44" y="29"/>
                </a:cxn>
                <a:cxn ang="0">
                  <a:pos x="54" y="44"/>
                </a:cxn>
                <a:cxn ang="0">
                  <a:pos x="62" y="59"/>
                </a:cxn>
                <a:cxn ang="0">
                  <a:pos x="69" y="76"/>
                </a:cxn>
                <a:cxn ang="0">
                  <a:pos x="75" y="98"/>
                </a:cxn>
                <a:cxn ang="0">
                  <a:pos x="79" y="116"/>
                </a:cxn>
                <a:cxn ang="0">
                  <a:pos x="83" y="135"/>
                </a:cxn>
                <a:cxn ang="0">
                  <a:pos x="85" y="150"/>
                </a:cxn>
                <a:cxn ang="0">
                  <a:pos x="183" y="150"/>
                </a:cxn>
                <a:cxn ang="0">
                  <a:pos x="181" y="137"/>
                </a:cxn>
                <a:cxn ang="0">
                  <a:pos x="179" y="124"/>
                </a:cxn>
                <a:cxn ang="0">
                  <a:pos x="177" y="111"/>
                </a:cxn>
                <a:cxn ang="0">
                  <a:pos x="175" y="102"/>
                </a:cxn>
                <a:cxn ang="0">
                  <a:pos x="171" y="90"/>
                </a:cxn>
                <a:cxn ang="0">
                  <a:pos x="167" y="76"/>
                </a:cxn>
                <a:cxn ang="0">
                  <a:pos x="163" y="66"/>
                </a:cxn>
                <a:cxn ang="0">
                  <a:pos x="158" y="55"/>
                </a:cxn>
                <a:cxn ang="0">
                  <a:pos x="155" y="50"/>
                </a:cxn>
                <a:cxn ang="0">
                  <a:pos x="152" y="43"/>
                </a:cxn>
                <a:cxn ang="0">
                  <a:pos x="147" y="36"/>
                </a:cxn>
                <a:cxn ang="0">
                  <a:pos x="142" y="28"/>
                </a:cxn>
                <a:cxn ang="0">
                  <a:pos x="137" y="23"/>
                </a:cxn>
                <a:cxn ang="0">
                  <a:pos x="134" y="19"/>
                </a:cxn>
                <a:cxn ang="0">
                  <a:pos x="129" y="15"/>
                </a:cxn>
                <a:cxn ang="0">
                  <a:pos x="124" y="11"/>
                </a:cxn>
                <a:cxn ang="0">
                  <a:pos x="119" y="8"/>
                </a:cxn>
                <a:cxn ang="0">
                  <a:pos x="113" y="4"/>
                </a:cxn>
                <a:cxn ang="0">
                  <a:pos x="106" y="2"/>
                </a:cxn>
                <a:cxn ang="0">
                  <a:pos x="101" y="1"/>
                </a:cxn>
                <a:cxn ang="0">
                  <a:pos x="95" y="0"/>
                </a:cxn>
                <a:cxn ang="0">
                  <a:pos x="88" y="0"/>
                </a:cxn>
              </a:cxnLst>
              <a:rect l="0" t="0" r="r" b="b"/>
              <a:pathLst>
                <a:path w="184" h="151">
                  <a:moveTo>
                    <a:pt x="88" y="0"/>
                  </a:moveTo>
                  <a:lnTo>
                    <a:pt x="0" y="0"/>
                  </a:lnTo>
                  <a:lnTo>
                    <a:pt x="13" y="4"/>
                  </a:lnTo>
                  <a:lnTo>
                    <a:pt x="25" y="11"/>
                  </a:lnTo>
                  <a:lnTo>
                    <a:pt x="35" y="19"/>
                  </a:lnTo>
                  <a:lnTo>
                    <a:pt x="44" y="29"/>
                  </a:lnTo>
                  <a:lnTo>
                    <a:pt x="54" y="44"/>
                  </a:lnTo>
                  <a:lnTo>
                    <a:pt x="62" y="59"/>
                  </a:lnTo>
                  <a:lnTo>
                    <a:pt x="69" y="76"/>
                  </a:lnTo>
                  <a:lnTo>
                    <a:pt x="75" y="98"/>
                  </a:lnTo>
                  <a:lnTo>
                    <a:pt x="79" y="116"/>
                  </a:lnTo>
                  <a:lnTo>
                    <a:pt x="83" y="135"/>
                  </a:lnTo>
                  <a:lnTo>
                    <a:pt x="85" y="150"/>
                  </a:lnTo>
                  <a:lnTo>
                    <a:pt x="183" y="150"/>
                  </a:lnTo>
                  <a:lnTo>
                    <a:pt x="181" y="137"/>
                  </a:lnTo>
                  <a:lnTo>
                    <a:pt x="179" y="124"/>
                  </a:lnTo>
                  <a:lnTo>
                    <a:pt x="177" y="111"/>
                  </a:lnTo>
                  <a:lnTo>
                    <a:pt x="175" y="102"/>
                  </a:lnTo>
                  <a:lnTo>
                    <a:pt x="171" y="90"/>
                  </a:lnTo>
                  <a:lnTo>
                    <a:pt x="167" y="76"/>
                  </a:lnTo>
                  <a:lnTo>
                    <a:pt x="163" y="66"/>
                  </a:lnTo>
                  <a:lnTo>
                    <a:pt x="158" y="55"/>
                  </a:lnTo>
                  <a:lnTo>
                    <a:pt x="155" y="50"/>
                  </a:lnTo>
                  <a:lnTo>
                    <a:pt x="152" y="43"/>
                  </a:lnTo>
                  <a:lnTo>
                    <a:pt x="147" y="36"/>
                  </a:lnTo>
                  <a:lnTo>
                    <a:pt x="142" y="28"/>
                  </a:lnTo>
                  <a:lnTo>
                    <a:pt x="137" y="23"/>
                  </a:lnTo>
                  <a:lnTo>
                    <a:pt x="134" y="19"/>
                  </a:lnTo>
                  <a:lnTo>
                    <a:pt x="129" y="15"/>
                  </a:lnTo>
                  <a:lnTo>
                    <a:pt x="124" y="11"/>
                  </a:lnTo>
                  <a:lnTo>
                    <a:pt x="119" y="8"/>
                  </a:lnTo>
                  <a:lnTo>
                    <a:pt x="113" y="4"/>
                  </a:lnTo>
                  <a:lnTo>
                    <a:pt x="106" y="2"/>
                  </a:lnTo>
                  <a:lnTo>
                    <a:pt x="101" y="1"/>
                  </a:lnTo>
                  <a:lnTo>
                    <a:pt x="95" y="0"/>
                  </a:lnTo>
                  <a:lnTo>
                    <a:pt x="88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338936" y="4793358"/>
            <a:ext cx="531813" cy="598488"/>
            <a:chOff x="2982" y="3574"/>
            <a:chExt cx="335" cy="377"/>
          </a:xfrm>
        </p:grpSpPr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2982" y="3574"/>
              <a:ext cx="309" cy="377"/>
              <a:chOff x="2982" y="3574"/>
              <a:chExt cx="309" cy="377"/>
            </a:xfrm>
          </p:grpSpPr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3007" y="3574"/>
                <a:ext cx="182" cy="153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81" y="0"/>
                  </a:cxn>
                  <a:cxn ang="0">
                    <a:pos x="168" y="4"/>
                  </a:cxn>
                  <a:cxn ang="0">
                    <a:pos x="156" y="11"/>
                  </a:cxn>
                  <a:cxn ang="0">
                    <a:pos x="146" y="20"/>
                  </a:cxn>
                  <a:cxn ang="0">
                    <a:pos x="137" y="30"/>
                  </a:cxn>
                  <a:cxn ang="0">
                    <a:pos x="128" y="44"/>
                  </a:cxn>
                  <a:cxn ang="0">
                    <a:pos x="120" y="60"/>
                  </a:cxn>
                  <a:cxn ang="0">
                    <a:pos x="113" y="77"/>
                  </a:cxn>
                  <a:cxn ang="0">
                    <a:pos x="107" y="99"/>
                  </a:cxn>
                  <a:cxn ang="0">
                    <a:pos x="102" y="117"/>
                  </a:cxn>
                  <a:cxn ang="0">
                    <a:pos x="99" y="137"/>
                  </a:cxn>
                  <a:cxn ang="0">
                    <a:pos x="97" y="152"/>
                  </a:cxn>
                  <a:cxn ang="0">
                    <a:pos x="0" y="152"/>
                  </a:cxn>
                  <a:cxn ang="0">
                    <a:pos x="2" y="139"/>
                  </a:cxn>
                  <a:cxn ang="0">
                    <a:pos x="4" y="125"/>
                  </a:cxn>
                  <a:cxn ang="0">
                    <a:pos x="6" y="113"/>
                  </a:cxn>
                  <a:cxn ang="0">
                    <a:pos x="8" y="103"/>
                  </a:cxn>
                  <a:cxn ang="0">
                    <a:pos x="11" y="91"/>
                  </a:cxn>
                  <a:cxn ang="0">
                    <a:pos x="16" y="77"/>
                  </a:cxn>
                  <a:cxn ang="0">
                    <a:pos x="20" y="67"/>
                  </a:cxn>
                  <a:cxn ang="0">
                    <a:pos x="25" y="56"/>
                  </a:cxn>
                  <a:cxn ang="0">
                    <a:pos x="27" y="50"/>
                  </a:cxn>
                  <a:cxn ang="0">
                    <a:pos x="31" y="43"/>
                  </a:cxn>
                  <a:cxn ang="0">
                    <a:pos x="35" y="37"/>
                  </a:cxn>
                  <a:cxn ang="0">
                    <a:pos x="41" y="29"/>
                  </a:cxn>
                  <a:cxn ang="0">
                    <a:pos x="45" y="24"/>
                  </a:cxn>
                  <a:cxn ang="0">
                    <a:pos x="49" y="20"/>
                  </a:cxn>
                  <a:cxn ang="0">
                    <a:pos x="53" y="15"/>
                  </a:cxn>
                  <a:cxn ang="0">
                    <a:pos x="58" y="11"/>
                  </a:cxn>
                  <a:cxn ang="0">
                    <a:pos x="63" y="8"/>
                  </a:cxn>
                  <a:cxn ang="0">
                    <a:pos x="69" y="4"/>
                  </a:cxn>
                  <a:cxn ang="0">
                    <a:pos x="76" y="2"/>
                  </a:cxn>
                  <a:cxn ang="0">
                    <a:pos x="81" y="1"/>
                  </a:cxn>
                  <a:cxn ang="0">
                    <a:pos x="87" y="0"/>
                  </a:cxn>
                  <a:cxn ang="0">
                    <a:pos x="94" y="0"/>
                  </a:cxn>
                </a:cxnLst>
                <a:rect l="0" t="0" r="r" b="b"/>
                <a:pathLst>
                  <a:path w="182" h="153">
                    <a:moveTo>
                      <a:pt x="94" y="0"/>
                    </a:moveTo>
                    <a:lnTo>
                      <a:pt x="181" y="0"/>
                    </a:lnTo>
                    <a:lnTo>
                      <a:pt x="168" y="4"/>
                    </a:lnTo>
                    <a:lnTo>
                      <a:pt x="156" y="11"/>
                    </a:lnTo>
                    <a:lnTo>
                      <a:pt x="146" y="20"/>
                    </a:lnTo>
                    <a:lnTo>
                      <a:pt x="137" y="30"/>
                    </a:lnTo>
                    <a:lnTo>
                      <a:pt x="128" y="44"/>
                    </a:lnTo>
                    <a:lnTo>
                      <a:pt x="120" y="60"/>
                    </a:lnTo>
                    <a:lnTo>
                      <a:pt x="113" y="77"/>
                    </a:lnTo>
                    <a:lnTo>
                      <a:pt x="107" y="99"/>
                    </a:lnTo>
                    <a:lnTo>
                      <a:pt x="102" y="117"/>
                    </a:lnTo>
                    <a:lnTo>
                      <a:pt x="99" y="137"/>
                    </a:lnTo>
                    <a:lnTo>
                      <a:pt x="97" y="152"/>
                    </a:lnTo>
                    <a:lnTo>
                      <a:pt x="0" y="152"/>
                    </a:lnTo>
                    <a:lnTo>
                      <a:pt x="2" y="139"/>
                    </a:lnTo>
                    <a:lnTo>
                      <a:pt x="4" y="125"/>
                    </a:lnTo>
                    <a:lnTo>
                      <a:pt x="6" y="113"/>
                    </a:lnTo>
                    <a:lnTo>
                      <a:pt x="8" y="103"/>
                    </a:lnTo>
                    <a:lnTo>
                      <a:pt x="11" y="91"/>
                    </a:lnTo>
                    <a:lnTo>
                      <a:pt x="16" y="77"/>
                    </a:lnTo>
                    <a:lnTo>
                      <a:pt x="20" y="67"/>
                    </a:lnTo>
                    <a:lnTo>
                      <a:pt x="25" y="56"/>
                    </a:lnTo>
                    <a:lnTo>
                      <a:pt x="27" y="50"/>
                    </a:lnTo>
                    <a:lnTo>
                      <a:pt x="31" y="43"/>
                    </a:lnTo>
                    <a:lnTo>
                      <a:pt x="35" y="37"/>
                    </a:lnTo>
                    <a:lnTo>
                      <a:pt x="41" y="29"/>
                    </a:lnTo>
                    <a:lnTo>
                      <a:pt x="45" y="24"/>
                    </a:lnTo>
                    <a:lnTo>
                      <a:pt x="49" y="20"/>
                    </a:lnTo>
                    <a:lnTo>
                      <a:pt x="53" y="15"/>
                    </a:lnTo>
                    <a:lnTo>
                      <a:pt x="58" y="11"/>
                    </a:lnTo>
                    <a:lnTo>
                      <a:pt x="63" y="8"/>
                    </a:lnTo>
                    <a:lnTo>
                      <a:pt x="69" y="4"/>
                    </a:lnTo>
                    <a:lnTo>
                      <a:pt x="76" y="2"/>
                    </a:lnTo>
                    <a:lnTo>
                      <a:pt x="81" y="1"/>
                    </a:lnTo>
                    <a:lnTo>
                      <a:pt x="87" y="0"/>
                    </a:lnTo>
                    <a:lnTo>
                      <a:pt x="94" y="0"/>
                    </a:lnTo>
                  </a:path>
                </a:pathLst>
              </a:custGeom>
              <a:solidFill>
                <a:srgbClr val="8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Freeform 53"/>
              <p:cNvSpPr>
                <a:spLocks/>
              </p:cNvSpPr>
              <p:nvPr/>
            </p:nvSpPr>
            <p:spPr bwMode="auto">
              <a:xfrm>
                <a:off x="2982" y="3746"/>
                <a:ext cx="216" cy="205"/>
              </a:xfrm>
              <a:custGeom>
                <a:avLst/>
                <a:gdLst/>
                <a:ahLst/>
                <a:cxnLst>
                  <a:cxn ang="0">
                    <a:pos x="126" y="204"/>
                  </a:cxn>
                  <a:cxn ang="0">
                    <a:pos x="121" y="204"/>
                  </a:cxn>
                  <a:cxn ang="0">
                    <a:pos x="112" y="203"/>
                  </a:cxn>
                  <a:cxn ang="0">
                    <a:pos x="102" y="201"/>
                  </a:cxn>
                  <a:cxn ang="0">
                    <a:pos x="95" y="197"/>
                  </a:cxn>
                  <a:cxn ang="0">
                    <a:pos x="88" y="192"/>
                  </a:cxn>
                  <a:cxn ang="0">
                    <a:pos x="82" y="186"/>
                  </a:cxn>
                  <a:cxn ang="0">
                    <a:pos x="77" y="181"/>
                  </a:cxn>
                  <a:cxn ang="0">
                    <a:pos x="71" y="173"/>
                  </a:cxn>
                  <a:cxn ang="0">
                    <a:pos x="65" y="164"/>
                  </a:cxn>
                  <a:cxn ang="0">
                    <a:pos x="60" y="156"/>
                  </a:cxn>
                  <a:cxn ang="0">
                    <a:pos x="54" y="145"/>
                  </a:cxn>
                  <a:cxn ang="0">
                    <a:pos x="49" y="132"/>
                  </a:cxn>
                  <a:cxn ang="0">
                    <a:pos x="46" y="123"/>
                  </a:cxn>
                  <a:cxn ang="0">
                    <a:pos x="43" y="114"/>
                  </a:cxn>
                  <a:cxn ang="0">
                    <a:pos x="40" y="105"/>
                  </a:cxn>
                  <a:cxn ang="0">
                    <a:pos x="39" y="98"/>
                  </a:cxn>
                  <a:cxn ang="0">
                    <a:pos x="37" y="91"/>
                  </a:cxn>
                  <a:cxn ang="0">
                    <a:pos x="36" y="84"/>
                  </a:cxn>
                  <a:cxn ang="0">
                    <a:pos x="34" y="75"/>
                  </a:cxn>
                  <a:cxn ang="0">
                    <a:pos x="33" y="65"/>
                  </a:cxn>
                  <a:cxn ang="0">
                    <a:pos x="31" y="52"/>
                  </a:cxn>
                  <a:cxn ang="0">
                    <a:pos x="0" y="52"/>
                  </a:cxn>
                  <a:cxn ang="0">
                    <a:pos x="75" y="0"/>
                  </a:cxn>
                  <a:cxn ang="0">
                    <a:pos x="164" y="52"/>
                  </a:cxn>
                  <a:cxn ang="0">
                    <a:pos x="129" y="52"/>
                  </a:cxn>
                  <a:cxn ang="0">
                    <a:pos x="130" y="61"/>
                  </a:cxn>
                  <a:cxn ang="0">
                    <a:pos x="132" y="70"/>
                  </a:cxn>
                  <a:cxn ang="0">
                    <a:pos x="134" y="81"/>
                  </a:cxn>
                  <a:cxn ang="0">
                    <a:pos x="135" y="91"/>
                  </a:cxn>
                  <a:cxn ang="0">
                    <a:pos x="138" y="100"/>
                  </a:cxn>
                  <a:cxn ang="0">
                    <a:pos x="140" y="108"/>
                  </a:cxn>
                  <a:cxn ang="0">
                    <a:pos x="144" y="122"/>
                  </a:cxn>
                  <a:cxn ang="0">
                    <a:pos x="148" y="134"/>
                  </a:cxn>
                  <a:cxn ang="0">
                    <a:pos x="152" y="143"/>
                  </a:cxn>
                  <a:cxn ang="0">
                    <a:pos x="155" y="150"/>
                  </a:cxn>
                  <a:cxn ang="0">
                    <a:pos x="159" y="157"/>
                  </a:cxn>
                  <a:cxn ang="0">
                    <a:pos x="161" y="162"/>
                  </a:cxn>
                  <a:cxn ang="0">
                    <a:pos x="165" y="168"/>
                  </a:cxn>
                  <a:cxn ang="0">
                    <a:pos x="168" y="173"/>
                  </a:cxn>
                  <a:cxn ang="0">
                    <a:pos x="171" y="177"/>
                  </a:cxn>
                  <a:cxn ang="0">
                    <a:pos x="175" y="181"/>
                  </a:cxn>
                  <a:cxn ang="0">
                    <a:pos x="179" y="185"/>
                  </a:cxn>
                  <a:cxn ang="0">
                    <a:pos x="182" y="188"/>
                  </a:cxn>
                  <a:cxn ang="0">
                    <a:pos x="187" y="192"/>
                  </a:cxn>
                  <a:cxn ang="0">
                    <a:pos x="191" y="195"/>
                  </a:cxn>
                  <a:cxn ang="0">
                    <a:pos x="195" y="198"/>
                  </a:cxn>
                  <a:cxn ang="0">
                    <a:pos x="199" y="200"/>
                  </a:cxn>
                  <a:cxn ang="0">
                    <a:pos x="203" y="201"/>
                  </a:cxn>
                  <a:cxn ang="0">
                    <a:pos x="207" y="202"/>
                  </a:cxn>
                  <a:cxn ang="0">
                    <a:pos x="210" y="203"/>
                  </a:cxn>
                  <a:cxn ang="0">
                    <a:pos x="215" y="204"/>
                  </a:cxn>
                  <a:cxn ang="0">
                    <a:pos x="126" y="204"/>
                  </a:cxn>
                </a:cxnLst>
                <a:rect l="0" t="0" r="r" b="b"/>
                <a:pathLst>
                  <a:path w="216" h="205">
                    <a:moveTo>
                      <a:pt x="126" y="204"/>
                    </a:moveTo>
                    <a:lnTo>
                      <a:pt x="121" y="204"/>
                    </a:lnTo>
                    <a:lnTo>
                      <a:pt x="112" y="203"/>
                    </a:lnTo>
                    <a:lnTo>
                      <a:pt x="102" y="201"/>
                    </a:lnTo>
                    <a:lnTo>
                      <a:pt x="95" y="197"/>
                    </a:lnTo>
                    <a:lnTo>
                      <a:pt x="88" y="192"/>
                    </a:lnTo>
                    <a:lnTo>
                      <a:pt x="82" y="186"/>
                    </a:lnTo>
                    <a:lnTo>
                      <a:pt x="77" y="181"/>
                    </a:lnTo>
                    <a:lnTo>
                      <a:pt x="71" y="173"/>
                    </a:lnTo>
                    <a:lnTo>
                      <a:pt x="65" y="164"/>
                    </a:lnTo>
                    <a:lnTo>
                      <a:pt x="60" y="156"/>
                    </a:lnTo>
                    <a:lnTo>
                      <a:pt x="54" y="145"/>
                    </a:lnTo>
                    <a:lnTo>
                      <a:pt x="49" y="132"/>
                    </a:lnTo>
                    <a:lnTo>
                      <a:pt x="46" y="123"/>
                    </a:lnTo>
                    <a:lnTo>
                      <a:pt x="43" y="114"/>
                    </a:lnTo>
                    <a:lnTo>
                      <a:pt x="40" y="105"/>
                    </a:lnTo>
                    <a:lnTo>
                      <a:pt x="39" y="98"/>
                    </a:lnTo>
                    <a:lnTo>
                      <a:pt x="37" y="91"/>
                    </a:lnTo>
                    <a:lnTo>
                      <a:pt x="36" y="84"/>
                    </a:lnTo>
                    <a:lnTo>
                      <a:pt x="34" y="75"/>
                    </a:lnTo>
                    <a:lnTo>
                      <a:pt x="33" y="65"/>
                    </a:lnTo>
                    <a:lnTo>
                      <a:pt x="31" y="52"/>
                    </a:lnTo>
                    <a:lnTo>
                      <a:pt x="0" y="52"/>
                    </a:lnTo>
                    <a:lnTo>
                      <a:pt x="75" y="0"/>
                    </a:lnTo>
                    <a:lnTo>
                      <a:pt x="164" y="52"/>
                    </a:lnTo>
                    <a:lnTo>
                      <a:pt x="129" y="52"/>
                    </a:lnTo>
                    <a:lnTo>
                      <a:pt x="130" y="61"/>
                    </a:lnTo>
                    <a:lnTo>
                      <a:pt x="132" y="70"/>
                    </a:lnTo>
                    <a:lnTo>
                      <a:pt x="134" y="81"/>
                    </a:lnTo>
                    <a:lnTo>
                      <a:pt x="135" y="91"/>
                    </a:lnTo>
                    <a:lnTo>
                      <a:pt x="138" y="100"/>
                    </a:lnTo>
                    <a:lnTo>
                      <a:pt x="140" y="108"/>
                    </a:lnTo>
                    <a:lnTo>
                      <a:pt x="144" y="122"/>
                    </a:lnTo>
                    <a:lnTo>
                      <a:pt x="148" y="134"/>
                    </a:lnTo>
                    <a:lnTo>
                      <a:pt x="152" y="143"/>
                    </a:lnTo>
                    <a:lnTo>
                      <a:pt x="155" y="150"/>
                    </a:lnTo>
                    <a:lnTo>
                      <a:pt x="159" y="157"/>
                    </a:lnTo>
                    <a:lnTo>
                      <a:pt x="161" y="162"/>
                    </a:lnTo>
                    <a:lnTo>
                      <a:pt x="165" y="168"/>
                    </a:lnTo>
                    <a:lnTo>
                      <a:pt x="168" y="173"/>
                    </a:lnTo>
                    <a:lnTo>
                      <a:pt x="171" y="177"/>
                    </a:lnTo>
                    <a:lnTo>
                      <a:pt x="175" y="181"/>
                    </a:lnTo>
                    <a:lnTo>
                      <a:pt x="179" y="185"/>
                    </a:lnTo>
                    <a:lnTo>
                      <a:pt x="182" y="188"/>
                    </a:lnTo>
                    <a:lnTo>
                      <a:pt x="187" y="192"/>
                    </a:lnTo>
                    <a:lnTo>
                      <a:pt x="191" y="195"/>
                    </a:lnTo>
                    <a:lnTo>
                      <a:pt x="195" y="198"/>
                    </a:lnTo>
                    <a:lnTo>
                      <a:pt x="199" y="200"/>
                    </a:lnTo>
                    <a:lnTo>
                      <a:pt x="203" y="201"/>
                    </a:lnTo>
                    <a:lnTo>
                      <a:pt x="207" y="202"/>
                    </a:lnTo>
                    <a:lnTo>
                      <a:pt x="210" y="203"/>
                    </a:lnTo>
                    <a:lnTo>
                      <a:pt x="215" y="204"/>
                    </a:lnTo>
                    <a:lnTo>
                      <a:pt x="126" y="204"/>
                    </a:lnTo>
                  </a:path>
                </a:pathLst>
              </a:custGeom>
              <a:solidFill>
                <a:srgbClr val="8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Freeform 54"/>
              <p:cNvSpPr>
                <a:spLocks/>
              </p:cNvSpPr>
              <p:nvPr/>
            </p:nvSpPr>
            <p:spPr bwMode="auto">
              <a:xfrm>
                <a:off x="3109" y="3799"/>
                <a:ext cx="182" cy="152"/>
              </a:xfrm>
              <a:custGeom>
                <a:avLst/>
                <a:gdLst/>
                <a:ahLst/>
                <a:cxnLst>
                  <a:cxn ang="0">
                    <a:pos x="87" y="151"/>
                  </a:cxn>
                  <a:cxn ang="0">
                    <a:pos x="0" y="151"/>
                  </a:cxn>
                  <a:cxn ang="0">
                    <a:pos x="13" y="147"/>
                  </a:cxn>
                  <a:cxn ang="0">
                    <a:pos x="25" y="140"/>
                  </a:cxn>
                  <a:cxn ang="0">
                    <a:pos x="34" y="131"/>
                  </a:cxn>
                  <a:cxn ang="0">
                    <a:pos x="44" y="122"/>
                  </a:cxn>
                  <a:cxn ang="0">
                    <a:pos x="53" y="107"/>
                  </a:cxn>
                  <a:cxn ang="0">
                    <a:pos x="61" y="92"/>
                  </a:cxn>
                  <a:cxn ang="0">
                    <a:pos x="68" y="75"/>
                  </a:cxn>
                  <a:cxn ang="0">
                    <a:pos x="74" y="53"/>
                  </a:cxn>
                  <a:cxn ang="0">
                    <a:pos x="79" y="34"/>
                  </a:cxn>
                  <a:cxn ang="0">
                    <a:pos x="82" y="15"/>
                  </a:cxn>
                  <a:cxn ang="0">
                    <a:pos x="84" y="0"/>
                  </a:cxn>
                  <a:cxn ang="0">
                    <a:pos x="181" y="0"/>
                  </a:cxn>
                  <a:cxn ang="0">
                    <a:pos x="179" y="13"/>
                  </a:cxn>
                  <a:cxn ang="0">
                    <a:pos x="177" y="27"/>
                  </a:cxn>
                  <a:cxn ang="0">
                    <a:pos x="175" y="39"/>
                  </a:cxn>
                  <a:cxn ang="0">
                    <a:pos x="173" y="48"/>
                  </a:cxn>
                  <a:cxn ang="0">
                    <a:pos x="170" y="61"/>
                  </a:cxn>
                  <a:cxn ang="0">
                    <a:pos x="165" y="75"/>
                  </a:cxn>
                  <a:cxn ang="0">
                    <a:pos x="161" y="85"/>
                  </a:cxn>
                  <a:cxn ang="0">
                    <a:pos x="156" y="95"/>
                  </a:cxn>
                  <a:cxn ang="0">
                    <a:pos x="153" y="101"/>
                  </a:cxn>
                  <a:cxn ang="0">
                    <a:pos x="150" y="108"/>
                  </a:cxn>
                  <a:cxn ang="0">
                    <a:pos x="146" y="115"/>
                  </a:cxn>
                  <a:cxn ang="0">
                    <a:pos x="140" y="123"/>
                  </a:cxn>
                  <a:cxn ang="0">
                    <a:pos x="136" y="127"/>
                  </a:cxn>
                  <a:cxn ang="0">
                    <a:pos x="132" y="131"/>
                  </a:cxn>
                  <a:cxn ang="0">
                    <a:pos x="128" y="136"/>
                  </a:cxn>
                  <a:cxn ang="0">
                    <a:pos x="123" y="140"/>
                  </a:cxn>
                  <a:cxn ang="0">
                    <a:pos x="118" y="143"/>
                  </a:cxn>
                  <a:cxn ang="0">
                    <a:pos x="112" y="147"/>
                  </a:cxn>
                  <a:cxn ang="0">
                    <a:pos x="105" y="149"/>
                  </a:cxn>
                  <a:cxn ang="0">
                    <a:pos x="100" y="150"/>
                  </a:cxn>
                  <a:cxn ang="0">
                    <a:pos x="94" y="151"/>
                  </a:cxn>
                  <a:cxn ang="0">
                    <a:pos x="87" y="151"/>
                  </a:cxn>
                </a:cxnLst>
                <a:rect l="0" t="0" r="r" b="b"/>
                <a:pathLst>
                  <a:path w="182" h="152">
                    <a:moveTo>
                      <a:pt x="87" y="151"/>
                    </a:moveTo>
                    <a:lnTo>
                      <a:pt x="0" y="151"/>
                    </a:lnTo>
                    <a:lnTo>
                      <a:pt x="13" y="147"/>
                    </a:lnTo>
                    <a:lnTo>
                      <a:pt x="25" y="140"/>
                    </a:lnTo>
                    <a:lnTo>
                      <a:pt x="34" y="131"/>
                    </a:lnTo>
                    <a:lnTo>
                      <a:pt x="44" y="122"/>
                    </a:lnTo>
                    <a:lnTo>
                      <a:pt x="53" y="107"/>
                    </a:lnTo>
                    <a:lnTo>
                      <a:pt x="61" y="92"/>
                    </a:lnTo>
                    <a:lnTo>
                      <a:pt x="68" y="75"/>
                    </a:lnTo>
                    <a:lnTo>
                      <a:pt x="74" y="53"/>
                    </a:lnTo>
                    <a:lnTo>
                      <a:pt x="79" y="34"/>
                    </a:lnTo>
                    <a:lnTo>
                      <a:pt x="82" y="15"/>
                    </a:lnTo>
                    <a:lnTo>
                      <a:pt x="84" y="0"/>
                    </a:lnTo>
                    <a:lnTo>
                      <a:pt x="181" y="0"/>
                    </a:lnTo>
                    <a:lnTo>
                      <a:pt x="179" y="13"/>
                    </a:lnTo>
                    <a:lnTo>
                      <a:pt x="177" y="27"/>
                    </a:lnTo>
                    <a:lnTo>
                      <a:pt x="175" y="39"/>
                    </a:lnTo>
                    <a:lnTo>
                      <a:pt x="173" y="48"/>
                    </a:lnTo>
                    <a:lnTo>
                      <a:pt x="170" y="61"/>
                    </a:lnTo>
                    <a:lnTo>
                      <a:pt x="165" y="75"/>
                    </a:lnTo>
                    <a:lnTo>
                      <a:pt x="161" y="85"/>
                    </a:lnTo>
                    <a:lnTo>
                      <a:pt x="156" y="95"/>
                    </a:lnTo>
                    <a:lnTo>
                      <a:pt x="153" y="101"/>
                    </a:lnTo>
                    <a:lnTo>
                      <a:pt x="150" y="108"/>
                    </a:lnTo>
                    <a:lnTo>
                      <a:pt x="146" y="115"/>
                    </a:lnTo>
                    <a:lnTo>
                      <a:pt x="140" y="123"/>
                    </a:lnTo>
                    <a:lnTo>
                      <a:pt x="136" y="127"/>
                    </a:lnTo>
                    <a:lnTo>
                      <a:pt x="132" y="131"/>
                    </a:lnTo>
                    <a:lnTo>
                      <a:pt x="128" y="136"/>
                    </a:lnTo>
                    <a:lnTo>
                      <a:pt x="123" y="140"/>
                    </a:lnTo>
                    <a:lnTo>
                      <a:pt x="118" y="143"/>
                    </a:lnTo>
                    <a:lnTo>
                      <a:pt x="112" y="147"/>
                    </a:lnTo>
                    <a:lnTo>
                      <a:pt x="105" y="149"/>
                    </a:lnTo>
                    <a:lnTo>
                      <a:pt x="100" y="150"/>
                    </a:lnTo>
                    <a:lnTo>
                      <a:pt x="94" y="151"/>
                    </a:lnTo>
                    <a:lnTo>
                      <a:pt x="87" y="151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3100" y="3574"/>
              <a:ext cx="217" cy="206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95" y="0"/>
                </a:cxn>
                <a:cxn ang="0">
                  <a:pos x="103" y="1"/>
                </a:cxn>
                <a:cxn ang="0">
                  <a:pos x="113" y="3"/>
                </a:cxn>
                <a:cxn ang="0">
                  <a:pos x="120" y="7"/>
                </a:cxn>
                <a:cxn ang="0">
                  <a:pos x="128" y="12"/>
                </a:cxn>
                <a:cxn ang="0">
                  <a:pos x="134" y="18"/>
                </a:cxn>
                <a:cxn ang="0">
                  <a:pos x="139" y="24"/>
                </a:cxn>
                <a:cxn ang="0">
                  <a:pos x="145" y="32"/>
                </a:cxn>
                <a:cxn ang="0">
                  <a:pos x="151" y="40"/>
                </a:cxn>
                <a:cxn ang="0">
                  <a:pos x="156" y="49"/>
                </a:cxn>
                <a:cxn ang="0">
                  <a:pos x="161" y="60"/>
                </a:cxn>
                <a:cxn ang="0">
                  <a:pos x="167" y="72"/>
                </a:cxn>
                <a:cxn ang="0">
                  <a:pos x="170" y="81"/>
                </a:cxn>
                <a:cxn ang="0">
                  <a:pos x="173" y="90"/>
                </a:cxn>
                <a:cxn ang="0">
                  <a:pos x="175" y="99"/>
                </a:cxn>
                <a:cxn ang="0">
                  <a:pos x="177" y="107"/>
                </a:cxn>
                <a:cxn ang="0">
                  <a:pos x="179" y="113"/>
                </a:cxn>
                <a:cxn ang="0">
                  <a:pos x="180" y="121"/>
                </a:cxn>
                <a:cxn ang="0">
                  <a:pos x="181" y="129"/>
                </a:cxn>
                <a:cxn ang="0">
                  <a:pos x="183" y="140"/>
                </a:cxn>
                <a:cxn ang="0">
                  <a:pos x="185" y="152"/>
                </a:cxn>
                <a:cxn ang="0">
                  <a:pos x="216" y="152"/>
                </a:cxn>
                <a:cxn ang="0">
                  <a:pos x="141" y="205"/>
                </a:cxn>
                <a:cxn ang="0">
                  <a:pos x="51" y="152"/>
                </a:cxn>
                <a:cxn ang="0">
                  <a:pos x="86" y="152"/>
                </a:cxn>
                <a:cxn ang="0">
                  <a:pos x="85" y="144"/>
                </a:cxn>
                <a:cxn ang="0">
                  <a:pos x="84" y="134"/>
                </a:cxn>
                <a:cxn ang="0">
                  <a:pos x="82" y="124"/>
                </a:cxn>
                <a:cxn ang="0">
                  <a:pos x="80" y="114"/>
                </a:cxn>
                <a:cxn ang="0">
                  <a:pos x="78" y="104"/>
                </a:cxn>
                <a:cxn ang="0">
                  <a:pos x="76" y="96"/>
                </a:cxn>
                <a:cxn ang="0">
                  <a:pos x="71" y="82"/>
                </a:cxn>
                <a:cxn ang="0">
                  <a:pos x="67" y="70"/>
                </a:cxn>
                <a:cxn ang="0">
                  <a:pos x="63" y="62"/>
                </a:cxn>
                <a:cxn ang="0">
                  <a:pos x="60" y="54"/>
                </a:cxn>
                <a:cxn ang="0">
                  <a:pos x="57" y="47"/>
                </a:cxn>
                <a:cxn ang="0">
                  <a:pos x="54" y="42"/>
                </a:cxn>
                <a:cxn ang="0">
                  <a:pos x="50" y="36"/>
                </a:cxn>
                <a:cxn ang="0">
                  <a:pos x="47" y="32"/>
                </a:cxn>
                <a:cxn ang="0">
                  <a:pos x="44" y="27"/>
                </a:cxn>
                <a:cxn ang="0">
                  <a:pos x="41" y="24"/>
                </a:cxn>
                <a:cxn ang="0">
                  <a:pos x="36" y="19"/>
                </a:cxn>
                <a:cxn ang="0">
                  <a:pos x="33" y="16"/>
                </a:cxn>
                <a:cxn ang="0">
                  <a:pos x="29" y="12"/>
                </a:cxn>
                <a:cxn ang="0">
                  <a:pos x="24" y="9"/>
                </a:cxn>
                <a:cxn ang="0">
                  <a:pos x="20" y="6"/>
                </a:cxn>
                <a:cxn ang="0">
                  <a:pos x="16" y="4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89" y="0"/>
                </a:cxn>
              </a:cxnLst>
              <a:rect l="0" t="0" r="r" b="b"/>
              <a:pathLst>
                <a:path w="217" h="206">
                  <a:moveTo>
                    <a:pt x="89" y="0"/>
                  </a:moveTo>
                  <a:lnTo>
                    <a:pt x="95" y="0"/>
                  </a:lnTo>
                  <a:lnTo>
                    <a:pt x="103" y="1"/>
                  </a:lnTo>
                  <a:lnTo>
                    <a:pt x="113" y="3"/>
                  </a:lnTo>
                  <a:lnTo>
                    <a:pt x="120" y="7"/>
                  </a:lnTo>
                  <a:lnTo>
                    <a:pt x="128" y="12"/>
                  </a:lnTo>
                  <a:lnTo>
                    <a:pt x="134" y="18"/>
                  </a:lnTo>
                  <a:lnTo>
                    <a:pt x="139" y="24"/>
                  </a:lnTo>
                  <a:lnTo>
                    <a:pt x="145" y="32"/>
                  </a:lnTo>
                  <a:lnTo>
                    <a:pt x="151" y="40"/>
                  </a:lnTo>
                  <a:lnTo>
                    <a:pt x="156" y="49"/>
                  </a:lnTo>
                  <a:lnTo>
                    <a:pt x="161" y="60"/>
                  </a:lnTo>
                  <a:lnTo>
                    <a:pt x="167" y="72"/>
                  </a:lnTo>
                  <a:lnTo>
                    <a:pt x="170" y="81"/>
                  </a:lnTo>
                  <a:lnTo>
                    <a:pt x="173" y="90"/>
                  </a:lnTo>
                  <a:lnTo>
                    <a:pt x="175" y="99"/>
                  </a:lnTo>
                  <a:lnTo>
                    <a:pt x="177" y="107"/>
                  </a:lnTo>
                  <a:lnTo>
                    <a:pt x="179" y="113"/>
                  </a:lnTo>
                  <a:lnTo>
                    <a:pt x="180" y="121"/>
                  </a:lnTo>
                  <a:lnTo>
                    <a:pt x="181" y="129"/>
                  </a:lnTo>
                  <a:lnTo>
                    <a:pt x="183" y="140"/>
                  </a:lnTo>
                  <a:lnTo>
                    <a:pt x="185" y="152"/>
                  </a:lnTo>
                  <a:lnTo>
                    <a:pt x="216" y="152"/>
                  </a:lnTo>
                  <a:lnTo>
                    <a:pt x="141" y="205"/>
                  </a:lnTo>
                  <a:lnTo>
                    <a:pt x="51" y="152"/>
                  </a:lnTo>
                  <a:lnTo>
                    <a:pt x="86" y="152"/>
                  </a:lnTo>
                  <a:lnTo>
                    <a:pt x="85" y="144"/>
                  </a:lnTo>
                  <a:lnTo>
                    <a:pt x="84" y="134"/>
                  </a:lnTo>
                  <a:lnTo>
                    <a:pt x="82" y="124"/>
                  </a:lnTo>
                  <a:lnTo>
                    <a:pt x="80" y="114"/>
                  </a:lnTo>
                  <a:lnTo>
                    <a:pt x="78" y="104"/>
                  </a:lnTo>
                  <a:lnTo>
                    <a:pt x="76" y="96"/>
                  </a:lnTo>
                  <a:lnTo>
                    <a:pt x="71" y="82"/>
                  </a:lnTo>
                  <a:lnTo>
                    <a:pt x="67" y="70"/>
                  </a:lnTo>
                  <a:lnTo>
                    <a:pt x="63" y="62"/>
                  </a:lnTo>
                  <a:lnTo>
                    <a:pt x="60" y="54"/>
                  </a:lnTo>
                  <a:lnTo>
                    <a:pt x="57" y="47"/>
                  </a:lnTo>
                  <a:lnTo>
                    <a:pt x="54" y="42"/>
                  </a:lnTo>
                  <a:lnTo>
                    <a:pt x="50" y="36"/>
                  </a:lnTo>
                  <a:lnTo>
                    <a:pt x="47" y="32"/>
                  </a:lnTo>
                  <a:lnTo>
                    <a:pt x="44" y="27"/>
                  </a:lnTo>
                  <a:lnTo>
                    <a:pt x="41" y="24"/>
                  </a:lnTo>
                  <a:lnTo>
                    <a:pt x="36" y="19"/>
                  </a:lnTo>
                  <a:lnTo>
                    <a:pt x="33" y="16"/>
                  </a:lnTo>
                  <a:lnTo>
                    <a:pt x="29" y="12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8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89" y="0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3614046" y="373758"/>
            <a:ext cx="1572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Horizontal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3752828" y="1291318"/>
            <a:ext cx="11951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Vertical</a:t>
            </a: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3614046" y="2249724"/>
            <a:ext cx="1830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Diagonal up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3614046" y="3138726"/>
            <a:ext cx="2225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Diagonal down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3674371" y="4059025"/>
            <a:ext cx="1776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Left circular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3690246" y="4938498"/>
            <a:ext cx="19832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Right circular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6276061" y="35788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6977736" y="582398"/>
          <a:ext cx="428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736" y="582398"/>
                        <a:ext cx="428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6453861" y="2146310"/>
          <a:ext cx="1457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5" imgW="647640" imgH="253800" progId="Equation.3">
                  <p:embed/>
                </p:oleObj>
              </mc:Choice>
              <mc:Fallback>
                <p:oleObj name="Equation" r:id="rId5" imgW="6476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861" y="2146310"/>
                        <a:ext cx="1457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6526886" y="3076814"/>
          <a:ext cx="14589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7" imgW="647640" imgH="253800" progId="Equation.3">
                  <p:embed/>
                </p:oleObj>
              </mc:Choice>
              <mc:Fallback>
                <p:oleObj name="Equation" r:id="rId7" imgW="6476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886" y="3076814"/>
                        <a:ext cx="14589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6509424" y="4042242"/>
          <a:ext cx="15430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9" imgW="685800" imgH="253800" progId="Equation.3">
                  <p:embed/>
                </p:oleObj>
              </mc:Choice>
              <mc:Fallback>
                <p:oleObj name="Equation" r:id="rId9" imgW="68580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424" y="4042242"/>
                        <a:ext cx="15430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6530061" y="4911284"/>
          <a:ext cx="15430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11" imgW="685800" imgH="253800" progId="Equation.3">
                  <p:embed/>
                </p:oleObj>
              </mc:Choice>
              <mc:Fallback>
                <p:oleObj name="Equation" r:id="rId11" imgW="68580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061" y="4911284"/>
                        <a:ext cx="15430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7007899" y="1274999"/>
          <a:ext cx="3698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13" imgW="164880" imgH="215640" progId="Equation.3">
                  <p:embed/>
                </p:oleObj>
              </mc:Choice>
              <mc:Fallback>
                <p:oleObj name="Equation" r:id="rId13" imgW="1648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899" y="1274999"/>
                        <a:ext cx="3698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37591" y="5889713"/>
            <a:ext cx="8678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Thus for light polarization, Diagonal up, diagonal down, Left circular </a:t>
            </a:r>
          </a:p>
          <a:p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and right circular constitute an example of </a:t>
            </a:r>
            <a:r>
              <a:rPr lang="en-US" sz="22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Qubit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Qubits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from Electron spin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spi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12" y="2071678"/>
            <a:ext cx="3085693" cy="2736000"/>
          </a:xfrm>
        </p:spPr>
      </p:pic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pin2.jpg"/>
          <p:cNvPicPr>
            <a:picLocks noGrp="1" noChangeAspect="1"/>
          </p:cNvPicPr>
          <p:nvPr>
            <p:ph idx="1"/>
          </p:nvPr>
        </p:nvPicPr>
        <p:blipFill>
          <a:blip r:embed="rId2"/>
          <a:srcRect l="34819" t="31568" r="41627" b="27393"/>
          <a:stretch>
            <a:fillRect/>
          </a:stretch>
        </p:blipFill>
        <p:spPr>
          <a:xfrm>
            <a:off x="7188442" y="1231928"/>
            <a:ext cx="1687846" cy="190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88" y="-1564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" pitchFamily="34" charset="0"/>
                <a:cs typeface="Arial" pitchFamily="34" charset="0"/>
              </a:rPr>
              <a:t>Qubits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from electron spin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3" descr="spin2.jpg"/>
          <p:cNvPicPr>
            <a:picLocks noChangeAspect="1"/>
          </p:cNvPicPr>
          <p:nvPr/>
        </p:nvPicPr>
        <p:blipFill>
          <a:blip r:embed="rId2"/>
          <a:srcRect l="36867" t="75763" r="4178" b="9763"/>
          <a:stretch>
            <a:fillRect/>
          </a:stretch>
        </p:blipFill>
        <p:spPr>
          <a:xfrm>
            <a:off x="4770668" y="3016746"/>
            <a:ext cx="4000496" cy="64294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69536" y="1575736"/>
            <a:ext cx="2368352" cy="1160399"/>
            <a:chOff x="4857752" y="2857496"/>
            <a:chExt cx="2368352" cy="1160399"/>
          </a:xfrm>
        </p:grpSpPr>
        <p:sp>
          <p:nvSpPr>
            <p:cNvPr id="8" name="TextBox 7"/>
            <p:cNvSpPr txBox="1"/>
            <p:nvPr/>
          </p:nvSpPr>
          <p:spPr>
            <a:xfrm>
              <a:off x="5285248" y="2857496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spin up </a:t>
              </a:r>
              <a:endParaRPr lang="en-IN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542104" y="3042782"/>
              <a:ext cx="684000" cy="144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7752" y="355623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spin down </a:t>
              </a:r>
              <a:endParaRPr lang="en-IN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542104" y="3757162"/>
              <a:ext cx="684000" cy="144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Content Placeholder 3" descr="spin2.jpg"/>
          <p:cNvPicPr>
            <a:picLocks noChangeAspect="1"/>
          </p:cNvPicPr>
          <p:nvPr/>
        </p:nvPicPr>
        <p:blipFill>
          <a:blip r:embed="rId2"/>
          <a:srcRect t="75738" r="78313" b="11581"/>
          <a:stretch>
            <a:fillRect/>
          </a:stretch>
        </p:blipFill>
        <p:spPr>
          <a:xfrm>
            <a:off x="734522" y="3223540"/>
            <a:ext cx="1800000" cy="7143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6932" y="3871738"/>
            <a:ext cx="2096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It’s an error!</a:t>
            </a:r>
            <a:endParaRPr lang="en-IN" sz="2800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3610" y="3629528"/>
            <a:ext cx="327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It’s a superposition!</a:t>
            </a:r>
            <a:endParaRPr lang="en-IN" sz="2800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410" y="88173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Classical Bits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3" descr="spin2.jpg"/>
          <p:cNvPicPr>
            <a:picLocks noChangeAspect="1"/>
          </p:cNvPicPr>
          <p:nvPr/>
        </p:nvPicPr>
        <p:blipFill>
          <a:blip r:embed="rId2"/>
          <a:srcRect t="34143" r="79518" b="28696"/>
          <a:stretch>
            <a:fillRect/>
          </a:stretch>
        </p:blipFill>
        <p:spPr>
          <a:xfrm>
            <a:off x="976732" y="1453236"/>
            <a:ext cx="1517142" cy="1785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214810" y="925274"/>
            <a:ext cx="482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Quantum bits: Superposition state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 descr="spin4.jpg"/>
          <p:cNvPicPr>
            <a:picLocks noChangeAspect="1"/>
          </p:cNvPicPr>
          <p:nvPr/>
        </p:nvPicPr>
        <p:blipFill>
          <a:blip r:embed="rId3"/>
          <a:srcRect t="7010" r="1105" b="46728"/>
          <a:stretch>
            <a:fillRect/>
          </a:stretch>
        </p:blipFill>
        <p:spPr>
          <a:xfrm>
            <a:off x="928662" y="4786322"/>
            <a:ext cx="6357982" cy="180000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243442" y="422705"/>
            <a:ext cx="670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How do we represent this in another base?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Add up all the digits to get the same value.</a:t>
            </a:r>
          </a:p>
        </p:txBody>
      </p:sp>
      <p:graphicFrame>
        <p:nvGraphicFramePr>
          <p:cNvPr id="5" name="Group 111"/>
          <p:cNvGraphicFramePr>
            <a:graphicFrameLocks/>
          </p:cNvGraphicFramePr>
          <p:nvPr/>
        </p:nvGraphicFramePr>
        <p:xfrm>
          <a:off x="554012" y="1345724"/>
          <a:ext cx="7772400" cy="149352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76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Binary Representation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48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112"/>
          <p:cNvSpPr txBox="1">
            <a:spLocks noChangeArrowheads="1"/>
          </p:cNvSpPr>
          <p:nvPr/>
        </p:nvSpPr>
        <p:spPr bwMode="auto">
          <a:xfrm>
            <a:off x="2210009" y="2848409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14 = 8+4+2  → 1110</a:t>
            </a:r>
          </a:p>
        </p:txBody>
      </p:sp>
      <p:sp>
        <p:nvSpPr>
          <p:cNvPr id="7" name="Text Box 118"/>
          <p:cNvSpPr txBox="1">
            <a:spLocks noChangeArrowheads="1"/>
          </p:cNvSpPr>
          <p:nvPr/>
        </p:nvSpPr>
        <p:spPr bwMode="auto">
          <a:xfrm>
            <a:off x="5105641" y="2853416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BITS!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836316" y="3116492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do we do this?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045178"/>
            <a:ext cx="3418970" cy="2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14810" y="3663488"/>
            <a:ext cx="485299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Shown is an Intel processor capable of performing 1,000,000,000 (1 billion) mathematical operations per second!</a:t>
            </a:r>
          </a:p>
          <a:p>
            <a:pPr algn="just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 is composed of ~500,000,000 individual Transistors!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Transisitors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have no moving parts and are turned on and off by electrical signals)</a:t>
            </a:r>
          </a:p>
          <a:p>
            <a:pPr algn="just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typical size of a transistor in the picture is about 0.04mm</a:t>
            </a: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in4.jpg"/>
          <p:cNvPicPr>
            <a:picLocks noChangeAspect="1"/>
          </p:cNvPicPr>
          <p:nvPr/>
        </p:nvPicPr>
        <p:blipFill>
          <a:blip r:embed="rId2"/>
          <a:srcRect t="64486" r="1129"/>
          <a:stretch>
            <a:fillRect/>
          </a:stretch>
        </p:blipFill>
        <p:spPr>
          <a:xfrm>
            <a:off x="1357290" y="3143248"/>
            <a:ext cx="6458646" cy="14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48" y="1214422"/>
            <a:ext cx="8001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Arial" pitchFamily="34" charset="0"/>
                <a:cs typeface="Arial" pitchFamily="34" charset="0"/>
              </a:rPr>
              <a:t>When you measure the spin, it can be in spin up or spin down state. But before you measure It, it can be in a quantum super position state; where these coefficients </a:t>
            </a:r>
            <a:r>
              <a:rPr lang="en-US" sz="22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200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&amp;C</a:t>
            </a:r>
            <a:r>
              <a:rPr lang="en-US" sz="2200" baseline="-25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indicate the relative probability of finding the electron in one state or other.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2468570"/>
            <a:ext cx="2320925" cy="20320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28663" y="2794000"/>
            <a:ext cx="2911475" cy="593725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976938" y="3690938"/>
            <a:ext cx="2911475" cy="593725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09663" y="2881313"/>
            <a:ext cx="22415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altLang="en-GB" sz="2200" dirty="0">
                <a:latin typeface="Arial" pitchFamily="34" charset="0"/>
                <a:cs typeface="Arial" pitchFamily="34" charset="0"/>
              </a:rPr>
              <a:t>…101101001…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57925" y="3762375"/>
            <a:ext cx="22415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altLang="en-GB" sz="2200" dirty="0">
                <a:latin typeface="Arial" pitchFamily="34" charset="0"/>
                <a:cs typeface="Arial" pitchFamily="34" charset="0"/>
              </a:rPr>
              <a:t>…000111010</a:t>
            </a:r>
            <a:r>
              <a:rPr lang="en-GB" altLang="en-GB" dirty="0"/>
              <a:t>…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89125" y="3659188"/>
            <a:ext cx="81304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200" dirty="0">
                <a:solidFill>
                  <a:srgbClr val="D02E02"/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GB" altLang="en-GB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99263" y="3065463"/>
            <a:ext cx="10326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  <a:endParaRPr lang="en-GB" altLang="en-GB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05250" y="3027363"/>
            <a:ext cx="19575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“Black Box” or</a:t>
            </a:r>
          </a:p>
          <a:p>
            <a:r>
              <a:rPr lang="en-GB" altLang="en-GB" sz="2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Computer</a:t>
            </a:r>
            <a:endParaRPr lang="en-GB" altLang="en-GB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310011" y="595535"/>
            <a:ext cx="60948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800" dirty="0">
                <a:latin typeface="Arial" pitchFamily="34" charset="0"/>
                <a:cs typeface="Arial" pitchFamily="34" charset="0"/>
              </a:rPr>
              <a:t>What is a computation? (Let’s revise)</a:t>
            </a:r>
            <a:endParaRPr lang="en-GB" alt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52462" y="1150938"/>
            <a:ext cx="849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altLang="en-GB" sz="2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Generation of an output number (string of bits) based on an </a:t>
            </a:r>
          </a:p>
          <a:p>
            <a:r>
              <a:rPr lang="en-GB" altLang="en-GB" sz="2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input number.</a:t>
            </a:r>
            <a:endParaRPr lang="en-GB" altLang="en-GB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906463" y="5335588"/>
            <a:ext cx="489428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200" dirty="0">
                <a:latin typeface="Arial" pitchFamily="34" charset="0"/>
                <a:cs typeface="Arial" pitchFamily="34" charset="0"/>
              </a:rPr>
              <a:t>How does the computer achieve this?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506413"/>
            <a:ext cx="27991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600" dirty="0">
                <a:latin typeface="Arial" pitchFamily="34" charset="0"/>
                <a:cs typeface="Arial" pitchFamily="34" charset="0"/>
              </a:rPr>
              <a:t>Digital electronics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95400" y="1447800"/>
            <a:ext cx="5665788" cy="822325"/>
            <a:chOff x="816" y="912"/>
            <a:chExt cx="3569" cy="518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816" y="912"/>
              <a:ext cx="2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>
                  <a:solidFill>
                    <a:schemeClr val="bg1"/>
                  </a:solidFill>
                </a:rPr>
                <a:t>Physical bit - electrical voltage</a:t>
              </a:r>
              <a:endParaRPr lang="en-GB" altLang="en-GB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552" y="912"/>
              <a:ext cx="83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>
                  <a:solidFill>
                    <a:schemeClr val="bg1"/>
                  </a:solidFill>
                </a:rPr>
                <a:t>+5</a:t>
              </a:r>
              <a:r>
                <a:rPr lang="en-GB" altLang="en-GB" i="1">
                  <a:solidFill>
                    <a:schemeClr val="bg1"/>
                  </a:solidFill>
                </a:rPr>
                <a:t>V</a:t>
              </a:r>
              <a:r>
                <a:rPr lang="en-GB" altLang="en-GB">
                  <a:solidFill>
                    <a:schemeClr val="bg1"/>
                  </a:solidFill>
                </a:rPr>
                <a:t>  =  1</a:t>
              </a:r>
            </a:p>
            <a:p>
              <a:r>
                <a:rPr lang="en-GB" altLang="en-GB">
                  <a:solidFill>
                    <a:schemeClr val="bg1"/>
                  </a:solidFill>
                </a:rPr>
                <a:t>  0</a:t>
              </a:r>
              <a:r>
                <a:rPr lang="en-GB" altLang="en-GB" i="1">
                  <a:solidFill>
                    <a:schemeClr val="bg1"/>
                  </a:solidFill>
                </a:rPr>
                <a:t>V</a:t>
              </a:r>
              <a:r>
                <a:rPr lang="en-GB" altLang="en-GB">
                  <a:solidFill>
                    <a:schemeClr val="bg1"/>
                  </a:solidFill>
                </a:rPr>
                <a:t>  =  0</a:t>
              </a:r>
              <a:endParaRPr lang="en-GB" altLang="en-GB"/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2286000"/>
            <a:ext cx="26019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200" dirty="0">
                <a:latin typeface="Arial" pitchFamily="34" charset="0"/>
                <a:cs typeface="Arial" pitchFamily="34" charset="0"/>
              </a:rPr>
              <a:t>Single bit operation</a:t>
            </a:r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609600" y="3048000"/>
            <a:ext cx="7078663" cy="2981325"/>
            <a:chOff x="384" y="1920"/>
            <a:chExt cx="4459" cy="1878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864" y="3527"/>
              <a:ext cx="8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 sz="2200" dirty="0">
                  <a:latin typeface="Arial" pitchFamily="34" charset="0"/>
                  <a:cs typeface="Arial" pitchFamily="34" charset="0"/>
                </a:rPr>
                <a:t>NOT gate</a:t>
              </a: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384" y="1920"/>
              <a:ext cx="4459" cy="1515"/>
              <a:chOff x="438" y="1899"/>
              <a:chExt cx="4459" cy="1515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438" y="1899"/>
                <a:ext cx="4459" cy="15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D02E0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GB" altLang="en-GB"/>
              </a:p>
            </p:txBody>
          </p:sp>
          <p:graphicFrame>
            <p:nvGraphicFramePr>
              <p:cNvPr id="13" name="Object 8"/>
              <p:cNvGraphicFramePr>
                <a:graphicFrameLocks noChangeAspect="1"/>
              </p:cNvGraphicFramePr>
              <p:nvPr/>
            </p:nvGraphicFramePr>
            <p:xfrm>
              <a:off x="543" y="1936"/>
              <a:ext cx="2112" cy="1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5" name="Picture" r:id="rId3" imgW="2743200" imgH="1828800" progId="Word.Picture.8">
                      <p:embed/>
                    </p:oleObj>
                  </mc:Choice>
                  <mc:Fallback>
                    <p:oleObj name="Picture" r:id="rId3" imgW="2743200" imgH="1828800" progId="Word.Picture.8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" y="1936"/>
                            <a:ext cx="2112" cy="14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9"/>
              <p:cNvGraphicFramePr>
                <a:graphicFrameLocks noChangeAspect="1"/>
              </p:cNvGraphicFramePr>
              <p:nvPr/>
            </p:nvGraphicFramePr>
            <p:xfrm>
              <a:off x="2202" y="2204"/>
              <a:ext cx="24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6" name="Equation" r:id="rId5" imgW="152400" imgH="165100" progId="Equation.3">
                      <p:embed/>
                    </p:oleObj>
                  </mc:Choice>
                  <mc:Fallback>
                    <p:oleObj name="Equation" r:id="rId5" imgW="152400" imgH="1651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2" y="2204"/>
                            <a:ext cx="244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0"/>
              <p:cNvGraphicFramePr>
                <a:graphicFrameLocks noChangeAspect="1"/>
              </p:cNvGraphicFramePr>
              <p:nvPr/>
            </p:nvGraphicFramePr>
            <p:xfrm>
              <a:off x="751" y="2256"/>
              <a:ext cx="22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7" name="Equation" r:id="rId7" imgW="139700" imgH="139700" progId="Equation.3">
                      <p:embed/>
                    </p:oleObj>
                  </mc:Choice>
                  <mc:Fallback>
                    <p:oleObj name="Equation" r:id="rId7" imgW="139700" imgH="1397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1" y="2256"/>
                            <a:ext cx="224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3851" y="1984"/>
                <a:ext cx="0" cy="1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3253" y="2378"/>
                <a:ext cx="1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aphicFrame>
            <p:nvGraphicFramePr>
              <p:cNvPr id="18" name="Object 13"/>
              <p:cNvGraphicFramePr>
                <a:graphicFrameLocks noChangeAspect="1"/>
              </p:cNvGraphicFramePr>
              <p:nvPr/>
            </p:nvGraphicFramePr>
            <p:xfrm>
              <a:off x="3450" y="2064"/>
              <a:ext cx="22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8" name="Equation" r:id="rId9" imgW="139700" imgH="139700" progId="Equation.3">
                      <p:embed/>
                    </p:oleObj>
                  </mc:Choice>
                  <mc:Fallback>
                    <p:oleObj name="Equation" r:id="rId9" imgW="139700" imgH="13970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0" y="2064"/>
                            <a:ext cx="224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4"/>
              <p:cNvGraphicFramePr>
                <a:graphicFrameLocks noChangeAspect="1"/>
              </p:cNvGraphicFramePr>
              <p:nvPr/>
            </p:nvGraphicFramePr>
            <p:xfrm>
              <a:off x="4047" y="2033"/>
              <a:ext cx="24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9" name="Equation" r:id="rId10" imgW="152400" imgH="165100" progId="Equation.3">
                      <p:embed/>
                    </p:oleObj>
                  </mc:Choice>
                  <mc:Fallback>
                    <p:oleObj name="Equation" r:id="rId10" imgW="152400" imgH="16510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7" y="2033"/>
                            <a:ext cx="244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3452" y="2476"/>
                <a:ext cx="212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altLang="en-GB" dirty="0"/>
                  <a:t>0</a:t>
                </a:r>
              </a:p>
              <a:p>
                <a:endParaRPr lang="en-GB" altLang="en-GB" dirty="0"/>
              </a:p>
              <a:p>
                <a:r>
                  <a:rPr lang="en-GB" altLang="en-GB" dirty="0"/>
                  <a:t>1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4039" y="2487"/>
                <a:ext cx="212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altLang="en-GB"/>
                  <a:t>1</a:t>
                </a:r>
              </a:p>
              <a:p>
                <a:endParaRPr lang="en-GB" altLang="en-GB"/>
              </a:p>
              <a:p>
                <a:r>
                  <a:rPr lang="en-GB" altLang="en-GB"/>
                  <a:t>0</a:t>
                </a:r>
              </a:p>
            </p:txBody>
          </p:sp>
        </p:grpSp>
      </p:grp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2684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400" dirty="0">
                <a:latin typeface="Arial" pitchFamily="34" charset="0"/>
                <a:cs typeface="Arial" pitchFamily="34" charset="0"/>
              </a:rPr>
              <a:t>Two bit operations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90550" y="820738"/>
            <a:ext cx="8191501" cy="2686050"/>
            <a:chOff x="372" y="517"/>
            <a:chExt cx="5160" cy="169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645" y="1143"/>
              <a:ext cx="88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 sz="2200" dirty="0">
                  <a:latin typeface="Arial" pitchFamily="34" charset="0"/>
                  <a:cs typeface="Arial" pitchFamily="34" charset="0"/>
                </a:rPr>
                <a:t>AND gate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" y="608"/>
              <a:ext cx="4021" cy="1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D02E0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GB" altLang="en-GB"/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372" y="517"/>
            <a:ext cx="2204" cy="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8" name="Picture" r:id="rId3" imgW="2743200" imgH="1828800" progId="Word.Picture.8">
                    <p:embed/>
                  </p:oleObj>
                </mc:Choice>
                <mc:Fallback>
                  <p:oleObj name="Picture" r:id="rId3" imgW="2743200" imgH="1828800" progId="Word.Picture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517"/>
                          <a:ext cx="2204" cy="1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666" y="1339"/>
            <a:ext cx="56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9" name="Equation" r:id="rId5" imgW="355600" imgH="139700" progId="Equation.3">
                    <p:embed/>
                  </p:oleObj>
                </mc:Choice>
                <mc:Fallback>
                  <p:oleObj name="Equation" r:id="rId5" imgW="355600" imgH="1397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1339"/>
                          <a:ext cx="569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784" y="699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0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699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627" y="683"/>
              <a:ext cx="0" cy="1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58" y="981"/>
              <a:ext cx="1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928" y="678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1" name="Equation" r:id="rId9" imgW="139700" imgH="139700" progId="Equation.3">
                    <p:embed/>
                  </p:oleObj>
                </mc:Choice>
                <mc:Fallback>
                  <p:oleObj name="Equation" r:id="rId9" imgW="139700" imgH="1397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678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3672" y="678"/>
            <a:ext cx="56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2" name="Equation" r:id="rId10" imgW="355600" imgH="139700" progId="Equation.3">
                    <p:embed/>
                  </p:oleObj>
                </mc:Choice>
                <mc:Fallback>
                  <p:oleObj name="Equation" r:id="rId10" imgW="355600" imgH="1397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678"/>
                          <a:ext cx="569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908" y="1036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/>
                <a:t>0</a:t>
              </a:r>
            </a:p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1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260" y="1037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</p:txBody>
        </p:sp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805" y="1509"/>
            <a:ext cx="22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3" name="Equation" r:id="rId11" imgW="139700" imgH="127000" progId="Equation.3">
                    <p:embed/>
                  </p:oleObj>
                </mc:Choice>
                <mc:Fallback>
                  <p:oleObj name="Equation" r:id="rId11" imgW="139700" imgH="1270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1509"/>
                          <a:ext cx="224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3226" y="698"/>
            <a:ext cx="22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4" name="Equation" r:id="rId13" imgW="139700" imgH="127000" progId="Equation.3">
                    <p:embed/>
                  </p:oleObj>
                </mc:Choice>
                <mc:Fallback>
                  <p:oleObj name="Equation" r:id="rId13" imgW="139700" imgH="1270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698"/>
                          <a:ext cx="224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857" y="1035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/>
                <a:t>0</a:t>
              </a:r>
            </a:p>
            <a:p>
              <a:r>
                <a:rPr lang="en-GB" altLang="en-GB"/>
                <a:t>0</a:t>
              </a:r>
            </a:p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</p:txBody>
        </p:sp>
      </p:grp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593725" y="3802063"/>
            <a:ext cx="8126413" cy="2701925"/>
            <a:chOff x="374" y="2395"/>
            <a:chExt cx="5119" cy="1702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655" y="3031"/>
              <a:ext cx="8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 sz="2400" dirty="0">
                  <a:latin typeface="Arial" pitchFamily="34" charset="0"/>
                  <a:cs typeface="Arial" pitchFamily="34" charset="0"/>
                </a:rPr>
                <a:t>OR gate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95" y="2496"/>
              <a:ext cx="4021" cy="1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D02E0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GB" altLang="en-GB"/>
            </a:p>
          </p:txBody>
        </p:sp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1656" y="3227"/>
            <a:ext cx="60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5" name="Equation" r:id="rId14" imgW="381000" imgH="139700" progId="Equation.3">
                    <p:embed/>
                  </p:oleObj>
                </mc:Choice>
                <mc:Fallback>
                  <p:oleObj name="Equation" r:id="rId14" imgW="381000" imgH="1397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3227"/>
                          <a:ext cx="609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1"/>
            <p:cNvGraphicFramePr>
              <a:graphicFrameLocks noChangeAspect="1"/>
            </p:cNvGraphicFramePr>
            <p:nvPr/>
          </p:nvGraphicFramePr>
          <p:xfrm>
            <a:off x="794" y="2587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6" name="Equation" r:id="rId16" imgW="139700" imgH="139700" progId="Equation.3">
                    <p:embed/>
                  </p:oleObj>
                </mc:Choice>
                <mc:Fallback>
                  <p:oleObj name="Equation" r:id="rId16" imgW="139700" imgH="1397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2587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637" y="2571"/>
              <a:ext cx="0" cy="1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868" y="2869"/>
              <a:ext cx="1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7" name="Object 24"/>
            <p:cNvGraphicFramePr>
              <a:graphicFrameLocks noChangeAspect="1"/>
            </p:cNvGraphicFramePr>
            <p:nvPr/>
          </p:nvGraphicFramePr>
          <p:xfrm>
            <a:off x="2938" y="2566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7" name="Equation" r:id="rId17" imgW="139700" imgH="139700" progId="Equation.3">
                    <p:embed/>
                  </p:oleObj>
                </mc:Choice>
                <mc:Fallback>
                  <p:oleObj name="Equation" r:id="rId17" imgW="139700" imgH="1397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2566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3662" y="2566"/>
            <a:ext cx="61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8" name="Equation" r:id="rId18" imgW="381000" imgH="139700" progId="Equation.3">
                    <p:embed/>
                  </p:oleObj>
                </mc:Choice>
                <mc:Fallback>
                  <p:oleObj name="Equation" r:id="rId18" imgW="381000" imgH="1397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2566"/>
                          <a:ext cx="610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918" y="2924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/>
                <a:t>0</a:t>
              </a:r>
            </a:p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1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270" y="2925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</p:txBody>
        </p:sp>
        <p:graphicFrame>
          <p:nvGraphicFramePr>
            <p:cNvPr id="31" name="Object 28"/>
            <p:cNvGraphicFramePr>
              <a:graphicFrameLocks noChangeAspect="1"/>
            </p:cNvGraphicFramePr>
            <p:nvPr/>
          </p:nvGraphicFramePr>
          <p:xfrm>
            <a:off x="815" y="3397"/>
            <a:ext cx="22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9" name="Equation" r:id="rId19" imgW="139700" imgH="127000" progId="Equation.3">
                    <p:embed/>
                  </p:oleObj>
                </mc:Choice>
                <mc:Fallback>
                  <p:oleObj name="Equation" r:id="rId19" imgW="139700" imgH="1270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3397"/>
                          <a:ext cx="224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9"/>
            <p:cNvGraphicFramePr>
              <a:graphicFrameLocks noChangeAspect="1"/>
            </p:cNvGraphicFramePr>
            <p:nvPr/>
          </p:nvGraphicFramePr>
          <p:xfrm>
            <a:off x="3236" y="2586"/>
            <a:ext cx="22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0" name="Equation" r:id="rId20" imgW="139700" imgH="127000" progId="Equation.3">
                    <p:embed/>
                  </p:oleObj>
                </mc:Choice>
                <mc:Fallback>
                  <p:oleObj name="Equation" r:id="rId20" imgW="139700" imgH="1270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2586"/>
                          <a:ext cx="224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3867" y="2923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1</a:t>
              </a:r>
            </a:p>
          </p:txBody>
        </p:sp>
        <p:graphicFrame>
          <p:nvGraphicFramePr>
            <p:cNvPr id="34" name="Object 31"/>
            <p:cNvGraphicFramePr>
              <a:graphicFrameLocks noChangeAspect="1"/>
            </p:cNvGraphicFramePr>
            <p:nvPr/>
          </p:nvGraphicFramePr>
          <p:xfrm>
            <a:off x="374" y="2395"/>
            <a:ext cx="2204" cy="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1" name="Picture" r:id="rId21" imgW="2743200" imgH="1828800" progId="Word.Picture.8">
                    <p:embed/>
                  </p:oleObj>
                </mc:Choice>
                <mc:Fallback>
                  <p:oleObj name="Picture" r:id="rId21" imgW="2743200" imgH="1828800" progId="Word.Picture.8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2395"/>
                          <a:ext cx="2204" cy="1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2684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400" dirty="0">
                <a:latin typeface="Arial" pitchFamily="34" charset="0"/>
                <a:cs typeface="Arial" pitchFamily="34" charset="0"/>
              </a:rPr>
              <a:t>Two bit operations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90550" y="820738"/>
            <a:ext cx="8526463" cy="2686050"/>
            <a:chOff x="372" y="517"/>
            <a:chExt cx="5371" cy="169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645" y="1143"/>
              <a:ext cx="10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 sz="2400" dirty="0">
                  <a:latin typeface="Arial" pitchFamily="34" charset="0"/>
                  <a:cs typeface="Arial" pitchFamily="34" charset="0"/>
                </a:rPr>
                <a:t>NAND gate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" y="608"/>
              <a:ext cx="4021" cy="1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D02E0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GB" altLang="en-GB"/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372" y="517"/>
            <a:ext cx="2204" cy="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5" name="Picture" r:id="rId3" imgW="2743200" imgH="1828800" progId="Word.Picture.8">
                    <p:embed/>
                  </p:oleObj>
                </mc:Choice>
                <mc:Fallback>
                  <p:oleObj name="Picture" r:id="rId3" imgW="2743200" imgH="1828800" progId="Word.Picture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517"/>
                          <a:ext cx="2204" cy="1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666" y="1319"/>
            <a:ext cx="56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6" name="Equation" r:id="rId5" imgW="355600" imgH="165100" progId="Equation.3">
                    <p:embed/>
                  </p:oleObj>
                </mc:Choice>
                <mc:Fallback>
                  <p:oleObj name="Equation" r:id="rId5" imgW="355600" imgH="1651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1319"/>
                          <a:ext cx="569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784" y="699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7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699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627" y="683"/>
              <a:ext cx="0" cy="1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58" y="981"/>
              <a:ext cx="1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928" y="678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8" name="Equation" r:id="rId9" imgW="139700" imgH="139700" progId="Equation.3">
                    <p:embed/>
                  </p:oleObj>
                </mc:Choice>
                <mc:Fallback>
                  <p:oleObj name="Equation" r:id="rId9" imgW="139700" imgH="1397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678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908" y="1036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/>
                <a:t>0</a:t>
              </a:r>
            </a:p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1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260" y="1037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0</a:t>
              </a:r>
            </a:p>
            <a:p>
              <a:r>
                <a:rPr lang="en-GB" altLang="en-GB"/>
                <a:t>1</a:t>
              </a:r>
            </a:p>
          </p:txBody>
        </p:sp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805" y="1509"/>
            <a:ext cx="22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9" name="Equation" r:id="rId10" imgW="139700" imgH="127000" progId="Equation.3">
                    <p:embed/>
                  </p:oleObj>
                </mc:Choice>
                <mc:Fallback>
                  <p:oleObj name="Equation" r:id="rId10" imgW="139700" imgH="1270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1509"/>
                          <a:ext cx="224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3226" y="698"/>
            <a:ext cx="22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0" name="Equation" r:id="rId12" imgW="139700" imgH="127000" progId="Equation.3">
                    <p:embed/>
                  </p:oleObj>
                </mc:Choice>
                <mc:Fallback>
                  <p:oleObj name="Equation" r:id="rId12" imgW="139700" imgH="1270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698"/>
                          <a:ext cx="224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857" y="1035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/>
                <a:t>1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1</a:t>
              </a:r>
            </a:p>
            <a:p>
              <a:r>
                <a:rPr lang="en-GB" altLang="en-GB"/>
                <a:t>0</a:t>
              </a: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682" y="668"/>
            <a:ext cx="56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1" name="Equation" r:id="rId13" imgW="355600" imgH="165100" progId="Equation.3">
                    <p:embed/>
                  </p:oleObj>
                </mc:Choice>
                <mc:Fallback>
                  <p:oleObj name="Equation" r:id="rId13" imgW="355600" imgH="1651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668"/>
                          <a:ext cx="569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00034" y="3997325"/>
            <a:ext cx="37337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en-GB" sz="2200" dirty="0">
                <a:latin typeface="Arial" pitchFamily="34" charset="0"/>
                <a:cs typeface="Arial" pitchFamily="34" charset="0"/>
              </a:rPr>
              <a:t>Not all the gates are needed</a:t>
            </a:r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523875" y="4587875"/>
            <a:ext cx="6834188" cy="1695450"/>
            <a:chOff x="330" y="2890"/>
            <a:chExt cx="4305" cy="1068"/>
          </a:xfrm>
        </p:grpSpPr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30" y="2890"/>
              <a:ext cx="4224" cy="10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D02E0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GB" altLang="en-GB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32" y="3024"/>
              <a:ext cx="42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altLang="en-GB" sz="2200" dirty="0">
                  <a:latin typeface="Arial" pitchFamily="34" charset="0"/>
                  <a:cs typeface="Arial" pitchFamily="34" charset="0"/>
                </a:rPr>
                <a:t>A small set of gates (e.g. NAND, NOT) is universal in that any logical operation can be made from them.</a:t>
              </a:r>
            </a:p>
          </p:txBody>
        </p:sp>
      </p:grp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8674" y="146486"/>
            <a:ext cx="82296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Simulating Physics with Computers”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Richard Feynman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–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Keynote Talk, 1</a:t>
            </a:r>
            <a:r>
              <a:rPr kumimoji="0" lang="en-US" sz="2200" b="0" i="0" u="none" strike="noStrike" kern="1200" cap="none" spc="0" normalizeH="0" baseline="30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Conference on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Physics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Computation, MIT, 1981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553882"/>
            <a:ext cx="2071702" cy="2500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9654" y="1570630"/>
            <a:ext cx="50706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“There is plenty of room at the bottom” 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314" y="2092872"/>
            <a:ext cx="6009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Nanotechnology in computer: </a:t>
            </a:r>
            <a:r>
              <a:rPr lang="en-US" sz="22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Nano</a:t>
            </a: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-computing</a:t>
            </a:r>
            <a:endParaRPr lang="en-IN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2553032"/>
            <a:ext cx="6500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Arial" pitchFamily="34" charset="0"/>
                <a:cs typeface="Arial" pitchFamily="34" charset="0"/>
              </a:rPr>
              <a:t>Computers in the 20</a:t>
            </a:r>
            <a:r>
              <a:rPr lang="en-IN" sz="22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century showed a miniaturization of microprocessors and are in a process of being </a:t>
            </a:r>
            <a:r>
              <a:rPr lang="en-IN" sz="2200" dirty="0" err="1">
                <a:latin typeface="Arial" pitchFamily="34" charset="0"/>
                <a:cs typeface="Arial" pitchFamily="34" charset="0"/>
              </a:rPr>
              <a:t>nano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-metre scale.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6050" y="3829560"/>
            <a:ext cx="5375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 nm= 2 times the size of  hydrogen atom</a:t>
            </a:r>
            <a:endParaRPr lang="en-IN" sz="22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47298" y="4643446"/>
            <a:ext cx="6924058" cy="1738652"/>
            <a:chOff x="238422" y="4659212"/>
            <a:chExt cx="6924058" cy="1738652"/>
          </a:xfrm>
        </p:grpSpPr>
        <p:grpSp>
          <p:nvGrpSpPr>
            <p:cNvPr id="23" name="Group 22"/>
            <p:cNvGrpSpPr/>
            <p:nvPr/>
          </p:nvGrpSpPr>
          <p:grpSpPr>
            <a:xfrm>
              <a:off x="458628" y="5626876"/>
              <a:ext cx="5195194" cy="570085"/>
              <a:chOff x="1285852" y="5295908"/>
              <a:chExt cx="6348450" cy="647704"/>
            </a:xfrm>
          </p:grpSpPr>
          <p:pic>
            <p:nvPicPr>
              <p:cNvPr id="11" name="Picture 10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5852" y="5334012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2" name="Picture 11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52607" y="5319724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3" name="Picture 12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71736" y="5324487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" name="Picture 13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14678" y="5319724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" name="Picture 14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57620" y="5319724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" name="Picture 15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00562" y="5319724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" name="Picture 16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43504" y="5319724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8" name="Picture 17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86446" y="5319724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9" name="Picture 18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10334" y="5295908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0" name="Picture 19" descr="art_quantum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24702" y="5310198"/>
                <a:ext cx="609600" cy="609600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24" name="Right Brace 23"/>
            <p:cNvSpPr/>
            <p:nvPr/>
          </p:nvSpPr>
          <p:spPr>
            <a:xfrm rot="16200000">
              <a:off x="2877630" y="2745704"/>
              <a:ext cx="500066" cy="5052318"/>
            </a:xfrm>
            <a:prstGeom prst="rightBrace">
              <a:avLst>
                <a:gd name="adj1" fmla="val 8333"/>
                <a:gd name="adj2" fmla="val 50545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8422" y="4659212"/>
              <a:ext cx="66319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5nm= 10times the dimension of one hydrogen atom</a:t>
              </a:r>
              <a:endParaRPr lang="en-I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6519538" y="4739024"/>
              <a:ext cx="642942" cy="1658840"/>
            </a:xfrm>
            <a:prstGeom prst="rightBrace">
              <a:avLst>
                <a:gd name="adj1" fmla="val 0"/>
                <a:gd name="adj2" fmla="val 5104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34322" y="509621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Quantum effects!!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642918"/>
            <a:ext cx="8229600" cy="381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71472" y="2828000"/>
            <a:ext cx="81439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1982 - Feynman proposed the idea of creating machines based on the laws of quantum mechanics instead of the laws of classical physics.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00034" y="3909572"/>
            <a:ext cx="81439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1985 - David Deutsch developed the quantum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turing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machine, showing that quantum circuits are universal.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1994 - Peter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Shor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came up with a quantum algorithm to factor very large numbers in polynomial time.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1997 -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Grover develops a quantum search algorithm with O(√N) complexity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8608" y="1200136"/>
            <a:ext cx="8215370" cy="15388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What is a quantum computer?</a:t>
            </a:r>
            <a:endParaRPr lang="en-US" sz="24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quantum computer is a machine that performs calculations based on the laws of quantum mechanics, which is the behavior of particles at the sub-atomic level.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11626</TotalTime>
  <Words>1686</Words>
  <Application>Microsoft Office PowerPoint</Application>
  <PresentationFormat>On-screen Show (4:3)</PresentationFormat>
  <Paragraphs>319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Comic Sans MS</vt:lpstr>
      <vt:lpstr>Helvetica</vt:lpstr>
      <vt:lpstr>Symbol</vt:lpstr>
      <vt:lpstr>Wingdings</vt:lpstr>
      <vt:lpstr>Office Theme</vt:lpstr>
      <vt:lpstr>Picture</vt:lpstr>
      <vt:lpstr>Equation</vt:lpstr>
      <vt:lpstr>Quantum computing</vt:lpstr>
      <vt:lpstr>Introduction to Computing (~ Classical)</vt:lpstr>
      <vt:lpstr>How do we do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Classical bits (Cbits)</vt:lpstr>
      <vt:lpstr>Quantum bits</vt:lpstr>
      <vt:lpstr>With complex amplitudes constrained only by the normalization condition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Qubit measurement</vt:lpstr>
      <vt:lpstr>PowerPoint Presentation</vt:lpstr>
      <vt:lpstr>Implementations of a “Qubit”</vt:lpstr>
      <vt:lpstr>Photon polarization experiment (using-unpolarized light)</vt:lpstr>
      <vt:lpstr>PowerPoint Presentation</vt:lpstr>
      <vt:lpstr>Any arbitrary polarization can be written as a linear combination  two basis vectors, </vt:lpstr>
      <vt:lpstr>PowerPoint Presentation</vt:lpstr>
      <vt:lpstr>PowerPoint Presentation</vt:lpstr>
      <vt:lpstr>Qubits from Electron spin</vt:lpstr>
      <vt:lpstr>Qubits from electron spin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User</dc:creator>
  <cp:lastModifiedBy>Kamalpreet Kaur</cp:lastModifiedBy>
  <cp:revision>31</cp:revision>
  <dcterms:created xsi:type="dcterms:W3CDTF">2018-10-17T04:25:43Z</dcterms:created>
  <dcterms:modified xsi:type="dcterms:W3CDTF">2019-04-24T01:38:18Z</dcterms:modified>
</cp:coreProperties>
</file>