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299" r:id="rId2"/>
    <p:sldId id="321" r:id="rId3"/>
    <p:sldId id="322" r:id="rId4"/>
    <p:sldId id="323" r:id="rId5"/>
    <p:sldId id="324" r:id="rId6"/>
    <p:sldId id="389" r:id="rId7"/>
    <p:sldId id="390" r:id="rId8"/>
    <p:sldId id="391" r:id="rId9"/>
    <p:sldId id="392" r:id="rId10"/>
    <p:sldId id="325" r:id="rId11"/>
    <p:sldId id="326" r:id="rId12"/>
    <p:sldId id="327" r:id="rId13"/>
    <p:sldId id="328" r:id="rId14"/>
    <p:sldId id="329" r:id="rId15"/>
    <p:sldId id="330" r:id="rId16"/>
    <p:sldId id="331" r:id="rId17"/>
    <p:sldId id="332" r:id="rId18"/>
    <p:sldId id="333" r:id="rId19"/>
    <p:sldId id="334" r:id="rId20"/>
    <p:sldId id="336"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86" r:id="rId37"/>
    <p:sldId id="387" r:id="rId38"/>
    <p:sldId id="388" r:id="rId39"/>
    <p:sldId id="400" r:id="rId40"/>
    <p:sldId id="396" r:id="rId41"/>
    <p:sldId id="397" r:id="rId42"/>
    <p:sldId id="398" r:id="rId43"/>
    <p:sldId id="384" r:id="rId44"/>
    <p:sldId id="399" r:id="rId45"/>
    <p:sldId id="385" r:id="rId46"/>
    <p:sldId id="353" r:id="rId47"/>
    <p:sldId id="354" r:id="rId48"/>
    <p:sldId id="355" r:id="rId49"/>
    <p:sldId id="356" r:id="rId50"/>
    <p:sldId id="357" r:id="rId51"/>
    <p:sldId id="358" r:id="rId52"/>
    <p:sldId id="359" r:id="rId53"/>
    <p:sldId id="360" r:id="rId54"/>
    <p:sldId id="372" r:id="rId55"/>
    <p:sldId id="375" r:id="rId56"/>
    <p:sldId id="376" r:id="rId57"/>
    <p:sldId id="377" r:id="rId58"/>
    <p:sldId id="378" r:id="rId59"/>
    <p:sldId id="379" r:id="rId60"/>
    <p:sldId id="380" r:id="rId61"/>
    <p:sldId id="381" r:id="rId62"/>
    <p:sldId id="382" r:id="rId63"/>
    <p:sldId id="383"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CCCC"/>
    <a:srgbClr val="0000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80.wmf"/><Relationship Id="rId4"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B430281-63EF-4700-88F3-8CD50CBF87F2}" type="slidenum">
              <a:rPr lang="en-US"/>
              <a:pPr>
                <a:defRPr/>
              </a:pPr>
              <a:t>‹#›</a:t>
            </a:fld>
            <a:endParaRPr lang="en-US"/>
          </a:p>
        </p:txBody>
      </p:sp>
    </p:spTree>
    <p:extLst>
      <p:ext uri="{BB962C8B-B14F-4D97-AF65-F5344CB8AC3E}">
        <p14:creationId xmlns:p14="http://schemas.microsoft.com/office/powerpoint/2010/main" val="64803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2BA11C5-12E3-4E85-A795-400C937E757B}" type="slidenum">
              <a:rPr lang="en-US"/>
              <a:pPr>
                <a:defRPr/>
              </a:pPr>
              <a:t>‹#›</a:t>
            </a:fld>
            <a:endParaRPr lang="en-US"/>
          </a:p>
        </p:txBody>
      </p:sp>
    </p:spTree>
    <p:extLst>
      <p:ext uri="{BB962C8B-B14F-4D97-AF65-F5344CB8AC3E}">
        <p14:creationId xmlns:p14="http://schemas.microsoft.com/office/powerpoint/2010/main" val="3688096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225799-48C1-408E-945D-4AA9AE4253A3}"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0FE5EE8-9539-4962-9D76-BF763C3E6A9E}" type="slidenum">
              <a:rPr lang="en-US" altLang="en-US" smtClean="0"/>
              <a:pPr/>
              <a:t>14</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149509-0D61-48F9-9F84-4ECA5113F3E4}" type="slidenum">
              <a:rPr lang="en-US" altLang="en-US" smtClean="0"/>
              <a:pPr/>
              <a:t>15</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FFF78A-FBDF-4FFE-A82E-A5FD43105683}" type="slidenum">
              <a:rPr lang="en-US" altLang="en-US" smtClean="0"/>
              <a:pPr/>
              <a:t>16</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C9C8CB4-7AE3-4DE8-98FE-9061683E0564}" type="slidenum">
              <a:rPr lang="en-US" altLang="en-US" smtClean="0"/>
              <a:pPr/>
              <a:t>17</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1CE9FC4-639E-4CE7-855F-6498823A206D}" type="slidenum">
              <a:rPr lang="en-US" altLang="en-US" smtClean="0"/>
              <a:pPr/>
              <a:t>18</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2D2DA21-B01D-42AB-AA0F-4DE1D82C3D8E}" type="slidenum">
              <a:rPr lang="en-US" altLang="en-US" smtClean="0"/>
              <a:pPr/>
              <a:t>19</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B1B6DC0-043F-4BEA-990D-D04B5D5FF690}" type="slidenum">
              <a:rPr lang="en-US" altLang="en-US" smtClean="0"/>
              <a:pPr/>
              <a:t>20</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E99785E-E07A-4C9F-8B7B-342BB2536FBC}" type="slidenum">
              <a:rPr lang="en-US" altLang="en-US" smtClean="0"/>
              <a:pPr/>
              <a:t>21</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0EBA46-EDAB-40DA-A88A-3CF970CC026F}" type="slidenum">
              <a:rPr lang="en-US" altLang="en-US" smtClean="0"/>
              <a:pPr/>
              <a:t>22</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1C84FE-9C91-41D4-92CB-56FCDE31C707}" type="slidenum">
              <a:rPr lang="en-US" altLang="en-US" smtClean="0"/>
              <a:pPr/>
              <a:t>23</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6403DFB-7081-4EA9-8B85-A3D6D68F08E0}" type="slidenum">
              <a:rPr lang="en-US" altLang="en-US" smtClean="0"/>
              <a:pPr/>
              <a:t>2</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96935FF-61C9-471D-A527-5A1046EA4071}" type="slidenum">
              <a:rPr lang="en-US" altLang="en-US" smtClean="0"/>
              <a:pPr/>
              <a:t>24</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BA11C5-12E3-4E85-A795-400C937E757B}" type="slidenum">
              <a:rPr lang="en-US" smtClean="0"/>
              <a:pPr>
                <a:defRPr/>
              </a:pPr>
              <a:t>27</a:t>
            </a:fld>
            <a:endParaRPr lang="en-US"/>
          </a:p>
        </p:txBody>
      </p:sp>
    </p:spTree>
    <p:extLst>
      <p:ext uri="{BB962C8B-B14F-4D97-AF65-F5344CB8AC3E}">
        <p14:creationId xmlns:p14="http://schemas.microsoft.com/office/powerpoint/2010/main" val="2623126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19F04C-72D2-4E90-A1CD-EAE7225F0B03}" type="slidenum">
              <a:rPr lang="en-US" altLang="en-US" smtClean="0"/>
              <a:pPr/>
              <a:t>29</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E323ED4-C13B-417B-BB63-63B4F40F964A}" type="slidenum">
              <a:rPr lang="en-US" altLang="en-US" smtClean="0"/>
              <a:pPr/>
              <a:t>31</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B84F903-F13D-4B26-B692-ECCEDCC11C04}" type="slidenum">
              <a:rPr lang="en-US" altLang="en-US" smtClean="0"/>
              <a:pPr/>
              <a:t>35</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33D7057-40EB-4222-B4AE-0E9E2CF4DC45}" type="slidenum">
              <a:rPr lang="en-US" altLang="en-US" smtClean="0"/>
              <a:pPr/>
              <a:t>36</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9F8E26-9C8B-429E-9CCD-F38F8D6C1661}" type="slidenum">
              <a:rPr lang="en-US" altLang="en-US" smtClean="0"/>
              <a:pPr/>
              <a:t>37</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BA11C5-12E3-4E85-A795-400C937E757B}" type="slidenum">
              <a:rPr lang="en-US" smtClean="0"/>
              <a:pPr>
                <a:defRPr/>
              </a:pPr>
              <a:t>41</a:t>
            </a:fld>
            <a:endParaRPr lang="en-US"/>
          </a:p>
        </p:txBody>
      </p:sp>
    </p:spTree>
    <p:extLst>
      <p:ext uri="{BB962C8B-B14F-4D97-AF65-F5344CB8AC3E}">
        <p14:creationId xmlns:p14="http://schemas.microsoft.com/office/powerpoint/2010/main" val="1226982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2E6C6B2-7EB7-471E-8EA0-367E0AB4E7A7}" type="slidenum">
              <a:rPr lang="en-US" altLang="en-US" smtClean="0"/>
              <a:pPr/>
              <a:t>43</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12D40BE-0630-45B9-9FB6-E7AAB4A8DCB4}" type="slidenum">
              <a:rPr lang="en-US" altLang="en-US" smtClean="0"/>
              <a:pPr/>
              <a:t>45</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590868-28EE-471C-A1BE-DFEF6A54EFA5}" type="slidenum">
              <a:rPr lang="en-US" altLang="en-US" smtClean="0"/>
              <a:pPr/>
              <a:t>3</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9BF13C-BB5C-4163-B05E-83DA52B121D5}" type="slidenum">
              <a:rPr lang="en-US" altLang="en-US" smtClean="0"/>
              <a:pPr/>
              <a:t>46</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AE86306-34CD-42E6-BCBF-D0C79E83CF4E}" type="slidenum">
              <a:rPr lang="en-US" altLang="en-US" smtClean="0"/>
              <a:pPr/>
              <a:t>47</a:t>
            </a:fld>
            <a:endParaRPr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7BF22A-AF96-4085-97B5-35FC4638F21D}" type="slidenum">
              <a:rPr lang="en-US" altLang="en-US" smtClean="0"/>
              <a:pPr/>
              <a:t>48</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6CD2A-6B95-4016-88F2-B171EAB91348}" type="slidenum">
              <a:rPr lang="en-US" altLang="en-US" smtClean="0"/>
              <a:pPr/>
              <a:t>49</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F2BC7AD-9248-4DC1-AC35-205884AEC9E9}" type="slidenum">
              <a:rPr lang="en-US" altLang="en-US" smtClean="0"/>
              <a:pPr/>
              <a:t>50</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1FA9A6-54F1-4B7B-8CED-01C1BD614B53}" type="slidenum">
              <a:rPr lang="en-US" altLang="en-US" smtClean="0"/>
              <a:pPr/>
              <a:t>51</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498732-C606-4B48-89CD-49248BE97A9B}" type="slidenum">
              <a:rPr lang="en-US" altLang="en-US" smtClean="0"/>
              <a:pPr/>
              <a:t>52</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181ACED-2B9E-46A1-AD1F-8F4C42DD18C9}" type="slidenum">
              <a:rPr lang="en-US" altLang="en-US" smtClean="0"/>
              <a:pPr/>
              <a:t>53</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CFFA35A-7ACF-42D3-AB56-7C1E378A0DBB}" type="slidenum">
              <a:rPr lang="en-US" altLang="en-US" smtClean="0"/>
              <a:pPr/>
              <a:t>54</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8F63CF-C410-4141-98B2-7EAF41B47155}" type="slidenum">
              <a:rPr lang="en-US" altLang="en-US" smtClean="0"/>
              <a:pPr/>
              <a:t>55</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D046706-9F3E-4256-8D5A-B4D9160CDEEA}" type="slidenum">
              <a:rPr lang="en-US" altLang="en-US" smtClean="0"/>
              <a:pPr/>
              <a:t>4</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F1C15C-5443-4183-B7DC-06F09722844C}" type="slidenum">
              <a:rPr lang="en-US" altLang="en-US" smtClean="0"/>
              <a:pPr/>
              <a:t>56</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4C3CA91-233B-4B9D-9D67-4E23242E6B24}" type="slidenum">
              <a:rPr lang="en-US" altLang="en-US" smtClean="0"/>
              <a:pPr/>
              <a:t>57</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7E70BE7-5E1B-4CAE-9233-EFDE9B61A2DC}" type="slidenum">
              <a:rPr lang="en-US" altLang="en-US" smtClean="0"/>
              <a:pPr/>
              <a:t>58</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FB7AD6D-C3F8-4A1D-B99E-27EA4D919717}" type="slidenum">
              <a:rPr lang="en-US" altLang="en-US" smtClean="0"/>
              <a:pPr/>
              <a:t>59</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3E259B-589B-4E8A-9069-CF21C511D52A}" type="slidenum">
              <a:rPr lang="en-US" altLang="en-US" smtClean="0"/>
              <a:pPr/>
              <a:t>60</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516290B-243F-4F6B-8EB6-10C08D021155}" type="slidenum">
              <a:rPr lang="en-US" altLang="en-US" smtClean="0"/>
              <a:pPr/>
              <a:t>61</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3DDBE3D-1A07-4A79-93FB-1AC5C145C1B0}" type="slidenum">
              <a:rPr lang="en-US" altLang="en-US" smtClean="0"/>
              <a:pPr/>
              <a:t>62</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D93962C-9A83-4792-9AC4-C44F1C2FB731}" type="slidenum">
              <a:rPr lang="en-US" altLang="en-US" smtClean="0"/>
              <a:pPr/>
              <a:t>63</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AB0945-0593-4D7A-B6C1-0B0EFEA140D4}" type="slidenum">
              <a:rPr lang="en-US" altLang="en-US" smtClean="0"/>
              <a:pPr/>
              <a:t>5</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EBC559-C590-4C78-B5AE-BFE42BCF17A0}" type="slidenum">
              <a:rPr lang="en-US" altLang="en-US" smtClean="0"/>
              <a:pPr/>
              <a:t>10</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24DDB1-A401-4B95-B687-01E6E902B194}" type="slidenum">
              <a:rPr lang="en-US" altLang="en-US" smtClean="0"/>
              <a:pPr/>
              <a:t>11</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80FA102-BC91-473A-9285-CF0942719A2A}" type="slidenum">
              <a:rPr lang="en-US" altLang="en-US" smtClean="0"/>
              <a:pPr/>
              <a:t>12</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FF40531-1009-4F76-AF7A-4BAD68436DB6}" type="slidenum">
              <a:rPr lang="en-US" altLang="en-US" smtClean="0"/>
              <a:pPr/>
              <a:t>13</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5BD40C-22BD-4D20-8BFC-4E1A4A365567}" type="slidenum">
              <a:rPr lang="en-US"/>
              <a:pPr>
                <a:defRPr/>
              </a:pPr>
              <a:t>‹#›</a:t>
            </a:fld>
            <a:endParaRPr lang="en-US"/>
          </a:p>
        </p:txBody>
      </p:sp>
    </p:spTree>
    <p:extLst>
      <p:ext uri="{BB962C8B-B14F-4D97-AF65-F5344CB8AC3E}">
        <p14:creationId xmlns:p14="http://schemas.microsoft.com/office/powerpoint/2010/main" val="197576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715C32-8379-46B6-BF79-F1A5723F4DF2}" type="slidenum">
              <a:rPr lang="en-US"/>
              <a:pPr>
                <a:defRPr/>
              </a:pPr>
              <a:t>‹#›</a:t>
            </a:fld>
            <a:endParaRPr lang="en-US"/>
          </a:p>
        </p:txBody>
      </p:sp>
    </p:spTree>
    <p:extLst>
      <p:ext uri="{BB962C8B-B14F-4D97-AF65-F5344CB8AC3E}">
        <p14:creationId xmlns:p14="http://schemas.microsoft.com/office/powerpoint/2010/main" val="391419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DDB597-5FA4-4F03-8C8F-3EA608A2D822}" type="slidenum">
              <a:rPr lang="en-US"/>
              <a:pPr>
                <a:defRPr/>
              </a:pPr>
              <a:t>‹#›</a:t>
            </a:fld>
            <a:endParaRPr lang="en-US"/>
          </a:p>
        </p:txBody>
      </p:sp>
    </p:spTree>
    <p:extLst>
      <p:ext uri="{BB962C8B-B14F-4D97-AF65-F5344CB8AC3E}">
        <p14:creationId xmlns:p14="http://schemas.microsoft.com/office/powerpoint/2010/main" val="1896100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B12776-3FDC-422B-AA61-E9330ABE77A8}" type="slidenum">
              <a:rPr lang="en-US"/>
              <a:pPr>
                <a:defRPr/>
              </a:pPr>
              <a:t>‹#›</a:t>
            </a:fld>
            <a:endParaRPr lang="en-US"/>
          </a:p>
        </p:txBody>
      </p:sp>
    </p:spTree>
    <p:extLst>
      <p:ext uri="{BB962C8B-B14F-4D97-AF65-F5344CB8AC3E}">
        <p14:creationId xmlns:p14="http://schemas.microsoft.com/office/powerpoint/2010/main" val="4083169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140C85D4-3CA1-4601-A5A0-7C67504A41EE}" type="slidenum">
              <a:rPr lang="en-US"/>
              <a:pPr>
                <a:defRPr/>
              </a:pPr>
              <a:t>‹#›</a:t>
            </a:fld>
            <a:endParaRPr lang="en-US"/>
          </a:p>
        </p:txBody>
      </p:sp>
    </p:spTree>
    <p:extLst>
      <p:ext uri="{BB962C8B-B14F-4D97-AF65-F5344CB8AC3E}">
        <p14:creationId xmlns:p14="http://schemas.microsoft.com/office/powerpoint/2010/main" val="189414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F18CB9-4784-4604-B979-6256B9ED5001}" type="slidenum">
              <a:rPr lang="en-US"/>
              <a:pPr>
                <a:defRPr/>
              </a:pPr>
              <a:t>‹#›</a:t>
            </a:fld>
            <a:endParaRPr lang="en-US"/>
          </a:p>
        </p:txBody>
      </p:sp>
    </p:spTree>
    <p:extLst>
      <p:ext uri="{BB962C8B-B14F-4D97-AF65-F5344CB8AC3E}">
        <p14:creationId xmlns:p14="http://schemas.microsoft.com/office/powerpoint/2010/main" val="161029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707183-37AB-4DBA-B9B6-8004A7FF6E88}" type="slidenum">
              <a:rPr lang="en-US"/>
              <a:pPr>
                <a:defRPr/>
              </a:pPr>
              <a:t>‹#›</a:t>
            </a:fld>
            <a:endParaRPr lang="en-US"/>
          </a:p>
        </p:txBody>
      </p:sp>
    </p:spTree>
    <p:extLst>
      <p:ext uri="{BB962C8B-B14F-4D97-AF65-F5344CB8AC3E}">
        <p14:creationId xmlns:p14="http://schemas.microsoft.com/office/powerpoint/2010/main" val="181977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ADAD46-66F3-445A-A0EB-0FE23027D617}" type="slidenum">
              <a:rPr lang="en-US"/>
              <a:pPr>
                <a:defRPr/>
              </a:pPr>
              <a:t>‹#›</a:t>
            </a:fld>
            <a:endParaRPr lang="en-US"/>
          </a:p>
        </p:txBody>
      </p:sp>
    </p:spTree>
    <p:extLst>
      <p:ext uri="{BB962C8B-B14F-4D97-AF65-F5344CB8AC3E}">
        <p14:creationId xmlns:p14="http://schemas.microsoft.com/office/powerpoint/2010/main" val="117617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B36973B-699D-4B60-A48D-B1D155FD645A}" type="slidenum">
              <a:rPr lang="en-US"/>
              <a:pPr>
                <a:defRPr/>
              </a:pPr>
              <a:t>‹#›</a:t>
            </a:fld>
            <a:endParaRPr lang="en-US"/>
          </a:p>
        </p:txBody>
      </p:sp>
    </p:spTree>
    <p:extLst>
      <p:ext uri="{BB962C8B-B14F-4D97-AF65-F5344CB8AC3E}">
        <p14:creationId xmlns:p14="http://schemas.microsoft.com/office/powerpoint/2010/main" val="361505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31B2B28-B6CF-4210-AC7D-EA3DE80C18ED}" type="slidenum">
              <a:rPr lang="en-US"/>
              <a:pPr>
                <a:defRPr/>
              </a:pPr>
              <a:t>‹#›</a:t>
            </a:fld>
            <a:endParaRPr lang="en-US"/>
          </a:p>
        </p:txBody>
      </p:sp>
    </p:spTree>
    <p:extLst>
      <p:ext uri="{BB962C8B-B14F-4D97-AF65-F5344CB8AC3E}">
        <p14:creationId xmlns:p14="http://schemas.microsoft.com/office/powerpoint/2010/main" val="365036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E59C589-D84C-4D65-82CA-7DBE8389EF08}" type="slidenum">
              <a:rPr lang="en-US"/>
              <a:pPr>
                <a:defRPr/>
              </a:pPr>
              <a:t>‹#›</a:t>
            </a:fld>
            <a:endParaRPr lang="en-US"/>
          </a:p>
        </p:txBody>
      </p:sp>
    </p:spTree>
    <p:extLst>
      <p:ext uri="{BB962C8B-B14F-4D97-AF65-F5344CB8AC3E}">
        <p14:creationId xmlns:p14="http://schemas.microsoft.com/office/powerpoint/2010/main" val="176952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F29687-FAA7-4269-B2FA-867E45566A87}" type="slidenum">
              <a:rPr lang="en-US"/>
              <a:pPr>
                <a:defRPr/>
              </a:pPr>
              <a:t>‹#›</a:t>
            </a:fld>
            <a:endParaRPr lang="en-US"/>
          </a:p>
        </p:txBody>
      </p:sp>
    </p:spTree>
    <p:extLst>
      <p:ext uri="{BB962C8B-B14F-4D97-AF65-F5344CB8AC3E}">
        <p14:creationId xmlns:p14="http://schemas.microsoft.com/office/powerpoint/2010/main" val="339531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C5884F8-CD62-451C-8995-2826767C36AD}" type="slidenum">
              <a:rPr lang="en-US"/>
              <a:pPr>
                <a:defRPr/>
              </a:pPr>
              <a:t>‹#›</a:t>
            </a:fld>
            <a:endParaRPr lang="en-US"/>
          </a:p>
        </p:txBody>
      </p:sp>
    </p:spTree>
    <p:extLst>
      <p:ext uri="{BB962C8B-B14F-4D97-AF65-F5344CB8AC3E}">
        <p14:creationId xmlns:p14="http://schemas.microsoft.com/office/powerpoint/2010/main" val="419070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3EB26B-D15F-4197-A0EE-E7B5A5AB2AE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8.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0.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9.wmf"/><Relationship Id="rId5" Type="http://schemas.openxmlformats.org/officeDocument/2006/relationships/oleObject" Target="../embeddings/oleObject5.bin"/><Relationship Id="rId10" Type="http://schemas.openxmlformats.org/officeDocument/2006/relationships/image" Target="../media/image41.wmf"/><Relationship Id="rId4" Type="http://schemas.openxmlformats.org/officeDocument/2006/relationships/image" Target="../media/image42.png"/><Relationship Id="rId9"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3" Type="http://schemas.openxmlformats.org/officeDocument/2006/relationships/notesSlide" Target="../notesSlides/notesSlide11.xml"/><Relationship Id="rId7" Type="http://schemas.openxmlformats.org/officeDocument/2006/relationships/image" Target="../media/image44.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45.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19.bin"/><Relationship Id="rId3" Type="http://schemas.openxmlformats.org/officeDocument/2006/relationships/notesSlide" Target="../notesSlides/notesSlide12.xml"/><Relationship Id="rId7" Type="http://schemas.openxmlformats.org/officeDocument/2006/relationships/image" Target="../media/image48.wmf"/><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oleObject" Target="../embeddings/oleObject18.bin"/><Relationship Id="rId5" Type="http://schemas.openxmlformats.org/officeDocument/2006/relationships/image" Target="../media/image47.wmf"/><Relationship Id="rId10" Type="http://schemas.openxmlformats.org/officeDocument/2006/relationships/image" Target="../media/image49.wmf"/><Relationship Id="rId4" Type="http://schemas.openxmlformats.org/officeDocument/2006/relationships/oleObject" Target="../embeddings/oleObject14.bin"/><Relationship Id="rId9" Type="http://schemas.openxmlformats.org/officeDocument/2006/relationships/oleObject" Target="../embeddings/oleObject17.bin"/><Relationship Id="rId14" Type="http://schemas.openxmlformats.org/officeDocument/2006/relationships/image" Target="../media/image51.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7.png"/><Relationship Id="rId3" Type="http://schemas.openxmlformats.org/officeDocument/2006/relationships/notesSlide" Target="../notesSlides/notesSlide13.xml"/><Relationship Id="rId7" Type="http://schemas.openxmlformats.org/officeDocument/2006/relationships/image" Target="../media/image53.wmf"/><Relationship Id="rId12"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55.png"/><Relationship Id="rId5" Type="http://schemas.openxmlformats.org/officeDocument/2006/relationships/image" Target="../media/image52.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54.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62.wmf"/><Relationship Id="rId3" Type="http://schemas.openxmlformats.org/officeDocument/2006/relationships/notesSlide" Target="../notesSlides/notesSlide14.xml"/><Relationship Id="rId7" Type="http://schemas.openxmlformats.org/officeDocument/2006/relationships/image" Target="../media/image59.wmf"/><Relationship Id="rId12"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image" Target="../media/image64.png"/><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60.wmf"/><Relationship Id="rId1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image" Target="../media/image65.wmf"/><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3.bin"/><Relationship Id="rId5" Type="http://schemas.openxmlformats.org/officeDocument/2006/relationships/image" Target="../media/image67.wmf"/><Relationship Id="rId4"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7.xml"/><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9.wmf"/><Relationship Id="rId11" Type="http://schemas.openxmlformats.org/officeDocument/2006/relationships/image" Target="../media/image71.wmf"/><Relationship Id="rId5" Type="http://schemas.openxmlformats.org/officeDocument/2006/relationships/oleObject" Target="../embeddings/oleObject34.bin"/><Relationship Id="rId10" Type="http://schemas.openxmlformats.org/officeDocument/2006/relationships/oleObject" Target="../embeddings/oleObject37.bin"/><Relationship Id="rId4" Type="http://schemas.openxmlformats.org/officeDocument/2006/relationships/image" Target="../media/image72.png"/><Relationship Id="rId9" Type="http://schemas.openxmlformats.org/officeDocument/2006/relationships/image" Target="../media/image7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8.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9.bin"/><Relationship Id="rId11" Type="http://schemas.openxmlformats.org/officeDocument/2006/relationships/image" Target="../media/image77.png"/><Relationship Id="rId5" Type="http://schemas.openxmlformats.org/officeDocument/2006/relationships/image" Target="../media/image73.wmf"/><Relationship Id="rId10" Type="http://schemas.openxmlformats.org/officeDocument/2006/relationships/image" Target="../media/image76.png"/><Relationship Id="rId4" Type="http://schemas.openxmlformats.org/officeDocument/2006/relationships/oleObject" Target="../embeddings/oleObject38.bin"/><Relationship Id="rId9" Type="http://schemas.openxmlformats.org/officeDocument/2006/relationships/image" Target="../media/image75.wmf"/></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notesSlide" Target="../notesSlides/notesSlide20.xml"/><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2.bin"/><Relationship Id="rId11" Type="http://schemas.openxmlformats.org/officeDocument/2006/relationships/image" Target="../media/image84.png"/><Relationship Id="rId5" Type="http://schemas.openxmlformats.org/officeDocument/2006/relationships/image" Target="../media/image79.wmf"/><Relationship Id="rId10" Type="http://schemas.openxmlformats.org/officeDocument/2006/relationships/image" Target="../media/image83.png"/><Relationship Id="rId4" Type="http://schemas.openxmlformats.org/officeDocument/2006/relationships/oleObject" Target="../embeddings/oleObject41.bin"/><Relationship Id="rId9" Type="http://schemas.openxmlformats.org/officeDocument/2006/relationships/image" Target="../media/image82.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8.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7.wmf"/><Relationship Id="rId11" Type="http://schemas.openxmlformats.org/officeDocument/2006/relationships/image" Target="../media/image99.wmf"/><Relationship Id="rId5" Type="http://schemas.openxmlformats.org/officeDocument/2006/relationships/oleObject" Target="../embeddings/oleObject44.bin"/><Relationship Id="rId10" Type="http://schemas.openxmlformats.org/officeDocument/2006/relationships/oleObject" Target="../embeddings/oleObject46.bin"/><Relationship Id="rId4" Type="http://schemas.openxmlformats.org/officeDocument/2006/relationships/image" Target="../media/image80.wmf"/><Relationship Id="rId9" Type="http://schemas.openxmlformats.org/officeDocument/2006/relationships/image" Target="../media/image100.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22.xml"/><Relationship Id="rId7"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02.png"/><Relationship Id="rId5" Type="http://schemas.openxmlformats.org/officeDocument/2006/relationships/image" Target="../media/image100.png"/><Relationship Id="rId10" Type="http://schemas.openxmlformats.org/officeDocument/2006/relationships/image" Target="../media/image104.png"/><Relationship Id="rId4" Type="http://schemas.openxmlformats.org/officeDocument/2006/relationships/image" Target="../media/image96.png"/><Relationship Id="rId9" Type="http://schemas.openxmlformats.org/officeDocument/2006/relationships/image" Target="../media/image101.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3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3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3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36.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notesSlide" Target="../notesSlides/notesSlide25.xml"/><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22.wmf"/><Relationship Id="rId5" Type="http://schemas.openxmlformats.org/officeDocument/2006/relationships/oleObject" Target="../embeddings/oleObject48.bin"/><Relationship Id="rId10" Type="http://schemas.openxmlformats.org/officeDocument/2006/relationships/image" Target="../media/image125.png"/><Relationship Id="rId4" Type="http://schemas.openxmlformats.org/officeDocument/2006/relationships/image" Target="../media/image124.png"/><Relationship Id="rId9"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38.xml.rels><?xml version="1.0" encoding="UTF-8" standalone="yes"?>
<Relationships xmlns="http://schemas.openxmlformats.org/package/2006/relationships"><Relationship Id="rId8" Type="http://schemas.openxmlformats.org/officeDocument/2006/relationships/image" Target="../media/image135.png"/><Relationship Id="rId3" Type="http://schemas.microsoft.com/office/2007/relationships/hdphoto" Target="../media/hdphoto1.wdp"/><Relationship Id="rId7" Type="http://schemas.openxmlformats.org/officeDocument/2006/relationships/image" Target="../media/image134.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39.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145.png"/></Relationships>
</file>

<file path=ppt/slides/_rels/slide41.xml.rels><?xml version="1.0" encoding="UTF-8" standalone="yes"?>
<Relationships xmlns="http://schemas.openxmlformats.org/package/2006/relationships"><Relationship Id="rId3" Type="http://schemas.openxmlformats.org/officeDocument/2006/relationships/image" Target="../media/image147.png"/><Relationship Id="rId7" Type="http://schemas.openxmlformats.org/officeDocument/2006/relationships/image" Target="../media/image15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4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s>
</file>

<file path=ppt/slides/_rels/slide44.x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png"/><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_rels/slide45.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68.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66.wmf"/><Relationship Id="rId5" Type="http://schemas.openxmlformats.org/officeDocument/2006/relationships/oleObject" Target="../embeddings/oleObject50.bin"/><Relationship Id="rId4" Type="http://schemas.openxmlformats.org/officeDocument/2006/relationships/image" Target="../media/image167.png"/></Relationships>
</file>

<file path=ppt/slides/_rels/slide47.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17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3.png"/><Relationship Id="rId5" Type="http://schemas.openxmlformats.org/officeDocument/2006/relationships/image" Target="../media/image172.png"/><Relationship Id="rId4" Type="http://schemas.openxmlformats.org/officeDocument/2006/relationships/image" Target="../media/image171.png"/></Relationships>
</file>

<file path=ppt/slides/_rels/slide49.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8.png"/><Relationship Id="rId4" Type="http://schemas.openxmlformats.org/officeDocument/2006/relationships/image" Target="../media/image177.png"/></Relationships>
</file>

<file path=ppt/slides/_rels/slide51.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80.png"/></Relationships>
</file>

<file path=ppt/slides/_rels/slide52.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53.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54.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89.png"/><Relationship Id="rId4" Type="http://schemas.openxmlformats.org/officeDocument/2006/relationships/image" Target="../media/image188.png"/></Relationships>
</file>

<file path=ppt/slides/_rels/slide5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1.png"/></Relationships>
</file>

<file path=ppt/slides/_rels/slide57.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4.png"/><Relationship Id="rId4" Type="http://schemas.openxmlformats.org/officeDocument/2006/relationships/image" Target="../media/image193.png"/></Relationships>
</file>

<file path=ppt/slides/_rels/slide58.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97.png"/><Relationship Id="rId4" Type="http://schemas.openxmlformats.org/officeDocument/2006/relationships/image" Target="../media/image196.png"/></Relationships>
</file>

<file path=ppt/slides/_rels/slide59.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99.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1.png"/></Relationships>
</file>

<file path=ppt/slides/_rels/slide61.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05.png"/><Relationship Id="rId5" Type="http://schemas.openxmlformats.org/officeDocument/2006/relationships/image" Target="../media/image204.png"/><Relationship Id="rId4" Type="http://schemas.openxmlformats.org/officeDocument/2006/relationships/image" Target="../media/image203.png"/></Relationships>
</file>

<file path=ppt/slides/_rels/slide62.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206.png"/><Relationship Id="rId7" Type="http://schemas.openxmlformats.org/officeDocument/2006/relationships/image" Target="../media/image21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09.png"/><Relationship Id="rId5" Type="http://schemas.openxmlformats.org/officeDocument/2006/relationships/image" Target="../media/image208.png"/><Relationship Id="rId4" Type="http://schemas.openxmlformats.org/officeDocument/2006/relationships/image" Target="../media/image207.png"/></Relationships>
</file>

<file path=ppt/slides/_rels/slide63.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533400" y="990600"/>
            <a:ext cx="7772400" cy="1470025"/>
          </a:xfrm>
        </p:spPr>
        <p:txBody>
          <a:bodyPr/>
          <a:lstStyle/>
          <a:p>
            <a:r>
              <a:rPr lang="en-US" altLang="en-US" b="1"/>
              <a:t>Electromagnetic Theory</a:t>
            </a:r>
          </a:p>
        </p:txBody>
      </p:sp>
      <p:sp>
        <p:nvSpPr>
          <p:cNvPr id="20483" name="Subtitle 2"/>
          <p:cNvSpPr>
            <a:spLocks noGrp="1"/>
          </p:cNvSpPr>
          <p:nvPr>
            <p:ph type="subTitle" idx="1"/>
          </p:nvPr>
        </p:nvSpPr>
        <p:spPr>
          <a:xfrm>
            <a:off x="1295400" y="3048000"/>
            <a:ext cx="6400800" cy="1752600"/>
          </a:xfrm>
        </p:spPr>
        <p:txBody>
          <a:bodyPr/>
          <a:lstStyle/>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076" name="Rectangle 20"/>
          <p:cNvSpPr>
            <a:spLocks noChangeArrowheads="1"/>
          </p:cNvSpPr>
          <p:nvPr/>
        </p:nvSpPr>
        <p:spPr bwMode="auto">
          <a:xfrm>
            <a:off x="96838" y="849313"/>
            <a:ext cx="8915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electric field intensity depends on the medium in which the charges are placed.</a:t>
            </a:r>
          </a:p>
        </p:txBody>
      </p:sp>
      <p:sp>
        <p:nvSpPr>
          <p:cNvPr id="3077"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Electric Flux Density</a:t>
            </a:r>
            <a:endParaRPr lang="en-US" altLang="en-US" sz="2800" b="1" i="1">
              <a:latin typeface="Bradley Hand ITC" pitchFamily="66" charset="0"/>
            </a:endParaRPr>
          </a:p>
        </p:txBody>
      </p:sp>
      <p:sp>
        <p:nvSpPr>
          <p:cNvPr id="19" name="Rectangle 20"/>
          <p:cNvSpPr>
            <a:spLocks noChangeArrowheads="1"/>
          </p:cNvSpPr>
          <p:nvPr/>
        </p:nvSpPr>
        <p:spPr bwMode="auto">
          <a:xfrm>
            <a:off x="228600" y="30432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electric flux </a:t>
            </a:r>
            <a:r>
              <a:rPr lang="el-GR" altLang="en-US" sz="2400">
                <a:latin typeface="Times New Roman" pitchFamily="18" charset="0"/>
                <a:cs typeface="Times New Roman" pitchFamily="18" charset="0"/>
              </a:rPr>
              <a:t>ψ</a:t>
            </a:r>
            <a:r>
              <a:rPr lang="en-US" altLang="en-US" sz="2400">
                <a:latin typeface="Times New Roman" pitchFamily="18" charset="0"/>
                <a:cs typeface="Times New Roman" pitchFamily="18" charset="0"/>
              </a:rPr>
              <a:t> in terms of D can be defined as</a:t>
            </a:r>
          </a:p>
        </p:txBody>
      </p:sp>
      <p:sp>
        <p:nvSpPr>
          <p:cNvPr id="9" name="Rectangle 20"/>
          <p:cNvSpPr>
            <a:spLocks noChangeArrowheads="1"/>
          </p:cNvSpPr>
          <p:nvPr/>
        </p:nvSpPr>
        <p:spPr bwMode="auto">
          <a:xfrm>
            <a:off x="76200" y="1752600"/>
            <a:ext cx="891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Suppose a vector field D independent of the medium is defined by</a:t>
            </a:r>
          </a:p>
        </p:txBody>
      </p:sp>
      <p:graphicFrame>
        <p:nvGraphicFramePr>
          <p:cNvPr id="14338" name="Object 13"/>
          <p:cNvGraphicFramePr>
            <a:graphicFrameLocks noChangeAspect="1"/>
          </p:cNvGraphicFramePr>
          <p:nvPr/>
        </p:nvGraphicFramePr>
        <p:xfrm>
          <a:off x="3605213" y="2397125"/>
          <a:ext cx="1255712" cy="512763"/>
        </p:xfrm>
        <a:graphic>
          <a:graphicData uri="http://schemas.openxmlformats.org/presentationml/2006/ole">
            <mc:AlternateContent xmlns:mc="http://schemas.openxmlformats.org/markup-compatibility/2006">
              <mc:Choice xmlns:v="urn:schemas-microsoft-com:vml" Requires="v">
                <p:oleObj spid="_x0000_s3106" name="Equation" r:id="rId4" imgW="558720" imgH="228600" progId="Equation.3">
                  <p:embed/>
                </p:oleObj>
              </mc:Choice>
              <mc:Fallback>
                <p:oleObj name="Equation" r:id="rId4" imgW="558720" imgH="2286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213" y="2397125"/>
                        <a:ext cx="1255712"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pic>
        <p:nvPicPr>
          <p:cNvPr id="624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3581400"/>
            <a:ext cx="21986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0"/>
          <p:cNvSpPr>
            <a:spLocks noChangeArrowheads="1"/>
          </p:cNvSpPr>
          <p:nvPr/>
        </p:nvSpPr>
        <p:spPr bwMode="auto">
          <a:xfrm>
            <a:off x="304800" y="438308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The vector field D is called the electric flux density and is measured in coulombs per square meter.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4338"/>
                                        </p:tgtEl>
                                        <p:attrNameLst>
                                          <p:attrName>style.visibility</p:attrName>
                                        </p:attrNameLst>
                                      </p:cBhvr>
                                      <p:to>
                                        <p:strVal val="visible"/>
                                      </p:to>
                                    </p:set>
                                    <p:animEffect transition="in" filter="blinds(horizontal)">
                                      <p:cBhvr>
                                        <p:cTn id="10" dur="500"/>
                                        <p:tgtEl>
                                          <p:spTgt spid="143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nodeType="withEffect">
                                  <p:stCondLst>
                                    <p:cond delay="0"/>
                                  </p:stCondLst>
                                  <p:childTnLst>
                                    <p:set>
                                      <p:cBhvr>
                                        <p:cTn id="17" dur="1" fill="hold">
                                          <p:stCondLst>
                                            <p:cond delay="0"/>
                                          </p:stCondLst>
                                        </p:cTn>
                                        <p:tgtEl>
                                          <p:spTgt spid="62467"/>
                                        </p:tgtEl>
                                        <p:attrNameLst>
                                          <p:attrName>style.visibility</p:attrName>
                                        </p:attrNameLst>
                                      </p:cBhvr>
                                      <p:to>
                                        <p:strVal val="visible"/>
                                      </p:to>
                                    </p:set>
                                    <p:animEffect transition="in" filter="blinds(horizontal)">
                                      <p:cBhvr>
                                        <p:cTn id="18" dur="500"/>
                                        <p:tgtEl>
                                          <p:spTgt spid="624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3555"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Electric Flux Density</a:t>
            </a:r>
            <a:endParaRPr lang="en-US" altLang="en-US" sz="2800" b="1" i="1">
              <a:latin typeface="Bradley Hand ITC" pitchFamily="66" charset="0"/>
            </a:endParaRPr>
          </a:p>
        </p:txBody>
      </p:sp>
      <p:sp>
        <p:nvSpPr>
          <p:cNvPr id="13" name="Rectangle 20"/>
          <p:cNvSpPr>
            <a:spLocks noChangeArrowheads="1"/>
          </p:cNvSpPr>
          <p:nvPr/>
        </p:nvSpPr>
        <p:spPr bwMode="auto">
          <a:xfrm>
            <a:off x="228600" y="10668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For an infinite sheet the electric flux density D is given by</a:t>
            </a:r>
          </a:p>
        </p:txBody>
      </p:sp>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752600"/>
            <a:ext cx="1704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0"/>
          <p:cNvSpPr>
            <a:spLocks noChangeArrowheads="1"/>
          </p:cNvSpPr>
          <p:nvPr/>
        </p:nvSpPr>
        <p:spPr bwMode="auto">
          <a:xfrm>
            <a:off x="228600" y="27384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For a volume charge distribution the electric flux density D is given by</a:t>
            </a:r>
          </a:p>
        </p:txBody>
      </p:sp>
      <p:pic>
        <p:nvPicPr>
          <p:cNvPr id="634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524250"/>
            <a:ext cx="4167188"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228600" y="47323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In both the above equations D is a function of charge and position only (independent of medium)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62468"/>
                                        </p:tgtEl>
                                        <p:attrNameLst>
                                          <p:attrName>style.visibility</p:attrName>
                                        </p:attrNameLst>
                                      </p:cBhvr>
                                      <p:to>
                                        <p:strVal val="visible"/>
                                      </p:to>
                                    </p:set>
                                    <p:animEffect transition="in" filter="blinds(horizontal)">
                                      <p:cBhvr>
                                        <p:cTn id="10" dur="500"/>
                                        <p:tgtEl>
                                          <p:spTgt spid="624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nodeType="withEffect">
                                  <p:stCondLst>
                                    <p:cond delay="0"/>
                                  </p:stCondLst>
                                  <p:childTnLst>
                                    <p:set>
                                      <p:cBhvr>
                                        <p:cTn id="17" dur="1" fill="hold">
                                          <p:stCondLst>
                                            <p:cond delay="0"/>
                                          </p:stCondLst>
                                        </p:cTn>
                                        <p:tgtEl>
                                          <p:spTgt spid="63491"/>
                                        </p:tgtEl>
                                        <p:attrNameLst>
                                          <p:attrName>style.visibility</p:attrName>
                                        </p:attrNameLst>
                                      </p:cBhvr>
                                      <p:to>
                                        <p:strVal val="visible"/>
                                      </p:to>
                                    </p:set>
                                    <p:animEffect transition="in" filter="blinds(horizontal)">
                                      <p:cBhvr>
                                        <p:cTn id="18" dur="500"/>
                                        <p:tgtEl>
                                          <p:spTgt spid="634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100"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Gauss Law</a:t>
            </a:r>
            <a:endParaRPr lang="en-US" altLang="en-US" sz="2800" b="1" i="1">
              <a:latin typeface="Bradley Hand ITC" pitchFamily="66" charset="0"/>
            </a:endParaRPr>
          </a:p>
        </p:txBody>
      </p:sp>
      <p:sp>
        <p:nvSpPr>
          <p:cNvPr id="13" name="Rectangle 20"/>
          <p:cNvSpPr>
            <a:spLocks noChangeArrowheads="1"/>
          </p:cNvSpPr>
          <p:nvPr/>
        </p:nvSpPr>
        <p:spPr bwMode="auto">
          <a:xfrm>
            <a:off x="228600" y="8826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It states that the total electric flux </a:t>
            </a:r>
            <a:r>
              <a:rPr lang="el-GR" altLang="en-US" sz="2400">
                <a:latin typeface="Times New Roman" pitchFamily="18" charset="0"/>
                <a:cs typeface="Times New Roman" pitchFamily="18" charset="0"/>
              </a:rPr>
              <a:t>ψ</a:t>
            </a:r>
            <a:r>
              <a:rPr lang="en-US" altLang="en-US" sz="2400">
                <a:latin typeface="Times New Roman" pitchFamily="18" charset="0"/>
                <a:cs typeface="Times New Roman" pitchFamily="18" charset="0"/>
              </a:rPr>
              <a:t> through any closed surface is equal to the total charge enclosed by that surface.</a:t>
            </a:r>
          </a:p>
        </p:txBody>
      </p:sp>
      <p:graphicFrame>
        <p:nvGraphicFramePr>
          <p:cNvPr id="14338" name="Object 13"/>
          <p:cNvGraphicFramePr>
            <a:graphicFrameLocks noChangeAspect="1"/>
          </p:cNvGraphicFramePr>
          <p:nvPr/>
        </p:nvGraphicFramePr>
        <p:xfrm>
          <a:off x="3678238" y="1905000"/>
          <a:ext cx="1198562" cy="512763"/>
        </p:xfrm>
        <a:graphic>
          <a:graphicData uri="http://schemas.openxmlformats.org/presentationml/2006/ole">
            <mc:AlternateContent xmlns:mc="http://schemas.openxmlformats.org/markup-compatibility/2006">
              <mc:Choice xmlns:v="urn:schemas-microsoft-com:vml" Requires="v">
                <p:oleObj spid="_x0000_s4130" name="Equation" r:id="rId4" imgW="533160" imgH="228600" progId="Equation.3">
                  <p:embed/>
                </p:oleObj>
              </mc:Choice>
              <mc:Fallback>
                <p:oleObj name="Equation" r:id="rId4" imgW="533160" imgH="2286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8238" y="1905000"/>
                        <a:ext cx="1198562"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pic>
        <p:nvPicPr>
          <p:cNvPr id="645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400" y="2514600"/>
            <a:ext cx="3835400"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4"/>
          <p:cNvPicPr>
            <a:picLocks noChangeAspect="1" noChangeArrowheads="1"/>
          </p:cNvPicPr>
          <p:nvPr/>
        </p:nvPicPr>
        <p:blipFill>
          <a:blip r:embed="rId7">
            <a:extLst>
              <a:ext uri="{28A0092B-C50C-407E-A947-70E740481C1C}">
                <a14:useLocalDpi xmlns:a14="http://schemas.microsoft.com/office/drawing/2010/main" val="0"/>
              </a:ext>
            </a:extLst>
          </a:blip>
          <a:srcRect l="7503" t="8571"/>
          <a:stretch>
            <a:fillRect/>
          </a:stretch>
        </p:blipFill>
        <p:spPr bwMode="auto">
          <a:xfrm>
            <a:off x="2209800" y="3657600"/>
            <a:ext cx="46974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495800"/>
            <a:ext cx="348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0"/>
          <p:cNvSpPr>
            <a:spLocks noChangeArrowheads="1"/>
          </p:cNvSpPr>
          <p:nvPr/>
        </p:nvSpPr>
        <p:spPr bwMode="auto">
          <a:xfrm>
            <a:off x="7564438" y="4572000"/>
            <a:ext cx="665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338"/>
                                        </p:tgtEl>
                                        <p:attrNameLst>
                                          <p:attrName>style.visibility</p:attrName>
                                        </p:attrNameLst>
                                      </p:cBhvr>
                                      <p:to>
                                        <p:strVal val="visible"/>
                                      </p:to>
                                    </p:set>
                                    <p:animEffect transition="in" filter="blinds(horizontal)">
                                      <p:cBhvr>
                                        <p:cTn id="10" dur="500"/>
                                        <p:tgtEl>
                                          <p:spTgt spid="143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4515"/>
                                        </p:tgtEl>
                                        <p:attrNameLst>
                                          <p:attrName>style.visibility</p:attrName>
                                        </p:attrNameLst>
                                      </p:cBhvr>
                                      <p:to>
                                        <p:strVal val="visible"/>
                                      </p:to>
                                    </p:set>
                                    <p:animEffect transition="in" filter="blinds(horizontal)">
                                      <p:cBhvr>
                                        <p:cTn id="15" dur="500"/>
                                        <p:tgtEl>
                                          <p:spTgt spid="645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4516"/>
                                        </p:tgtEl>
                                        <p:attrNameLst>
                                          <p:attrName>style.visibility</p:attrName>
                                        </p:attrNameLst>
                                      </p:cBhvr>
                                      <p:to>
                                        <p:strVal val="visible"/>
                                      </p:to>
                                    </p:set>
                                    <p:animEffect transition="in" filter="blinds(horizontal)">
                                      <p:cBhvr>
                                        <p:cTn id="20" dur="500"/>
                                        <p:tgtEl>
                                          <p:spTgt spid="645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4517"/>
                                        </p:tgtEl>
                                        <p:attrNameLst>
                                          <p:attrName>style.visibility</p:attrName>
                                        </p:attrNameLst>
                                      </p:cBhvr>
                                      <p:to>
                                        <p:strVal val="visible"/>
                                      </p:to>
                                    </p:set>
                                    <p:animEffect transition="in" filter="blinds(horizontal)">
                                      <p:cBhvr>
                                        <p:cTn id="25" dur="500"/>
                                        <p:tgtEl>
                                          <p:spTgt spid="645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4579" name="Rectangle 20"/>
          <p:cNvSpPr>
            <a:spLocks noChangeArrowheads="1"/>
          </p:cNvSpPr>
          <p:nvPr/>
        </p:nvSpPr>
        <p:spPr bwMode="auto">
          <a:xfrm>
            <a:off x="228600" y="3000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Using Divergence Theorem</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804863"/>
            <a:ext cx="391477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p:cNvSpPr>
            <a:spLocks noChangeArrowheads="1"/>
          </p:cNvSpPr>
          <p:nvPr/>
        </p:nvSpPr>
        <p:spPr bwMode="auto">
          <a:xfrm>
            <a:off x="7564438" y="1019175"/>
            <a:ext cx="66516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(ii)</a:t>
            </a:r>
          </a:p>
        </p:txBody>
      </p:sp>
      <p:sp>
        <p:nvSpPr>
          <p:cNvPr id="11" name="Rectangle 20"/>
          <p:cNvSpPr>
            <a:spLocks noChangeArrowheads="1"/>
          </p:cNvSpPr>
          <p:nvPr/>
        </p:nvSpPr>
        <p:spPr bwMode="auto">
          <a:xfrm>
            <a:off x="152400" y="2052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Comparing the two volume integrals in (i) and (ii)</a:t>
            </a:r>
          </a:p>
        </p:txBody>
      </p:sp>
      <p:pic>
        <p:nvPicPr>
          <p:cNvPr id="655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667000"/>
            <a:ext cx="21002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0"/>
          <p:cNvSpPr>
            <a:spLocks noChangeArrowheads="1"/>
          </p:cNvSpPr>
          <p:nvPr/>
        </p:nvSpPr>
        <p:spPr bwMode="auto">
          <a:xfrm>
            <a:off x="304800" y="32766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is the first Maxwell’s equation.</a:t>
            </a:r>
          </a:p>
        </p:txBody>
      </p:sp>
      <p:sp>
        <p:nvSpPr>
          <p:cNvPr id="15" name="Rectangle 20"/>
          <p:cNvSpPr>
            <a:spLocks noChangeArrowheads="1"/>
          </p:cNvSpPr>
          <p:nvPr/>
        </p:nvSpPr>
        <p:spPr bwMode="auto">
          <a:xfrm>
            <a:off x="228600" y="38179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It states that the volume charge density is the same as the divergence of the electric flux density.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blinds(horizontal)">
                                      <p:cBhvr>
                                        <p:cTn id="7" dur="500"/>
                                        <p:tgtEl>
                                          <p:spTgt spid="655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5540"/>
                                        </p:tgtEl>
                                        <p:attrNameLst>
                                          <p:attrName>style.visibility</p:attrName>
                                        </p:attrNameLst>
                                      </p:cBhvr>
                                      <p:to>
                                        <p:strVal val="visible"/>
                                      </p:to>
                                    </p:set>
                                    <p:animEffect transition="in" filter="blinds(horizontal)">
                                      <p:cBhvr>
                                        <p:cTn id="15" dur="500"/>
                                        <p:tgtEl>
                                          <p:spTgt spid="6554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126"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Electric Potential</a:t>
            </a:r>
            <a:endParaRPr lang="en-US" altLang="en-US" sz="2800" b="1" i="1">
              <a:latin typeface="Bradley Hand ITC" pitchFamily="66" charset="0"/>
            </a:endParaRPr>
          </a:p>
        </p:txBody>
      </p:sp>
      <p:sp>
        <p:nvSpPr>
          <p:cNvPr id="13" name="Rectangle 20"/>
          <p:cNvSpPr>
            <a:spLocks noChangeArrowheads="1"/>
          </p:cNvSpPr>
          <p:nvPr/>
        </p:nvSpPr>
        <p:spPr bwMode="auto">
          <a:xfrm>
            <a:off x="228600" y="7699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Electric Field intensity, E due to a charge distribution can be obtained from Coulomb’s Law. </a:t>
            </a:r>
          </a:p>
        </p:txBody>
      </p:sp>
      <p:sp>
        <p:nvSpPr>
          <p:cNvPr id="10" name="Rectangle 20"/>
          <p:cNvSpPr>
            <a:spLocks noChangeArrowheads="1"/>
          </p:cNvSpPr>
          <p:nvPr/>
        </p:nvSpPr>
        <p:spPr bwMode="auto">
          <a:xfrm>
            <a:off x="228600" y="1600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or using Gauss Law when the charge distribution is symmetric.</a:t>
            </a:r>
          </a:p>
        </p:txBody>
      </p:sp>
      <p:sp>
        <p:nvSpPr>
          <p:cNvPr id="11" name="Rectangle 20"/>
          <p:cNvSpPr>
            <a:spLocks noChangeArrowheads="1"/>
          </p:cNvSpPr>
          <p:nvPr/>
        </p:nvSpPr>
        <p:spPr bwMode="auto">
          <a:xfrm>
            <a:off x="228600" y="21336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We can obtain E without involving vectors by using the electric scalar potential V.</a:t>
            </a:r>
          </a:p>
        </p:txBody>
      </p:sp>
      <p:pic>
        <p:nvPicPr>
          <p:cNvPr id="74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663" y="2971800"/>
            <a:ext cx="409733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0"/>
          <p:cNvSpPr>
            <a:spLocks noChangeArrowheads="1"/>
          </p:cNvSpPr>
          <p:nvPr/>
        </p:nvSpPr>
        <p:spPr bwMode="auto">
          <a:xfrm>
            <a:off x="152400" y="3048000"/>
            <a:ext cx="548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From Coulomb’s Law the force on point </a:t>
            </a:r>
          </a:p>
          <a:p>
            <a:pPr algn="just"/>
            <a:r>
              <a:rPr lang="en-US" altLang="en-US" sz="2400">
                <a:latin typeface="Times New Roman" pitchFamily="18" charset="0"/>
                <a:cs typeface="Times New Roman" pitchFamily="18" charset="0"/>
              </a:rPr>
              <a:t>charge Q is</a:t>
            </a:r>
          </a:p>
        </p:txBody>
      </p:sp>
      <p:graphicFrame>
        <p:nvGraphicFramePr>
          <p:cNvPr id="2" name="Object 13"/>
          <p:cNvGraphicFramePr>
            <a:graphicFrameLocks noChangeAspect="1"/>
          </p:cNvGraphicFramePr>
          <p:nvPr/>
        </p:nvGraphicFramePr>
        <p:xfrm>
          <a:off x="2347913" y="3733800"/>
          <a:ext cx="1198562" cy="569913"/>
        </p:xfrm>
        <a:graphic>
          <a:graphicData uri="http://schemas.openxmlformats.org/presentationml/2006/ole">
            <mc:AlternateContent xmlns:mc="http://schemas.openxmlformats.org/markup-compatibility/2006">
              <mc:Choice xmlns:v="urn:schemas-microsoft-com:vml" Requires="v">
                <p:oleObj spid="_x0000_s5206" name="Equation" r:id="rId5" imgW="533160" imgH="253800" progId="Equation.3">
                  <p:embed/>
                </p:oleObj>
              </mc:Choice>
              <mc:Fallback>
                <p:oleObj name="Equation" r:id="rId5" imgW="533160" imgH="2538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7913" y="3733800"/>
                        <a:ext cx="11985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5" name="Rectangle 20"/>
          <p:cNvSpPr>
            <a:spLocks noChangeArrowheads="1"/>
          </p:cNvSpPr>
          <p:nvPr/>
        </p:nvSpPr>
        <p:spPr bwMode="auto">
          <a:xfrm>
            <a:off x="152400" y="4343400"/>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work done in displacing the charge </a:t>
            </a:r>
          </a:p>
          <a:p>
            <a:pPr algn="just"/>
            <a:r>
              <a:rPr lang="en-US" altLang="en-US" sz="2400">
                <a:latin typeface="Times New Roman" pitchFamily="18" charset="0"/>
                <a:cs typeface="Times New Roman" pitchFamily="18" charset="0"/>
              </a:rPr>
              <a:t>by length dl is</a:t>
            </a:r>
          </a:p>
        </p:txBody>
      </p:sp>
      <p:graphicFrame>
        <p:nvGraphicFramePr>
          <p:cNvPr id="3" name="Object 13"/>
          <p:cNvGraphicFramePr>
            <a:graphicFrameLocks noChangeAspect="1"/>
          </p:cNvGraphicFramePr>
          <p:nvPr/>
        </p:nvGraphicFramePr>
        <p:xfrm>
          <a:off x="990600" y="5257800"/>
          <a:ext cx="1768475" cy="511175"/>
        </p:xfrm>
        <a:graphic>
          <a:graphicData uri="http://schemas.openxmlformats.org/presentationml/2006/ole">
            <mc:AlternateContent xmlns:mc="http://schemas.openxmlformats.org/markup-compatibility/2006">
              <mc:Choice xmlns:v="urn:schemas-microsoft-com:vml" Requires="v">
                <p:oleObj spid="_x0000_s5207" name="Equation" r:id="rId7" imgW="787320" imgH="228600" progId="Equation.3">
                  <p:embed/>
                </p:oleObj>
              </mc:Choice>
              <mc:Fallback>
                <p:oleObj name="Equation" r:id="rId7" imgW="78732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257800"/>
                        <a:ext cx="17684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 name="Object 13"/>
          <p:cNvGraphicFramePr>
            <a:graphicFrameLocks noChangeAspect="1"/>
          </p:cNvGraphicFramePr>
          <p:nvPr/>
        </p:nvGraphicFramePr>
        <p:xfrm>
          <a:off x="2794000" y="5257800"/>
          <a:ext cx="1397000" cy="569913"/>
        </p:xfrm>
        <a:graphic>
          <a:graphicData uri="http://schemas.openxmlformats.org/presentationml/2006/ole">
            <mc:AlternateContent xmlns:mc="http://schemas.openxmlformats.org/markup-compatibility/2006">
              <mc:Choice xmlns:v="urn:schemas-microsoft-com:vml" Requires="v">
                <p:oleObj spid="_x0000_s5208" name="Equation" r:id="rId9" imgW="622080" imgH="253800" progId="Equation.3">
                  <p:embed/>
                </p:oleObj>
              </mc:Choice>
              <mc:Fallback>
                <p:oleObj name="Equation" r:id="rId9" imgW="622080" imgH="2538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4000" y="5257800"/>
                        <a:ext cx="1397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8" name="Rectangle 20"/>
          <p:cNvSpPr>
            <a:spLocks noChangeArrowheads="1"/>
          </p:cNvSpPr>
          <p:nvPr/>
        </p:nvSpPr>
        <p:spPr bwMode="auto">
          <a:xfrm>
            <a:off x="0" y="5870575"/>
            <a:ext cx="9144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300">
                <a:latin typeface="Times New Roman" pitchFamily="18" charset="0"/>
                <a:cs typeface="Times New Roman" pitchFamily="18" charset="0"/>
              </a:rPr>
              <a:t>The negative sign indicates that the work is being done by an external agent.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755"/>
                                        </p:tgtEl>
                                        <p:attrNameLst>
                                          <p:attrName>style.visibility</p:attrName>
                                        </p:attrNameLst>
                                      </p:cBhvr>
                                      <p:to>
                                        <p:strVal val="visible"/>
                                      </p:to>
                                    </p:set>
                                    <p:animEffect transition="in" filter="blinds(horizontal)">
                                      <p:cBhvr>
                                        <p:cTn id="22" dur="500"/>
                                        <p:tgtEl>
                                          <p:spTgt spid="747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linds(horizontal)">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p:bldP spid="14" grpId="0"/>
      <p:bldP spid="15"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153" name="Rectangle 20"/>
          <p:cNvSpPr>
            <a:spLocks noChangeArrowheads="1"/>
          </p:cNvSpPr>
          <p:nvPr/>
        </p:nvSpPr>
        <p:spPr bwMode="auto">
          <a:xfrm>
            <a:off x="228600" y="1524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total work done or the potential energy required in moving the point charge Q from A to B is</a:t>
            </a:r>
          </a:p>
        </p:txBody>
      </p:sp>
      <p:graphicFrame>
        <p:nvGraphicFramePr>
          <p:cNvPr id="2" name="Object 13"/>
          <p:cNvGraphicFramePr>
            <a:graphicFrameLocks noChangeAspect="1"/>
          </p:cNvGraphicFramePr>
          <p:nvPr/>
        </p:nvGraphicFramePr>
        <p:xfrm>
          <a:off x="4098925" y="622300"/>
          <a:ext cx="1997075" cy="1054100"/>
        </p:xfrm>
        <a:graphic>
          <a:graphicData uri="http://schemas.openxmlformats.org/presentationml/2006/ole">
            <mc:AlternateContent xmlns:mc="http://schemas.openxmlformats.org/markup-compatibility/2006">
              <mc:Choice xmlns:v="urn:schemas-microsoft-com:vml" Requires="v">
                <p:oleObj spid="_x0000_s6302" name="Equation" r:id="rId4" imgW="888840" imgH="469800" progId="Equation.3">
                  <p:embed/>
                </p:oleObj>
              </mc:Choice>
              <mc:Fallback>
                <p:oleObj name="Equation" r:id="rId4" imgW="888840" imgH="4698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925" y="622300"/>
                        <a:ext cx="19970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4" name="Rectangle 20"/>
          <p:cNvSpPr>
            <a:spLocks noChangeArrowheads="1"/>
          </p:cNvSpPr>
          <p:nvPr/>
        </p:nvSpPr>
        <p:spPr bwMode="auto">
          <a:xfrm>
            <a:off x="152400" y="16764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Dividing the above equation by Q gives the potential energy per unit charge.</a:t>
            </a:r>
          </a:p>
        </p:txBody>
      </p:sp>
      <p:graphicFrame>
        <p:nvGraphicFramePr>
          <p:cNvPr id="3" name="Object 13"/>
          <p:cNvGraphicFramePr>
            <a:graphicFrameLocks noChangeAspect="1"/>
          </p:cNvGraphicFramePr>
          <p:nvPr/>
        </p:nvGraphicFramePr>
        <p:xfrm>
          <a:off x="3376613" y="2362200"/>
          <a:ext cx="1797050" cy="1054100"/>
        </p:xfrm>
        <a:graphic>
          <a:graphicData uri="http://schemas.openxmlformats.org/presentationml/2006/ole">
            <mc:AlternateContent xmlns:mc="http://schemas.openxmlformats.org/markup-compatibility/2006">
              <mc:Choice xmlns:v="urn:schemas-microsoft-com:vml" Requires="v">
                <p:oleObj spid="_x0000_s6303" name="Equation" r:id="rId6" imgW="799920" imgH="469800" progId="Equation.3">
                  <p:embed/>
                </p:oleObj>
              </mc:Choice>
              <mc:Fallback>
                <p:oleObj name="Equation" r:id="rId6" imgW="799920" imgH="469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6613" y="2362200"/>
                        <a:ext cx="17970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 name="Object 13"/>
          <p:cNvGraphicFramePr>
            <a:graphicFrameLocks noChangeAspect="1"/>
          </p:cNvGraphicFramePr>
          <p:nvPr/>
        </p:nvGraphicFramePr>
        <p:xfrm>
          <a:off x="5257800" y="2667000"/>
          <a:ext cx="828675" cy="484188"/>
        </p:xfrm>
        <a:graphic>
          <a:graphicData uri="http://schemas.openxmlformats.org/presentationml/2006/ole">
            <mc:AlternateContent xmlns:mc="http://schemas.openxmlformats.org/markup-compatibility/2006">
              <mc:Choice xmlns:v="urn:schemas-microsoft-com:vml" Requires="v">
                <p:oleObj spid="_x0000_s6304" name="Equation" r:id="rId8" imgW="368280" imgH="215640" progId="Equation.3">
                  <p:embed/>
                </p:oleObj>
              </mc:Choice>
              <mc:Fallback>
                <p:oleObj name="Equation" r:id="rId8" imgW="368280" imgH="21564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2667000"/>
                        <a:ext cx="8286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5" name="Object 13"/>
          <p:cNvGraphicFramePr>
            <a:graphicFrameLocks noChangeAspect="1"/>
          </p:cNvGraphicFramePr>
          <p:nvPr/>
        </p:nvGraphicFramePr>
        <p:xfrm>
          <a:off x="457200" y="3352800"/>
          <a:ext cx="542925" cy="484188"/>
        </p:xfrm>
        <a:graphic>
          <a:graphicData uri="http://schemas.openxmlformats.org/presentationml/2006/ole">
            <mc:AlternateContent xmlns:mc="http://schemas.openxmlformats.org/markup-compatibility/2006">
              <mc:Choice xmlns:v="urn:schemas-microsoft-com:vml" Requires="v">
                <p:oleObj spid="_x0000_s6305" name="Equation" r:id="rId10" imgW="241200" imgH="215640" progId="Equation.3">
                  <p:embed/>
                </p:oleObj>
              </mc:Choice>
              <mc:Fallback>
                <p:oleObj name="Equation" r:id="rId10" imgW="241200" imgH="21564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3352800"/>
                        <a:ext cx="5429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6" name="Rectangle 20"/>
          <p:cNvSpPr>
            <a:spLocks noChangeArrowheads="1"/>
          </p:cNvSpPr>
          <p:nvPr/>
        </p:nvSpPr>
        <p:spPr bwMode="auto">
          <a:xfrm>
            <a:off x="990600" y="34290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is known as the potential difference between points A and B.</a:t>
            </a:r>
          </a:p>
        </p:txBody>
      </p:sp>
      <p:sp>
        <p:nvSpPr>
          <p:cNvPr id="17" name="Rectangle 20"/>
          <p:cNvSpPr>
            <a:spLocks noChangeArrowheads="1"/>
          </p:cNvSpPr>
          <p:nvPr/>
        </p:nvSpPr>
        <p:spPr bwMode="auto">
          <a:xfrm>
            <a:off x="76200" y="3962400"/>
            <a:ext cx="8839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1. If        is negative, there is loss in potential energy in moving Q from A to B (work is being done by the field), if        is positive, there is a gain in potential energy in the movement (an external agent does the work).</a:t>
            </a:r>
          </a:p>
        </p:txBody>
      </p:sp>
      <p:graphicFrame>
        <p:nvGraphicFramePr>
          <p:cNvPr id="6" name="Object 13"/>
          <p:cNvGraphicFramePr>
            <a:graphicFrameLocks noChangeAspect="1"/>
          </p:cNvGraphicFramePr>
          <p:nvPr/>
        </p:nvGraphicFramePr>
        <p:xfrm>
          <a:off x="771525" y="3954463"/>
          <a:ext cx="542925" cy="484187"/>
        </p:xfrm>
        <a:graphic>
          <a:graphicData uri="http://schemas.openxmlformats.org/presentationml/2006/ole">
            <mc:AlternateContent xmlns:mc="http://schemas.openxmlformats.org/markup-compatibility/2006">
              <mc:Choice xmlns:v="urn:schemas-microsoft-com:vml" Requires="v">
                <p:oleObj spid="_x0000_s6306" name="Equation" r:id="rId12" imgW="241200" imgH="215640" progId="Equation.3">
                  <p:embed/>
                </p:oleObj>
              </mc:Choice>
              <mc:Fallback>
                <p:oleObj name="Equation" r:id="rId12" imgW="241200" imgH="21564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25" y="3954463"/>
                        <a:ext cx="5429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7" name="Object 13"/>
          <p:cNvGraphicFramePr>
            <a:graphicFrameLocks noChangeAspect="1"/>
          </p:cNvGraphicFramePr>
          <p:nvPr/>
        </p:nvGraphicFramePr>
        <p:xfrm>
          <a:off x="5715000" y="4343400"/>
          <a:ext cx="542925" cy="484188"/>
        </p:xfrm>
        <a:graphic>
          <a:graphicData uri="http://schemas.openxmlformats.org/presentationml/2006/ole">
            <mc:AlternateContent xmlns:mc="http://schemas.openxmlformats.org/markup-compatibility/2006">
              <mc:Choice xmlns:v="urn:schemas-microsoft-com:vml" Requires="v">
                <p:oleObj spid="_x0000_s6307" name="Equation" r:id="rId13" imgW="241200" imgH="215640" progId="Equation.3">
                  <p:embed/>
                </p:oleObj>
              </mc:Choice>
              <mc:Fallback>
                <p:oleObj name="Equation" r:id="rId13" imgW="241200" imgH="21564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4343400"/>
                        <a:ext cx="5429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20" name="Rectangle 20"/>
          <p:cNvSpPr>
            <a:spLocks noChangeArrowheads="1"/>
          </p:cNvSpPr>
          <p:nvPr/>
        </p:nvSpPr>
        <p:spPr bwMode="auto">
          <a:xfrm>
            <a:off x="76200" y="537368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2.  It is independent of the path taken. It is measured in Joules per Coulomb referred as Volt.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177" name="Rectangle 20"/>
          <p:cNvSpPr>
            <a:spLocks noChangeArrowheads="1"/>
          </p:cNvSpPr>
          <p:nvPr/>
        </p:nvSpPr>
        <p:spPr bwMode="auto">
          <a:xfrm>
            <a:off x="0" y="265113"/>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The potential at any point due to a point charge Q located at the origin is</a:t>
            </a:r>
          </a:p>
        </p:txBody>
      </p:sp>
      <p:sp>
        <p:nvSpPr>
          <p:cNvPr id="14" name="Rectangle 20"/>
          <p:cNvSpPr>
            <a:spLocks noChangeArrowheads="1"/>
          </p:cNvSpPr>
          <p:nvPr/>
        </p:nvSpPr>
        <p:spPr bwMode="auto">
          <a:xfrm>
            <a:off x="152400" y="16081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potential at any point is the potential difference between that point and a chosen point at which the potential is zero.</a:t>
            </a:r>
          </a:p>
        </p:txBody>
      </p:sp>
      <p:sp>
        <p:nvSpPr>
          <p:cNvPr id="15" name="Rectangle 20"/>
          <p:cNvSpPr>
            <a:spLocks noChangeArrowheads="1"/>
          </p:cNvSpPr>
          <p:nvPr/>
        </p:nvSpPr>
        <p:spPr bwMode="auto">
          <a:xfrm>
            <a:off x="152400" y="25336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Assuming zero potential at infinity, the potential at a distance r from the point charge is the work done per unit charge by an external agent in transferring a test charge from infinity to that point.</a:t>
            </a:r>
          </a:p>
        </p:txBody>
      </p:sp>
      <p:graphicFrame>
        <p:nvGraphicFramePr>
          <p:cNvPr id="14338" name="Object 13"/>
          <p:cNvGraphicFramePr>
            <a:graphicFrameLocks noChangeAspect="1"/>
          </p:cNvGraphicFramePr>
          <p:nvPr/>
        </p:nvGraphicFramePr>
        <p:xfrm>
          <a:off x="3497263" y="3733800"/>
          <a:ext cx="1709737" cy="1054100"/>
        </p:xfrm>
        <a:graphic>
          <a:graphicData uri="http://schemas.openxmlformats.org/presentationml/2006/ole">
            <mc:AlternateContent xmlns:mc="http://schemas.openxmlformats.org/markup-compatibility/2006">
              <mc:Choice xmlns:v="urn:schemas-microsoft-com:vml" Requires="v">
                <p:oleObj spid="_x0000_s7325" name="Equation" r:id="rId4" imgW="761760" imgH="469800" progId="Equation.3">
                  <p:embed/>
                </p:oleObj>
              </mc:Choice>
              <mc:Fallback>
                <p:oleObj name="Equation" r:id="rId4" imgW="761760" imgH="4698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263" y="3733800"/>
                        <a:ext cx="17097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2" name="Rectangle 20"/>
          <p:cNvSpPr>
            <a:spLocks noChangeArrowheads="1"/>
          </p:cNvSpPr>
          <p:nvPr/>
        </p:nvSpPr>
        <p:spPr bwMode="auto">
          <a:xfrm>
            <a:off x="152400" y="4638675"/>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If the point charge Q is not at origin but at a point whose position vector is     , the potential             at      becomes</a:t>
            </a:r>
          </a:p>
        </p:txBody>
      </p:sp>
      <p:graphicFrame>
        <p:nvGraphicFramePr>
          <p:cNvPr id="2" name="Object 13"/>
          <p:cNvGraphicFramePr>
            <a:graphicFrameLocks noChangeAspect="1"/>
          </p:cNvGraphicFramePr>
          <p:nvPr/>
        </p:nvGraphicFramePr>
        <p:xfrm>
          <a:off x="1352550" y="4927600"/>
          <a:ext cx="342900" cy="541338"/>
        </p:xfrm>
        <a:graphic>
          <a:graphicData uri="http://schemas.openxmlformats.org/presentationml/2006/ole">
            <mc:AlternateContent xmlns:mc="http://schemas.openxmlformats.org/markup-compatibility/2006">
              <mc:Choice xmlns:v="urn:schemas-microsoft-com:vml" Requires="v">
                <p:oleObj spid="_x0000_s7326" name="Equation" r:id="rId6" imgW="152280" imgH="241200" progId="Equation.3">
                  <p:embed/>
                </p:oleObj>
              </mc:Choice>
              <mc:Fallback>
                <p:oleObj name="Equation" r:id="rId6" imgW="152280" imgH="241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2550" y="4927600"/>
                        <a:ext cx="3429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 name="Object 13"/>
          <p:cNvGraphicFramePr>
            <a:graphicFrameLocks noChangeAspect="1"/>
          </p:cNvGraphicFramePr>
          <p:nvPr/>
        </p:nvGraphicFramePr>
        <p:xfrm>
          <a:off x="4610100" y="5003800"/>
          <a:ext cx="342900" cy="541338"/>
        </p:xfrm>
        <a:graphic>
          <a:graphicData uri="http://schemas.openxmlformats.org/presentationml/2006/ole">
            <mc:AlternateContent xmlns:mc="http://schemas.openxmlformats.org/markup-compatibility/2006">
              <mc:Choice xmlns:v="urn:schemas-microsoft-com:vml" Requires="v">
                <p:oleObj spid="_x0000_s7327" name="Equation" r:id="rId8" imgW="152280" imgH="241200" progId="Equation.3">
                  <p:embed/>
                </p:oleObj>
              </mc:Choice>
              <mc:Fallback>
                <p:oleObj name="Equation" r:id="rId8" imgW="152280" imgH="241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100" y="5003800"/>
                        <a:ext cx="3429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 name="Object 13"/>
          <p:cNvGraphicFramePr>
            <a:graphicFrameLocks noChangeAspect="1"/>
          </p:cNvGraphicFramePr>
          <p:nvPr/>
        </p:nvGraphicFramePr>
        <p:xfrm>
          <a:off x="3390900" y="4935538"/>
          <a:ext cx="800100" cy="627062"/>
        </p:xfrm>
        <a:graphic>
          <a:graphicData uri="http://schemas.openxmlformats.org/presentationml/2006/ole">
            <mc:AlternateContent xmlns:mc="http://schemas.openxmlformats.org/markup-compatibility/2006">
              <mc:Choice xmlns:v="urn:schemas-microsoft-com:vml" Requires="v">
                <p:oleObj spid="_x0000_s7328" name="Equation" r:id="rId9" imgW="355320" imgH="279360" progId="Equation.3">
                  <p:embed/>
                </p:oleObj>
              </mc:Choice>
              <mc:Fallback>
                <p:oleObj name="Equation" r:id="rId9" imgW="355320" imgH="2793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0900" y="4935538"/>
                        <a:ext cx="8001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5" name="Object 13"/>
          <p:cNvGraphicFramePr>
            <a:graphicFrameLocks noChangeAspect="1"/>
          </p:cNvGraphicFramePr>
          <p:nvPr/>
        </p:nvGraphicFramePr>
        <p:xfrm>
          <a:off x="3629025" y="5526088"/>
          <a:ext cx="2771775" cy="1027112"/>
        </p:xfrm>
        <a:graphic>
          <a:graphicData uri="http://schemas.openxmlformats.org/presentationml/2006/ole">
            <mc:AlternateContent xmlns:mc="http://schemas.openxmlformats.org/markup-compatibility/2006">
              <mc:Choice xmlns:v="urn:schemas-microsoft-com:vml" Requires="v">
                <p:oleObj spid="_x0000_s7329" name="Equation" r:id="rId11" imgW="1231560" imgH="457200" progId="Equation.3">
                  <p:embed/>
                </p:oleObj>
              </mc:Choice>
              <mc:Fallback>
                <p:oleObj name="Equation" r:id="rId11" imgW="1231560" imgH="4572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9025" y="5526088"/>
                        <a:ext cx="277177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6" name="Object 13"/>
          <p:cNvGraphicFramePr>
            <a:graphicFrameLocks noChangeAspect="1"/>
          </p:cNvGraphicFramePr>
          <p:nvPr/>
        </p:nvGraphicFramePr>
        <p:xfrm>
          <a:off x="3657600" y="708025"/>
          <a:ext cx="1539875" cy="968375"/>
        </p:xfrm>
        <a:graphic>
          <a:graphicData uri="http://schemas.openxmlformats.org/presentationml/2006/ole">
            <mc:AlternateContent xmlns:mc="http://schemas.openxmlformats.org/markup-compatibility/2006">
              <mc:Choice xmlns:v="urn:schemas-microsoft-com:vml" Requires="v">
                <p:oleObj spid="_x0000_s7330" name="Equation" r:id="rId13" imgW="685800" imgH="431640" progId="Equation.3">
                  <p:embed/>
                </p:oleObj>
              </mc:Choice>
              <mc:Fallback>
                <p:oleObj name="Equation" r:id="rId13" imgW="685800" imgH="4316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7600" y="708025"/>
                        <a:ext cx="15398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38"/>
                                        </p:tgtEl>
                                        <p:attrNameLst>
                                          <p:attrName>style.visibility</p:attrName>
                                        </p:attrNameLst>
                                      </p:cBhvr>
                                      <p:to>
                                        <p:strVal val="visible"/>
                                      </p:to>
                                    </p:set>
                                    <p:animEffect transition="in" filter="blinds(horizontal)">
                                      <p:cBhvr>
                                        <p:cTn id="22" dur="500"/>
                                        <p:tgtEl>
                                          <p:spTgt spid="143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3"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par>
                                <p:cTn id="31" presetID="3"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8199" name="Rectangle 20"/>
          <p:cNvSpPr>
            <a:spLocks noChangeArrowheads="1"/>
          </p:cNvSpPr>
          <p:nvPr/>
        </p:nvSpPr>
        <p:spPr bwMode="auto">
          <a:xfrm>
            <a:off x="228600" y="20320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50000"/>
              </a:lnSpc>
            </a:pPr>
            <a:r>
              <a:rPr lang="en-US" altLang="en-US" sz="2400">
                <a:latin typeface="Times New Roman" pitchFamily="18" charset="0"/>
                <a:cs typeface="Times New Roman" pitchFamily="18" charset="0"/>
              </a:rPr>
              <a:t>For n point charges Q</a:t>
            </a:r>
            <a:r>
              <a:rPr lang="en-US" altLang="en-US" sz="2400" baseline="-25000">
                <a:latin typeface="Times New Roman" pitchFamily="18" charset="0"/>
                <a:cs typeface="Times New Roman" pitchFamily="18" charset="0"/>
              </a:rPr>
              <a:t>1</a:t>
            </a:r>
            <a:r>
              <a:rPr lang="en-US" altLang="en-US" sz="2400">
                <a:latin typeface="Times New Roman" pitchFamily="18" charset="0"/>
                <a:cs typeface="Times New Roman" pitchFamily="18" charset="0"/>
              </a:rPr>
              <a:t>, Q</a:t>
            </a:r>
            <a:r>
              <a:rPr lang="en-US" altLang="en-US" sz="2400"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 Q</a:t>
            </a:r>
            <a:r>
              <a:rPr lang="en-US" altLang="en-US" sz="2400" baseline="-25000">
                <a:latin typeface="Times New Roman" pitchFamily="18" charset="0"/>
                <a:cs typeface="Times New Roman" pitchFamily="18" charset="0"/>
              </a:rPr>
              <a:t>3</a:t>
            </a:r>
            <a:r>
              <a:rPr lang="en-US" altLang="en-US" sz="2400">
                <a:latin typeface="Times New Roman" pitchFamily="18" charset="0"/>
                <a:cs typeface="Times New Roman" pitchFamily="18" charset="0"/>
              </a:rPr>
              <a:t>…..Q</a:t>
            </a:r>
            <a:r>
              <a:rPr lang="en-US" altLang="en-US" sz="2400" baseline="-25000">
                <a:latin typeface="Times New Roman" pitchFamily="18" charset="0"/>
                <a:cs typeface="Times New Roman" pitchFamily="18" charset="0"/>
              </a:rPr>
              <a:t>n</a:t>
            </a:r>
            <a:r>
              <a:rPr lang="en-US" altLang="en-US" sz="2400">
                <a:latin typeface="Times New Roman" pitchFamily="18" charset="0"/>
                <a:cs typeface="Times New Roman" pitchFamily="18" charset="0"/>
              </a:rPr>
              <a:t> located at points with position vectors                              the potential at      is</a:t>
            </a:r>
          </a:p>
        </p:txBody>
      </p:sp>
      <p:sp>
        <p:nvSpPr>
          <p:cNvPr id="15" name="Rectangle 20"/>
          <p:cNvSpPr>
            <a:spLocks noChangeArrowheads="1"/>
          </p:cNvSpPr>
          <p:nvPr/>
        </p:nvSpPr>
        <p:spPr bwMode="auto">
          <a:xfrm>
            <a:off x="228600" y="2371725"/>
            <a:ext cx="88392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50000"/>
              </a:lnSpc>
            </a:pPr>
            <a:r>
              <a:rPr lang="en-US" altLang="en-US" sz="2400">
                <a:latin typeface="Times New Roman" pitchFamily="18" charset="0"/>
                <a:cs typeface="Times New Roman" pitchFamily="18" charset="0"/>
              </a:rPr>
              <a:t>If there is continuous charge distribution instead of point charges then the potential at       becomes</a:t>
            </a:r>
          </a:p>
        </p:txBody>
      </p:sp>
      <p:graphicFrame>
        <p:nvGraphicFramePr>
          <p:cNvPr id="14338" name="Object 13"/>
          <p:cNvGraphicFramePr>
            <a:graphicFrameLocks noChangeAspect="1"/>
          </p:cNvGraphicFramePr>
          <p:nvPr/>
        </p:nvGraphicFramePr>
        <p:xfrm>
          <a:off x="1447800" y="762000"/>
          <a:ext cx="1914525" cy="569913"/>
        </p:xfrm>
        <a:graphic>
          <a:graphicData uri="http://schemas.openxmlformats.org/presentationml/2006/ole">
            <mc:AlternateContent xmlns:mc="http://schemas.openxmlformats.org/markup-compatibility/2006">
              <mc:Choice xmlns:v="urn:schemas-microsoft-com:vml" Requires="v">
                <p:oleObj spid="_x0000_s8300" name="Equation" r:id="rId4" imgW="850680" imgH="253800" progId="Equation.3">
                  <p:embed/>
                </p:oleObj>
              </mc:Choice>
              <mc:Fallback>
                <p:oleObj name="Equation" r:id="rId4" imgW="850680" imgH="2538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762000"/>
                        <a:ext cx="19145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8195" name="Object 3"/>
          <p:cNvGraphicFramePr>
            <a:graphicFrameLocks noChangeAspect="1"/>
          </p:cNvGraphicFramePr>
          <p:nvPr/>
        </p:nvGraphicFramePr>
        <p:xfrm>
          <a:off x="5291138" y="762000"/>
          <a:ext cx="423862" cy="533400"/>
        </p:xfrm>
        <a:graphic>
          <a:graphicData uri="http://schemas.openxmlformats.org/presentationml/2006/ole">
            <mc:AlternateContent xmlns:mc="http://schemas.openxmlformats.org/markup-compatibility/2006">
              <mc:Choice xmlns:v="urn:schemas-microsoft-com:vml" Requires="v">
                <p:oleObj spid="_x0000_s8301" name="Equation" r:id="rId6" imgW="114120" imgH="215640" progId="Equation.3">
                  <p:embed/>
                </p:oleObj>
              </mc:Choice>
              <mc:Fallback>
                <p:oleObj name="Equation" r:id="rId6" imgW="114120" imgH="2156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1138" y="762000"/>
                        <a:ext cx="4238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3"/>
          <p:cNvGraphicFramePr>
            <a:graphicFrameLocks noChangeAspect="1"/>
          </p:cNvGraphicFramePr>
          <p:nvPr/>
        </p:nvGraphicFramePr>
        <p:xfrm>
          <a:off x="2819400" y="1447800"/>
          <a:ext cx="3228975" cy="1055688"/>
        </p:xfrm>
        <a:graphic>
          <a:graphicData uri="http://schemas.openxmlformats.org/presentationml/2006/ole">
            <mc:AlternateContent xmlns:mc="http://schemas.openxmlformats.org/markup-compatibility/2006">
              <mc:Choice xmlns:v="urn:schemas-microsoft-com:vml" Requires="v">
                <p:oleObj spid="_x0000_s8302" name="Equation" r:id="rId8" imgW="1434960" imgH="469800" progId="Equation.3">
                  <p:embed/>
                </p:oleObj>
              </mc:Choice>
              <mc:Fallback>
                <p:oleObj name="Equation" r:id="rId8" imgW="1434960" imgH="4698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1447800"/>
                        <a:ext cx="322897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77830" name="Object 6"/>
          <p:cNvGraphicFramePr>
            <a:graphicFrameLocks noChangeAspect="1"/>
          </p:cNvGraphicFramePr>
          <p:nvPr/>
        </p:nvGraphicFramePr>
        <p:xfrm>
          <a:off x="2209800" y="2895600"/>
          <a:ext cx="423863" cy="533400"/>
        </p:xfrm>
        <a:graphic>
          <a:graphicData uri="http://schemas.openxmlformats.org/presentationml/2006/ole">
            <mc:AlternateContent xmlns:mc="http://schemas.openxmlformats.org/markup-compatibility/2006">
              <mc:Choice xmlns:v="urn:schemas-microsoft-com:vml" Requires="v">
                <p:oleObj spid="_x0000_s8303" name="Equation" r:id="rId10" imgW="114120" imgH="215640" progId="Equation.3">
                  <p:embed/>
                </p:oleObj>
              </mc:Choice>
              <mc:Fallback>
                <p:oleObj name="Equation" r:id="rId10" imgW="114120" imgH="215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895600"/>
                        <a:ext cx="4238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78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3429000"/>
            <a:ext cx="4883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7113" y="4343400"/>
            <a:ext cx="52466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3"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200" y="5410200"/>
            <a:ext cx="586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77830"/>
                                        </p:tgtEl>
                                        <p:attrNameLst>
                                          <p:attrName>style.visibility</p:attrName>
                                        </p:attrNameLst>
                                      </p:cBhvr>
                                      <p:to>
                                        <p:strVal val="visible"/>
                                      </p:to>
                                    </p:set>
                                    <p:animEffect transition="in" filter="blinds(horizontal)">
                                      <p:cBhvr>
                                        <p:cTn id="15" dur="500"/>
                                        <p:tgtEl>
                                          <p:spTgt spid="778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7831"/>
                                        </p:tgtEl>
                                        <p:attrNameLst>
                                          <p:attrName>style.visibility</p:attrName>
                                        </p:attrNameLst>
                                      </p:cBhvr>
                                      <p:to>
                                        <p:strVal val="visible"/>
                                      </p:to>
                                    </p:set>
                                    <p:animEffect transition="in" filter="blinds(horizontal)">
                                      <p:cBhvr>
                                        <p:cTn id="20" dur="500"/>
                                        <p:tgtEl>
                                          <p:spTgt spid="778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7832"/>
                                        </p:tgtEl>
                                        <p:attrNameLst>
                                          <p:attrName>style.visibility</p:attrName>
                                        </p:attrNameLst>
                                      </p:cBhvr>
                                      <p:to>
                                        <p:strVal val="visible"/>
                                      </p:to>
                                    </p:set>
                                    <p:animEffect transition="in" filter="blinds(horizontal)">
                                      <p:cBhvr>
                                        <p:cTn id="25" dur="500"/>
                                        <p:tgtEl>
                                          <p:spTgt spid="778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7833"/>
                                        </p:tgtEl>
                                        <p:attrNameLst>
                                          <p:attrName>style.visibility</p:attrName>
                                        </p:attrNameLst>
                                      </p:cBhvr>
                                      <p:to>
                                        <p:strVal val="visible"/>
                                      </p:to>
                                    </p:set>
                                    <p:animEffect transition="in" filter="blinds(horizontal)">
                                      <p:cBhvr>
                                        <p:cTn id="30" dur="500"/>
                                        <p:tgtEl>
                                          <p:spTgt spid="7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225"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Relationship between E and V</a:t>
            </a:r>
            <a:endParaRPr lang="en-US" altLang="en-US" sz="2800" b="1" i="1">
              <a:latin typeface="Bradley Hand ITC" pitchFamily="66" charset="0"/>
            </a:endParaRPr>
          </a:p>
        </p:txBody>
      </p:sp>
      <p:sp>
        <p:nvSpPr>
          <p:cNvPr id="9226" name="Rectangle 20"/>
          <p:cNvSpPr>
            <a:spLocks noChangeArrowheads="1"/>
          </p:cNvSpPr>
          <p:nvPr/>
        </p:nvSpPr>
        <p:spPr bwMode="auto">
          <a:xfrm>
            <a:off x="152400" y="8461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potential difference between points A and B is independent of the path taken </a:t>
            </a:r>
          </a:p>
        </p:txBody>
      </p:sp>
      <p:graphicFrame>
        <p:nvGraphicFramePr>
          <p:cNvPr id="2" name="Object 13"/>
          <p:cNvGraphicFramePr>
            <a:graphicFrameLocks noChangeAspect="1"/>
          </p:cNvGraphicFramePr>
          <p:nvPr/>
        </p:nvGraphicFramePr>
        <p:xfrm>
          <a:off x="595313" y="2209800"/>
          <a:ext cx="1939925" cy="1054100"/>
        </p:xfrm>
        <a:graphic>
          <a:graphicData uri="http://schemas.openxmlformats.org/presentationml/2006/ole">
            <mc:AlternateContent xmlns:mc="http://schemas.openxmlformats.org/markup-compatibility/2006">
              <mc:Choice xmlns:v="urn:schemas-microsoft-com:vml" Requires="v">
                <p:oleObj spid="_x0000_s9375" name="Equation" r:id="rId4" imgW="863280" imgH="469800" progId="Equation.3">
                  <p:embed/>
                </p:oleObj>
              </mc:Choice>
              <mc:Fallback>
                <p:oleObj name="Equation" r:id="rId4" imgW="863280" imgH="4698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2209800"/>
                        <a:ext cx="19399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4338" name="Object 13"/>
          <p:cNvGraphicFramePr>
            <a:graphicFrameLocks noChangeAspect="1"/>
          </p:cNvGraphicFramePr>
          <p:nvPr/>
        </p:nvGraphicFramePr>
        <p:xfrm>
          <a:off x="3048000" y="1497013"/>
          <a:ext cx="1543050" cy="484187"/>
        </p:xfrm>
        <a:graphic>
          <a:graphicData uri="http://schemas.openxmlformats.org/presentationml/2006/ole">
            <mc:AlternateContent xmlns:mc="http://schemas.openxmlformats.org/markup-compatibility/2006">
              <mc:Choice xmlns:v="urn:schemas-microsoft-com:vml" Requires="v">
                <p:oleObj spid="_x0000_s9376" name="Equation" r:id="rId6" imgW="685800" imgH="215640" progId="Equation.3">
                  <p:embed/>
                </p:oleObj>
              </mc:Choice>
              <mc:Fallback>
                <p:oleObj name="Equation" r:id="rId6" imgW="685800" imgH="21564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497013"/>
                        <a:ext cx="15430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4" name="Rectangle 20"/>
          <p:cNvSpPr>
            <a:spLocks noChangeArrowheads="1"/>
          </p:cNvSpPr>
          <p:nvPr/>
        </p:nvSpPr>
        <p:spPr bwMode="auto">
          <a:xfrm>
            <a:off x="2667000" y="249555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and</a:t>
            </a:r>
          </a:p>
        </p:txBody>
      </p:sp>
      <p:graphicFrame>
        <p:nvGraphicFramePr>
          <p:cNvPr id="4" name="Object 13"/>
          <p:cNvGraphicFramePr>
            <a:graphicFrameLocks noChangeAspect="1"/>
          </p:cNvGraphicFramePr>
          <p:nvPr/>
        </p:nvGraphicFramePr>
        <p:xfrm>
          <a:off x="3514725" y="2171700"/>
          <a:ext cx="1711325" cy="1054100"/>
        </p:xfrm>
        <a:graphic>
          <a:graphicData uri="http://schemas.openxmlformats.org/presentationml/2006/ole">
            <mc:AlternateContent xmlns:mc="http://schemas.openxmlformats.org/markup-compatibility/2006">
              <mc:Choice xmlns:v="urn:schemas-microsoft-com:vml" Requires="v">
                <p:oleObj spid="_x0000_s9377" name="Equation" r:id="rId8" imgW="761760" imgH="469800" progId="Equation.3">
                  <p:embed/>
                </p:oleObj>
              </mc:Choice>
              <mc:Fallback>
                <p:oleObj name="Equation" r:id="rId8" imgW="761760" imgH="4698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4725" y="2171700"/>
                        <a:ext cx="17113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5" name="Object 13"/>
          <p:cNvGraphicFramePr>
            <a:graphicFrameLocks noChangeAspect="1"/>
          </p:cNvGraphicFramePr>
          <p:nvPr/>
        </p:nvGraphicFramePr>
        <p:xfrm>
          <a:off x="1190625" y="3382963"/>
          <a:ext cx="3028950" cy="655637"/>
        </p:xfrm>
        <a:graphic>
          <a:graphicData uri="http://schemas.openxmlformats.org/presentationml/2006/ole">
            <mc:AlternateContent xmlns:mc="http://schemas.openxmlformats.org/markup-compatibility/2006">
              <mc:Choice xmlns:v="urn:schemas-microsoft-com:vml" Requires="v">
                <p:oleObj spid="_x0000_s9378" name="Equation" r:id="rId10" imgW="1346040" imgH="291960" progId="Equation.3">
                  <p:embed/>
                </p:oleObj>
              </mc:Choice>
              <mc:Fallback>
                <p:oleObj name="Equation" r:id="rId10" imgW="1346040" imgH="29196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0625" y="3382963"/>
                        <a:ext cx="30289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6" name="Object 13"/>
          <p:cNvGraphicFramePr>
            <a:graphicFrameLocks noChangeAspect="1"/>
          </p:cNvGraphicFramePr>
          <p:nvPr/>
        </p:nvGraphicFramePr>
        <p:xfrm>
          <a:off x="1585913" y="4297363"/>
          <a:ext cx="1428750" cy="655637"/>
        </p:xfrm>
        <a:graphic>
          <a:graphicData uri="http://schemas.openxmlformats.org/presentationml/2006/ole">
            <mc:AlternateContent xmlns:mc="http://schemas.openxmlformats.org/markup-compatibility/2006">
              <mc:Choice xmlns:v="urn:schemas-microsoft-com:vml" Requires="v">
                <p:oleObj spid="_x0000_s9379" name="Equation" r:id="rId12" imgW="634680" imgH="291960" progId="Equation.3">
                  <p:embed/>
                </p:oleObj>
              </mc:Choice>
              <mc:Fallback>
                <p:oleObj name="Equation" r:id="rId12" imgW="634680" imgH="29196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5913" y="4297363"/>
                        <a:ext cx="14287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6" name="Rectangle 20"/>
          <p:cNvSpPr>
            <a:spLocks noChangeArrowheads="1"/>
          </p:cNvSpPr>
          <p:nvPr/>
        </p:nvSpPr>
        <p:spPr bwMode="auto">
          <a:xfrm>
            <a:off x="304800" y="522128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It means that the line integral of        along a closed path must be zero.</a:t>
            </a:r>
          </a:p>
        </p:txBody>
      </p:sp>
      <p:graphicFrame>
        <p:nvGraphicFramePr>
          <p:cNvPr id="78856" name="Object 8"/>
          <p:cNvGraphicFramePr>
            <a:graphicFrameLocks noChangeAspect="1"/>
          </p:cNvGraphicFramePr>
          <p:nvPr/>
        </p:nvGraphicFramePr>
        <p:xfrm>
          <a:off x="4349750" y="5105400"/>
          <a:ext cx="565150" cy="533400"/>
        </p:xfrm>
        <a:graphic>
          <a:graphicData uri="http://schemas.openxmlformats.org/presentationml/2006/ole">
            <mc:AlternateContent xmlns:mc="http://schemas.openxmlformats.org/markup-compatibility/2006">
              <mc:Choice xmlns:v="urn:schemas-microsoft-com:vml" Requires="v">
                <p:oleObj spid="_x0000_s9380" name="Equation" r:id="rId14" imgW="152280" imgH="215640" progId="Equation.3">
                  <p:embed/>
                </p:oleObj>
              </mc:Choice>
              <mc:Fallback>
                <p:oleObj name="Equation" r:id="rId14" imgW="152280" imgH="21564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9750" y="5105400"/>
                        <a:ext cx="565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229"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67350" y="1524000"/>
            <a:ext cx="32194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
          <p:cNvSpPr>
            <a:spLocks noChangeArrowheads="1"/>
          </p:cNvSpPr>
          <p:nvPr/>
        </p:nvSpPr>
        <p:spPr bwMode="auto">
          <a:xfrm>
            <a:off x="4419600" y="4418013"/>
            <a:ext cx="533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nodeType="withEffect">
                                  <p:stCondLst>
                                    <p:cond delay="0"/>
                                  </p:stCondLst>
                                  <p:childTnLst>
                                    <p:set>
                                      <p:cBhvr>
                                        <p:cTn id="33" dur="1" fill="hold">
                                          <p:stCondLst>
                                            <p:cond delay="0"/>
                                          </p:stCondLst>
                                        </p:cTn>
                                        <p:tgtEl>
                                          <p:spTgt spid="78856"/>
                                        </p:tgtEl>
                                        <p:attrNameLst>
                                          <p:attrName>style.visibility</p:attrName>
                                        </p:attrNameLst>
                                      </p:cBhvr>
                                      <p:to>
                                        <p:strVal val="visible"/>
                                      </p:to>
                                    </p:set>
                                    <p:animEffect transition="in" filter="blinds(horizontal)">
                                      <p:cBhvr>
                                        <p:cTn id="34" dur="500"/>
                                        <p:tgtEl>
                                          <p:spTgt spid="7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45" name="Rectangle 20"/>
          <p:cNvSpPr>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Physically it means that no net work is done in moving a charge along a closed path in an electrostatic field.</a:t>
            </a:r>
          </a:p>
        </p:txBody>
      </p:sp>
      <p:graphicFrame>
        <p:nvGraphicFramePr>
          <p:cNvPr id="6" name="Object 13"/>
          <p:cNvGraphicFramePr>
            <a:graphicFrameLocks noChangeAspect="1"/>
          </p:cNvGraphicFramePr>
          <p:nvPr/>
        </p:nvGraphicFramePr>
        <p:xfrm>
          <a:off x="2409825" y="2057400"/>
          <a:ext cx="3457575" cy="655638"/>
        </p:xfrm>
        <a:graphic>
          <a:graphicData uri="http://schemas.openxmlformats.org/presentationml/2006/ole">
            <mc:AlternateContent xmlns:mc="http://schemas.openxmlformats.org/markup-compatibility/2006">
              <mc:Choice xmlns:v="urn:schemas-microsoft-com:vml" Requires="v">
                <p:oleObj spid="_x0000_s10298" name="Equation" r:id="rId4" imgW="1536480" imgH="291960" progId="Equation.3">
                  <p:embed/>
                </p:oleObj>
              </mc:Choice>
              <mc:Fallback>
                <p:oleObj name="Equation" r:id="rId4" imgW="1536480" imgH="29196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2057400"/>
                        <a:ext cx="345757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6" name="Rectangle 20"/>
          <p:cNvSpPr>
            <a:spLocks noChangeArrowheads="1"/>
          </p:cNvSpPr>
          <p:nvPr/>
        </p:nvSpPr>
        <p:spPr bwMode="auto">
          <a:xfrm>
            <a:off x="152400" y="35893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Equation (i) and (ii) are known as Maxwell’s equation for static electric fields. </a:t>
            </a:r>
          </a:p>
        </p:txBody>
      </p:sp>
      <p:sp>
        <p:nvSpPr>
          <p:cNvPr id="19" name="Rectangle 20"/>
          <p:cNvSpPr>
            <a:spLocks noChangeArrowheads="1"/>
          </p:cNvSpPr>
          <p:nvPr/>
        </p:nvSpPr>
        <p:spPr bwMode="auto">
          <a:xfrm>
            <a:off x="6096000" y="3043238"/>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(ii)</a:t>
            </a:r>
          </a:p>
        </p:txBody>
      </p:sp>
      <p:sp>
        <p:nvSpPr>
          <p:cNvPr id="15" name="Rectangle 20"/>
          <p:cNvSpPr>
            <a:spLocks noChangeArrowheads="1"/>
          </p:cNvSpPr>
          <p:nvPr/>
        </p:nvSpPr>
        <p:spPr bwMode="auto">
          <a:xfrm>
            <a:off x="152400" y="13716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Applying Stokes’s theorem to equation (i)</a:t>
            </a:r>
          </a:p>
        </p:txBody>
      </p:sp>
      <p:graphicFrame>
        <p:nvGraphicFramePr>
          <p:cNvPr id="14338" name="Object 13"/>
          <p:cNvGraphicFramePr>
            <a:graphicFrameLocks noChangeAspect="1"/>
          </p:cNvGraphicFramePr>
          <p:nvPr/>
        </p:nvGraphicFramePr>
        <p:xfrm>
          <a:off x="3405188" y="2995613"/>
          <a:ext cx="1371600" cy="514350"/>
        </p:xfrm>
        <a:graphic>
          <a:graphicData uri="http://schemas.openxmlformats.org/presentationml/2006/ole">
            <mc:AlternateContent xmlns:mc="http://schemas.openxmlformats.org/markup-compatibility/2006">
              <mc:Choice xmlns:v="urn:schemas-microsoft-com:vml" Requires="v">
                <p:oleObj spid="_x0000_s10299" name="Equation" r:id="rId6" imgW="609480" imgH="228600" progId="Equation.3">
                  <p:embed/>
                </p:oleObj>
              </mc:Choice>
              <mc:Fallback>
                <p:oleObj name="Equation" r:id="rId6" imgW="609480" imgH="2286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5188" y="2995613"/>
                        <a:ext cx="1371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7" name="Rectangle 20"/>
          <p:cNvSpPr>
            <a:spLocks noChangeArrowheads="1"/>
          </p:cNvSpPr>
          <p:nvPr/>
        </p:nvSpPr>
        <p:spPr bwMode="auto">
          <a:xfrm>
            <a:off x="152400" y="44275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Equation (i) is in integral  form while equation (ii) is in differential form, both depicting conservative nature of an electrostatic field.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8"/>
                                        </p:tgtEl>
                                        <p:attrNameLst>
                                          <p:attrName>style.visibility</p:attrName>
                                        </p:attrNameLst>
                                      </p:cBhvr>
                                      <p:to>
                                        <p:strVal val="visible"/>
                                      </p:to>
                                    </p:set>
                                    <p:animEffect transition="in" filter="blinds(horizontal)">
                                      <p:cBhvr>
                                        <p:cTn id="17" dur="500"/>
                                        <p:tgtEl>
                                          <p:spTgt spid="1433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13"/>
          <p:cNvGraphicFramePr>
            <a:graphicFrameLocks noGrp="1" noChangeAspect="1"/>
          </p:cNvGraphicFramePr>
          <p:nvPr>
            <p:ph sz="quarter" idx="4294967295"/>
          </p:nvPr>
        </p:nvGraphicFramePr>
        <p:xfrm>
          <a:off x="3419475" y="1344613"/>
          <a:ext cx="1700213" cy="941387"/>
        </p:xfrm>
        <a:graphic>
          <a:graphicData uri="http://schemas.openxmlformats.org/presentationml/2006/ole">
            <mc:AlternateContent xmlns:mc="http://schemas.openxmlformats.org/markup-compatibility/2006">
              <mc:Choice xmlns:v="urn:schemas-microsoft-com:vml" Requires="v">
                <p:oleObj spid="_x0000_s1061" name="Equation" r:id="rId4" imgW="711000" imgH="393480" progId="Equation.3">
                  <p:embed/>
                </p:oleObj>
              </mc:Choice>
              <mc:Fallback>
                <p:oleObj name="Equation" r:id="rId4" imgW="711000" imgH="39348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1344613"/>
                        <a:ext cx="1700213" cy="941387"/>
                      </a:xfrm>
                      <a:prstGeom prst="rect">
                        <a:avLst/>
                      </a:prstGeom>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027"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8" name="Rectangle 20"/>
          <p:cNvSpPr>
            <a:spLocks noChangeArrowheads="1"/>
          </p:cNvSpPr>
          <p:nvPr/>
        </p:nvSpPr>
        <p:spPr bwMode="auto">
          <a:xfrm>
            <a:off x="96838" y="742950"/>
            <a:ext cx="89154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It states that the  force F between two point charges Q</a:t>
            </a:r>
            <a:r>
              <a:rPr lang="en-US" altLang="en-US" sz="2400" baseline="-25000">
                <a:latin typeface="Times New Roman" pitchFamily="18" charset="0"/>
                <a:cs typeface="Times New Roman" pitchFamily="18" charset="0"/>
              </a:rPr>
              <a:t>1</a:t>
            </a:r>
            <a:r>
              <a:rPr lang="en-US" altLang="en-US" sz="2400">
                <a:latin typeface="Times New Roman" pitchFamily="18" charset="0"/>
                <a:cs typeface="Times New Roman" pitchFamily="18" charset="0"/>
              </a:rPr>
              <a:t> and Q</a:t>
            </a:r>
            <a:r>
              <a:rPr lang="en-US" altLang="en-US" sz="2400"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 is</a:t>
            </a:r>
          </a:p>
        </p:txBody>
      </p:sp>
      <p:sp>
        <p:nvSpPr>
          <p:cNvPr id="1029" name="Text Box 10"/>
          <p:cNvSpPr txBox="1">
            <a:spLocks noChangeArrowheads="1"/>
          </p:cNvSpPr>
          <p:nvPr/>
        </p:nvSpPr>
        <p:spPr bwMode="auto">
          <a:xfrm>
            <a:off x="1966913" y="152400"/>
            <a:ext cx="4738687"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Coulomb’s  Law</a:t>
            </a:r>
            <a:endParaRPr lang="en-US" altLang="en-US" sz="2800" b="1" i="1">
              <a:latin typeface="Bradley Hand ITC" pitchFamily="66" charset="0"/>
            </a:endParaRPr>
          </a:p>
        </p:txBody>
      </p:sp>
      <p:sp>
        <p:nvSpPr>
          <p:cNvPr id="13" name="Rectangle 20"/>
          <p:cNvSpPr>
            <a:spLocks noChangeArrowheads="1"/>
          </p:cNvSpPr>
          <p:nvPr/>
        </p:nvSpPr>
        <p:spPr bwMode="auto">
          <a:xfrm>
            <a:off x="325438" y="2209800"/>
            <a:ext cx="27225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In Vector form</a:t>
            </a:r>
          </a:p>
        </p:txBody>
      </p:sp>
      <p:pic>
        <p:nvPicPr>
          <p:cNvPr id="583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286000"/>
            <a:ext cx="3886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971800"/>
            <a:ext cx="3157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038600"/>
            <a:ext cx="31178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0"/>
          <p:cNvSpPr>
            <a:spLocks noChangeArrowheads="1"/>
          </p:cNvSpPr>
          <p:nvPr/>
        </p:nvSpPr>
        <p:spPr bwMode="auto">
          <a:xfrm>
            <a:off x="762000" y="4191000"/>
            <a:ext cx="817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Or</a:t>
            </a:r>
          </a:p>
        </p:txBody>
      </p:sp>
      <p:pic>
        <p:nvPicPr>
          <p:cNvPr id="5837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2275" y="4876800"/>
            <a:ext cx="35655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
          <p:cNvSpPr>
            <a:spLocks noChangeArrowheads="1"/>
          </p:cNvSpPr>
          <p:nvPr/>
        </p:nvSpPr>
        <p:spPr bwMode="auto">
          <a:xfrm>
            <a:off x="304800" y="5334000"/>
            <a:ext cx="6151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If we have more than two point charges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nodeType="withEffect">
                                  <p:stCondLst>
                                    <p:cond delay="0"/>
                                  </p:stCondLst>
                                  <p:childTnLst>
                                    <p:set>
                                      <p:cBhvr>
                                        <p:cTn id="14" dur="1" fill="hold">
                                          <p:stCondLst>
                                            <p:cond delay="0"/>
                                          </p:stCondLst>
                                        </p:cTn>
                                        <p:tgtEl>
                                          <p:spTgt spid="58373"/>
                                        </p:tgtEl>
                                        <p:attrNameLst>
                                          <p:attrName>style.visibility</p:attrName>
                                        </p:attrNameLst>
                                      </p:cBhvr>
                                      <p:to>
                                        <p:strVal val="visible"/>
                                      </p:to>
                                    </p:set>
                                    <p:animEffect transition="in" filter="blinds(horizontal)">
                                      <p:cBhvr>
                                        <p:cTn id="15" dur="500"/>
                                        <p:tgtEl>
                                          <p:spTgt spid="5837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8374"/>
                                        </p:tgtEl>
                                        <p:attrNameLst>
                                          <p:attrName>style.visibility</p:attrName>
                                        </p:attrNameLst>
                                      </p:cBhvr>
                                      <p:to>
                                        <p:strVal val="visible"/>
                                      </p:to>
                                    </p:set>
                                    <p:animEffect transition="in" filter="blinds(horizontal)">
                                      <p:cBhvr>
                                        <p:cTn id="20" dur="500"/>
                                        <p:tgtEl>
                                          <p:spTgt spid="5837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nodeType="withEffect">
                                  <p:stCondLst>
                                    <p:cond delay="0"/>
                                  </p:stCondLst>
                                  <p:childTnLst>
                                    <p:set>
                                      <p:cBhvr>
                                        <p:cTn id="25" dur="1" fill="hold">
                                          <p:stCondLst>
                                            <p:cond delay="0"/>
                                          </p:stCondLst>
                                        </p:cTn>
                                        <p:tgtEl>
                                          <p:spTgt spid="58375"/>
                                        </p:tgtEl>
                                        <p:attrNameLst>
                                          <p:attrName>style.visibility</p:attrName>
                                        </p:attrNameLst>
                                      </p:cBhvr>
                                      <p:to>
                                        <p:strVal val="visible"/>
                                      </p:to>
                                    </p:set>
                                    <p:animEffect transition="in" filter="blinds(horizontal)">
                                      <p:cBhvr>
                                        <p:cTn id="26" dur="500"/>
                                        <p:tgtEl>
                                          <p:spTgt spid="583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8376"/>
                                        </p:tgtEl>
                                        <p:attrNameLst>
                                          <p:attrName>style.visibility</p:attrName>
                                        </p:attrNameLst>
                                      </p:cBhvr>
                                      <p:to>
                                        <p:strVal val="visible"/>
                                      </p:to>
                                    </p:set>
                                    <p:animEffect transition="in" filter="blinds(horizontal)">
                                      <p:cBhvr>
                                        <p:cTn id="36"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1269" name="Rectangle 20"/>
          <p:cNvSpPr>
            <a:spLocks noChangeArrowheads="1"/>
          </p:cNvSpPr>
          <p:nvPr/>
        </p:nvSpPr>
        <p:spPr bwMode="auto">
          <a:xfrm>
            <a:off x="152400" y="4524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Also</a:t>
            </a:r>
          </a:p>
        </p:txBody>
      </p:sp>
      <p:sp>
        <p:nvSpPr>
          <p:cNvPr id="16" name="Rectangle 20"/>
          <p:cNvSpPr>
            <a:spLocks noChangeArrowheads="1"/>
          </p:cNvSpPr>
          <p:nvPr/>
        </p:nvSpPr>
        <p:spPr bwMode="auto">
          <a:xfrm>
            <a:off x="152400" y="14478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It means Electric Field Intensity is the gradient of V.</a:t>
            </a:r>
          </a:p>
        </p:txBody>
      </p:sp>
      <p:graphicFrame>
        <p:nvGraphicFramePr>
          <p:cNvPr id="14338" name="Object 13"/>
          <p:cNvGraphicFramePr>
            <a:graphicFrameLocks noChangeAspect="1"/>
          </p:cNvGraphicFramePr>
          <p:nvPr/>
        </p:nvGraphicFramePr>
        <p:xfrm>
          <a:off x="3124200" y="838200"/>
          <a:ext cx="1400175" cy="514350"/>
        </p:xfrm>
        <a:graphic>
          <a:graphicData uri="http://schemas.openxmlformats.org/presentationml/2006/ole">
            <mc:AlternateContent xmlns:mc="http://schemas.openxmlformats.org/markup-compatibility/2006">
              <mc:Choice xmlns:v="urn:schemas-microsoft-com:vml" Requires="v">
                <p:oleObj spid="_x0000_s11320" name="Equation" r:id="rId4" imgW="622080" imgH="228600" progId="Equation.3">
                  <p:embed/>
                </p:oleObj>
              </mc:Choice>
              <mc:Fallback>
                <p:oleObj name="Equation" r:id="rId4" imgW="622080" imgH="2286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838200"/>
                        <a:ext cx="14001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0" name="Rectangle 20"/>
          <p:cNvSpPr>
            <a:spLocks noChangeArrowheads="1"/>
          </p:cNvSpPr>
          <p:nvPr/>
        </p:nvSpPr>
        <p:spPr bwMode="auto">
          <a:xfrm>
            <a:off x="152400" y="19129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negative sign shows that the direction of    is opposite to the direction in which V increases.</a:t>
            </a:r>
          </a:p>
        </p:txBody>
      </p:sp>
      <p:graphicFrame>
        <p:nvGraphicFramePr>
          <p:cNvPr id="2" name="Object 13"/>
          <p:cNvGraphicFramePr>
            <a:graphicFrameLocks noChangeAspect="1"/>
          </p:cNvGraphicFramePr>
          <p:nvPr/>
        </p:nvGraphicFramePr>
        <p:xfrm>
          <a:off x="6267450" y="1847850"/>
          <a:ext cx="342900" cy="485775"/>
        </p:xfrm>
        <a:graphic>
          <a:graphicData uri="http://schemas.openxmlformats.org/presentationml/2006/ole">
            <mc:AlternateContent xmlns:mc="http://schemas.openxmlformats.org/markup-compatibility/2006">
              <mc:Choice xmlns:v="urn:schemas-microsoft-com:vml" Requires="v">
                <p:oleObj spid="_x0000_s11321" name="Equation" r:id="rId6" imgW="152280" imgH="215640" progId="Equation.3">
                  <p:embed/>
                </p:oleObj>
              </mc:Choice>
              <mc:Fallback>
                <p:oleObj name="Equation" r:id="rId6" imgW="152280" imgH="21564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7450" y="1847850"/>
                        <a:ext cx="3429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Rectangle 20"/>
          <p:cNvSpPr>
            <a:spLocks noChangeArrowheads="1"/>
          </p:cNvSpPr>
          <p:nvPr/>
        </p:nvSpPr>
        <p:spPr bwMode="auto">
          <a:xfrm>
            <a:off x="152400" y="838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Consider an atom of the dielectric consisting of an electron cloud (-Q) and a positive nucleus (+Q).</a:t>
            </a:r>
          </a:p>
        </p:txBody>
      </p:sp>
      <p:sp>
        <p:nvSpPr>
          <p:cNvPr id="12296"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Polarization in Dielectrics</a:t>
            </a:r>
            <a:endParaRPr lang="en-US" altLang="en-US" sz="2800" b="1" i="1">
              <a:latin typeface="Bradley Hand ITC" pitchFamily="66" charset="0"/>
            </a:endParaRPr>
          </a:p>
        </p:txBody>
      </p:sp>
      <p:pic>
        <p:nvPicPr>
          <p:cNvPr id="204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3581400"/>
            <a:ext cx="57023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152400" y="1631950"/>
            <a:ext cx="8839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50000"/>
              </a:lnSpc>
            </a:pPr>
            <a:r>
              <a:rPr lang="en-US" altLang="en-US" sz="2400">
                <a:latin typeface="Times New Roman" pitchFamily="18" charset="0"/>
                <a:cs typeface="Times New Roman" pitchFamily="18" charset="0"/>
              </a:rPr>
              <a:t>When an electric field    is applied, the positive charge is displaced from its equilibrium position in the direction of     by               while the negative charge is displaced  by                 in the opposite direction.</a:t>
            </a:r>
          </a:p>
        </p:txBody>
      </p:sp>
      <p:graphicFrame>
        <p:nvGraphicFramePr>
          <p:cNvPr id="5" name="Object 13"/>
          <p:cNvGraphicFramePr>
            <a:graphicFrameLocks noChangeAspect="1"/>
          </p:cNvGraphicFramePr>
          <p:nvPr/>
        </p:nvGraphicFramePr>
        <p:xfrm>
          <a:off x="3124200" y="1724025"/>
          <a:ext cx="342900" cy="485775"/>
        </p:xfrm>
        <a:graphic>
          <a:graphicData uri="http://schemas.openxmlformats.org/presentationml/2006/ole">
            <mc:AlternateContent xmlns:mc="http://schemas.openxmlformats.org/markup-compatibility/2006">
              <mc:Choice xmlns:v="urn:schemas-microsoft-com:vml" Requires="v">
                <p:oleObj spid="_x0000_s12396" name="Equation" r:id="rId5" imgW="152280" imgH="215640" progId="Equation.3">
                  <p:embed/>
                </p:oleObj>
              </mc:Choice>
              <mc:Fallback>
                <p:oleObj name="Equation" r:id="rId5" imgW="152280" imgH="2156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724025"/>
                        <a:ext cx="3429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2" name="Object 13"/>
          <p:cNvGraphicFramePr>
            <a:graphicFrameLocks noChangeAspect="1"/>
          </p:cNvGraphicFramePr>
          <p:nvPr/>
        </p:nvGraphicFramePr>
        <p:xfrm>
          <a:off x="6186488" y="2284413"/>
          <a:ext cx="342900" cy="485775"/>
        </p:xfrm>
        <a:graphic>
          <a:graphicData uri="http://schemas.openxmlformats.org/presentationml/2006/ole">
            <mc:AlternateContent xmlns:mc="http://schemas.openxmlformats.org/markup-compatibility/2006">
              <mc:Choice xmlns:v="urn:schemas-microsoft-com:vml" Requires="v">
                <p:oleObj spid="_x0000_s12397" name="Equation" r:id="rId7" imgW="152280" imgH="215640" progId="Equation.3">
                  <p:embed/>
                </p:oleObj>
              </mc:Choice>
              <mc:Fallback>
                <p:oleObj name="Equation" r:id="rId7" imgW="152280" imgH="2156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6488" y="2284413"/>
                        <a:ext cx="3429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 name="Object 13"/>
          <p:cNvGraphicFramePr>
            <a:graphicFrameLocks noChangeAspect="1"/>
          </p:cNvGraphicFramePr>
          <p:nvPr/>
        </p:nvGraphicFramePr>
        <p:xfrm>
          <a:off x="6943725" y="2227263"/>
          <a:ext cx="1285875" cy="571500"/>
        </p:xfrm>
        <a:graphic>
          <a:graphicData uri="http://schemas.openxmlformats.org/presentationml/2006/ole">
            <mc:AlternateContent xmlns:mc="http://schemas.openxmlformats.org/markup-compatibility/2006">
              <mc:Choice xmlns:v="urn:schemas-microsoft-com:vml" Requires="v">
                <p:oleObj spid="_x0000_s12398" name="Equation" r:id="rId8" imgW="571320" imgH="253800" progId="Equation.3">
                  <p:embed/>
                </p:oleObj>
              </mc:Choice>
              <mc:Fallback>
                <p:oleObj name="Equation" r:id="rId8" imgW="571320" imgH="2538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3725" y="2227263"/>
                        <a:ext cx="12858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3" name="Rectangle 20"/>
          <p:cNvSpPr>
            <a:spLocks noChangeArrowheads="1"/>
          </p:cNvSpPr>
          <p:nvPr/>
        </p:nvSpPr>
        <p:spPr bwMode="auto">
          <a:xfrm>
            <a:off x="152400" y="50482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  dipole results from the displacement of charges and the dielectric is polarized. In polarized the electron cloud is distorted by the applied electric field.</a:t>
            </a:r>
          </a:p>
        </p:txBody>
      </p:sp>
      <p:graphicFrame>
        <p:nvGraphicFramePr>
          <p:cNvPr id="4" name="Object 13"/>
          <p:cNvGraphicFramePr>
            <a:graphicFrameLocks noChangeAspect="1"/>
          </p:cNvGraphicFramePr>
          <p:nvPr/>
        </p:nvGraphicFramePr>
        <p:xfrm>
          <a:off x="4581525" y="2836863"/>
          <a:ext cx="1285875" cy="571500"/>
        </p:xfrm>
        <a:graphic>
          <a:graphicData uri="http://schemas.openxmlformats.org/presentationml/2006/ole">
            <mc:AlternateContent xmlns:mc="http://schemas.openxmlformats.org/markup-compatibility/2006">
              <mc:Choice xmlns:v="urn:schemas-microsoft-com:vml" Requires="v">
                <p:oleObj spid="_x0000_s12399" name="Equation" r:id="rId10" imgW="571320" imgH="253800" progId="Equation.3">
                  <p:embed/>
                </p:oleObj>
              </mc:Choice>
              <mc:Fallback>
                <p:oleObj name="Equation" r:id="rId10" imgW="571320" imgH="2538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1525" y="2836863"/>
                        <a:ext cx="12858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0487"/>
                                        </p:tgtEl>
                                        <p:attrNameLst>
                                          <p:attrName>style.visibility</p:attrName>
                                        </p:attrNameLst>
                                      </p:cBhvr>
                                      <p:to>
                                        <p:strVal val="visible"/>
                                      </p:to>
                                    </p:set>
                                    <p:animEffect transition="in" filter="blinds(horizontal)">
                                      <p:cBhvr>
                                        <p:cTn id="29" dur="500"/>
                                        <p:tgtEl>
                                          <p:spTgt spid="204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Rectangle 20"/>
          <p:cNvSpPr>
            <a:spLocks noChangeArrowheads="1"/>
          </p:cNvSpPr>
          <p:nvPr/>
        </p:nvSpPr>
        <p:spPr bwMode="auto">
          <a:xfrm>
            <a:off x="152400" y="1676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is the distance vector between  -Q to +Q.</a:t>
            </a:r>
          </a:p>
        </p:txBody>
      </p:sp>
      <p:graphicFrame>
        <p:nvGraphicFramePr>
          <p:cNvPr id="2" name="Object 13"/>
          <p:cNvGraphicFramePr>
            <a:graphicFrameLocks noChangeAspect="1"/>
          </p:cNvGraphicFramePr>
          <p:nvPr/>
        </p:nvGraphicFramePr>
        <p:xfrm>
          <a:off x="3962400" y="1066800"/>
          <a:ext cx="1143000" cy="571500"/>
        </p:xfrm>
        <a:graphic>
          <a:graphicData uri="http://schemas.openxmlformats.org/presentationml/2006/ole">
            <mc:AlternateContent xmlns:mc="http://schemas.openxmlformats.org/markup-compatibility/2006">
              <mc:Choice xmlns:v="urn:schemas-microsoft-com:vml" Requires="v">
                <p:oleObj spid="_x0000_s13396" name="Equation" r:id="rId4" imgW="507960" imgH="253800" progId="Equation.3">
                  <p:embed/>
                </p:oleObj>
              </mc:Choice>
              <mc:Fallback>
                <p:oleObj name="Equation" r:id="rId4" imgW="507960" imgH="2538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066800"/>
                        <a:ext cx="114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 name="Object 13"/>
          <p:cNvGraphicFramePr>
            <a:graphicFrameLocks noChangeAspect="1"/>
          </p:cNvGraphicFramePr>
          <p:nvPr/>
        </p:nvGraphicFramePr>
        <p:xfrm>
          <a:off x="1066800" y="1598613"/>
          <a:ext cx="314325" cy="514350"/>
        </p:xfrm>
        <a:graphic>
          <a:graphicData uri="http://schemas.openxmlformats.org/presentationml/2006/ole">
            <mc:AlternateContent xmlns:mc="http://schemas.openxmlformats.org/markup-compatibility/2006">
              <mc:Choice xmlns:v="urn:schemas-microsoft-com:vml" Requires="v">
                <p:oleObj spid="_x0000_s13397" name="Equation" r:id="rId6" imgW="139680" imgH="228600" progId="Equation.3">
                  <p:embed/>
                </p:oleObj>
              </mc:Choice>
              <mc:Fallback>
                <p:oleObj name="Equation" r:id="rId6" imgW="139680" imgH="2286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598613"/>
                        <a:ext cx="3143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1" name="Rectangle 20"/>
          <p:cNvSpPr>
            <a:spLocks noChangeArrowheads="1"/>
          </p:cNvSpPr>
          <p:nvPr/>
        </p:nvSpPr>
        <p:spPr bwMode="auto">
          <a:xfrm>
            <a:off x="152400" y="21415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If there are N dipoles in a volume </a:t>
            </a:r>
            <a:r>
              <a:rPr lang="el-GR" altLang="en-US" sz="2400">
                <a:latin typeface="Times New Roman" pitchFamily="18" charset="0"/>
                <a:cs typeface="Times New Roman" pitchFamily="18" charset="0"/>
              </a:rPr>
              <a:t>Δ</a:t>
            </a:r>
            <a:r>
              <a:rPr lang="en-US" altLang="en-US" sz="2400">
                <a:latin typeface="Times New Roman" pitchFamily="18" charset="0"/>
                <a:cs typeface="Times New Roman" pitchFamily="18" charset="0"/>
              </a:rPr>
              <a:t>v of the dielectric, the total dipole moment due to the electric field</a:t>
            </a:r>
          </a:p>
        </p:txBody>
      </p:sp>
      <p:graphicFrame>
        <p:nvGraphicFramePr>
          <p:cNvPr id="5" name="Object 13"/>
          <p:cNvGraphicFramePr>
            <a:graphicFrameLocks noChangeAspect="1"/>
          </p:cNvGraphicFramePr>
          <p:nvPr/>
        </p:nvGraphicFramePr>
        <p:xfrm>
          <a:off x="1828800" y="4038600"/>
          <a:ext cx="342900" cy="485775"/>
        </p:xfrm>
        <a:graphic>
          <a:graphicData uri="http://schemas.openxmlformats.org/presentationml/2006/ole">
            <mc:AlternateContent xmlns:mc="http://schemas.openxmlformats.org/markup-compatibility/2006">
              <mc:Choice xmlns:v="urn:schemas-microsoft-com:vml" Requires="v">
                <p:oleObj spid="_x0000_s13398" name="Equation" r:id="rId8" imgW="152280" imgH="215640" progId="Equation.3">
                  <p:embed/>
                </p:oleObj>
              </mc:Choice>
              <mc:Fallback>
                <p:oleObj name="Equation" r:id="rId8" imgW="152280" imgH="21564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4038600"/>
                        <a:ext cx="3429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4" name="Rectangle 20"/>
          <p:cNvSpPr>
            <a:spLocks noChangeArrowheads="1"/>
          </p:cNvSpPr>
          <p:nvPr/>
        </p:nvSpPr>
        <p:spPr bwMode="auto">
          <a:xfrm>
            <a:off x="152400" y="2286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distorted charge distribution is equivalent to the original distribution plus the dipole  whose  moment is</a:t>
            </a:r>
          </a:p>
        </p:txBody>
      </p:sp>
      <p:pic>
        <p:nvPicPr>
          <p:cNvPr id="56327" name="Picture 7"/>
          <p:cNvPicPr>
            <a:picLocks noChangeAspect="1" noChangeArrowheads="1"/>
          </p:cNvPicPr>
          <p:nvPr/>
        </p:nvPicPr>
        <p:blipFill>
          <a:blip r:embed="rId10">
            <a:extLst>
              <a:ext uri="{28A0092B-C50C-407E-A947-70E740481C1C}">
                <a14:useLocalDpi xmlns:a14="http://schemas.microsoft.com/office/drawing/2010/main" val="0"/>
              </a:ext>
            </a:extLst>
          </a:blip>
          <a:srcRect t="19511"/>
          <a:stretch>
            <a:fillRect/>
          </a:stretch>
        </p:blipFill>
        <p:spPr bwMode="auto">
          <a:xfrm>
            <a:off x="2133600" y="2895600"/>
            <a:ext cx="48799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0"/>
          <p:cNvSpPr>
            <a:spLocks noChangeArrowheads="1"/>
          </p:cNvSpPr>
          <p:nvPr/>
        </p:nvSpPr>
        <p:spPr bwMode="auto">
          <a:xfrm>
            <a:off x="152400" y="3692525"/>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For the measurement of intensity of polarization, we define  polarization      (coulomb per square meter) as dipole moment per unit volume</a:t>
            </a:r>
          </a:p>
        </p:txBody>
      </p:sp>
      <p:pic>
        <p:nvPicPr>
          <p:cNvPr id="56328"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4724400"/>
            <a:ext cx="24558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6327"/>
                                        </p:tgtEl>
                                        <p:attrNameLst>
                                          <p:attrName>style.visibility</p:attrName>
                                        </p:attrNameLst>
                                      </p:cBhvr>
                                      <p:to>
                                        <p:strVal val="visible"/>
                                      </p:to>
                                    </p:set>
                                    <p:animEffect transition="in" filter="blinds(horizontal)">
                                      <p:cBhvr>
                                        <p:cTn id="21" dur="500"/>
                                        <p:tgtEl>
                                          <p:spTgt spid="563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328"/>
                                        </p:tgtEl>
                                        <p:attrNameLst>
                                          <p:attrName>style.visibility</p:attrName>
                                        </p:attrNameLst>
                                      </p:cBhvr>
                                      <p:to>
                                        <p:strVal val="visible"/>
                                      </p:to>
                                    </p:set>
                                    <p:animEffect transition="in" filter="blinds(horizontal)">
                                      <p:cBhvr>
                                        <p:cTn id="37"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14"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Rectangle 20"/>
          <p:cNvSpPr>
            <a:spLocks noChangeArrowheads="1"/>
          </p:cNvSpPr>
          <p:nvPr/>
        </p:nvSpPr>
        <p:spPr bwMode="auto">
          <a:xfrm>
            <a:off x="152400" y="2286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major effect of the electric field on the dielectric is the creation of dipole moments that align themselves in the direction of electric field.</a:t>
            </a:r>
          </a:p>
        </p:txBody>
      </p:sp>
      <p:sp>
        <p:nvSpPr>
          <p:cNvPr id="10" name="Rectangle 20"/>
          <p:cNvSpPr>
            <a:spLocks noChangeArrowheads="1"/>
          </p:cNvSpPr>
          <p:nvPr/>
        </p:nvSpPr>
        <p:spPr bwMode="auto">
          <a:xfrm>
            <a:off x="152400" y="11430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type of dielectrics are  said to be non-polar. eg: H</a:t>
            </a:r>
            <a:r>
              <a:rPr lang="en-US" altLang="en-US" sz="2400"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 N</a:t>
            </a:r>
            <a:r>
              <a:rPr lang="en-US" altLang="en-US" sz="2400"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 O</a:t>
            </a:r>
            <a:r>
              <a:rPr lang="en-US" altLang="en-US" sz="2400" baseline="-25000">
                <a:latin typeface="Times New Roman" pitchFamily="18" charset="0"/>
                <a:cs typeface="Times New Roman" pitchFamily="18" charset="0"/>
              </a:rPr>
              <a:t>2</a:t>
            </a:r>
          </a:p>
        </p:txBody>
      </p:sp>
      <p:sp>
        <p:nvSpPr>
          <p:cNvPr id="11" name="Rectangle 20"/>
          <p:cNvSpPr>
            <a:spLocks noChangeArrowheads="1"/>
          </p:cNvSpPr>
          <p:nvPr/>
        </p:nvSpPr>
        <p:spPr bwMode="auto">
          <a:xfrm>
            <a:off x="152400" y="16081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Other types of molecules that have in-built permanent dipole moments are called polar. eg: H</a:t>
            </a:r>
            <a:r>
              <a:rPr lang="en-US" altLang="en-US" sz="2400"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O, HCl</a:t>
            </a:r>
            <a:endParaRPr lang="en-US" altLang="en-US" sz="2400" baseline="-25000">
              <a:latin typeface="Times New Roman" pitchFamily="18" charset="0"/>
              <a:cs typeface="Times New Roman" pitchFamily="18" charset="0"/>
            </a:endParaRPr>
          </a:p>
        </p:txBody>
      </p:sp>
      <p:sp>
        <p:nvSpPr>
          <p:cNvPr id="12" name="Rectangle 20"/>
          <p:cNvSpPr>
            <a:spLocks noChangeArrowheads="1"/>
          </p:cNvSpPr>
          <p:nvPr/>
        </p:nvSpPr>
        <p:spPr bwMode="auto">
          <a:xfrm>
            <a:off x="152400" y="24574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When electric field is applied to a polar material then its permanent dipole experiences a torque that tends to align its dipole moment in the direction of the electric field.</a:t>
            </a:r>
            <a:endParaRPr lang="en-US" altLang="en-US" sz="2400" baseline="-25000">
              <a:latin typeface="Times New Roman" pitchFamily="18" charset="0"/>
              <a:cs typeface="Times New Roman" pitchFamily="18" charset="0"/>
            </a:endParaRPr>
          </a:p>
        </p:txBody>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3810000"/>
            <a:ext cx="47593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535"/>
                                        </p:tgtEl>
                                        <p:attrNameLst>
                                          <p:attrName>style.visibility</p:attrName>
                                        </p:attrNameLst>
                                      </p:cBhvr>
                                      <p:to>
                                        <p:strVal val="visible"/>
                                      </p:to>
                                    </p:set>
                                    <p:animEffect transition="in" filter="blinds(horizontal)">
                                      <p:cBhvr>
                                        <p:cTn id="2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Rectangle 20"/>
          <p:cNvSpPr>
            <a:spLocks noChangeArrowheads="1"/>
          </p:cNvSpPr>
          <p:nvPr/>
        </p:nvSpPr>
        <p:spPr bwMode="auto">
          <a:xfrm>
            <a:off x="152400" y="838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Consider a dielectric material consisting of dipoles with Dipole moment       per unit volume.</a:t>
            </a:r>
          </a:p>
        </p:txBody>
      </p:sp>
      <p:sp>
        <p:nvSpPr>
          <p:cNvPr id="14342"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Field due to a Polarized Dielectric</a:t>
            </a:r>
            <a:endParaRPr lang="en-US" altLang="en-US" sz="2800" b="1" i="1">
              <a:latin typeface="Bradley Hand ITC" pitchFamily="66" charset="0"/>
            </a:endParaRPr>
          </a:p>
        </p:txBody>
      </p:sp>
      <p:graphicFrame>
        <p:nvGraphicFramePr>
          <p:cNvPr id="5" name="Object 13"/>
          <p:cNvGraphicFramePr>
            <a:graphicFrameLocks noChangeAspect="1"/>
          </p:cNvGraphicFramePr>
          <p:nvPr/>
        </p:nvGraphicFramePr>
        <p:xfrm>
          <a:off x="5902325" y="1655763"/>
          <a:ext cx="685800" cy="514350"/>
        </p:xfrm>
        <a:graphic>
          <a:graphicData uri="http://schemas.openxmlformats.org/presentationml/2006/ole">
            <mc:AlternateContent xmlns:mc="http://schemas.openxmlformats.org/markup-compatibility/2006">
              <mc:Choice xmlns:v="urn:schemas-microsoft-com:vml" Requires="v">
                <p:oleObj spid="_x0000_s14404" name="Equation" r:id="rId4" imgW="304560" imgH="228600" progId="Equation.3">
                  <p:embed/>
                </p:oleObj>
              </mc:Choice>
              <mc:Fallback>
                <p:oleObj name="Equation" r:id="rId4" imgW="304560" imgH="2286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2325" y="1655763"/>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2" name="Object 13"/>
          <p:cNvGraphicFramePr>
            <a:graphicFrameLocks noChangeAspect="1"/>
          </p:cNvGraphicFramePr>
          <p:nvPr/>
        </p:nvGraphicFramePr>
        <p:xfrm>
          <a:off x="1371600" y="1219200"/>
          <a:ext cx="342900" cy="485775"/>
        </p:xfrm>
        <a:graphic>
          <a:graphicData uri="http://schemas.openxmlformats.org/presentationml/2006/ole">
            <mc:AlternateContent xmlns:mc="http://schemas.openxmlformats.org/markup-compatibility/2006">
              <mc:Choice xmlns:v="urn:schemas-microsoft-com:vml" Requires="v">
                <p:oleObj spid="_x0000_s14405" name="Equation" r:id="rId6" imgW="152280" imgH="215640" progId="Equation.3">
                  <p:embed/>
                </p:oleObj>
              </mc:Choice>
              <mc:Fallback>
                <p:oleObj name="Equation" r:id="rId6" imgW="152280" imgH="21564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219200"/>
                        <a:ext cx="3429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pic>
        <p:nvPicPr>
          <p:cNvPr id="6042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2238375"/>
            <a:ext cx="444341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0"/>
          <p:cNvSpPr>
            <a:spLocks noChangeArrowheads="1"/>
          </p:cNvSpPr>
          <p:nvPr/>
        </p:nvSpPr>
        <p:spPr bwMode="auto">
          <a:xfrm>
            <a:off x="76200" y="17478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potential dV at an external point O due to </a:t>
            </a:r>
          </a:p>
        </p:txBody>
      </p:sp>
      <p:sp>
        <p:nvSpPr>
          <p:cNvPr id="15" name="Rectangle 20"/>
          <p:cNvSpPr>
            <a:spLocks noChangeArrowheads="1"/>
          </p:cNvSpPr>
          <p:nvPr/>
        </p:nvSpPr>
        <p:spPr bwMode="auto">
          <a:xfrm>
            <a:off x="0" y="3200400"/>
            <a:ext cx="586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where R</a:t>
            </a:r>
            <a:r>
              <a:rPr lang="en-US" altLang="en-US" sz="2400" baseline="30000" dirty="0">
                <a:latin typeface="Times New Roman" pitchFamily="18" charset="0"/>
                <a:cs typeface="Times New Roman" pitchFamily="18" charset="0"/>
              </a:rPr>
              <a:t>2</a:t>
            </a:r>
            <a:r>
              <a:rPr lang="en-US" altLang="en-US" sz="2400" dirty="0">
                <a:latin typeface="Times New Roman" pitchFamily="18" charset="0"/>
                <a:cs typeface="Times New Roman" pitchFamily="18" charset="0"/>
              </a:rPr>
              <a:t> = (x-x’)</a:t>
            </a:r>
            <a:r>
              <a:rPr lang="en-US" altLang="en-US" sz="2400" baseline="30000" dirty="0">
                <a:latin typeface="Times New Roman" pitchFamily="18" charset="0"/>
                <a:cs typeface="Times New Roman" pitchFamily="18" charset="0"/>
              </a:rPr>
              <a:t>2</a:t>
            </a:r>
            <a:r>
              <a:rPr lang="en-US" altLang="en-US" sz="2400" dirty="0">
                <a:latin typeface="Times New Roman" pitchFamily="18" charset="0"/>
                <a:cs typeface="Times New Roman" pitchFamily="18" charset="0"/>
              </a:rPr>
              <a:t>+(y-y’)</a:t>
            </a:r>
            <a:r>
              <a:rPr lang="en-US" altLang="en-US" sz="2400" baseline="30000" dirty="0">
                <a:latin typeface="Times New Roman" pitchFamily="18" charset="0"/>
                <a:cs typeface="Times New Roman" pitchFamily="18" charset="0"/>
              </a:rPr>
              <a:t>2</a:t>
            </a:r>
            <a:r>
              <a:rPr lang="en-US" altLang="en-US" sz="2400" dirty="0">
                <a:latin typeface="Times New Roman" pitchFamily="18" charset="0"/>
                <a:cs typeface="Times New Roman" pitchFamily="18" charset="0"/>
              </a:rPr>
              <a:t>+(z-z’)</a:t>
            </a:r>
            <a:r>
              <a:rPr lang="en-US" altLang="en-US" sz="2400" baseline="30000" dirty="0">
                <a:latin typeface="Times New Roman" pitchFamily="18" charset="0"/>
                <a:cs typeface="Times New Roman" pitchFamily="18" charset="0"/>
              </a:rPr>
              <a:t>2</a:t>
            </a:r>
            <a:r>
              <a:rPr lang="en-US" altLang="en-US" sz="2400" dirty="0">
                <a:latin typeface="Times New Roman" pitchFamily="18" charset="0"/>
                <a:cs typeface="Times New Roman" pitchFamily="18" charset="0"/>
              </a:rPr>
              <a:t> and R is the distance between volume element dv’ and the point O.</a:t>
            </a:r>
          </a:p>
        </p:txBody>
      </p:sp>
      <p:pic>
        <p:nvPicPr>
          <p:cNvPr id="6042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2209800"/>
            <a:ext cx="1914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0"/>
          <p:cNvSpPr>
            <a:spLocks noChangeArrowheads="1"/>
          </p:cNvSpPr>
          <p:nvPr/>
        </p:nvSpPr>
        <p:spPr bwMode="auto">
          <a:xfrm>
            <a:off x="76200" y="4495800"/>
            <a:ext cx="10668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But</a:t>
            </a:r>
          </a:p>
        </p:txBody>
      </p:sp>
      <p:pic>
        <p:nvPicPr>
          <p:cNvPr id="60424"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419600"/>
            <a:ext cx="2940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
          <p:cNvSpPr>
            <a:spLocks noChangeArrowheads="1"/>
          </p:cNvSpPr>
          <p:nvPr/>
        </p:nvSpPr>
        <p:spPr bwMode="auto">
          <a:xfrm>
            <a:off x="76200" y="5410200"/>
            <a:ext cx="388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Applying the vector identity</a:t>
            </a:r>
          </a:p>
        </p:txBody>
      </p:sp>
      <p:pic>
        <p:nvPicPr>
          <p:cNvPr id="60425"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5389563"/>
            <a:ext cx="3544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9"/>
          <p:cNvPicPr>
            <a:picLocks noChangeAspect="1" noChangeArrowheads="1"/>
          </p:cNvPicPr>
          <p:nvPr/>
        </p:nvPicPr>
        <p:blipFill>
          <a:blip r:embed="rId11">
            <a:extLst>
              <a:ext uri="{28A0092B-C50C-407E-A947-70E740481C1C}">
                <a14:useLocalDpi xmlns:a14="http://schemas.microsoft.com/office/drawing/2010/main" val="0"/>
              </a:ext>
            </a:extLst>
          </a:blip>
          <a:srcRect l="73085" t="14285"/>
          <a:stretch>
            <a:fillRect/>
          </a:stretch>
        </p:blipFill>
        <p:spPr bwMode="auto">
          <a:xfrm>
            <a:off x="3886200" y="6019800"/>
            <a:ext cx="954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9"/>
          <p:cNvPicPr>
            <a:picLocks noChangeAspect="1" noChangeArrowheads="1"/>
          </p:cNvPicPr>
          <p:nvPr/>
        </p:nvPicPr>
        <p:blipFill>
          <a:blip r:embed="rId11">
            <a:extLst>
              <a:ext uri="{28A0092B-C50C-407E-A947-70E740481C1C}">
                <a14:useLocalDpi xmlns:a14="http://schemas.microsoft.com/office/drawing/2010/main" val="0"/>
              </a:ext>
            </a:extLst>
          </a:blip>
          <a:srcRect r="73085"/>
          <a:stretch>
            <a:fillRect/>
          </a:stretch>
        </p:blipFill>
        <p:spPr bwMode="auto">
          <a:xfrm>
            <a:off x="5218113" y="5943600"/>
            <a:ext cx="9540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9"/>
          <p:cNvPicPr>
            <a:picLocks noChangeAspect="1" noChangeArrowheads="1"/>
          </p:cNvPicPr>
          <p:nvPr/>
        </p:nvPicPr>
        <p:blipFill>
          <a:blip r:embed="rId11">
            <a:extLst>
              <a:ext uri="{28A0092B-C50C-407E-A947-70E740481C1C}">
                <a14:useLocalDpi xmlns:a14="http://schemas.microsoft.com/office/drawing/2010/main" val="0"/>
              </a:ext>
            </a:extLst>
          </a:blip>
          <a:srcRect l="35513" t="3896" r="35468" b="21103"/>
          <a:stretch>
            <a:fillRect/>
          </a:stretch>
        </p:blipFill>
        <p:spPr bwMode="auto">
          <a:xfrm>
            <a:off x="6324600" y="5943600"/>
            <a:ext cx="1176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0"/>
          <p:cNvSpPr>
            <a:spLocks noChangeArrowheads="1"/>
          </p:cNvSpPr>
          <p:nvPr/>
        </p:nvSpPr>
        <p:spPr bwMode="auto">
          <a:xfrm>
            <a:off x="4800600" y="6019800"/>
            <a:ext cx="388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a:t>
            </a:r>
          </a:p>
        </p:txBody>
      </p:sp>
      <p:sp>
        <p:nvSpPr>
          <p:cNvPr id="23" name="Rectangle 20"/>
          <p:cNvSpPr>
            <a:spLocks noChangeArrowheads="1"/>
          </p:cNvSpPr>
          <p:nvPr/>
        </p:nvSpPr>
        <p:spPr bwMode="auto">
          <a:xfrm>
            <a:off x="4495800" y="24384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blinds(horizontal)">
                                      <p:cBhvr>
                                        <p:cTn id="7" dur="500"/>
                                        <p:tgtEl>
                                          <p:spTgt spid="604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nodeType="withEffect">
                                  <p:stCondLst>
                                    <p:cond delay="0"/>
                                  </p:stCondLst>
                                  <p:childTnLst>
                                    <p:set>
                                      <p:cBhvr>
                                        <p:cTn id="20" dur="1" fill="hold">
                                          <p:stCondLst>
                                            <p:cond delay="0"/>
                                          </p:stCondLst>
                                        </p:cTn>
                                        <p:tgtEl>
                                          <p:spTgt spid="60423"/>
                                        </p:tgtEl>
                                        <p:attrNameLst>
                                          <p:attrName>style.visibility</p:attrName>
                                        </p:attrNameLst>
                                      </p:cBhvr>
                                      <p:to>
                                        <p:strVal val="visible"/>
                                      </p:to>
                                    </p:set>
                                    <p:animEffect transition="in" filter="blinds(horizontal)">
                                      <p:cBhvr>
                                        <p:cTn id="21" dur="500"/>
                                        <p:tgtEl>
                                          <p:spTgt spid="604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par>
                                <p:cTn id="36" presetID="3" presetClass="entr" presetSubtype="10" fill="hold" nodeType="withEffect">
                                  <p:stCondLst>
                                    <p:cond delay="0"/>
                                  </p:stCondLst>
                                  <p:childTnLst>
                                    <p:set>
                                      <p:cBhvr>
                                        <p:cTn id="37" dur="1" fill="hold">
                                          <p:stCondLst>
                                            <p:cond delay="0"/>
                                          </p:stCondLst>
                                        </p:cTn>
                                        <p:tgtEl>
                                          <p:spTgt spid="60424"/>
                                        </p:tgtEl>
                                        <p:attrNameLst>
                                          <p:attrName>style.visibility</p:attrName>
                                        </p:attrNameLst>
                                      </p:cBhvr>
                                      <p:to>
                                        <p:strVal val="visible"/>
                                      </p:to>
                                    </p:set>
                                    <p:animEffect transition="in" filter="blinds(horizontal)">
                                      <p:cBhvr>
                                        <p:cTn id="38" dur="500"/>
                                        <p:tgtEl>
                                          <p:spTgt spid="604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nodeType="withEffect">
                                  <p:stCondLst>
                                    <p:cond delay="0"/>
                                  </p:stCondLst>
                                  <p:childTnLst>
                                    <p:set>
                                      <p:cBhvr>
                                        <p:cTn id="45" dur="1" fill="hold">
                                          <p:stCondLst>
                                            <p:cond delay="0"/>
                                          </p:stCondLst>
                                        </p:cTn>
                                        <p:tgtEl>
                                          <p:spTgt spid="60425"/>
                                        </p:tgtEl>
                                        <p:attrNameLst>
                                          <p:attrName>style.visibility</p:attrName>
                                        </p:attrNameLst>
                                      </p:cBhvr>
                                      <p:to>
                                        <p:strVal val="visible"/>
                                      </p:to>
                                    </p:set>
                                    <p:animEffect transition="in" filter="blinds(horizontal)">
                                      <p:cBhvr>
                                        <p:cTn id="46" dur="500"/>
                                        <p:tgtEl>
                                          <p:spTgt spid="604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linds(horizontal)">
                                      <p:cBhvr>
                                        <p:cTn id="54" dur="500"/>
                                        <p:tgtEl>
                                          <p:spTgt spid="22"/>
                                        </p:tgtEl>
                                      </p:cBhvr>
                                    </p:animEffect>
                                  </p:childTnLst>
                                </p:cTn>
                              </p:par>
                              <p:par>
                                <p:cTn id="55" presetID="3" presetClass="entr" presetSubtype="1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par>
                                <p:cTn id="58" presetID="3" presetClass="entr" presetSubtype="1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P spid="15" grpId="0"/>
      <p:bldP spid="17" grpId="0"/>
      <p:bldP spid="19"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4800"/>
            <a:ext cx="3162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0"/>
          <p:cNvSpPr>
            <a:spLocks noChangeArrowheads="1"/>
          </p:cNvSpPr>
          <p:nvPr/>
        </p:nvSpPr>
        <p:spPr bwMode="auto">
          <a:xfrm>
            <a:off x="76200" y="10668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Put this in (i) and integrate over the entire volume v’ of  the dielectric</a:t>
            </a:r>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16764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0"/>
          <p:cNvSpPr>
            <a:spLocks noChangeArrowheads="1"/>
          </p:cNvSpPr>
          <p:nvPr/>
        </p:nvSpPr>
        <p:spPr bwMode="auto">
          <a:xfrm>
            <a:off x="228600" y="2743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Applying Divergence Theorem to the first term</a:t>
            </a:r>
          </a:p>
        </p:txBody>
      </p:sp>
      <p:pic>
        <p:nvPicPr>
          <p:cNvPr id="245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52800"/>
            <a:ext cx="457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0"/>
          <p:cNvSpPr>
            <a:spLocks noChangeArrowheads="1"/>
          </p:cNvSpPr>
          <p:nvPr/>
        </p:nvSpPr>
        <p:spPr bwMode="auto">
          <a:xfrm>
            <a:off x="76200" y="426243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a:t>
            </a:r>
            <a:r>
              <a:rPr lang="en-US" altLang="en-US" sz="2400" b="1">
                <a:latin typeface="Times New Roman" pitchFamily="18" charset="0"/>
                <a:cs typeface="Times New Roman" pitchFamily="18" charset="0"/>
              </a:rPr>
              <a:t>a</a:t>
            </a:r>
            <a:r>
              <a:rPr lang="en-US" altLang="en-US" sz="2400" baseline="-25000">
                <a:latin typeface="Times New Roman" pitchFamily="18" charset="0"/>
                <a:cs typeface="Times New Roman" pitchFamily="18" charset="0"/>
              </a:rPr>
              <a:t>n</a:t>
            </a:r>
            <a:r>
              <a:rPr lang="en-US" altLang="en-US" sz="2400">
                <a:latin typeface="Times New Roman" pitchFamily="18" charset="0"/>
                <a:cs typeface="Times New Roman" pitchFamily="18" charset="0"/>
              </a:rPr>
              <a:t>’ is the outward unit normal to the surface  dS’ of the dielectric</a:t>
            </a:r>
          </a:p>
        </p:txBody>
      </p:sp>
      <p:sp>
        <p:nvSpPr>
          <p:cNvPr id="8" name="Rectangle 20"/>
          <p:cNvSpPr>
            <a:spLocks noChangeArrowheads="1"/>
          </p:cNvSpPr>
          <p:nvPr/>
        </p:nvSpPr>
        <p:spPr bwMode="auto">
          <a:xfrm>
            <a:off x="76200" y="4732338"/>
            <a:ext cx="8763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two terms in (ii) denote the potential due to surface and volume charge distributions with densities</a:t>
            </a:r>
          </a:p>
        </p:txBody>
      </p:sp>
      <p:sp>
        <p:nvSpPr>
          <p:cNvPr id="10" name="Rectangle 20"/>
          <p:cNvSpPr>
            <a:spLocks noChangeArrowheads="1"/>
          </p:cNvSpPr>
          <p:nvPr/>
        </p:nvSpPr>
        <p:spPr bwMode="auto">
          <a:xfrm>
            <a:off x="7086600" y="3459163"/>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(ii)</a:t>
            </a:r>
          </a:p>
        </p:txBody>
      </p:sp>
      <p:pic>
        <p:nvPicPr>
          <p:cNvPr id="2458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25" y="5334000"/>
            <a:ext cx="209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24582"/>
                                        </p:tgtEl>
                                        <p:attrNameLst>
                                          <p:attrName>style.visibility</p:attrName>
                                        </p:attrNameLst>
                                      </p:cBhvr>
                                      <p:to>
                                        <p:strVal val="visible"/>
                                      </p:to>
                                    </p:set>
                                    <p:animEffect transition="in" filter="blinds(horizontal)">
                                      <p:cBhvr>
                                        <p:cTn id="20" dur="500"/>
                                        <p:tgtEl>
                                          <p:spTgt spid="2458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nodeType="withEffect">
                                  <p:stCondLst>
                                    <p:cond delay="0"/>
                                  </p:stCondLst>
                                  <p:childTnLst>
                                    <p:set>
                                      <p:cBhvr>
                                        <p:cTn id="33" dur="1" fill="hold">
                                          <p:stCondLst>
                                            <p:cond delay="0"/>
                                          </p:stCondLst>
                                        </p:cTn>
                                        <p:tgtEl>
                                          <p:spTgt spid="24584"/>
                                        </p:tgtEl>
                                        <p:attrNameLst>
                                          <p:attrName>style.visibility</p:attrName>
                                        </p:attrNameLst>
                                      </p:cBhvr>
                                      <p:to>
                                        <p:strVal val="visible"/>
                                      </p:to>
                                    </p:set>
                                    <p:animEffect transition="in" filter="blinds(horizontal)">
                                      <p:cBhvr>
                                        <p:cTn id="34"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
          <p:cNvSpPr>
            <a:spLocks noChangeArrowheads="1"/>
          </p:cNvSpPr>
          <p:nvPr/>
        </p:nvSpPr>
        <p:spPr bwMode="auto">
          <a:xfrm>
            <a:off x="152400" y="228600"/>
            <a:ext cx="876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ps</a:t>
            </a:r>
            <a:r>
              <a:rPr lang="el-GR" altLang="en-US" sz="2400">
                <a:latin typeface="Times New Roman" pitchFamily="18" charset="0"/>
                <a:cs typeface="Times New Roman" pitchFamily="18" charset="0"/>
              </a:rPr>
              <a:t> </a:t>
            </a:r>
            <a:r>
              <a:rPr lang="en-US" altLang="en-US" sz="2400">
                <a:latin typeface="Times New Roman" pitchFamily="18" charset="0"/>
                <a:cs typeface="Times New Roman" pitchFamily="18" charset="0"/>
              </a:rPr>
              <a:t>and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pv</a:t>
            </a:r>
            <a:r>
              <a:rPr lang="en-US" altLang="en-US" sz="2400">
                <a:latin typeface="Times New Roman" pitchFamily="18" charset="0"/>
                <a:cs typeface="Times New Roman" pitchFamily="18" charset="0"/>
              </a:rPr>
              <a:t> are the bound surface and volume charge densities.</a:t>
            </a:r>
          </a:p>
        </p:txBody>
      </p:sp>
      <p:sp>
        <p:nvSpPr>
          <p:cNvPr id="5" name="Rectangle 20"/>
          <p:cNvSpPr>
            <a:spLocks noChangeArrowheads="1"/>
          </p:cNvSpPr>
          <p:nvPr/>
        </p:nvSpPr>
        <p:spPr bwMode="auto">
          <a:xfrm>
            <a:off x="152400" y="7620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Bound charges are those which are not free to move in the dielectric material.</a:t>
            </a:r>
          </a:p>
        </p:txBody>
      </p:sp>
      <p:sp>
        <p:nvSpPr>
          <p:cNvPr id="6" name="Rectangle 20"/>
          <p:cNvSpPr>
            <a:spLocks noChangeArrowheads="1"/>
          </p:cNvSpPr>
          <p:nvPr/>
        </p:nvSpPr>
        <p:spPr bwMode="auto">
          <a:xfrm>
            <a:off x="76200" y="3124200"/>
            <a:ext cx="899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total positive bound charge on surface S bounding the dielectric is</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3657600"/>
            <a:ext cx="3565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152400" y="1524000"/>
            <a:ext cx="876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Equation (ii) says that where polarization occurs, an equivalent volume charge density,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pv</a:t>
            </a:r>
            <a:r>
              <a:rPr lang="en-US" altLang="en-US" sz="2400">
                <a:latin typeface="Times New Roman" pitchFamily="18" charset="0"/>
                <a:cs typeface="Times New Roman" pitchFamily="18" charset="0"/>
              </a:rPr>
              <a:t> is formed throughout the dielectric while an equivalent surface charge density,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ps</a:t>
            </a:r>
            <a:r>
              <a:rPr lang="en-US" altLang="en-US" sz="2400">
                <a:latin typeface="Times New Roman" pitchFamily="18" charset="0"/>
                <a:cs typeface="Times New Roman" pitchFamily="18" charset="0"/>
              </a:rPr>
              <a:t> is formed over the surface of dielectric. </a:t>
            </a:r>
          </a:p>
        </p:txBody>
      </p:sp>
      <p:sp>
        <p:nvSpPr>
          <p:cNvPr id="9" name="Rectangle 20"/>
          <p:cNvSpPr>
            <a:spLocks noChangeArrowheads="1"/>
          </p:cNvSpPr>
          <p:nvPr/>
        </p:nvSpPr>
        <p:spPr bwMode="auto">
          <a:xfrm>
            <a:off x="76200" y="4567238"/>
            <a:ext cx="899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while the charge that remains inside S is</a:t>
            </a:r>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053013"/>
            <a:ext cx="4632325"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nodeType="withEffect">
                                  <p:stCondLst>
                                    <p:cond delay="0"/>
                                  </p:stCondLst>
                                  <p:childTnLst>
                                    <p:set>
                                      <p:cBhvr>
                                        <p:cTn id="19" dur="1" fill="hold">
                                          <p:stCondLst>
                                            <p:cond delay="0"/>
                                          </p:stCondLst>
                                        </p:cTn>
                                        <p:tgtEl>
                                          <p:spTgt spid="63490"/>
                                        </p:tgtEl>
                                        <p:attrNameLst>
                                          <p:attrName>style.visibility</p:attrName>
                                        </p:attrNameLst>
                                      </p:cBhvr>
                                      <p:to>
                                        <p:strVal val="visible"/>
                                      </p:to>
                                    </p:set>
                                    <p:animEffect transition="in" filter="blinds(horizontal)">
                                      <p:cBhvr>
                                        <p:cTn id="20" dur="500"/>
                                        <p:tgtEl>
                                          <p:spTgt spid="634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nodeType="withEffect">
                                  <p:stCondLst>
                                    <p:cond delay="0"/>
                                  </p:stCondLst>
                                  <p:childTnLst>
                                    <p:set>
                                      <p:cBhvr>
                                        <p:cTn id="27" dur="1" fill="hold">
                                          <p:stCondLst>
                                            <p:cond delay="0"/>
                                          </p:stCondLst>
                                        </p:cTn>
                                        <p:tgtEl>
                                          <p:spTgt spid="63491"/>
                                        </p:tgtEl>
                                        <p:attrNameLst>
                                          <p:attrName>style.visibility</p:attrName>
                                        </p:attrNameLst>
                                      </p:cBhvr>
                                      <p:to>
                                        <p:strVal val="visible"/>
                                      </p:to>
                                    </p:set>
                                    <p:animEffect transition="in" filter="blinds(horizontal)">
                                      <p:cBhvr>
                                        <p:cTn id="28"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
          <p:cNvSpPr>
            <a:spLocks noChangeArrowheads="1"/>
          </p:cNvSpPr>
          <p:nvPr/>
        </p:nvSpPr>
        <p:spPr bwMode="auto">
          <a:xfrm>
            <a:off x="152400" y="304800"/>
            <a:ext cx="899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Total charge on dielectric remains zero.</a:t>
            </a: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838200"/>
            <a:ext cx="5159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0"/>
          <p:cNvSpPr>
            <a:spLocks noChangeArrowheads="1"/>
          </p:cNvSpPr>
          <p:nvPr/>
        </p:nvSpPr>
        <p:spPr bwMode="auto">
          <a:xfrm>
            <a:off x="304800" y="1027113"/>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Total charge  =</a:t>
            </a:r>
          </a:p>
        </p:txBody>
      </p:sp>
      <p:sp>
        <p:nvSpPr>
          <p:cNvPr id="7" name="Rectangle 20"/>
          <p:cNvSpPr>
            <a:spLocks noChangeArrowheads="1"/>
          </p:cNvSpPr>
          <p:nvPr/>
        </p:nvSpPr>
        <p:spPr bwMode="auto">
          <a:xfrm>
            <a:off x="304800" y="2052638"/>
            <a:ext cx="899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When dielectric contains free charge</a:t>
            </a:r>
          </a:p>
        </p:txBody>
      </p:sp>
      <p:sp>
        <p:nvSpPr>
          <p:cNvPr id="8" name="Rectangle 20"/>
          <p:cNvSpPr>
            <a:spLocks noChangeArrowheads="1"/>
          </p:cNvSpPr>
          <p:nvPr/>
        </p:nvSpPr>
        <p:spPr bwMode="auto">
          <a:xfrm>
            <a:off x="152400" y="2522538"/>
            <a:ext cx="8991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If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v </a:t>
            </a:r>
            <a:r>
              <a:rPr lang="en-US" altLang="en-US" sz="2400">
                <a:latin typeface="Times New Roman" pitchFamily="18" charset="0"/>
                <a:cs typeface="Times New Roman" pitchFamily="18" charset="0"/>
              </a:rPr>
              <a:t>is the free volume charge density then the total volume charge density</a:t>
            </a:r>
            <a:r>
              <a:rPr lang="en-US" altLang="en-US" sz="2400" baseline="-25000">
                <a:latin typeface="Times New Roman" pitchFamily="18" charset="0"/>
                <a:cs typeface="Times New Roman" pitchFamily="18" charset="0"/>
              </a:rPr>
              <a:t>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t</a:t>
            </a:r>
            <a:endParaRPr lang="en-US" altLang="en-US" sz="2400">
              <a:latin typeface="Times New Roman" pitchFamily="18" charset="0"/>
              <a:cs typeface="Times New Roman" pitchFamily="18" charset="0"/>
            </a:endParaRPr>
          </a:p>
        </p:txBody>
      </p:sp>
      <p:pic>
        <p:nvPicPr>
          <p:cNvPr id="645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200400"/>
            <a:ext cx="40957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0"/>
          <p:cNvSpPr>
            <a:spLocks noChangeArrowheads="1"/>
          </p:cNvSpPr>
          <p:nvPr/>
        </p:nvSpPr>
        <p:spPr bwMode="auto">
          <a:xfrm>
            <a:off x="1219200" y="37338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Hence</a:t>
            </a:r>
          </a:p>
        </p:txBody>
      </p:sp>
      <p:pic>
        <p:nvPicPr>
          <p:cNvPr id="645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02225"/>
            <a:ext cx="1447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038600"/>
            <a:ext cx="3013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763" y="4629150"/>
            <a:ext cx="2574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0"/>
          <p:cNvSpPr>
            <a:spLocks noChangeArrowheads="1"/>
          </p:cNvSpPr>
          <p:nvPr/>
        </p:nvSpPr>
        <p:spPr bwMode="auto">
          <a:xfrm>
            <a:off x="914400" y="54864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a:t>
            </a:r>
          </a:p>
        </p:txBody>
      </p:sp>
      <p:pic>
        <p:nvPicPr>
          <p:cNvPr id="6452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5838825"/>
            <a:ext cx="2103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64514"/>
                                        </p:tgtEl>
                                        <p:attrNameLst>
                                          <p:attrName>style.visibility</p:attrName>
                                        </p:attrNameLst>
                                      </p:cBhvr>
                                      <p:to>
                                        <p:strVal val="visible"/>
                                      </p:to>
                                    </p:set>
                                    <p:animEffect transition="in" filter="blinds(horizontal)">
                                      <p:cBhvr>
                                        <p:cTn id="10" dur="500"/>
                                        <p:tgtEl>
                                          <p:spTgt spid="645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nodeType="withEffect">
                                  <p:stCondLst>
                                    <p:cond delay="0"/>
                                  </p:stCondLst>
                                  <p:childTnLst>
                                    <p:set>
                                      <p:cBhvr>
                                        <p:cTn id="22" dur="1" fill="hold">
                                          <p:stCondLst>
                                            <p:cond delay="0"/>
                                          </p:stCondLst>
                                        </p:cTn>
                                        <p:tgtEl>
                                          <p:spTgt spid="64515"/>
                                        </p:tgtEl>
                                        <p:attrNameLst>
                                          <p:attrName>style.visibility</p:attrName>
                                        </p:attrNameLst>
                                      </p:cBhvr>
                                      <p:to>
                                        <p:strVal val="visible"/>
                                      </p:to>
                                    </p:set>
                                    <p:animEffect transition="in" filter="blinds(horizontal)">
                                      <p:cBhvr>
                                        <p:cTn id="23" dur="500"/>
                                        <p:tgtEl>
                                          <p:spTgt spid="645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nodeType="withEffect">
                                  <p:stCondLst>
                                    <p:cond delay="0"/>
                                  </p:stCondLst>
                                  <p:childTnLst>
                                    <p:set>
                                      <p:cBhvr>
                                        <p:cTn id="30" dur="1" fill="hold">
                                          <p:stCondLst>
                                            <p:cond delay="0"/>
                                          </p:stCondLst>
                                        </p:cTn>
                                        <p:tgtEl>
                                          <p:spTgt spid="64518"/>
                                        </p:tgtEl>
                                        <p:attrNameLst>
                                          <p:attrName>style.visibility</p:attrName>
                                        </p:attrNameLst>
                                      </p:cBhvr>
                                      <p:to>
                                        <p:strVal val="visible"/>
                                      </p:to>
                                    </p:set>
                                    <p:animEffect transition="in" filter="blinds(horizontal)">
                                      <p:cBhvr>
                                        <p:cTn id="31" dur="500"/>
                                        <p:tgtEl>
                                          <p:spTgt spid="645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64519"/>
                                        </p:tgtEl>
                                        <p:attrNameLst>
                                          <p:attrName>style.visibility</p:attrName>
                                        </p:attrNameLst>
                                      </p:cBhvr>
                                      <p:to>
                                        <p:strVal val="visible"/>
                                      </p:to>
                                    </p:set>
                                    <p:animEffect transition="in" filter="blinds(horizontal)">
                                      <p:cBhvr>
                                        <p:cTn id="36" dur="500"/>
                                        <p:tgtEl>
                                          <p:spTgt spid="645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4517"/>
                                        </p:tgtEl>
                                        <p:attrNameLst>
                                          <p:attrName>style.visibility</p:attrName>
                                        </p:attrNameLst>
                                      </p:cBhvr>
                                      <p:to>
                                        <p:strVal val="visible"/>
                                      </p:to>
                                    </p:set>
                                    <p:animEffect transition="in" filter="blinds(horizontal)">
                                      <p:cBhvr>
                                        <p:cTn id="41" dur="500"/>
                                        <p:tgtEl>
                                          <p:spTgt spid="645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nodeType="withEffect">
                                  <p:stCondLst>
                                    <p:cond delay="0"/>
                                  </p:stCondLst>
                                  <p:childTnLst>
                                    <p:set>
                                      <p:cBhvr>
                                        <p:cTn id="48" dur="1" fill="hold">
                                          <p:stCondLst>
                                            <p:cond delay="0"/>
                                          </p:stCondLst>
                                        </p:cTn>
                                        <p:tgtEl>
                                          <p:spTgt spid="64520"/>
                                        </p:tgtEl>
                                        <p:attrNameLst>
                                          <p:attrName>style.visibility</p:attrName>
                                        </p:attrNameLst>
                                      </p:cBhvr>
                                      <p:to>
                                        <p:strVal val="visible"/>
                                      </p:to>
                                    </p:set>
                                    <p:animEffect transition="in" filter="blinds(horizontal)">
                                      <p:cBhvr>
                                        <p:cTn id="49" dur="500"/>
                                        <p:tgtEl>
                                          <p:spTgt spid="6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20"/>
          <p:cNvSpPr>
            <a:spLocks noChangeArrowheads="1"/>
          </p:cNvSpPr>
          <p:nvPr/>
        </p:nvSpPr>
        <p:spPr bwMode="auto">
          <a:xfrm>
            <a:off x="0" y="50800"/>
            <a:ext cx="899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50000"/>
              </a:lnSpc>
            </a:pPr>
            <a:r>
              <a:rPr lang="en-US" altLang="en-US" sz="2400">
                <a:latin typeface="Times New Roman" pitchFamily="18" charset="0"/>
                <a:cs typeface="Times New Roman" pitchFamily="18" charset="0"/>
              </a:rPr>
              <a:t>The effect of the dielectric on the electric field      is to increase     inside it by an amount     .</a:t>
            </a:r>
          </a:p>
        </p:txBody>
      </p:sp>
      <p:graphicFrame>
        <p:nvGraphicFramePr>
          <p:cNvPr id="2" name="Object 13"/>
          <p:cNvGraphicFramePr>
            <a:graphicFrameLocks noChangeAspect="1"/>
          </p:cNvGraphicFramePr>
          <p:nvPr/>
        </p:nvGraphicFramePr>
        <p:xfrm>
          <a:off x="2057400" y="685800"/>
          <a:ext cx="342900" cy="485775"/>
        </p:xfrm>
        <a:graphic>
          <a:graphicData uri="http://schemas.openxmlformats.org/presentationml/2006/ole">
            <mc:AlternateContent xmlns:mc="http://schemas.openxmlformats.org/markup-compatibility/2006">
              <mc:Choice xmlns:v="urn:schemas-microsoft-com:vml" Requires="v">
                <p:oleObj spid="_x0000_s15467" name="Equation" r:id="rId3" imgW="152280" imgH="215640" progId="Equation.3">
                  <p:embed/>
                </p:oleObj>
              </mc:Choice>
              <mc:Fallback>
                <p:oleObj name="Equation" r:id="rId3" imgW="152280" imgH="215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685800"/>
                        <a:ext cx="3429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 name="Object 13"/>
          <p:cNvGraphicFramePr>
            <a:graphicFrameLocks noChangeAspect="1"/>
          </p:cNvGraphicFramePr>
          <p:nvPr/>
        </p:nvGraphicFramePr>
        <p:xfrm>
          <a:off x="7772400" y="152400"/>
          <a:ext cx="371475" cy="485775"/>
        </p:xfrm>
        <a:graphic>
          <a:graphicData uri="http://schemas.openxmlformats.org/presentationml/2006/ole">
            <mc:AlternateContent xmlns:mc="http://schemas.openxmlformats.org/markup-compatibility/2006">
              <mc:Choice xmlns:v="urn:schemas-microsoft-com:vml" Requires="v">
                <p:oleObj spid="_x0000_s15468" name="Equation" r:id="rId5" imgW="164880" imgH="215640" progId="Equation.3">
                  <p:embed/>
                </p:oleObj>
              </mc:Choice>
              <mc:Fallback>
                <p:oleObj name="Equation" r:id="rId5" imgW="164880" imgH="2156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152400"/>
                        <a:ext cx="3714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4" name="Object 13"/>
          <p:cNvGraphicFramePr>
            <a:graphicFrameLocks noChangeAspect="1"/>
          </p:cNvGraphicFramePr>
          <p:nvPr/>
        </p:nvGraphicFramePr>
        <p:xfrm>
          <a:off x="5791200" y="152400"/>
          <a:ext cx="342900" cy="485775"/>
        </p:xfrm>
        <a:graphic>
          <a:graphicData uri="http://schemas.openxmlformats.org/presentationml/2006/ole">
            <mc:AlternateContent xmlns:mc="http://schemas.openxmlformats.org/markup-compatibility/2006">
              <mc:Choice xmlns:v="urn:schemas-microsoft-com:vml" Requires="v">
                <p:oleObj spid="_x0000_s15469" name="Equation" r:id="rId7" imgW="152280" imgH="215640" progId="Equation.3">
                  <p:embed/>
                </p:oleObj>
              </mc:Choice>
              <mc:Fallback>
                <p:oleObj name="Equation" r:id="rId7" imgW="152280" imgH="2156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52400"/>
                        <a:ext cx="3429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8" name="Rectangle 20"/>
          <p:cNvSpPr>
            <a:spLocks noChangeArrowheads="1"/>
          </p:cNvSpPr>
          <p:nvPr/>
        </p:nvSpPr>
        <p:spPr bwMode="auto">
          <a:xfrm>
            <a:off x="0" y="1219200"/>
            <a:ext cx="899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50000"/>
              </a:lnSpc>
            </a:pPr>
            <a:r>
              <a:rPr lang="en-US" altLang="en-US" sz="2400">
                <a:latin typeface="Times New Roman" pitchFamily="18" charset="0"/>
                <a:cs typeface="Times New Roman" pitchFamily="18" charset="0"/>
              </a:rPr>
              <a:t>The polarization would vary directly as the  applied electric field.</a:t>
            </a:r>
          </a:p>
        </p:txBody>
      </p:sp>
      <p:pic>
        <p:nvPicPr>
          <p:cNvPr id="6554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0525" y="2005013"/>
            <a:ext cx="171767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p:cNvSpPr>
            <a:spLocks noChangeArrowheads="1"/>
          </p:cNvSpPr>
          <p:nvPr/>
        </p:nvSpPr>
        <p:spPr bwMode="auto">
          <a:xfrm>
            <a:off x="76200" y="2511425"/>
            <a:ext cx="899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50000"/>
              </a:lnSpc>
            </a:pPr>
            <a:r>
              <a:rPr lang="en-US" altLang="en-US" sz="2400">
                <a:latin typeface="Times New Roman" pitchFamily="18" charset="0"/>
                <a:cs typeface="Times New Roman" pitchFamily="18" charset="0"/>
              </a:rPr>
              <a:t>Where       is known as the electric susceptibility of the  material</a:t>
            </a:r>
          </a:p>
        </p:txBody>
      </p:sp>
      <p:graphicFrame>
        <p:nvGraphicFramePr>
          <p:cNvPr id="9" name="Object 13"/>
          <p:cNvGraphicFramePr>
            <a:graphicFrameLocks noChangeAspect="1"/>
          </p:cNvGraphicFramePr>
          <p:nvPr/>
        </p:nvGraphicFramePr>
        <p:xfrm>
          <a:off x="990600" y="2590800"/>
          <a:ext cx="428625" cy="514350"/>
        </p:xfrm>
        <a:graphic>
          <a:graphicData uri="http://schemas.openxmlformats.org/presentationml/2006/ole">
            <mc:AlternateContent xmlns:mc="http://schemas.openxmlformats.org/markup-compatibility/2006">
              <mc:Choice xmlns:v="urn:schemas-microsoft-com:vml" Requires="v">
                <p:oleObj spid="_x0000_s15470" name="Equation" r:id="rId10" imgW="190440" imgH="228600" progId="Equation.3">
                  <p:embed/>
                </p:oleObj>
              </mc:Choice>
              <mc:Fallback>
                <p:oleObj name="Equation" r:id="rId10" imgW="19044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2590800"/>
                        <a:ext cx="4286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2" name="Rectangle 20"/>
          <p:cNvSpPr>
            <a:spLocks noChangeArrowheads="1"/>
          </p:cNvSpPr>
          <p:nvPr/>
        </p:nvSpPr>
        <p:spPr bwMode="auto">
          <a:xfrm>
            <a:off x="76200" y="3100053"/>
            <a:ext cx="8991600" cy="11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50000"/>
              </a:lnSpc>
            </a:pPr>
            <a:r>
              <a:rPr lang="en-US" altLang="en-US" sz="2400" dirty="0">
                <a:latin typeface="Times New Roman" pitchFamily="18" charset="0"/>
                <a:cs typeface="Times New Roman" pitchFamily="18" charset="0"/>
              </a:rPr>
              <a:t>It is a measure of how susceptible (or sensitive) a given dielectric is to electric fields.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linds(horizontal)">
                                      <p:cBhvr>
                                        <p:cTn id="10" dur="500"/>
                                        <p:tgtEl>
                                          <p:spTgt spid="655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7412" name="Rectangle 20"/>
          <p:cNvSpPr>
            <a:spLocks noChangeArrowheads="1"/>
          </p:cNvSpPr>
          <p:nvPr/>
        </p:nvSpPr>
        <p:spPr bwMode="auto">
          <a:xfrm>
            <a:off x="152400" y="914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We know that</a:t>
            </a:r>
          </a:p>
        </p:txBody>
      </p:sp>
      <p:sp>
        <p:nvSpPr>
          <p:cNvPr id="16389"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Dielectric Constant and Strength</a:t>
            </a:r>
            <a:endParaRPr lang="en-US" altLang="en-US" sz="2800" b="1" i="1">
              <a:latin typeface="Bradley Hand ITC" pitchFamily="66" charset="0"/>
            </a:endParaRPr>
          </a:p>
        </p:txBody>
      </p:sp>
      <p:sp>
        <p:nvSpPr>
          <p:cNvPr id="17414" name="Rectangle 20"/>
          <p:cNvSpPr>
            <a:spLocks noChangeArrowheads="1"/>
          </p:cNvSpPr>
          <p:nvPr/>
        </p:nvSpPr>
        <p:spPr bwMode="auto">
          <a:xfrm>
            <a:off x="1752600" y="2438400"/>
            <a:ext cx="10668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or</a:t>
            </a:r>
          </a:p>
        </p:txBody>
      </p:sp>
      <p:sp>
        <p:nvSpPr>
          <p:cNvPr id="17415" name="Rectangle 20"/>
          <p:cNvSpPr>
            <a:spLocks noChangeArrowheads="1"/>
          </p:cNvSpPr>
          <p:nvPr/>
        </p:nvSpPr>
        <p:spPr bwMode="auto">
          <a:xfrm>
            <a:off x="76200" y="5149850"/>
            <a:ext cx="906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a:t>
            </a:r>
            <a:r>
              <a:rPr lang="az-Cyrl-AZ" altLang="en-US" sz="2400">
                <a:latin typeface="Times New Roman" pitchFamily="18" charset="0"/>
                <a:cs typeface="Times New Roman" pitchFamily="18" charset="0"/>
              </a:rPr>
              <a:t>є</a:t>
            </a:r>
            <a:r>
              <a:rPr lang="en-US" altLang="en-US" sz="2400">
                <a:latin typeface="Times New Roman" pitchFamily="18" charset="0"/>
                <a:cs typeface="Times New Roman" pitchFamily="18" charset="0"/>
              </a:rPr>
              <a:t> is the permittivity of the dielectric,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o</a:t>
            </a:r>
            <a:r>
              <a:rPr lang="en-US" altLang="en-US" sz="2400">
                <a:latin typeface="Times New Roman" pitchFamily="18" charset="0"/>
                <a:cs typeface="Times New Roman" pitchFamily="18" charset="0"/>
              </a:rPr>
              <a:t> is the permittivity of the free space and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r </a:t>
            </a:r>
            <a:r>
              <a:rPr lang="en-US" altLang="en-US" sz="2400">
                <a:latin typeface="Times New Roman" pitchFamily="18" charset="0"/>
                <a:cs typeface="Times New Roman" pitchFamily="18" charset="0"/>
              </a:rPr>
              <a:t>is the  dielectric constant or relative permittivity.</a:t>
            </a:r>
          </a:p>
        </p:txBody>
      </p:sp>
      <p:sp>
        <p:nvSpPr>
          <p:cNvPr id="17416" name="Rectangle 20"/>
          <p:cNvSpPr>
            <a:spLocks noChangeArrowheads="1"/>
          </p:cNvSpPr>
          <p:nvPr/>
        </p:nvSpPr>
        <p:spPr bwMode="auto">
          <a:xfrm>
            <a:off x="4724400" y="12398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and</a:t>
            </a:r>
          </a:p>
        </p:txBody>
      </p:sp>
      <p:pic>
        <p:nvPicPr>
          <p:cNvPr id="1741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295400"/>
            <a:ext cx="2103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7525" y="1239838"/>
            <a:ext cx="171767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Rectangle 20"/>
          <p:cNvSpPr>
            <a:spLocks noChangeArrowheads="1"/>
          </p:cNvSpPr>
          <p:nvPr/>
        </p:nvSpPr>
        <p:spPr bwMode="auto">
          <a:xfrm>
            <a:off x="990600" y="167640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Thus</a:t>
            </a:r>
          </a:p>
        </p:txBody>
      </p:sp>
      <p:pic>
        <p:nvPicPr>
          <p:cNvPr id="17420" name="Picture 4"/>
          <p:cNvPicPr>
            <a:picLocks noChangeAspect="1" noChangeArrowheads="1"/>
          </p:cNvPicPr>
          <p:nvPr/>
        </p:nvPicPr>
        <p:blipFill>
          <a:blip r:embed="rId6">
            <a:extLst>
              <a:ext uri="{28A0092B-C50C-407E-A947-70E740481C1C}">
                <a14:useLocalDpi xmlns:a14="http://schemas.microsoft.com/office/drawing/2010/main" val="0"/>
              </a:ext>
            </a:extLst>
          </a:blip>
          <a:srcRect l="24277"/>
          <a:stretch>
            <a:fillRect/>
          </a:stretch>
        </p:blipFill>
        <p:spPr bwMode="auto">
          <a:xfrm>
            <a:off x="2057400" y="1905000"/>
            <a:ext cx="41148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743200"/>
            <a:ext cx="1219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Rectangle 20"/>
          <p:cNvSpPr>
            <a:spLocks noChangeArrowheads="1"/>
          </p:cNvSpPr>
          <p:nvPr/>
        </p:nvSpPr>
        <p:spPr bwMode="auto">
          <a:xfrm>
            <a:off x="1828800" y="3276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a:t>
            </a:r>
          </a:p>
        </p:txBody>
      </p:sp>
      <p:graphicFrame>
        <p:nvGraphicFramePr>
          <p:cNvPr id="2" name="Object 13"/>
          <p:cNvGraphicFramePr>
            <a:graphicFrameLocks noChangeAspect="1"/>
          </p:cNvGraphicFramePr>
          <p:nvPr/>
        </p:nvGraphicFramePr>
        <p:xfrm>
          <a:off x="2895600" y="3448050"/>
          <a:ext cx="1171575" cy="514350"/>
        </p:xfrm>
        <a:graphic>
          <a:graphicData uri="http://schemas.openxmlformats.org/presentationml/2006/ole">
            <mc:AlternateContent xmlns:mc="http://schemas.openxmlformats.org/markup-compatibility/2006">
              <mc:Choice xmlns:v="urn:schemas-microsoft-com:vml" Requires="v">
                <p:oleObj spid="_x0000_s16425" name="Equation" r:id="rId8" imgW="520560" imgH="228600" progId="Equation.3">
                  <p:embed/>
                </p:oleObj>
              </mc:Choice>
              <mc:Fallback>
                <p:oleObj name="Equation" r:id="rId8" imgW="52056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3448050"/>
                        <a:ext cx="11715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pic>
        <p:nvPicPr>
          <p:cNvPr id="1742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191000"/>
            <a:ext cx="30765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4" name="Rectangle 20"/>
          <p:cNvSpPr>
            <a:spLocks noChangeArrowheads="1"/>
          </p:cNvSpPr>
          <p:nvPr/>
        </p:nvSpPr>
        <p:spPr bwMode="auto">
          <a:xfrm>
            <a:off x="1905000" y="3951288"/>
            <a:ext cx="10668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and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blinds(horizontal)">
                                      <p:cBhvr>
                                        <p:cTn id="7" dur="500"/>
                                        <p:tgtEl>
                                          <p:spTgt spid="174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2"/>
                                        </p:tgtEl>
                                        <p:attrNameLst>
                                          <p:attrName>style.visibility</p:attrName>
                                        </p:attrNameLst>
                                      </p:cBhvr>
                                      <p:to>
                                        <p:strVal val="visible"/>
                                      </p:to>
                                    </p:set>
                                    <p:animEffect transition="in" filter="blinds(horizontal)">
                                      <p:cBhvr>
                                        <p:cTn id="10" dur="500"/>
                                        <p:tgtEl>
                                          <p:spTgt spid="174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416"/>
                                        </p:tgtEl>
                                        <p:attrNameLst>
                                          <p:attrName>style.visibility</p:attrName>
                                        </p:attrNameLst>
                                      </p:cBhvr>
                                      <p:to>
                                        <p:strVal val="visible"/>
                                      </p:to>
                                    </p:set>
                                    <p:animEffect transition="in" filter="blinds(horizontal)">
                                      <p:cBhvr>
                                        <p:cTn id="13" dur="500"/>
                                        <p:tgtEl>
                                          <p:spTgt spid="17416"/>
                                        </p:tgtEl>
                                      </p:cBhvr>
                                    </p:animEffect>
                                  </p:childTnLst>
                                </p:cTn>
                              </p:par>
                              <p:par>
                                <p:cTn id="14" presetID="3" presetClass="entr" presetSubtype="10" fill="hold" nodeType="withEffect">
                                  <p:stCondLst>
                                    <p:cond delay="0"/>
                                  </p:stCondLst>
                                  <p:childTnLst>
                                    <p:set>
                                      <p:cBhvr>
                                        <p:cTn id="15" dur="1" fill="hold">
                                          <p:stCondLst>
                                            <p:cond delay="0"/>
                                          </p:stCondLst>
                                        </p:cTn>
                                        <p:tgtEl>
                                          <p:spTgt spid="17418"/>
                                        </p:tgtEl>
                                        <p:attrNameLst>
                                          <p:attrName>style.visibility</p:attrName>
                                        </p:attrNameLst>
                                      </p:cBhvr>
                                      <p:to>
                                        <p:strVal val="visible"/>
                                      </p:to>
                                    </p:set>
                                    <p:animEffect transition="in" filter="blinds(horizontal)">
                                      <p:cBhvr>
                                        <p:cTn id="16" dur="500"/>
                                        <p:tgtEl>
                                          <p:spTgt spid="174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419"/>
                                        </p:tgtEl>
                                        <p:attrNameLst>
                                          <p:attrName>style.visibility</p:attrName>
                                        </p:attrNameLst>
                                      </p:cBhvr>
                                      <p:to>
                                        <p:strVal val="visible"/>
                                      </p:to>
                                    </p:set>
                                    <p:animEffect transition="in" filter="blinds(horizontal)">
                                      <p:cBhvr>
                                        <p:cTn id="21" dur="500"/>
                                        <p:tgtEl>
                                          <p:spTgt spid="17419"/>
                                        </p:tgtEl>
                                      </p:cBhvr>
                                    </p:animEffect>
                                  </p:childTnLst>
                                </p:cTn>
                              </p:par>
                              <p:par>
                                <p:cTn id="22" presetID="3" presetClass="entr" presetSubtype="10" fill="hold" nodeType="withEffect">
                                  <p:stCondLst>
                                    <p:cond delay="0"/>
                                  </p:stCondLst>
                                  <p:childTnLst>
                                    <p:set>
                                      <p:cBhvr>
                                        <p:cTn id="23" dur="1" fill="hold">
                                          <p:stCondLst>
                                            <p:cond delay="0"/>
                                          </p:stCondLst>
                                        </p:cTn>
                                        <p:tgtEl>
                                          <p:spTgt spid="17420"/>
                                        </p:tgtEl>
                                        <p:attrNameLst>
                                          <p:attrName>style.visibility</p:attrName>
                                        </p:attrNameLst>
                                      </p:cBhvr>
                                      <p:to>
                                        <p:strVal val="visible"/>
                                      </p:to>
                                    </p:set>
                                    <p:animEffect transition="in" filter="blinds(horizontal)">
                                      <p:cBhvr>
                                        <p:cTn id="24" dur="500"/>
                                        <p:tgtEl>
                                          <p:spTgt spid="174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7414"/>
                                        </p:tgtEl>
                                        <p:attrNameLst>
                                          <p:attrName>style.visibility</p:attrName>
                                        </p:attrNameLst>
                                      </p:cBhvr>
                                      <p:to>
                                        <p:strVal val="visible"/>
                                      </p:to>
                                    </p:set>
                                    <p:animEffect transition="in" filter="blinds(horizontal)">
                                      <p:cBhvr>
                                        <p:cTn id="29" dur="500"/>
                                        <p:tgtEl>
                                          <p:spTgt spid="17414"/>
                                        </p:tgtEl>
                                      </p:cBhvr>
                                    </p:animEffect>
                                  </p:childTnLst>
                                </p:cTn>
                              </p:par>
                              <p:par>
                                <p:cTn id="30" presetID="3" presetClass="entr" presetSubtype="10" fill="hold" nodeType="withEffect">
                                  <p:stCondLst>
                                    <p:cond delay="0"/>
                                  </p:stCondLst>
                                  <p:childTnLst>
                                    <p:set>
                                      <p:cBhvr>
                                        <p:cTn id="31" dur="1" fill="hold">
                                          <p:stCondLst>
                                            <p:cond delay="0"/>
                                          </p:stCondLst>
                                        </p:cTn>
                                        <p:tgtEl>
                                          <p:spTgt spid="17421"/>
                                        </p:tgtEl>
                                        <p:attrNameLst>
                                          <p:attrName>style.visibility</p:attrName>
                                        </p:attrNameLst>
                                      </p:cBhvr>
                                      <p:to>
                                        <p:strVal val="visible"/>
                                      </p:to>
                                    </p:set>
                                    <p:animEffect transition="in" filter="blinds(horizontal)">
                                      <p:cBhvr>
                                        <p:cTn id="32" dur="500"/>
                                        <p:tgtEl>
                                          <p:spTgt spid="1742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422"/>
                                        </p:tgtEl>
                                        <p:attrNameLst>
                                          <p:attrName>style.visibility</p:attrName>
                                        </p:attrNameLst>
                                      </p:cBhvr>
                                      <p:to>
                                        <p:strVal val="visible"/>
                                      </p:to>
                                    </p:set>
                                    <p:animEffect transition="in" filter="blinds(horizontal)">
                                      <p:cBhvr>
                                        <p:cTn id="35" dur="500"/>
                                        <p:tgtEl>
                                          <p:spTgt spid="17422"/>
                                        </p:tgtEl>
                                      </p:cBhvr>
                                    </p:animEffect>
                                  </p:childTnLst>
                                </p:cTn>
                              </p:par>
                              <p:par>
                                <p:cTn id="36" presetID="3" presetClass="entr" presetSubtype="1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424"/>
                                        </p:tgtEl>
                                        <p:attrNameLst>
                                          <p:attrName>style.visibility</p:attrName>
                                        </p:attrNameLst>
                                      </p:cBhvr>
                                      <p:to>
                                        <p:strVal val="visible"/>
                                      </p:to>
                                    </p:set>
                                    <p:animEffect transition="in" filter="blinds(horizontal)">
                                      <p:cBhvr>
                                        <p:cTn id="43" dur="500"/>
                                        <p:tgtEl>
                                          <p:spTgt spid="17424"/>
                                        </p:tgtEl>
                                      </p:cBhvr>
                                    </p:animEffect>
                                  </p:childTnLst>
                                </p:cTn>
                              </p:par>
                              <p:par>
                                <p:cTn id="44" presetID="3" presetClass="entr" presetSubtype="10" fill="hold" nodeType="withEffect">
                                  <p:stCondLst>
                                    <p:cond delay="0"/>
                                  </p:stCondLst>
                                  <p:childTnLst>
                                    <p:set>
                                      <p:cBhvr>
                                        <p:cTn id="45" dur="1" fill="hold">
                                          <p:stCondLst>
                                            <p:cond delay="0"/>
                                          </p:stCondLst>
                                        </p:cTn>
                                        <p:tgtEl>
                                          <p:spTgt spid="17423"/>
                                        </p:tgtEl>
                                        <p:attrNameLst>
                                          <p:attrName>style.visibility</p:attrName>
                                        </p:attrNameLst>
                                      </p:cBhvr>
                                      <p:to>
                                        <p:strVal val="visible"/>
                                      </p:to>
                                    </p:set>
                                    <p:animEffect transition="in" filter="blinds(horizontal)">
                                      <p:cBhvr>
                                        <p:cTn id="46" dur="500"/>
                                        <p:tgtEl>
                                          <p:spTgt spid="1742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415"/>
                                        </p:tgtEl>
                                        <p:attrNameLst>
                                          <p:attrName>style.visibility</p:attrName>
                                        </p:attrNameLst>
                                      </p:cBhvr>
                                      <p:to>
                                        <p:strVal val="visible"/>
                                      </p:to>
                                    </p:set>
                                    <p:animEffect transition="in" filter="blinds(horizontal)">
                                      <p:cBhvr>
                                        <p:cTn id="49"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4" grpId="0"/>
      <p:bldP spid="17415" grpId="0"/>
      <p:bldP spid="17416" grpId="0"/>
      <p:bldP spid="17419" grpId="0"/>
      <p:bldP spid="17422" grpId="0"/>
      <p:bldP spid="174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13"/>
          <p:cNvGraphicFramePr>
            <a:graphicFrameLocks noGrp="1" noChangeAspect="1"/>
          </p:cNvGraphicFramePr>
          <p:nvPr>
            <p:ph sz="quarter" idx="4294967295"/>
          </p:nvPr>
        </p:nvGraphicFramePr>
        <p:xfrm>
          <a:off x="3733800" y="1573213"/>
          <a:ext cx="998538" cy="941387"/>
        </p:xfrm>
        <a:graphic>
          <a:graphicData uri="http://schemas.openxmlformats.org/presentationml/2006/ole">
            <mc:AlternateContent xmlns:mc="http://schemas.openxmlformats.org/markup-compatibility/2006">
              <mc:Choice xmlns:v="urn:schemas-microsoft-com:vml" Requires="v">
                <p:oleObj spid="_x0000_s2083" name="Equation" r:id="rId4" imgW="444240" imgH="419040" progId="Equation.3">
                  <p:embed/>
                </p:oleObj>
              </mc:Choice>
              <mc:Fallback>
                <p:oleObj name="Equation" r:id="rId4" imgW="444240" imgH="41904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573213"/>
                        <a:ext cx="998538" cy="941387"/>
                      </a:xfrm>
                      <a:prstGeom prst="rect">
                        <a:avLst/>
                      </a:prstGeom>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2051"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052" name="Rectangle 20"/>
          <p:cNvSpPr>
            <a:spLocks noChangeArrowheads="1"/>
          </p:cNvSpPr>
          <p:nvPr/>
        </p:nvSpPr>
        <p:spPr bwMode="auto">
          <a:xfrm>
            <a:off x="96838" y="701675"/>
            <a:ext cx="89154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Electric Field Intensity is the force per unit charge when placed in the electric field</a:t>
            </a:r>
          </a:p>
        </p:txBody>
      </p:sp>
      <p:sp>
        <p:nvSpPr>
          <p:cNvPr id="2053" name="Text Box 10"/>
          <p:cNvSpPr txBox="1">
            <a:spLocks noChangeArrowheads="1"/>
          </p:cNvSpPr>
          <p:nvPr/>
        </p:nvSpPr>
        <p:spPr bwMode="auto">
          <a:xfrm>
            <a:off x="1966913" y="152400"/>
            <a:ext cx="4738687"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Electric Field Intensity</a:t>
            </a:r>
            <a:endParaRPr lang="en-US" altLang="en-US" sz="2800" b="1" i="1">
              <a:latin typeface="Bradley Hand ITC" pitchFamily="66" charset="0"/>
            </a:endParaRPr>
          </a:p>
        </p:txBody>
      </p:sp>
      <p:sp>
        <p:nvSpPr>
          <p:cNvPr id="13" name="Rectangle 20"/>
          <p:cNvSpPr>
            <a:spLocks noChangeArrowheads="1"/>
          </p:cNvSpPr>
          <p:nvPr/>
        </p:nvSpPr>
        <p:spPr bwMode="auto">
          <a:xfrm>
            <a:off x="325438" y="2209800"/>
            <a:ext cx="27225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In Vector form</a:t>
            </a:r>
          </a:p>
        </p:txBody>
      </p:sp>
      <p:sp>
        <p:nvSpPr>
          <p:cNvPr id="19" name="Rectangle 20"/>
          <p:cNvSpPr>
            <a:spLocks noChangeArrowheads="1"/>
          </p:cNvSpPr>
          <p:nvPr/>
        </p:nvSpPr>
        <p:spPr bwMode="auto">
          <a:xfrm>
            <a:off x="304800" y="4114800"/>
            <a:ext cx="6151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If we have more than two point charges</a:t>
            </a:r>
          </a:p>
        </p:txBody>
      </p:sp>
      <p:pic>
        <p:nvPicPr>
          <p:cNvPr id="59395" name="Picture 3"/>
          <p:cNvPicPr>
            <a:picLocks noChangeAspect="1" noChangeArrowheads="1"/>
          </p:cNvPicPr>
          <p:nvPr/>
        </p:nvPicPr>
        <p:blipFill>
          <a:blip r:embed="rId6">
            <a:extLst>
              <a:ext uri="{28A0092B-C50C-407E-A947-70E740481C1C}">
                <a14:useLocalDpi xmlns:a14="http://schemas.microsoft.com/office/drawing/2010/main" val="0"/>
              </a:ext>
            </a:extLst>
          </a:blip>
          <a:srcRect l="49892" t="13333" r="7097" b="13333"/>
          <a:stretch>
            <a:fillRect/>
          </a:stretch>
        </p:blipFill>
        <p:spPr bwMode="auto">
          <a:xfrm>
            <a:off x="2590800" y="2971800"/>
            <a:ext cx="20780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0"/>
          <p:cNvSpPr>
            <a:spLocks noChangeArrowheads="1"/>
          </p:cNvSpPr>
          <p:nvPr/>
        </p:nvSpPr>
        <p:spPr bwMode="auto">
          <a:xfrm>
            <a:off x="2230438" y="3082925"/>
            <a:ext cx="665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40000"/>
              </a:lnSpc>
            </a:pPr>
            <a:r>
              <a:rPr lang="en-US" altLang="en-US" sz="2400">
                <a:latin typeface="Times New Roman" pitchFamily="18" charset="0"/>
                <a:cs typeface="Times New Roman" pitchFamily="18" charset="0"/>
              </a:rPr>
              <a:t>E</a:t>
            </a:r>
          </a:p>
        </p:txBody>
      </p:sp>
      <p:pic>
        <p:nvPicPr>
          <p:cNvPr id="5939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7113" y="4876800"/>
            <a:ext cx="3598862"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nodeType="withEffect">
                                  <p:stCondLst>
                                    <p:cond delay="0"/>
                                  </p:stCondLst>
                                  <p:childTnLst>
                                    <p:set>
                                      <p:cBhvr>
                                        <p:cTn id="14" dur="1" fill="hold">
                                          <p:stCondLst>
                                            <p:cond delay="0"/>
                                          </p:stCondLst>
                                        </p:cTn>
                                        <p:tgtEl>
                                          <p:spTgt spid="59395"/>
                                        </p:tgtEl>
                                        <p:attrNameLst>
                                          <p:attrName>style.visibility</p:attrName>
                                        </p:attrNameLst>
                                      </p:cBhvr>
                                      <p:to>
                                        <p:strVal val="visible"/>
                                      </p:to>
                                    </p:set>
                                    <p:animEffect transition="in" filter="blinds(horizontal)">
                                      <p:cBhvr>
                                        <p:cTn id="15" dur="500"/>
                                        <p:tgtEl>
                                          <p:spTgt spid="5939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nodeType="withEffect">
                                  <p:stCondLst>
                                    <p:cond delay="0"/>
                                  </p:stCondLst>
                                  <p:childTnLst>
                                    <p:set>
                                      <p:cBhvr>
                                        <p:cTn id="25" dur="1" fill="hold">
                                          <p:stCondLst>
                                            <p:cond delay="0"/>
                                          </p:stCondLst>
                                        </p:cTn>
                                        <p:tgtEl>
                                          <p:spTgt spid="59396"/>
                                        </p:tgtEl>
                                        <p:attrNameLst>
                                          <p:attrName>style.visibility</p:attrName>
                                        </p:attrNameLst>
                                      </p:cBhvr>
                                      <p:to>
                                        <p:strVal val="visible"/>
                                      </p:to>
                                    </p:set>
                                    <p:animEffect transition="in" filter="blinds(horizontal)">
                                      <p:cBhvr>
                                        <p:cTn id="26"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0"/>
          <p:cNvSpPr>
            <a:spLocks noChangeArrowheads="1"/>
          </p:cNvSpPr>
          <p:nvPr/>
        </p:nvSpPr>
        <p:spPr bwMode="auto">
          <a:xfrm>
            <a:off x="76200" y="323850"/>
            <a:ext cx="899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No dielectric is ideal. When the electric field in a dielectric is sufficiently high then it begins to pull electrons completely out of the molecules, and the dielectric becomes conducting. </a:t>
            </a:r>
          </a:p>
        </p:txBody>
      </p:sp>
      <p:sp>
        <p:nvSpPr>
          <p:cNvPr id="10" name="Rectangle 20"/>
          <p:cNvSpPr>
            <a:spLocks noChangeArrowheads="1"/>
          </p:cNvSpPr>
          <p:nvPr/>
        </p:nvSpPr>
        <p:spPr bwMode="auto">
          <a:xfrm>
            <a:off x="76200" y="1524000"/>
            <a:ext cx="899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When a dielectric becomes conducting then it is called dielectric breakdown. It depends on the type of material, humidity, temperature and the amount of time for which the field is applied.</a:t>
            </a:r>
          </a:p>
        </p:txBody>
      </p:sp>
      <p:sp>
        <p:nvSpPr>
          <p:cNvPr id="12" name="Rectangle 20"/>
          <p:cNvSpPr>
            <a:spLocks noChangeArrowheads="1"/>
          </p:cNvSpPr>
          <p:nvPr/>
        </p:nvSpPr>
        <p:spPr bwMode="auto">
          <a:xfrm>
            <a:off x="76200" y="2819400"/>
            <a:ext cx="899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minimum value of the electric field at which the dielectric breakdown occurs is called the dielectric strength of the dielectric material.</a:t>
            </a:r>
          </a:p>
        </p:txBody>
      </p:sp>
      <p:sp>
        <p:nvSpPr>
          <p:cNvPr id="11" name="Rectangle 20"/>
          <p:cNvSpPr>
            <a:spLocks noChangeArrowheads="1"/>
          </p:cNvSpPr>
          <p:nvPr/>
        </p:nvSpPr>
        <p:spPr bwMode="auto">
          <a:xfrm>
            <a:off x="3733800" y="38100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or</a:t>
            </a:r>
          </a:p>
        </p:txBody>
      </p:sp>
      <p:sp>
        <p:nvSpPr>
          <p:cNvPr id="14" name="Rectangle 20"/>
          <p:cNvSpPr>
            <a:spLocks noChangeArrowheads="1"/>
          </p:cNvSpPr>
          <p:nvPr/>
        </p:nvSpPr>
        <p:spPr bwMode="auto">
          <a:xfrm>
            <a:off x="76200" y="4343400"/>
            <a:ext cx="899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dielectric strength is the maximum value of the electric field that a dielectric can tolerate or withstand without breakdown.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linds(horizontal)">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0" grpId="0"/>
      <p:bldP spid="12" grpId="0"/>
      <p:bldP spid="11"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0723"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Continuity Equation and Relaxation Time</a:t>
            </a:r>
            <a:endParaRPr lang="en-US" altLang="en-US" sz="2800" b="1" i="1">
              <a:latin typeface="Bradley Hand ITC" pitchFamily="66" charset="0"/>
            </a:endParaRPr>
          </a:p>
        </p:txBody>
      </p:sp>
      <p:sp>
        <p:nvSpPr>
          <p:cNvPr id="17415" name="Rectangle 20"/>
          <p:cNvSpPr>
            <a:spLocks noChangeArrowheads="1"/>
          </p:cNvSpPr>
          <p:nvPr/>
        </p:nvSpPr>
        <p:spPr bwMode="auto">
          <a:xfrm>
            <a:off x="152400" y="9334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According to principle of charge conservation, the time rate of decrease of charge within a given volume must be equal to the net outward current flow through the closed surface of the volume.</a:t>
            </a:r>
          </a:p>
        </p:txBody>
      </p:sp>
      <p:sp>
        <p:nvSpPr>
          <p:cNvPr id="17" name="Rectangle 20"/>
          <p:cNvSpPr>
            <a:spLocks noChangeArrowheads="1"/>
          </p:cNvSpPr>
          <p:nvPr/>
        </p:nvSpPr>
        <p:spPr bwMode="auto">
          <a:xfrm>
            <a:off x="228600" y="21336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current I</a:t>
            </a:r>
            <a:r>
              <a:rPr lang="en-US" altLang="en-US" sz="2400" baseline="-25000">
                <a:latin typeface="Times New Roman" pitchFamily="18" charset="0"/>
                <a:cs typeface="Times New Roman" pitchFamily="18" charset="0"/>
              </a:rPr>
              <a:t>out</a:t>
            </a:r>
            <a:r>
              <a:rPr lang="en-US" altLang="en-US" sz="2400">
                <a:latin typeface="Times New Roman" pitchFamily="18" charset="0"/>
                <a:cs typeface="Times New Roman" pitchFamily="18" charset="0"/>
              </a:rPr>
              <a:t> coming out of the closed surface</a:t>
            </a:r>
          </a:p>
        </p:txBody>
      </p:sp>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67000"/>
            <a:ext cx="3770313"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
          <p:cNvSpPr>
            <a:spLocks noChangeArrowheads="1"/>
          </p:cNvSpPr>
          <p:nvPr/>
        </p:nvSpPr>
        <p:spPr bwMode="auto">
          <a:xfrm>
            <a:off x="228600" y="35131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Q</a:t>
            </a:r>
            <a:r>
              <a:rPr lang="en-US" altLang="en-US" sz="2400" baseline="-25000">
                <a:latin typeface="Times New Roman" pitchFamily="18" charset="0"/>
                <a:cs typeface="Times New Roman" pitchFamily="18" charset="0"/>
              </a:rPr>
              <a:t>in</a:t>
            </a:r>
            <a:r>
              <a:rPr lang="en-US" altLang="en-US" sz="2400">
                <a:latin typeface="Times New Roman" pitchFamily="18" charset="0"/>
                <a:cs typeface="Times New Roman" pitchFamily="18" charset="0"/>
              </a:rPr>
              <a:t> is the total charge enclosed by the closed surface.</a:t>
            </a:r>
          </a:p>
          <a:p>
            <a:pPr algn="just"/>
            <a:r>
              <a:rPr lang="en-US" altLang="en-US" sz="2400">
                <a:latin typeface="Times New Roman" pitchFamily="18" charset="0"/>
                <a:cs typeface="Times New Roman" pitchFamily="18" charset="0"/>
              </a:rPr>
              <a:t>Using divergence theorem</a:t>
            </a:r>
          </a:p>
        </p:txBody>
      </p:sp>
      <p:pic>
        <p:nvPicPr>
          <p:cNvPr id="696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395788"/>
            <a:ext cx="310673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545138"/>
            <a:ext cx="5105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0"/>
          <p:cNvSpPr>
            <a:spLocks noChangeArrowheads="1"/>
          </p:cNvSpPr>
          <p:nvPr/>
        </p:nvSpPr>
        <p:spPr bwMode="auto">
          <a:xfrm>
            <a:off x="1143000" y="5181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But</a:t>
            </a:r>
          </a:p>
        </p:txBody>
      </p:sp>
      <p:sp>
        <p:nvSpPr>
          <p:cNvPr id="23" name="Rectangle 20"/>
          <p:cNvSpPr>
            <a:spLocks noChangeArrowheads="1"/>
          </p:cNvSpPr>
          <p:nvPr/>
        </p:nvSpPr>
        <p:spPr bwMode="auto">
          <a:xfrm>
            <a:off x="7086600" y="28956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linds(horizontal)">
                                      <p:cBhvr>
                                        <p:cTn id="7" dur="500"/>
                                        <p:tgtEl>
                                          <p:spTgt spid="17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blinds(horizontal)">
                                      <p:cBhvr>
                                        <p:cTn id="12" dur="500"/>
                                        <p:tgtEl>
                                          <p:spTgt spid="696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nodeType="withEffect">
                                  <p:stCondLst>
                                    <p:cond delay="0"/>
                                  </p:stCondLst>
                                  <p:childTnLst>
                                    <p:set>
                                      <p:cBhvr>
                                        <p:cTn id="17" dur="1" fill="hold">
                                          <p:stCondLst>
                                            <p:cond delay="0"/>
                                          </p:stCondLst>
                                        </p:cTn>
                                        <p:tgtEl>
                                          <p:spTgt spid="19">
                                            <p:txEl>
                                              <p:pRg st="0" end="0"/>
                                            </p:txEl>
                                          </p:spTgt>
                                        </p:tgtEl>
                                        <p:attrNameLst>
                                          <p:attrName>style.visibility</p:attrName>
                                        </p:attrNameLst>
                                      </p:cBhvr>
                                      <p:to>
                                        <p:strVal val="visible"/>
                                      </p:to>
                                    </p:set>
                                    <p:animEffect transition="in" filter="blinds(horizontal)">
                                      <p:cBhvr>
                                        <p:cTn id="18" dur="500"/>
                                        <p:tgtEl>
                                          <p:spTgt spid="19">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9">
                                            <p:txEl>
                                              <p:pRg st="1" end="1"/>
                                            </p:txEl>
                                          </p:spTgt>
                                        </p:tgtEl>
                                        <p:attrNameLst>
                                          <p:attrName>style.visibility</p:attrName>
                                        </p:attrNameLst>
                                      </p:cBhvr>
                                      <p:to>
                                        <p:strVal val="visible"/>
                                      </p:to>
                                    </p:set>
                                    <p:animEffect transition="in" filter="blinds(horizontal)">
                                      <p:cBhvr>
                                        <p:cTn id="26" dur="500"/>
                                        <p:tgtEl>
                                          <p:spTgt spid="19">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9636"/>
                                        </p:tgtEl>
                                        <p:attrNameLst>
                                          <p:attrName>style.visibility</p:attrName>
                                        </p:attrNameLst>
                                      </p:cBhvr>
                                      <p:to>
                                        <p:strVal val="visible"/>
                                      </p:to>
                                    </p:set>
                                    <p:animEffect transition="in" filter="blinds(horizontal)">
                                      <p:cBhvr>
                                        <p:cTn id="29" dur="500"/>
                                        <p:tgtEl>
                                          <p:spTgt spid="6963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nodeType="withEffect">
                                  <p:stCondLst>
                                    <p:cond delay="0"/>
                                  </p:stCondLst>
                                  <p:childTnLst>
                                    <p:set>
                                      <p:cBhvr>
                                        <p:cTn id="36" dur="1" fill="hold">
                                          <p:stCondLst>
                                            <p:cond delay="0"/>
                                          </p:stCondLst>
                                        </p:cTn>
                                        <p:tgtEl>
                                          <p:spTgt spid="69637"/>
                                        </p:tgtEl>
                                        <p:attrNameLst>
                                          <p:attrName>style.visibility</p:attrName>
                                        </p:attrNameLst>
                                      </p:cBhvr>
                                      <p:to>
                                        <p:strVal val="visible"/>
                                      </p:to>
                                    </p:set>
                                    <p:animEffect transition="in" filter="blinds(horizontal)">
                                      <p:cBhvr>
                                        <p:cTn id="37"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17" grpId="0"/>
      <p:bldP spid="2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0"/>
          <p:cNvSpPr>
            <a:spLocks noChangeArrowheads="1"/>
          </p:cNvSpPr>
          <p:nvPr/>
        </p:nvSpPr>
        <p:spPr bwMode="auto">
          <a:xfrm>
            <a:off x="76200" y="304800"/>
            <a:ext cx="899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Equation (i) now becomes</a:t>
            </a:r>
          </a:p>
        </p:txBody>
      </p:sp>
      <p:sp>
        <p:nvSpPr>
          <p:cNvPr id="10" name="Rectangle 20"/>
          <p:cNvSpPr>
            <a:spLocks noChangeArrowheads="1"/>
          </p:cNvSpPr>
          <p:nvPr/>
        </p:nvSpPr>
        <p:spPr bwMode="auto">
          <a:xfrm>
            <a:off x="76200" y="2514600"/>
            <a:ext cx="899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is called the continuity of current equation.</a:t>
            </a:r>
          </a:p>
        </p:txBody>
      </p:sp>
      <p:sp>
        <p:nvSpPr>
          <p:cNvPr id="12" name="Rectangle 20"/>
          <p:cNvSpPr>
            <a:spLocks noChangeArrowheads="1"/>
          </p:cNvSpPr>
          <p:nvPr/>
        </p:nvSpPr>
        <p:spPr bwMode="auto">
          <a:xfrm>
            <a:off x="228600" y="31242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b="1">
                <a:latin typeface="Times New Roman" pitchFamily="18" charset="0"/>
                <a:cs typeface="Times New Roman" pitchFamily="18" charset="0"/>
              </a:rPr>
              <a:t>Effect of introducing charge at some interior point of a conductor/dielectric</a:t>
            </a: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50" y="609600"/>
            <a:ext cx="35496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752600"/>
            <a:ext cx="1912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0"/>
          <p:cNvSpPr>
            <a:spLocks noChangeArrowheads="1"/>
          </p:cNvSpPr>
          <p:nvPr/>
        </p:nvSpPr>
        <p:spPr bwMode="auto">
          <a:xfrm>
            <a:off x="2590800" y="18288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or</a:t>
            </a:r>
          </a:p>
        </p:txBody>
      </p:sp>
      <p:sp>
        <p:nvSpPr>
          <p:cNvPr id="13" name="Rectangle 20"/>
          <p:cNvSpPr>
            <a:spLocks noChangeArrowheads="1"/>
          </p:cNvSpPr>
          <p:nvPr/>
        </p:nvSpPr>
        <p:spPr bwMode="auto">
          <a:xfrm>
            <a:off x="228600" y="4110038"/>
            <a:ext cx="899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According to Ohm’s law</a:t>
            </a:r>
          </a:p>
        </p:txBody>
      </p:sp>
      <p:pic>
        <p:nvPicPr>
          <p:cNvPr id="706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438650"/>
            <a:ext cx="15811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0"/>
          <p:cNvSpPr>
            <a:spLocks noChangeArrowheads="1"/>
          </p:cNvSpPr>
          <p:nvPr/>
        </p:nvSpPr>
        <p:spPr bwMode="auto">
          <a:xfrm>
            <a:off x="228600" y="5100638"/>
            <a:ext cx="899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According to Gauss’s law</a:t>
            </a:r>
          </a:p>
        </p:txBody>
      </p:sp>
      <p:pic>
        <p:nvPicPr>
          <p:cNvPr id="706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5334000"/>
            <a:ext cx="17478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0"/>
          <p:cNvSpPr>
            <a:spLocks noChangeArrowheads="1"/>
          </p:cNvSpPr>
          <p:nvPr/>
        </p:nvSpPr>
        <p:spPr bwMode="auto">
          <a:xfrm>
            <a:off x="7086600" y="18288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linds(horizontal)">
                                      <p:cBhvr>
                                        <p:cTn id="7" dur="500"/>
                                        <p:tgtEl>
                                          <p:spTgt spid="16390"/>
                                        </p:tgtEl>
                                      </p:cBhvr>
                                    </p:animEffect>
                                  </p:childTnLst>
                                </p:cTn>
                              </p:par>
                              <p:par>
                                <p:cTn id="8" presetID="3" presetClass="entr" presetSubtype="10" fill="hold" nodeType="withEffect">
                                  <p:stCondLst>
                                    <p:cond delay="0"/>
                                  </p:stCondLst>
                                  <p:childTnLst>
                                    <p:set>
                                      <p:cBhvr>
                                        <p:cTn id="9" dur="1" fill="hold">
                                          <p:stCondLst>
                                            <p:cond delay="0"/>
                                          </p:stCondLst>
                                        </p:cTn>
                                        <p:tgtEl>
                                          <p:spTgt spid="70658"/>
                                        </p:tgtEl>
                                        <p:attrNameLst>
                                          <p:attrName>style.visibility</p:attrName>
                                        </p:attrNameLst>
                                      </p:cBhvr>
                                      <p:to>
                                        <p:strVal val="visible"/>
                                      </p:to>
                                    </p:set>
                                    <p:animEffect transition="in" filter="blinds(horizontal)">
                                      <p:cBhvr>
                                        <p:cTn id="10" dur="500"/>
                                        <p:tgtEl>
                                          <p:spTgt spid="706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70659"/>
                                        </p:tgtEl>
                                        <p:attrNameLst>
                                          <p:attrName>style.visibility</p:attrName>
                                        </p:attrNameLst>
                                      </p:cBhvr>
                                      <p:to>
                                        <p:strVal val="visible"/>
                                      </p:to>
                                    </p:set>
                                    <p:animEffect transition="in" filter="blinds(horizontal)">
                                      <p:cBhvr>
                                        <p:cTn id="21" dur="500"/>
                                        <p:tgtEl>
                                          <p:spTgt spid="7065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nodeType="withEffect">
                                  <p:stCondLst>
                                    <p:cond delay="0"/>
                                  </p:stCondLst>
                                  <p:childTnLst>
                                    <p:set>
                                      <p:cBhvr>
                                        <p:cTn id="36" dur="1" fill="hold">
                                          <p:stCondLst>
                                            <p:cond delay="0"/>
                                          </p:stCondLst>
                                        </p:cTn>
                                        <p:tgtEl>
                                          <p:spTgt spid="70660"/>
                                        </p:tgtEl>
                                        <p:attrNameLst>
                                          <p:attrName>style.visibility</p:attrName>
                                        </p:attrNameLst>
                                      </p:cBhvr>
                                      <p:to>
                                        <p:strVal val="visible"/>
                                      </p:to>
                                    </p:set>
                                    <p:animEffect transition="in" filter="blinds(horizontal)">
                                      <p:cBhvr>
                                        <p:cTn id="37" dur="500"/>
                                        <p:tgtEl>
                                          <p:spTgt spid="706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nodeType="withEffect">
                                  <p:stCondLst>
                                    <p:cond delay="0"/>
                                  </p:stCondLst>
                                  <p:childTnLst>
                                    <p:set>
                                      <p:cBhvr>
                                        <p:cTn id="44" dur="1" fill="hold">
                                          <p:stCondLst>
                                            <p:cond delay="0"/>
                                          </p:stCondLst>
                                        </p:cTn>
                                        <p:tgtEl>
                                          <p:spTgt spid="70661"/>
                                        </p:tgtEl>
                                        <p:attrNameLst>
                                          <p:attrName>style.visibility</p:attrName>
                                        </p:attrNameLst>
                                      </p:cBhvr>
                                      <p:to>
                                        <p:strVal val="visible"/>
                                      </p:to>
                                    </p:set>
                                    <p:animEffect transition="in" filter="blinds(horizontal)">
                                      <p:cBhvr>
                                        <p:cTn id="45"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2" grpId="0"/>
      <p:bldP spid="9" grpId="0"/>
      <p:bldP spid="13"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
          <p:cNvSpPr>
            <a:spLocks noChangeArrowheads="1"/>
          </p:cNvSpPr>
          <p:nvPr/>
        </p:nvSpPr>
        <p:spPr bwMode="auto">
          <a:xfrm>
            <a:off x="76200" y="304800"/>
            <a:ext cx="899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Equation (ii) now becomes</a:t>
            </a:r>
          </a:p>
        </p:txBody>
      </p:sp>
      <p:sp>
        <p:nvSpPr>
          <p:cNvPr id="15" name="Rectangle 20"/>
          <p:cNvSpPr>
            <a:spLocks noChangeArrowheads="1"/>
          </p:cNvSpPr>
          <p:nvPr/>
        </p:nvSpPr>
        <p:spPr bwMode="auto">
          <a:xfrm>
            <a:off x="228600" y="4343400"/>
            <a:ext cx="899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Integrating both sides</a:t>
            </a:r>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762000"/>
            <a:ext cx="36766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824038"/>
            <a:ext cx="24765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0"/>
          <p:cNvSpPr>
            <a:spLocks noChangeArrowheads="1"/>
          </p:cNvSpPr>
          <p:nvPr/>
        </p:nvSpPr>
        <p:spPr bwMode="auto">
          <a:xfrm>
            <a:off x="2590800" y="2052638"/>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or</a:t>
            </a:r>
          </a:p>
        </p:txBody>
      </p:sp>
      <p:sp>
        <p:nvSpPr>
          <p:cNvPr id="18" name="Rectangle 20"/>
          <p:cNvSpPr>
            <a:spLocks noChangeArrowheads="1"/>
          </p:cNvSpPr>
          <p:nvPr/>
        </p:nvSpPr>
        <p:spPr bwMode="auto">
          <a:xfrm>
            <a:off x="152400" y="2751138"/>
            <a:ext cx="8991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is homogeneous liner ordinary differential equation. By separating variables we get</a:t>
            </a:r>
          </a:p>
        </p:txBody>
      </p:sp>
      <p:pic>
        <p:nvPicPr>
          <p:cNvPr id="716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319463"/>
            <a:ext cx="228917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572000"/>
            <a:ext cx="37560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643563"/>
            <a:ext cx="503078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linds(horizontal)">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blinds(horizontal)">
                                      <p:cBhvr>
                                        <p:cTn id="12" dur="500"/>
                                        <p:tgtEl>
                                          <p:spTgt spid="716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nodeType="withEffect">
                                  <p:stCondLst>
                                    <p:cond delay="0"/>
                                  </p:stCondLst>
                                  <p:childTnLst>
                                    <p:set>
                                      <p:cBhvr>
                                        <p:cTn id="22" dur="1" fill="hold">
                                          <p:stCondLst>
                                            <p:cond delay="0"/>
                                          </p:stCondLst>
                                        </p:cTn>
                                        <p:tgtEl>
                                          <p:spTgt spid="71684"/>
                                        </p:tgtEl>
                                        <p:attrNameLst>
                                          <p:attrName>style.visibility</p:attrName>
                                        </p:attrNameLst>
                                      </p:cBhvr>
                                      <p:to>
                                        <p:strVal val="visible"/>
                                      </p:to>
                                    </p:set>
                                    <p:animEffect transition="in" filter="blinds(horizontal)">
                                      <p:cBhvr>
                                        <p:cTn id="23" dur="500"/>
                                        <p:tgtEl>
                                          <p:spTgt spid="716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71685"/>
                                        </p:tgtEl>
                                        <p:attrNameLst>
                                          <p:attrName>style.visibility</p:attrName>
                                        </p:attrNameLst>
                                      </p:cBhvr>
                                      <p:to>
                                        <p:strVal val="visible"/>
                                      </p:to>
                                    </p:set>
                                    <p:animEffect transition="in" filter="blinds(horizontal)">
                                      <p:cBhvr>
                                        <p:cTn id="31" dur="500"/>
                                        <p:tgtEl>
                                          <p:spTgt spid="71685"/>
                                        </p:tgtEl>
                                      </p:cBhvr>
                                    </p:animEffect>
                                  </p:childTnLst>
                                </p:cTn>
                              </p:par>
                              <p:par>
                                <p:cTn id="32" presetID="3" presetClass="entr" presetSubtype="10" fill="hold" nodeType="withEffect">
                                  <p:stCondLst>
                                    <p:cond delay="0"/>
                                  </p:stCondLst>
                                  <p:childTnLst>
                                    <p:set>
                                      <p:cBhvr>
                                        <p:cTn id="33" dur="1" fill="hold">
                                          <p:stCondLst>
                                            <p:cond delay="0"/>
                                          </p:stCondLst>
                                        </p:cTn>
                                        <p:tgtEl>
                                          <p:spTgt spid="71686"/>
                                        </p:tgtEl>
                                        <p:attrNameLst>
                                          <p:attrName>style.visibility</p:attrName>
                                        </p:attrNameLst>
                                      </p:cBhvr>
                                      <p:to>
                                        <p:strVal val="visible"/>
                                      </p:to>
                                    </p:set>
                                    <p:animEffect transition="in" filter="blinds(horizontal)">
                                      <p:cBhvr>
                                        <p:cTn id="34"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8600"/>
            <a:ext cx="24384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143000"/>
            <a:ext cx="114458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0"/>
          <p:cNvSpPr>
            <a:spLocks noChangeArrowheads="1"/>
          </p:cNvSpPr>
          <p:nvPr/>
        </p:nvSpPr>
        <p:spPr bwMode="auto">
          <a:xfrm>
            <a:off x="1828800" y="9906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a:t>
            </a:r>
          </a:p>
        </p:txBody>
      </p:sp>
      <p:pic>
        <p:nvPicPr>
          <p:cNvPr id="727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66468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6248400" y="3000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(iii)</a:t>
            </a:r>
          </a:p>
        </p:txBody>
      </p:sp>
      <p:sp>
        <p:nvSpPr>
          <p:cNvPr id="9" name="Rectangle 20"/>
          <p:cNvSpPr>
            <a:spLocks noChangeArrowheads="1"/>
          </p:cNvSpPr>
          <p:nvPr/>
        </p:nvSpPr>
        <p:spPr bwMode="auto">
          <a:xfrm>
            <a:off x="76200" y="2514600"/>
            <a:ext cx="899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Equation (iii) shows that as a result of introducing charge at some interior point of the material there is a decay of the volume charge density </a:t>
            </a:r>
            <a:r>
              <a:rPr lang="el-GR" altLang="en-US" sz="2400" dirty="0">
                <a:latin typeface="Times New Roman" pitchFamily="18" charset="0"/>
                <a:cs typeface="Times New Roman" pitchFamily="18" charset="0"/>
              </a:rPr>
              <a:t>ρ</a:t>
            </a:r>
            <a:r>
              <a:rPr lang="en-US" altLang="en-US" sz="2400" baseline="-25000" dirty="0">
                <a:latin typeface="Times New Roman" pitchFamily="18" charset="0"/>
                <a:cs typeface="Times New Roman" pitchFamily="18" charset="0"/>
              </a:rPr>
              <a:t>v</a:t>
            </a:r>
            <a:r>
              <a:rPr lang="en-US" altLang="en-US" sz="2400" dirty="0">
                <a:latin typeface="Times New Roman" pitchFamily="18" charset="0"/>
                <a:cs typeface="Times New Roman" pitchFamily="18" charset="0"/>
              </a:rPr>
              <a:t>.</a:t>
            </a:r>
          </a:p>
        </p:txBody>
      </p:sp>
      <p:sp>
        <p:nvSpPr>
          <p:cNvPr id="10" name="Rectangle 20"/>
          <p:cNvSpPr>
            <a:spLocks noChangeArrowheads="1"/>
          </p:cNvSpPr>
          <p:nvPr/>
        </p:nvSpPr>
        <p:spPr bwMode="auto">
          <a:xfrm>
            <a:off x="76200" y="3733800"/>
            <a:ext cx="899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The time constant </a:t>
            </a:r>
            <a:r>
              <a:rPr lang="en-US" altLang="en-US" sz="2400" dirty="0" err="1">
                <a:latin typeface="Times New Roman" pitchFamily="18" charset="0"/>
                <a:cs typeface="Times New Roman" pitchFamily="18" charset="0"/>
              </a:rPr>
              <a:t>T</a:t>
            </a:r>
            <a:r>
              <a:rPr lang="en-US" altLang="en-US" sz="2400" baseline="-25000" dirty="0" err="1">
                <a:latin typeface="Times New Roman" pitchFamily="18" charset="0"/>
                <a:cs typeface="Times New Roman" pitchFamily="18" charset="0"/>
              </a:rPr>
              <a:t>r</a:t>
            </a:r>
            <a:r>
              <a:rPr lang="en-US" altLang="en-US" sz="2400" dirty="0">
                <a:latin typeface="Times New Roman" pitchFamily="18" charset="0"/>
                <a:cs typeface="Times New Roman" pitchFamily="18" charset="0"/>
              </a:rPr>
              <a:t> is known as the relaxation time or the rearrangement time.</a:t>
            </a:r>
          </a:p>
        </p:txBody>
      </p:sp>
      <p:sp>
        <p:nvSpPr>
          <p:cNvPr id="11" name="Rectangle 20"/>
          <p:cNvSpPr>
            <a:spLocks noChangeArrowheads="1"/>
          </p:cNvSpPr>
          <p:nvPr/>
        </p:nvSpPr>
        <p:spPr bwMode="auto">
          <a:xfrm>
            <a:off x="76200" y="4572000"/>
            <a:ext cx="899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Relaxation time is the time in which a charge placed in the interior of a material to drop to e</a:t>
            </a:r>
            <a:r>
              <a:rPr lang="en-US" altLang="en-US" sz="2400" baseline="30000">
                <a:latin typeface="Times New Roman" pitchFamily="18" charset="0"/>
                <a:cs typeface="Times New Roman" pitchFamily="18" charset="0"/>
              </a:rPr>
              <a:t>-1</a:t>
            </a:r>
            <a:r>
              <a:rPr lang="en-US" altLang="en-US" sz="2400">
                <a:latin typeface="Times New Roman" pitchFamily="18" charset="0"/>
                <a:cs typeface="Times New Roman" pitchFamily="18" charset="0"/>
              </a:rPr>
              <a:t> = 36.8 % of its initial value.</a:t>
            </a:r>
          </a:p>
        </p:txBody>
      </p:sp>
      <p:sp>
        <p:nvSpPr>
          <p:cNvPr id="12" name="Rectangle 20"/>
          <p:cNvSpPr>
            <a:spLocks noChangeArrowheads="1"/>
          </p:cNvSpPr>
          <p:nvPr/>
        </p:nvSpPr>
        <p:spPr bwMode="auto">
          <a:xfrm>
            <a:off x="76200" y="5486400"/>
            <a:ext cx="899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For Copper T</a:t>
            </a:r>
            <a:r>
              <a:rPr lang="en-US" altLang="en-US" sz="2400" baseline="-25000">
                <a:latin typeface="Times New Roman" pitchFamily="18" charset="0"/>
                <a:cs typeface="Times New Roman" pitchFamily="18" charset="0"/>
              </a:rPr>
              <a:t>r  </a:t>
            </a:r>
            <a:r>
              <a:rPr lang="en-US" altLang="en-US" sz="2400">
                <a:latin typeface="Times New Roman" pitchFamily="18" charset="0"/>
                <a:cs typeface="Times New Roman" pitchFamily="18" charset="0"/>
              </a:rPr>
              <a:t>= 1.53  x 10</a:t>
            </a:r>
            <a:r>
              <a:rPr lang="en-US" altLang="en-US" sz="2400" baseline="30000">
                <a:latin typeface="Times New Roman" pitchFamily="18" charset="0"/>
                <a:cs typeface="Times New Roman" pitchFamily="18" charset="0"/>
              </a:rPr>
              <a:t>-19</a:t>
            </a:r>
            <a:r>
              <a:rPr lang="en-US" altLang="en-US" sz="2400">
                <a:latin typeface="Times New Roman" pitchFamily="18" charset="0"/>
                <a:cs typeface="Times New Roman" pitchFamily="18" charset="0"/>
              </a:rPr>
              <a:t> sec (short for good conductors)</a:t>
            </a:r>
          </a:p>
          <a:p>
            <a:pPr algn="just"/>
            <a:r>
              <a:rPr lang="en-US" altLang="en-US" sz="2400">
                <a:latin typeface="Times New Roman" pitchFamily="18" charset="0"/>
                <a:cs typeface="Times New Roman" pitchFamily="18" charset="0"/>
              </a:rPr>
              <a:t>For fused Quartz T</a:t>
            </a:r>
            <a:r>
              <a:rPr lang="en-US" altLang="en-US" sz="2400" baseline="-25000">
                <a:latin typeface="Times New Roman" pitchFamily="18" charset="0"/>
                <a:cs typeface="Times New Roman" pitchFamily="18" charset="0"/>
              </a:rPr>
              <a:t>r  </a:t>
            </a:r>
            <a:r>
              <a:rPr lang="en-US" altLang="en-US" sz="2400">
                <a:latin typeface="Times New Roman" pitchFamily="18" charset="0"/>
                <a:cs typeface="Times New Roman" pitchFamily="18" charset="0"/>
              </a:rPr>
              <a:t>= 51.2 days (large for good dielectrics)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blinds(horizontal)">
                                      <p:cBhvr>
                                        <p:cTn id="7" dur="500"/>
                                        <p:tgtEl>
                                          <p:spTgt spid="727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2707"/>
                                        </p:tgtEl>
                                        <p:attrNameLst>
                                          <p:attrName>style.visibility</p:attrName>
                                        </p:attrNameLst>
                                      </p:cBhvr>
                                      <p:to>
                                        <p:strVal val="visible"/>
                                      </p:to>
                                    </p:set>
                                    <p:animEffect transition="in" filter="blinds(horizontal)">
                                      <p:cBhvr>
                                        <p:cTn id="18" dur="500"/>
                                        <p:tgtEl>
                                          <p:spTgt spid="7270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2708"/>
                                        </p:tgtEl>
                                        <p:attrNameLst>
                                          <p:attrName>style.visibility</p:attrName>
                                        </p:attrNameLst>
                                      </p:cBhvr>
                                      <p:to>
                                        <p:strVal val="visible"/>
                                      </p:to>
                                    </p:set>
                                    <p:animEffect transition="in" filter="blinds(horizontal)">
                                      <p:cBhvr>
                                        <p:cTn id="23" dur="500"/>
                                        <p:tgtEl>
                                          <p:spTgt spid="727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4819"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Boundary Conditions</a:t>
            </a:r>
            <a:endParaRPr lang="en-US" altLang="en-US" sz="2800" b="1" i="1">
              <a:latin typeface="Bradley Hand ITC" pitchFamily="66" charset="0"/>
            </a:endParaRPr>
          </a:p>
        </p:txBody>
      </p:sp>
      <p:sp>
        <p:nvSpPr>
          <p:cNvPr id="17415" name="Rectangle 20"/>
          <p:cNvSpPr>
            <a:spLocks noChangeArrowheads="1"/>
          </p:cNvSpPr>
          <p:nvPr/>
        </p:nvSpPr>
        <p:spPr bwMode="auto">
          <a:xfrm>
            <a:off x="152400" y="9334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If the field exists in a region consisting of two different media, the conditions that the field must satisfy at the interface separating the media are called boundary conditions</a:t>
            </a:r>
          </a:p>
        </p:txBody>
      </p:sp>
      <p:sp>
        <p:nvSpPr>
          <p:cNvPr id="17" name="Rectangle 20"/>
          <p:cNvSpPr>
            <a:spLocks noChangeArrowheads="1"/>
          </p:cNvSpPr>
          <p:nvPr/>
        </p:nvSpPr>
        <p:spPr bwMode="auto">
          <a:xfrm>
            <a:off x="152400" y="21336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These conditions are helpful in determining the field on one side of the boundary when the field on other side is known.</a:t>
            </a:r>
          </a:p>
        </p:txBody>
      </p:sp>
      <p:sp>
        <p:nvSpPr>
          <p:cNvPr id="19" name="Rectangle 20"/>
          <p:cNvSpPr>
            <a:spLocks noChangeArrowheads="1"/>
          </p:cNvSpPr>
          <p:nvPr/>
        </p:nvSpPr>
        <p:spPr bwMode="auto">
          <a:xfrm>
            <a:off x="152400" y="30480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We will consider the boundary conditions at an interface separating</a:t>
            </a:r>
          </a:p>
        </p:txBody>
      </p:sp>
      <p:sp>
        <p:nvSpPr>
          <p:cNvPr id="12" name="Rectangle 20"/>
          <p:cNvSpPr>
            <a:spLocks noChangeArrowheads="1"/>
          </p:cNvSpPr>
          <p:nvPr/>
        </p:nvSpPr>
        <p:spPr bwMode="auto">
          <a:xfrm>
            <a:off x="228600" y="36004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buFontTx/>
              <a:buAutoNum type="arabicPeriod"/>
            </a:pPr>
            <a:r>
              <a:rPr lang="en-US" altLang="en-US" sz="2400">
                <a:latin typeface="Times New Roman" pitchFamily="18" charset="0"/>
                <a:cs typeface="Times New Roman" pitchFamily="18" charset="0"/>
              </a:rPr>
              <a:t>Dielectric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r1</a:t>
            </a:r>
            <a:r>
              <a:rPr lang="en-US" altLang="en-US" sz="2400">
                <a:latin typeface="Times New Roman" pitchFamily="18" charset="0"/>
                <a:cs typeface="Times New Roman" pitchFamily="18" charset="0"/>
              </a:rPr>
              <a:t>) and Dielectric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r2</a:t>
            </a:r>
            <a:r>
              <a:rPr lang="en-US" altLang="en-US" sz="2400">
                <a:latin typeface="Times New Roman" pitchFamily="18" charset="0"/>
                <a:cs typeface="Times New Roman" pitchFamily="18" charset="0"/>
              </a:rPr>
              <a:t>)</a:t>
            </a:r>
          </a:p>
          <a:p>
            <a:pPr algn="just">
              <a:buFontTx/>
              <a:buAutoNum type="arabicPeriod"/>
            </a:pPr>
            <a:r>
              <a:rPr lang="en-US" altLang="en-US" sz="2400">
                <a:latin typeface="Times New Roman" pitchFamily="18" charset="0"/>
                <a:cs typeface="Times New Roman" pitchFamily="18" charset="0"/>
              </a:rPr>
              <a:t>Conductor and Dielectric</a:t>
            </a:r>
          </a:p>
          <a:p>
            <a:pPr algn="just">
              <a:buFontTx/>
              <a:buAutoNum type="arabicPeriod"/>
            </a:pPr>
            <a:r>
              <a:rPr lang="en-US" altLang="en-US" sz="2400">
                <a:latin typeface="Times New Roman" pitchFamily="18" charset="0"/>
                <a:cs typeface="Times New Roman" pitchFamily="18" charset="0"/>
              </a:rPr>
              <a:t>Conductor and free space</a:t>
            </a:r>
          </a:p>
        </p:txBody>
      </p:sp>
      <p:sp>
        <p:nvSpPr>
          <p:cNvPr id="13" name="Rectangle 20"/>
          <p:cNvSpPr>
            <a:spLocks noChangeArrowheads="1"/>
          </p:cNvSpPr>
          <p:nvPr/>
        </p:nvSpPr>
        <p:spPr bwMode="auto">
          <a:xfrm>
            <a:off x="152400" y="48720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For determining boundary conditions we will use Maxwell’s equations</a:t>
            </a:r>
          </a:p>
        </p:txBody>
      </p:sp>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372100"/>
            <a:ext cx="22621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372100"/>
            <a:ext cx="256698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0"/>
          <p:cNvSpPr>
            <a:spLocks noChangeArrowheads="1"/>
          </p:cNvSpPr>
          <p:nvPr/>
        </p:nvSpPr>
        <p:spPr bwMode="auto">
          <a:xfrm>
            <a:off x="3733800" y="56388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and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linds(horizontal)">
                                      <p:cBhvr>
                                        <p:cTn id="7" dur="500"/>
                                        <p:tgtEl>
                                          <p:spTgt spid="17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nodeType="withEffect">
                                  <p:stCondLst>
                                    <p:cond delay="0"/>
                                  </p:stCondLst>
                                  <p:childTnLst>
                                    <p:set>
                                      <p:cBhvr>
                                        <p:cTn id="29" dur="1" fill="hold">
                                          <p:stCondLst>
                                            <p:cond delay="0"/>
                                          </p:stCondLst>
                                        </p:cTn>
                                        <p:tgtEl>
                                          <p:spTgt spid="74754"/>
                                        </p:tgtEl>
                                        <p:attrNameLst>
                                          <p:attrName>style.visibility</p:attrName>
                                        </p:attrNameLst>
                                      </p:cBhvr>
                                      <p:to>
                                        <p:strVal val="visible"/>
                                      </p:to>
                                    </p:set>
                                    <p:animEffect transition="in" filter="blinds(horizontal)">
                                      <p:cBhvr>
                                        <p:cTn id="30" dur="500"/>
                                        <p:tgtEl>
                                          <p:spTgt spid="7475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nodeType="withEffect">
                                  <p:stCondLst>
                                    <p:cond delay="0"/>
                                  </p:stCondLst>
                                  <p:childTnLst>
                                    <p:set>
                                      <p:cBhvr>
                                        <p:cTn id="35" dur="1" fill="hold">
                                          <p:stCondLst>
                                            <p:cond delay="0"/>
                                          </p:stCondLst>
                                        </p:cTn>
                                        <p:tgtEl>
                                          <p:spTgt spid="74755"/>
                                        </p:tgtEl>
                                        <p:attrNameLst>
                                          <p:attrName>style.visibility</p:attrName>
                                        </p:attrNameLst>
                                      </p:cBhvr>
                                      <p:to>
                                        <p:strVal val="visible"/>
                                      </p:to>
                                    </p:set>
                                    <p:animEffect transition="in" filter="blinds(horizontal)">
                                      <p:cBhvr>
                                        <p:cTn id="36"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17" grpId="0"/>
      <p:bldP spid="19" grpId="0"/>
      <p:bldP spid="12" grpId="0"/>
      <p:bldP spid="13"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7413" name="Text Box 10"/>
          <p:cNvSpPr txBox="1">
            <a:spLocks noChangeArrowheads="1"/>
          </p:cNvSpPr>
          <p:nvPr/>
        </p:nvSpPr>
        <p:spPr bwMode="auto">
          <a:xfrm>
            <a:off x="152400" y="152400"/>
            <a:ext cx="8915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dirty="0">
                <a:latin typeface="Bradley Hand ITC" pitchFamily="66" charset="0"/>
              </a:rPr>
              <a:t>1.Boundary Conditions (Between two different dielectrics)</a:t>
            </a:r>
            <a:endParaRPr lang="en-US" altLang="en-US" sz="2800" b="1" i="1" dirty="0">
              <a:latin typeface="Bradley Hand ITC" pitchFamily="66" charset="0"/>
            </a:endParaRPr>
          </a:p>
        </p:txBody>
      </p:sp>
      <p:sp>
        <p:nvSpPr>
          <p:cNvPr id="17415" name="Rectangle 20"/>
          <p:cNvSpPr>
            <a:spLocks noChangeArrowheads="1"/>
          </p:cNvSpPr>
          <p:nvPr/>
        </p:nvSpPr>
        <p:spPr bwMode="auto">
          <a:xfrm>
            <a:off x="152400" y="9144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Consider the </a:t>
            </a:r>
            <a:r>
              <a:rPr lang="en-US" altLang="en-US" sz="2400" b="1">
                <a:latin typeface="Times New Roman" pitchFamily="18" charset="0"/>
                <a:cs typeface="Times New Roman" pitchFamily="18" charset="0"/>
              </a:rPr>
              <a:t>E</a:t>
            </a:r>
            <a:r>
              <a:rPr lang="en-US" altLang="en-US" sz="2400">
                <a:latin typeface="Times New Roman" pitchFamily="18" charset="0"/>
                <a:cs typeface="Times New Roman" pitchFamily="18" charset="0"/>
              </a:rPr>
              <a:t> field existing in a region consisting of two different dielectrics characterized by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1</a:t>
            </a:r>
            <a:r>
              <a:rPr lang="en-US" altLang="en-US" sz="2400">
                <a:latin typeface="Times New Roman" pitchFamily="18" charset="0"/>
                <a:cs typeface="Times New Roman" pitchFamily="18" charset="0"/>
              </a:rPr>
              <a:t> =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0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r1</a:t>
            </a:r>
            <a:r>
              <a:rPr lang="en-US" altLang="en-US" sz="2400">
                <a:latin typeface="Times New Roman" pitchFamily="18" charset="0"/>
                <a:cs typeface="Times New Roman" pitchFamily="18" charset="0"/>
              </a:rPr>
              <a:t>  and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 =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0 </a:t>
            </a:r>
            <a:r>
              <a:rPr lang="az-Cyrl-AZ" altLang="en-US" sz="2400">
                <a:latin typeface="Times New Roman" pitchFamily="18" charset="0"/>
                <a:cs typeface="Times New Roman" pitchFamily="18" charset="0"/>
              </a:rPr>
              <a:t>є</a:t>
            </a:r>
            <a:r>
              <a:rPr lang="en-US" altLang="en-US" sz="2400" baseline="-25000">
                <a:latin typeface="Times New Roman" pitchFamily="18" charset="0"/>
                <a:cs typeface="Times New Roman" pitchFamily="18" charset="0"/>
              </a:rPr>
              <a:t>r2</a:t>
            </a:r>
            <a:endParaRPr lang="en-US" altLang="en-US" sz="2400">
              <a:latin typeface="Times New Roman" pitchFamily="18" charset="0"/>
              <a:cs typeface="Times New Roman" pitchFamily="18" charset="0"/>
            </a:endParaRPr>
          </a:p>
        </p:txBody>
      </p:sp>
      <p:sp>
        <p:nvSpPr>
          <p:cNvPr id="19" name="Rectangle 20"/>
          <p:cNvSpPr>
            <a:spLocks noChangeArrowheads="1"/>
          </p:cNvSpPr>
          <p:nvPr/>
        </p:nvSpPr>
        <p:spPr bwMode="auto">
          <a:xfrm>
            <a:off x="228600" y="2032000"/>
            <a:ext cx="441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b="1">
                <a:latin typeface="Times New Roman" pitchFamily="18" charset="0"/>
                <a:cs typeface="Times New Roman" pitchFamily="18" charset="0"/>
              </a:rPr>
              <a:t>E</a:t>
            </a:r>
            <a:r>
              <a:rPr lang="en-US" altLang="en-US" sz="2400" b="1" baseline="-25000">
                <a:latin typeface="Times New Roman" pitchFamily="18" charset="0"/>
                <a:cs typeface="Times New Roman" pitchFamily="18" charset="0"/>
              </a:rPr>
              <a:t>1</a:t>
            </a:r>
            <a:r>
              <a:rPr lang="en-US" altLang="en-US" sz="2400">
                <a:latin typeface="Times New Roman" pitchFamily="18" charset="0"/>
                <a:cs typeface="Times New Roman" pitchFamily="18" charset="0"/>
              </a:rPr>
              <a:t> and </a:t>
            </a:r>
            <a:r>
              <a:rPr lang="en-US" altLang="en-US" sz="2400" b="1">
                <a:latin typeface="Times New Roman" pitchFamily="18" charset="0"/>
                <a:cs typeface="Times New Roman" pitchFamily="18" charset="0"/>
              </a:rPr>
              <a:t>E</a:t>
            </a:r>
            <a:r>
              <a:rPr lang="en-US" altLang="en-US" sz="2400" baseline="-25000">
                <a:latin typeface="Times New Roman" pitchFamily="18" charset="0"/>
                <a:cs typeface="Times New Roman" pitchFamily="18" charset="0"/>
              </a:rPr>
              <a:t>2</a:t>
            </a:r>
            <a:r>
              <a:rPr lang="en-US" altLang="en-US" sz="2400">
                <a:latin typeface="Times New Roman" pitchFamily="18" charset="0"/>
                <a:cs typeface="Times New Roman" pitchFamily="18" charset="0"/>
              </a:rPr>
              <a:t> in the media 1 and 2 can be written as</a:t>
            </a:r>
          </a:p>
        </p:txBody>
      </p:sp>
      <p:sp>
        <p:nvSpPr>
          <p:cNvPr id="13" name="Rectangle 20"/>
          <p:cNvSpPr>
            <a:spLocks noChangeArrowheads="1"/>
          </p:cNvSpPr>
          <p:nvPr/>
        </p:nvSpPr>
        <p:spPr bwMode="auto">
          <a:xfrm>
            <a:off x="228600" y="3810000"/>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But</a:t>
            </a:r>
          </a:p>
        </p:txBody>
      </p:sp>
      <p:pic>
        <p:nvPicPr>
          <p:cNvPr id="117762" name="Picture 2"/>
          <p:cNvPicPr>
            <a:picLocks noChangeAspect="1" noChangeArrowheads="1"/>
          </p:cNvPicPr>
          <p:nvPr/>
        </p:nvPicPr>
        <p:blipFill>
          <a:blip r:embed="rId4">
            <a:lum bright="10000"/>
            <a:extLst>
              <a:ext uri="{28A0092B-C50C-407E-A947-70E740481C1C}">
                <a14:useLocalDpi xmlns:a14="http://schemas.microsoft.com/office/drawing/2010/main" val="0"/>
              </a:ext>
            </a:extLst>
          </a:blip>
          <a:srcRect/>
          <a:stretch>
            <a:fillRect/>
          </a:stretch>
        </p:blipFill>
        <p:spPr bwMode="auto">
          <a:xfrm>
            <a:off x="5233988" y="1984375"/>
            <a:ext cx="3833812"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3"/>
          <p:cNvGraphicFramePr>
            <a:graphicFrameLocks noChangeAspect="1"/>
          </p:cNvGraphicFramePr>
          <p:nvPr/>
        </p:nvGraphicFramePr>
        <p:xfrm>
          <a:off x="228600" y="2933700"/>
          <a:ext cx="1885950" cy="571500"/>
        </p:xfrm>
        <a:graphic>
          <a:graphicData uri="http://schemas.openxmlformats.org/presentationml/2006/ole">
            <mc:AlternateContent xmlns:mc="http://schemas.openxmlformats.org/markup-compatibility/2006">
              <mc:Choice xmlns:v="urn:schemas-microsoft-com:vml" Requires="v">
                <p:oleObj spid="_x0000_s17470" name="Equation" r:id="rId5" imgW="838080" imgH="253800" progId="Equation.3">
                  <p:embed/>
                </p:oleObj>
              </mc:Choice>
              <mc:Fallback>
                <p:oleObj name="Equation" r:id="rId5" imgW="838080" imgH="2538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933700"/>
                        <a:ext cx="18859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 name="Object 13"/>
          <p:cNvGraphicFramePr>
            <a:graphicFrameLocks noChangeAspect="1"/>
          </p:cNvGraphicFramePr>
          <p:nvPr/>
        </p:nvGraphicFramePr>
        <p:xfrm>
          <a:off x="2876550" y="2933700"/>
          <a:ext cx="2000250" cy="571500"/>
        </p:xfrm>
        <a:graphic>
          <a:graphicData uri="http://schemas.openxmlformats.org/presentationml/2006/ole">
            <mc:AlternateContent xmlns:mc="http://schemas.openxmlformats.org/markup-compatibility/2006">
              <mc:Choice xmlns:v="urn:schemas-microsoft-com:vml" Requires="v">
                <p:oleObj spid="_x0000_s17471" name="Equation" r:id="rId7" imgW="888840" imgH="253800" progId="Equation.3">
                  <p:embed/>
                </p:oleObj>
              </mc:Choice>
              <mc:Fallback>
                <p:oleObj name="Equation" r:id="rId7" imgW="888840" imgH="2538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6550" y="2933700"/>
                        <a:ext cx="2000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pic>
        <p:nvPicPr>
          <p:cNvPr id="1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3013" y="3505200"/>
            <a:ext cx="22621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0"/>
          <p:cNvSpPr>
            <a:spLocks noChangeArrowheads="1"/>
          </p:cNvSpPr>
          <p:nvPr/>
        </p:nvSpPr>
        <p:spPr bwMode="auto">
          <a:xfrm>
            <a:off x="2133600" y="3043238"/>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and</a:t>
            </a:r>
          </a:p>
        </p:txBody>
      </p:sp>
      <p:pic>
        <p:nvPicPr>
          <p:cNvPr id="117766"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275" y="5562600"/>
            <a:ext cx="78152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0"/>
          <p:cNvSpPr>
            <a:spLocks noChangeArrowheads="1"/>
          </p:cNvSpPr>
          <p:nvPr/>
        </p:nvSpPr>
        <p:spPr bwMode="auto">
          <a:xfrm>
            <a:off x="76200" y="4648200"/>
            <a:ext cx="502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Assuming that the path abcda is very small with respect to the variation in </a:t>
            </a:r>
            <a:r>
              <a:rPr lang="en-US" altLang="en-US" sz="2400" b="1">
                <a:latin typeface="Times New Roman" pitchFamily="18" charset="0"/>
                <a:cs typeface="Times New Roman" pitchFamily="18" charset="0"/>
              </a:rPr>
              <a:t>E</a:t>
            </a:r>
            <a:r>
              <a:rPr lang="en-US" altLang="en-US" sz="2400">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linds(horizontal)">
                                      <p:cBhvr>
                                        <p:cTn id="7" dur="500"/>
                                        <p:tgtEl>
                                          <p:spTgt spid="17415"/>
                                        </p:tgtEl>
                                      </p:cBhvr>
                                    </p:animEffect>
                                  </p:childTnLst>
                                </p:cTn>
                              </p:par>
                              <p:par>
                                <p:cTn id="8" presetID="3" presetClass="entr" presetSubtype="10" fill="hold" nodeType="withEffect">
                                  <p:stCondLst>
                                    <p:cond delay="0"/>
                                  </p:stCondLst>
                                  <p:childTnLst>
                                    <p:set>
                                      <p:cBhvr>
                                        <p:cTn id="9" dur="1" fill="hold">
                                          <p:stCondLst>
                                            <p:cond delay="0"/>
                                          </p:stCondLst>
                                        </p:cTn>
                                        <p:tgtEl>
                                          <p:spTgt spid="117762"/>
                                        </p:tgtEl>
                                        <p:attrNameLst>
                                          <p:attrName>style.visibility</p:attrName>
                                        </p:attrNameLst>
                                      </p:cBhvr>
                                      <p:to>
                                        <p:strVal val="visible"/>
                                      </p:to>
                                    </p:set>
                                    <p:animEffect transition="in" filter="blinds(horizontal)">
                                      <p:cBhvr>
                                        <p:cTn id="10" dur="500"/>
                                        <p:tgtEl>
                                          <p:spTgt spid="1177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17766"/>
                                        </p:tgtEl>
                                        <p:attrNameLst>
                                          <p:attrName>style.visibility</p:attrName>
                                        </p:attrNameLst>
                                      </p:cBhvr>
                                      <p:to>
                                        <p:strVal val="visible"/>
                                      </p:to>
                                    </p:set>
                                    <p:animEffect transition="in" filter="blinds(horizontal)">
                                      <p:cBhvr>
                                        <p:cTn id="44" dur="500"/>
                                        <p:tgtEl>
                                          <p:spTgt spid="117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19" grpId="0"/>
      <p:bldP spid="13" grpId="0"/>
      <p:bldP spid="18"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grpSp>
        <p:nvGrpSpPr>
          <p:cNvPr id="35843" name="Group 7"/>
          <p:cNvGrpSpPr>
            <a:grpSpLocks/>
          </p:cNvGrpSpPr>
          <p:nvPr/>
        </p:nvGrpSpPr>
        <p:grpSpPr bwMode="auto">
          <a:xfrm>
            <a:off x="228600" y="228600"/>
            <a:ext cx="8839200" cy="461963"/>
            <a:chOff x="228600" y="1022499"/>
            <a:chExt cx="8839200" cy="461665"/>
          </a:xfrm>
        </p:grpSpPr>
        <p:sp>
          <p:nvSpPr>
            <p:cNvPr id="35853" name="Rectangle 20"/>
            <p:cNvSpPr>
              <a:spLocks noChangeArrowheads="1"/>
            </p:cNvSpPr>
            <p:nvPr/>
          </p:nvSpPr>
          <p:spPr bwMode="auto">
            <a:xfrm>
              <a:off x="228600" y="1022499"/>
              <a:ext cx="883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As </a:t>
              </a:r>
              <a:r>
                <a:rPr lang="el-GR" altLang="en-US" sz="2400">
                  <a:latin typeface="Times New Roman" pitchFamily="18" charset="0"/>
                  <a:cs typeface="Times New Roman" pitchFamily="18" charset="0"/>
                </a:rPr>
                <a:t>Δ</a:t>
              </a:r>
              <a:r>
                <a:rPr lang="en-US" altLang="en-US" sz="2400">
                  <a:latin typeface="Times New Roman" pitchFamily="18" charset="0"/>
                  <a:cs typeface="Times New Roman" pitchFamily="18" charset="0"/>
                </a:rPr>
                <a:t>h         0 </a:t>
              </a:r>
              <a:endParaRPr lang="en-US" altLang="en-US" sz="2400" b="1">
                <a:latin typeface="Times New Roman" pitchFamily="18" charset="0"/>
                <a:cs typeface="Times New Roman" pitchFamily="18" charset="0"/>
              </a:endParaRPr>
            </a:p>
          </p:txBody>
        </p:sp>
        <p:cxnSp>
          <p:nvCxnSpPr>
            <p:cNvPr id="35854" name="Straight Arrow Connector 6"/>
            <p:cNvCxnSpPr>
              <a:cxnSpLocks noChangeShapeType="1"/>
            </p:cNvCxnSpPr>
            <p:nvPr/>
          </p:nvCxnSpPr>
          <p:spPr bwMode="auto">
            <a:xfrm>
              <a:off x="1219200" y="1251099"/>
              <a:ext cx="3810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pic>
        <p:nvPicPr>
          <p:cNvPr id="118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33400"/>
            <a:ext cx="16287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p:cNvSpPr>
            <a:spLocks noChangeArrowheads="1"/>
          </p:cNvSpPr>
          <p:nvPr/>
        </p:nvSpPr>
        <p:spPr bwMode="auto">
          <a:xfrm>
            <a:off x="152400" y="10747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Thus the tangential components of </a:t>
            </a:r>
            <a:r>
              <a:rPr lang="en-US" altLang="en-US" sz="2400" b="1">
                <a:latin typeface="Times New Roman" pitchFamily="18" charset="0"/>
                <a:cs typeface="Times New Roman" pitchFamily="18" charset="0"/>
              </a:rPr>
              <a:t>E </a:t>
            </a:r>
            <a:r>
              <a:rPr lang="en-US" altLang="en-US" sz="2400">
                <a:latin typeface="Times New Roman" pitchFamily="18" charset="0"/>
                <a:cs typeface="Times New Roman" pitchFamily="18" charset="0"/>
              </a:rPr>
              <a:t>are the same on the two sides of the boundary. </a:t>
            </a:r>
            <a:r>
              <a:rPr lang="en-US" altLang="en-US" sz="2400" b="1">
                <a:latin typeface="Times New Roman" pitchFamily="18" charset="0"/>
                <a:cs typeface="Times New Roman" pitchFamily="18" charset="0"/>
              </a:rPr>
              <a:t>E </a:t>
            </a:r>
            <a:r>
              <a:rPr lang="en-US" altLang="en-US" sz="2400">
                <a:latin typeface="Times New Roman" pitchFamily="18" charset="0"/>
                <a:cs typeface="Times New Roman" pitchFamily="18" charset="0"/>
              </a:rPr>
              <a:t>is continuous across the boundary.</a:t>
            </a:r>
          </a:p>
        </p:txBody>
      </p:sp>
      <p:pic>
        <p:nvPicPr>
          <p:cNvPr id="1187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14563"/>
            <a:ext cx="29464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0"/>
          <p:cNvSpPr>
            <a:spLocks noChangeArrowheads="1"/>
          </p:cNvSpPr>
          <p:nvPr/>
        </p:nvSpPr>
        <p:spPr bwMode="auto">
          <a:xfrm>
            <a:off x="914400" y="2128838"/>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But</a:t>
            </a:r>
          </a:p>
        </p:txBody>
      </p:sp>
      <p:pic>
        <p:nvPicPr>
          <p:cNvPr id="1187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124200"/>
            <a:ext cx="39465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0"/>
          <p:cNvSpPr>
            <a:spLocks noChangeArrowheads="1"/>
          </p:cNvSpPr>
          <p:nvPr/>
        </p:nvSpPr>
        <p:spPr bwMode="auto">
          <a:xfrm>
            <a:off x="1371600" y="2590800"/>
            <a:ext cx="83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Thus</a:t>
            </a:r>
          </a:p>
        </p:txBody>
      </p:sp>
      <p:sp>
        <p:nvSpPr>
          <p:cNvPr id="15" name="Rectangle 20"/>
          <p:cNvSpPr>
            <a:spLocks noChangeArrowheads="1"/>
          </p:cNvSpPr>
          <p:nvPr/>
        </p:nvSpPr>
        <p:spPr bwMode="auto">
          <a:xfrm>
            <a:off x="1676400" y="4495800"/>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or</a:t>
            </a:r>
          </a:p>
        </p:txBody>
      </p:sp>
      <p:pic>
        <p:nvPicPr>
          <p:cNvPr id="1187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481513"/>
            <a:ext cx="14747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0"/>
          <p:cNvSpPr>
            <a:spLocks noChangeArrowheads="1"/>
          </p:cNvSpPr>
          <p:nvPr/>
        </p:nvSpPr>
        <p:spPr bwMode="auto">
          <a:xfrm>
            <a:off x="228600" y="54943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Here </a:t>
            </a:r>
            <a:r>
              <a:rPr lang="en-US" altLang="en-US" sz="2400" b="1" dirty="0">
                <a:latin typeface="Times New Roman" pitchFamily="18" charset="0"/>
                <a:cs typeface="Times New Roman" pitchFamily="18" charset="0"/>
              </a:rPr>
              <a:t>D</a:t>
            </a:r>
            <a:r>
              <a:rPr lang="en-US" altLang="en-US" sz="2400" b="1" baseline="-25000" dirty="0">
                <a:latin typeface="Times New Roman" pitchFamily="18" charset="0"/>
                <a:cs typeface="Times New Roman" pitchFamily="18" charset="0"/>
              </a:rPr>
              <a:t>t</a:t>
            </a:r>
            <a:r>
              <a:rPr lang="en-US" altLang="en-US" sz="2400" b="1" dirty="0">
                <a:latin typeface="Times New Roman" pitchFamily="18" charset="0"/>
                <a:cs typeface="Times New Roman" pitchFamily="18" charset="0"/>
              </a:rPr>
              <a:t> </a:t>
            </a:r>
            <a:r>
              <a:rPr lang="en-US" altLang="en-US" sz="2400" dirty="0">
                <a:latin typeface="Times New Roman" pitchFamily="18" charset="0"/>
                <a:cs typeface="Times New Roman" pitchFamily="18" charset="0"/>
              </a:rPr>
              <a:t>undergoes some change across the surface and is said to be discontinuous across the interface.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blinds(horizontal)">
                                      <p:cBhvr>
                                        <p:cTn id="7" dur="500"/>
                                        <p:tgtEl>
                                          <p:spTgt spid="11878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nodeType="withEffect">
                                  <p:stCondLst>
                                    <p:cond delay="0"/>
                                  </p:stCondLst>
                                  <p:childTnLst>
                                    <p:set>
                                      <p:cBhvr>
                                        <p:cTn id="17" dur="1" fill="hold">
                                          <p:stCondLst>
                                            <p:cond delay="0"/>
                                          </p:stCondLst>
                                        </p:cTn>
                                        <p:tgtEl>
                                          <p:spTgt spid="118787"/>
                                        </p:tgtEl>
                                        <p:attrNameLst>
                                          <p:attrName>style.visibility</p:attrName>
                                        </p:attrNameLst>
                                      </p:cBhvr>
                                      <p:to>
                                        <p:strVal val="visible"/>
                                      </p:to>
                                    </p:set>
                                    <p:animEffect transition="in" filter="blinds(horizontal)">
                                      <p:cBhvr>
                                        <p:cTn id="18" dur="500"/>
                                        <p:tgtEl>
                                          <p:spTgt spid="1187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par>
                                <p:cTn id="24" presetID="3" presetClass="entr" presetSubtype="10" fill="hold" nodeType="withEffect">
                                  <p:stCondLst>
                                    <p:cond delay="0"/>
                                  </p:stCondLst>
                                  <p:childTnLst>
                                    <p:set>
                                      <p:cBhvr>
                                        <p:cTn id="25" dur="1" fill="hold">
                                          <p:stCondLst>
                                            <p:cond delay="0"/>
                                          </p:stCondLst>
                                        </p:cTn>
                                        <p:tgtEl>
                                          <p:spTgt spid="118788"/>
                                        </p:tgtEl>
                                        <p:attrNameLst>
                                          <p:attrName>style.visibility</p:attrName>
                                        </p:attrNameLst>
                                      </p:cBhvr>
                                      <p:to>
                                        <p:strVal val="visible"/>
                                      </p:to>
                                    </p:set>
                                    <p:animEffect transition="in" filter="blinds(horizontal)">
                                      <p:cBhvr>
                                        <p:cTn id="26" dur="500"/>
                                        <p:tgtEl>
                                          <p:spTgt spid="1187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nodeType="withEffect">
                                  <p:stCondLst>
                                    <p:cond delay="0"/>
                                  </p:stCondLst>
                                  <p:childTnLst>
                                    <p:set>
                                      <p:cBhvr>
                                        <p:cTn id="33" dur="1" fill="hold">
                                          <p:stCondLst>
                                            <p:cond delay="0"/>
                                          </p:stCondLst>
                                        </p:cTn>
                                        <p:tgtEl>
                                          <p:spTgt spid="118789"/>
                                        </p:tgtEl>
                                        <p:attrNameLst>
                                          <p:attrName>style.visibility</p:attrName>
                                        </p:attrNameLst>
                                      </p:cBhvr>
                                      <p:to>
                                        <p:strVal val="visible"/>
                                      </p:to>
                                    </p:set>
                                    <p:animEffect transition="in" filter="blinds(horizontal)">
                                      <p:cBhvr>
                                        <p:cTn id="34" dur="500"/>
                                        <p:tgtEl>
                                          <p:spTgt spid="11878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5"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153025" y="61913"/>
            <a:ext cx="3914775"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8600"/>
            <a:ext cx="22098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0"/>
          <p:cNvSpPr>
            <a:spLocks noChangeArrowheads="1"/>
          </p:cNvSpPr>
          <p:nvPr/>
        </p:nvSpPr>
        <p:spPr bwMode="auto">
          <a:xfrm>
            <a:off x="228600" y="4572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Applying</a:t>
            </a:r>
          </a:p>
        </p:txBody>
      </p:sp>
      <p:grpSp>
        <p:nvGrpSpPr>
          <p:cNvPr id="2" name="Group 7"/>
          <p:cNvGrpSpPr>
            <a:grpSpLocks/>
          </p:cNvGrpSpPr>
          <p:nvPr/>
        </p:nvGrpSpPr>
        <p:grpSpPr bwMode="auto">
          <a:xfrm>
            <a:off x="228600" y="1219200"/>
            <a:ext cx="5029200" cy="461963"/>
            <a:chOff x="228600" y="1053543"/>
            <a:chExt cx="8839200" cy="399577"/>
          </a:xfrm>
        </p:grpSpPr>
        <p:sp>
          <p:nvSpPr>
            <p:cNvPr id="36876" name="Rectangle 20"/>
            <p:cNvSpPr>
              <a:spLocks noChangeArrowheads="1"/>
            </p:cNvSpPr>
            <p:nvPr/>
          </p:nvSpPr>
          <p:spPr bwMode="auto">
            <a:xfrm>
              <a:off x="228600" y="1053543"/>
              <a:ext cx="8839200" cy="399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Putting </a:t>
              </a:r>
              <a:r>
                <a:rPr lang="el-GR" altLang="en-US" sz="2400">
                  <a:latin typeface="Times New Roman" pitchFamily="18" charset="0"/>
                  <a:cs typeface="Times New Roman" pitchFamily="18" charset="0"/>
                </a:rPr>
                <a:t>Δ</a:t>
              </a:r>
              <a:r>
                <a:rPr lang="en-US" altLang="en-US" sz="2400">
                  <a:latin typeface="Times New Roman" pitchFamily="18" charset="0"/>
                  <a:cs typeface="Times New Roman" pitchFamily="18" charset="0"/>
                </a:rPr>
                <a:t>h       0 gives </a:t>
              </a:r>
              <a:endParaRPr lang="en-US" altLang="en-US" sz="2400" b="1">
                <a:latin typeface="Times New Roman" pitchFamily="18" charset="0"/>
                <a:cs typeface="Times New Roman" pitchFamily="18" charset="0"/>
              </a:endParaRPr>
            </a:p>
          </p:txBody>
        </p:sp>
        <p:cxnSp>
          <p:nvCxnSpPr>
            <p:cNvPr id="36877" name="Straight Arrow Connector 9"/>
            <p:cNvCxnSpPr>
              <a:cxnSpLocks noChangeShapeType="1"/>
            </p:cNvCxnSpPr>
            <p:nvPr/>
          </p:nvCxnSpPr>
          <p:spPr bwMode="auto">
            <a:xfrm>
              <a:off x="2907145" y="1251100"/>
              <a:ext cx="38100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pic>
        <p:nvPicPr>
          <p:cNvPr id="1198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062163"/>
            <a:ext cx="45878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6963" y="3081338"/>
            <a:ext cx="256063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0"/>
          <p:cNvSpPr>
            <a:spLocks noChangeArrowheads="1"/>
          </p:cNvSpPr>
          <p:nvPr/>
        </p:nvSpPr>
        <p:spPr bwMode="auto">
          <a:xfrm>
            <a:off x="152400" y="376555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s</a:t>
            </a:r>
            <a:r>
              <a:rPr lang="en-US" altLang="en-US" sz="2400">
                <a:latin typeface="Times New Roman" pitchFamily="18" charset="0"/>
                <a:cs typeface="Times New Roman" pitchFamily="18" charset="0"/>
              </a:rPr>
              <a:t> is the free charge density placed deliberately at the boundary</a:t>
            </a:r>
          </a:p>
        </p:txBody>
      </p:sp>
      <p:sp>
        <p:nvSpPr>
          <p:cNvPr id="14" name="Rectangle 20"/>
          <p:cNvSpPr>
            <a:spLocks noChangeArrowheads="1"/>
          </p:cNvSpPr>
          <p:nvPr/>
        </p:nvSpPr>
        <p:spPr bwMode="auto">
          <a:xfrm>
            <a:off x="152400" y="44148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If there is no charge on the boundary i.e.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s</a:t>
            </a:r>
            <a:r>
              <a:rPr lang="en-US" altLang="en-US" sz="2400">
                <a:latin typeface="Times New Roman" pitchFamily="18" charset="0"/>
                <a:cs typeface="Times New Roman" pitchFamily="18" charset="0"/>
              </a:rPr>
              <a:t> = 0 then</a:t>
            </a:r>
          </a:p>
        </p:txBody>
      </p:sp>
      <p:pic>
        <p:nvPicPr>
          <p:cNvPr id="11981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953000"/>
            <a:ext cx="16795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0"/>
          <p:cNvSpPr>
            <a:spLocks noChangeArrowheads="1"/>
          </p:cNvSpPr>
          <p:nvPr/>
        </p:nvSpPr>
        <p:spPr bwMode="auto">
          <a:xfrm>
            <a:off x="152400" y="5486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Thus the normal components of </a:t>
            </a:r>
            <a:r>
              <a:rPr lang="en-US" altLang="en-US" sz="2400" b="1" dirty="0">
                <a:latin typeface="Times New Roman" pitchFamily="18" charset="0"/>
                <a:cs typeface="Times New Roman" pitchFamily="18" charset="0"/>
              </a:rPr>
              <a:t>D </a:t>
            </a:r>
            <a:r>
              <a:rPr lang="en-US" altLang="en-US" sz="2400" dirty="0">
                <a:latin typeface="Times New Roman" pitchFamily="18" charset="0"/>
                <a:cs typeface="Times New Roman" pitchFamily="18" charset="0"/>
              </a:rPr>
              <a:t>is continuous across the surface.</a:t>
            </a:r>
          </a:p>
        </p:txBody>
      </p:sp>
      <p:pic>
        <p:nvPicPr>
          <p:cNvPr id="194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9602" y="5948363"/>
            <a:ext cx="2771179" cy="73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9812"/>
                                        </p:tgtEl>
                                        <p:attrNameLst>
                                          <p:attrName>style.visibility</p:attrName>
                                        </p:attrNameLst>
                                      </p:cBhvr>
                                      <p:to>
                                        <p:strVal val="visible"/>
                                      </p:to>
                                    </p:set>
                                    <p:animEffect transition="in" filter="blinds(horizontal)">
                                      <p:cBhvr>
                                        <p:cTn id="15" dur="500"/>
                                        <p:tgtEl>
                                          <p:spTgt spid="1198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9813"/>
                                        </p:tgtEl>
                                        <p:attrNameLst>
                                          <p:attrName>style.visibility</p:attrName>
                                        </p:attrNameLst>
                                      </p:cBhvr>
                                      <p:to>
                                        <p:strVal val="visible"/>
                                      </p:to>
                                    </p:set>
                                    <p:animEffect transition="in" filter="blinds(horizontal)">
                                      <p:cBhvr>
                                        <p:cTn id="20" dur="500"/>
                                        <p:tgtEl>
                                          <p:spTgt spid="1198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nodeType="withEffect">
                                  <p:stCondLst>
                                    <p:cond delay="0"/>
                                  </p:stCondLst>
                                  <p:childTnLst>
                                    <p:set>
                                      <p:cBhvr>
                                        <p:cTn id="30" dur="1" fill="hold">
                                          <p:stCondLst>
                                            <p:cond delay="0"/>
                                          </p:stCondLst>
                                        </p:cTn>
                                        <p:tgtEl>
                                          <p:spTgt spid="119814"/>
                                        </p:tgtEl>
                                        <p:attrNameLst>
                                          <p:attrName>style.visibility</p:attrName>
                                        </p:attrNameLst>
                                      </p:cBhvr>
                                      <p:to>
                                        <p:strVal val="visible"/>
                                      </p:to>
                                    </p:set>
                                    <p:animEffect transition="in" filter="blinds(horizontal)">
                                      <p:cBhvr>
                                        <p:cTn id="31" dur="500"/>
                                        <p:tgtEl>
                                          <p:spTgt spid="1198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458"/>
                                        </p:tgtEl>
                                        <p:attrNameLst>
                                          <p:attrName>style.visibility</p:attrName>
                                        </p:attrNameLst>
                                      </p:cBhvr>
                                      <p:to>
                                        <p:strVal val="visible"/>
                                      </p:to>
                                    </p:set>
                                    <p:anim calcmode="lin" valueType="num">
                                      <p:cBhvr additive="base">
                                        <p:cTn id="41" dur="500" fill="hold"/>
                                        <p:tgtEl>
                                          <p:spTgt spid="19458"/>
                                        </p:tgtEl>
                                        <p:attrNameLst>
                                          <p:attrName>ppt_x</p:attrName>
                                        </p:attrNameLst>
                                      </p:cBhvr>
                                      <p:tavLst>
                                        <p:tav tm="0">
                                          <p:val>
                                            <p:strVal val="#ppt_x"/>
                                          </p:val>
                                        </p:tav>
                                        <p:tav tm="100000">
                                          <p:val>
                                            <p:strVal val="#ppt_x"/>
                                          </p:val>
                                        </p:tav>
                                      </p:tavLst>
                                    </p:anim>
                                    <p:anim calcmode="lin" valueType="num">
                                      <p:cBhvr additive="base">
                                        <p:cTn id="42"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Refraction of electric field across boundary</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692" y="1600200"/>
            <a:ext cx="4448908" cy="3132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07" y="1635369"/>
            <a:ext cx="4191000" cy="719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590" y="2619376"/>
            <a:ext cx="2876033" cy="633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08" y="4646393"/>
            <a:ext cx="5430838"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5352" y="5170268"/>
            <a:ext cx="31305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4713" y="5722718"/>
            <a:ext cx="2109788" cy="880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5061" y="5746168"/>
            <a:ext cx="1543646" cy="91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20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1507" name="Rectangle 20"/>
          <p:cNvSpPr>
            <a:spLocks noChangeArrowheads="1"/>
          </p:cNvSpPr>
          <p:nvPr/>
        </p:nvSpPr>
        <p:spPr bwMode="auto">
          <a:xfrm>
            <a:off x="96838" y="849313"/>
            <a:ext cx="8915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If there is a continuous charge distribution say along a line, on a surface, or in a volume</a:t>
            </a:r>
          </a:p>
        </p:txBody>
      </p:sp>
      <p:sp>
        <p:nvSpPr>
          <p:cNvPr id="21508"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Electric Field due to Continuous Charge Distribution</a:t>
            </a:r>
            <a:endParaRPr lang="en-US" altLang="en-US" sz="2800" b="1" i="1">
              <a:latin typeface="Bradley Hand ITC" pitchFamily="66" charset="0"/>
            </a:endParaRPr>
          </a:p>
        </p:txBody>
      </p:sp>
      <p:sp>
        <p:nvSpPr>
          <p:cNvPr id="19" name="Rectangle 20"/>
          <p:cNvSpPr>
            <a:spLocks noChangeArrowheads="1"/>
          </p:cNvSpPr>
          <p:nvPr/>
        </p:nvSpPr>
        <p:spPr bwMode="auto">
          <a:xfrm>
            <a:off x="228600" y="38100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charge element dQ and the total charge Q due to these charge distributions can be obtained by</a:t>
            </a:r>
          </a:p>
        </p:txBody>
      </p:sp>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b="12598"/>
          <a:stretch>
            <a:fillRect/>
          </a:stretch>
        </p:blipFill>
        <p:spPr bwMode="auto">
          <a:xfrm>
            <a:off x="3368675" y="1371600"/>
            <a:ext cx="52419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648200"/>
            <a:ext cx="6210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850" y="5638800"/>
            <a:ext cx="64325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blinds(horizontal)">
                                      <p:cBhvr>
                                        <p:cTn id="7" dur="500"/>
                                        <p:tgtEl>
                                          <p:spTgt spid="60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transition="in" filter="blinds(horizontal)">
                                      <p:cBhvr>
                                        <p:cTn id="17" dur="500"/>
                                        <p:tgtEl>
                                          <p:spTgt spid="60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transition="in" filter="blinds(horizontal)">
                                      <p:cBhvr>
                                        <p:cTn id="22"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7082518"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82" y="4572000"/>
            <a:ext cx="8530318" cy="830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334000"/>
            <a:ext cx="20193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238" y="5714707"/>
            <a:ext cx="1376362" cy="76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Box 10"/>
          <p:cNvSpPr txBox="1">
            <a:spLocks noChangeArrowheads="1"/>
          </p:cNvSpPr>
          <p:nvPr/>
        </p:nvSpPr>
        <p:spPr bwMode="auto">
          <a:xfrm>
            <a:off x="152400" y="152400"/>
            <a:ext cx="8915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dirty="0">
                <a:latin typeface="Bradley Hand ITC" pitchFamily="66" charset="0"/>
              </a:rPr>
              <a:t>2. Boundary Conditions (conductor-dielectric)</a:t>
            </a:r>
            <a:endParaRPr lang="en-US" altLang="en-US" sz="2800" b="1" i="1" dirty="0">
              <a:latin typeface="Bradley Hand ITC" pitchFamily="66" charset="0"/>
            </a:endParaRPr>
          </a:p>
        </p:txBody>
      </p:sp>
    </p:spTree>
    <p:extLst>
      <p:ext uri="{BB962C8B-B14F-4D97-AF65-F5344CB8AC3E}">
        <p14:creationId xmlns:p14="http://schemas.microsoft.com/office/powerpoint/2010/main" val="65841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5"/>
                                        </p:tgtEl>
                                        <p:attrNameLst>
                                          <p:attrName>style.visibility</p:attrName>
                                        </p:attrNameLst>
                                      </p:cBhvr>
                                      <p:to>
                                        <p:strVal val="visible"/>
                                      </p:to>
                                    </p:set>
                                    <p:anim calcmode="lin" valueType="num">
                                      <p:cBhvr additive="base">
                                        <p:cTn id="13" dur="500" fill="hold"/>
                                        <p:tgtEl>
                                          <p:spTgt spid="20485"/>
                                        </p:tgtEl>
                                        <p:attrNameLst>
                                          <p:attrName>ppt_x</p:attrName>
                                        </p:attrNameLst>
                                      </p:cBhvr>
                                      <p:tavLst>
                                        <p:tav tm="0">
                                          <p:val>
                                            <p:strVal val="#ppt_x"/>
                                          </p:val>
                                        </p:tav>
                                        <p:tav tm="100000">
                                          <p:val>
                                            <p:strVal val="#ppt_x"/>
                                          </p:val>
                                        </p:tav>
                                      </p:tavLst>
                                    </p:anim>
                                    <p:anim calcmode="lin" valueType="num">
                                      <p:cBhvr additive="base">
                                        <p:cTn id="14"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6"/>
                                        </p:tgtEl>
                                        <p:attrNameLst>
                                          <p:attrName>style.visibility</p:attrName>
                                        </p:attrNameLst>
                                      </p:cBhvr>
                                      <p:to>
                                        <p:strVal val="visible"/>
                                      </p:to>
                                    </p:set>
                                    <p:anim calcmode="lin" valueType="num">
                                      <p:cBhvr additive="base">
                                        <p:cTn id="19" dur="500" fill="hold"/>
                                        <p:tgtEl>
                                          <p:spTgt spid="20486"/>
                                        </p:tgtEl>
                                        <p:attrNameLst>
                                          <p:attrName>ppt_x</p:attrName>
                                        </p:attrNameLst>
                                      </p:cBhvr>
                                      <p:tavLst>
                                        <p:tav tm="0">
                                          <p:val>
                                            <p:strVal val="#ppt_x"/>
                                          </p:val>
                                        </p:tav>
                                        <p:tav tm="100000">
                                          <p:val>
                                            <p:strVal val="#ppt_x"/>
                                          </p:val>
                                        </p:tav>
                                      </p:tavLst>
                                    </p:anim>
                                    <p:anim calcmode="lin" valueType="num">
                                      <p:cBhvr additive="base">
                                        <p:cTn id="20"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38" y="3581400"/>
            <a:ext cx="8229600" cy="1981200"/>
          </a:xfrm>
        </p:spPr>
        <p:txBody>
          <a:bodyPr/>
          <a:lstStyle/>
          <a:p>
            <a:pPr algn="l"/>
            <a:r>
              <a:rPr lang="en-US" sz="2400" dirty="0"/>
              <a:t>Under static conditions, following conclusions can be made:</a:t>
            </a:r>
            <a:br>
              <a:rPr lang="en-US" sz="2400" dirty="0"/>
            </a:br>
            <a:r>
              <a:rPr lang="en-US" sz="2400" dirty="0"/>
              <a:t>1. No electric field exist inside the conductor</a:t>
            </a:r>
            <a:br>
              <a:rPr lang="en-US" sz="2400" dirty="0"/>
            </a:br>
            <a:r>
              <a:rPr lang="en-US" sz="2400" dirty="0"/>
              <a:t>2. There will be no potential difference between any points inside the conductor. The conductor is called equipotential body.</a:t>
            </a:r>
            <a:br>
              <a:rPr lang="en-US" sz="2400" dirty="0"/>
            </a:br>
            <a:r>
              <a:rPr lang="en-US" sz="2400" dirty="0"/>
              <a:t>3. Electric field can be external to the conductor or normal to the surface</a:t>
            </a:r>
          </a:p>
        </p:txBody>
      </p:sp>
      <p:sp>
        <p:nvSpPr>
          <p:cNvPr id="3" name="Content Placeholder 2"/>
          <p:cNvSpPr>
            <a:spLocks noGrp="1"/>
          </p:cNvSpPr>
          <p:nvPr>
            <p:ph idx="1"/>
          </p:nvPr>
        </p:nvSpPr>
        <p:spPr>
          <a:xfrm>
            <a:off x="457200" y="914400"/>
            <a:ext cx="4267200" cy="609600"/>
          </a:xfrm>
        </p:spPr>
        <p:txBody>
          <a:bodyPr/>
          <a:lstStyle/>
          <a:p>
            <a:pPr marL="0" indent="0">
              <a:buNone/>
            </a:pPr>
            <a:r>
              <a:rPr lang="en-US" sz="2800" dirty="0"/>
              <a:t>Inside the conductor</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04800"/>
            <a:ext cx="40386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24000"/>
            <a:ext cx="2217024" cy="59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143000"/>
            <a:ext cx="25908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23611" b="25676"/>
          <a:stretch/>
        </p:blipFill>
        <p:spPr bwMode="auto">
          <a:xfrm>
            <a:off x="410989" y="2362200"/>
            <a:ext cx="2726055" cy="521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1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644" y="6096000"/>
            <a:ext cx="4635356" cy="649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4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510"/>
                                        </p:tgtEl>
                                        <p:attrNameLst>
                                          <p:attrName>style.visibility</p:attrName>
                                        </p:attrNameLst>
                                      </p:cBhvr>
                                      <p:to>
                                        <p:strVal val="visible"/>
                                      </p:to>
                                    </p:set>
                                    <p:anim calcmode="lin" valueType="num">
                                      <p:cBhvr additive="base">
                                        <p:cTn id="31" dur="500" fill="hold"/>
                                        <p:tgtEl>
                                          <p:spTgt spid="21510"/>
                                        </p:tgtEl>
                                        <p:attrNameLst>
                                          <p:attrName>ppt_x</p:attrName>
                                        </p:attrNameLst>
                                      </p:cBhvr>
                                      <p:tavLst>
                                        <p:tav tm="0">
                                          <p:val>
                                            <p:strVal val="#ppt_x"/>
                                          </p:val>
                                        </p:tav>
                                        <p:tav tm="100000">
                                          <p:val>
                                            <p:strVal val="#ppt_x"/>
                                          </p:val>
                                        </p:tav>
                                      </p:tavLst>
                                    </p:anim>
                                    <p:anim calcmode="lin" valueType="num">
                                      <p:cBhvr additive="base">
                                        <p:cTn id="32"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77" y="2066192"/>
            <a:ext cx="507755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1219200"/>
            <a:ext cx="3694404" cy="523220"/>
          </a:xfrm>
          <a:prstGeom prst="rect">
            <a:avLst/>
          </a:prstGeom>
          <a:noFill/>
        </p:spPr>
        <p:txBody>
          <a:bodyPr wrap="square" rtlCol="0">
            <a:spAutoFit/>
          </a:bodyPr>
          <a:lstStyle/>
          <a:p>
            <a:r>
              <a:rPr lang="en-US" sz="2800" dirty="0"/>
              <a:t>For a free space </a:t>
            </a:r>
            <a:r>
              <a:rPr lang="el-GR" sz="2800" dirty="0"/>
              <a:t>ε</a:t>
            </a:r>
            <a:r>
              <a:rPr lang="en-US" sz="2800" baseline="-25000" dirty="0"/>
              <a:t>r </a:t>
            </a:r>
            <a:r>
              <a:rPr lang="en-US" sz="2800" dirty="0"/>
              <a:t>= 1</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0"/>
            <a:ext cx="4370594"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10"/>
          <p:cNvSpPr txBox="1">
            <a:spLocks noChangeArrowheads="1"/>
          </p:cNvSpPr>
          <p:nvPr/>
        </p:nvSpPr>
        <p:spPr bwMode="auto">
          <a:xfrm>
            <a:off x="152400" y="152400"/>
            <a:ext cx="8915400" cy="5847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3200" b="1" i="1" dirty="0">
                <a:latin typeface="Bradley Hand ITC" pitchFamily="66" charset="0"/>
              </a:rPr>
              <a:t>3. Boundary Conditions (conductor - free space)</a:t>
            </a:r>
            <a:endParaRPr lang="en-US" altLang="en-US" sz="3200" b="1" i="1" dirty="0">
              <a:latin typeface="Bradley Hand ITC" pitchFamily="66" charset="0"/>
            </a:endParaRPr>
          </a:p>
        </p:txBody>
      </p:sp>
    </p:spTree>
    <p:extLst>
      <p:ext uri="{BB962C8B-B14F-4D97-AF65-F5344CB8AC3E}">
        <p14:creationId xmlns:p14="http://schemas.microsoft.com/office/powerpoint/2010/main" val="177239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7891"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dirty="0" err="1">
                <a:latin typeface="Bradley Hand ITC" pitchFamily="66" charset="0"/>
              </a:rPr>
              <a:t>Biot-Savart’s</a:t>
            </a:r>
            <a:r>
              <a:rPr lang="en-GB" altLang="en-US" sz="2800" b="1" i="1" dirty="0">
                <a:latin typeface="Bradley Hand ITC" pitchFamily="66" charset="0"/>
              </a:rPr>
              <a:t> Law</a:t>
            </a:r>
            <a:endParaRPr lang="en-US" altLang="en-US" sz="2800" b="1" i="1" dirty="0">
              <a:latin typeface="Bradley Hand ITC" pitchFamily="66" charset="0"/>
            </a:endParaRPr>
          </a:p>
        </p:txBody>
      </p:sp>
      <p:sp>
        <p:nvSpPr>
          <p:cNvPr id="4" name="Rectangle 20"/>
          <p:cNvSpPr>
            <a:spLocks noChangeArrowheads="1"/>
          </p:cNvSpPr>
          <p:nvPr/>
        </p:nvSpPr>
        <p:spPr bwMode="auto">
          <a:xfrm>
            <a:off x="304800" y="685800"/>
            <a:ext cx="8839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It states that the magnetic field intensity </a:t>
            </a:r>
            <a:r>
              <a:rPr lang="en-US" altLang="en-US" sz="2400" dirty="0" err="1">
                <a:latin typeface="Times New Roman" pitchFamily="18" charset="0"/>
                <a:cs typeface="Times New Roman" pitchFamily="18" charset="0"/>
              </a:rPr>
              <a:t>d</a:t>
            </a:r>
            <a:r>
              <a:rPr lang="en-US" altLang="en-US" sz="2400" b="1" dirty="0" err="1">
                <a:latin typeface="Times New Roman" pitchFamily="18" charset="0"/>
                <a:cs typeface="Times New Roman" pitchFamily="18" charset="0"/>
              </a:rPr>
              <a:t>H</a:t>
            </a:r>
            <a:r>
              <a:rPr lang="en-US" altLang="en-US" sz="2400" b="1" dirty="0">
                <a:latin typeface="Times New Roman" pitchFamily="18" charset="0"/>
                <a:cs typeface="Times New Roman" pitchFamily="18" charset="0"/>
              </a:rPr>
              <a:t> </a:t>
            </a:r>
            <a:r>
              <a:rPr lang="en-US" altLang="en-US" sz="2400" dirty="0">
                <a:latin typeface="Times New Roman" pitchFamily="18" charset="0"/>
                <a:cs typeface="Times New Roman" pitchFamily="18" charset="0"/>
              </a:rPr>
              <a:t>produce at a point P by the differential current element </a:t>
            </a:r>
            <a:r>
              <a:rPr lang="en-US" altLang="en-US" sz="2400" dirty="0" err="1">
                <a:latin typeface="Times New Roman" pitchFamily="18" charset="0"/>
                <a:cs typeface="Times New Roman" pitchFamily="18" charset="0"/>
              </a:rPr>
              <a:t>Idl</a:t>
            </a:r>
            <a:r>
              <a:rPr lang="en-US" altLang="en-US" sz="2400" dirty="0">
                <a:latin typeface="Times New Roman" pitchFamily="18" charset="0"/>
                <a:cs typeface="Times New Roman" pitchFamily="18" charset="0"/>
              </a:rPr>
              <a:t> is proportional to the product </a:t>
            </a:r>
            <a:r>
              <a:rPr lang="en-US" altLang="en-US" sz="2400" dirty="0" err="1">
                <a:latin typeface="Times New Roman" pitchFamily="18" charset="0"/>
                <a:cs typeface="Times New Roman" pitchFamily="18" charset="0"/>
              </a:rPr>
              <a:t>Idl</a:t>
            </a:r>
            <a:r>
              <a:rPr lang="en-US" altLang="en-US" sz="2400" dirty="0">
                <a:latin typeface="Times New Roman" pitchFamily="18" charset="0"/>
                <a:cs typeface="Times New Roman" pitchFamily="18" charset="0"/>
              </a:rPr>
              <a:t> and the sine of angle </a:t>
            </a:r>
            <a:r>
              <a:rPr lang="el-GR" altLang="en-US" sz="2400" dirty="0">
                <a:latin typeface="Times New Roman" pitchFamily="18" charset="0"/>
                <a:cs typeface="Times New Roman" pitchFamily="18" charset="0"/>
              </a:rPr>
              <a:t>α</a:t>
            </a:r>
            <a:r>
              <a:rPr lang="en-US" altLang="en-US" sz="2400" dirty="0">
                <a:latin typeface="Times New Roman" pitchFamily="18" charset="0"/>
                <a:cs typeface="Times New Roman" pitchFamily="18" charset="0"/>
              </a:rPr>
              <a:t> between the element and line joining P to the element and is inversely proportional to the square of distance </a:t>
            </a:r>
            <a:r>
              <a:rPr lang="en-US" altLang="en-US" sz="2400" b="1" dirty="0">
                <a:latin typeface="Times New Roman" pitchFamily="18" charset="0"/>
                <a:cs typeface="Times New Roman" pitchFamily="18" charset="0"/>
              </a:rPr>
              <a:t>R</a:t>
            </a:r>
            <a:r>
              <a:rPr lang="en-US" altLang="en-US" sz="2400" dirty="0">
                <a:latin typeface="Times New Roman" pitchFamily="18" charset="0"/>
                <a:cs typeface="Times New Roman" pitchFamily="18" charset="0"/>
              </a:rPr>
              <a:t> between P and the element.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2705100"/>
            <a:ext cx="32670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1" y="2743200"/>
            <a:ext cx="2594749"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4988" y="2895600"/>
            <a:ext cx="225901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2667000" y="3048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or</a:t>
            </a:r>
          </a:p>
        </p:txBody>
      </p:sp>
      <p:pic>
        <p:nvPicPr>
          <p:cNvPr id="358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362" y="4005263"/>
            <a:ext cx="4084638"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p:cNvSpPr>
            <a:spLocks noChangeArrowheads="1"/>
          </p:cNvSpPr>
          <p:nvPr/>
        </p:nvSpPr>
        <p:spPr bwMode="auto">
          <a:xfrm>
            <a:off x="76200" y="502920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dirty="0">
                <a:latin typeface="Times New Roman" pitchFamily="18" charset="0"/>
                <a:cs typeface="Times New Roman" pitchFamily="18" charset="0"/>
              </a:rPr>
              <a:t>The direction of </a:t>
            </a:r>
            <a:r>
              <a:rPr lang="en-US" altLang="en-US" sz="2400" dirty="0" err="1">
                <a:latin typeface="Times New Roman" pitchFamily="18" charset="0"/>
                <a:cs typeface="Times New Roman" pitchFamily="18" charset="0"/>
              </a:rPr>
              <a:t>d</a:t>
            </a:r>
            <a:r>
              <a:rPr lang="en-US" altLang="en-US" sz="2400" b="1" dirty="0" err="1">
                <a:latin typeface="Times New Roman" pitchFamily="18" charset="0"/>
                <a:cs typeface="Times New Roman" pitchFamily="18" charset="0"/>
              </a:rPr>
              <a:t>H</a:t>
            </a:r>
            <a:r>
              <a:rPr lang="en-US" altLang="en-US" sz="2400" b="1" dirty="0">
                <a:latin typeface="Times New Roman" pitchFamily="18" charset="0"/>
                <a:cs typeface="Times New Roman" pitchFamily="18" charset="0"/>
              </a:rPr>
              <a:t> </a:t>
            </a:r>
            <a:r>
              <a:rPr lang="en-US" altLang="en-US" sz="2400" dirty="0">
                <a:latin typeface="Times New Roman" pitchFamily="18" charset="0"/>
                <a:cs typeface="Times New Roman" pitchFamily="18" charset="0"/>
              </a:rPr>
              <a:t>can be determined by the right hand thumb rule with the right hand thumb pointing in the direction of the current, the  right hand fingers encircling the wire in the direction of </a:t>
            </a:r>
            <a:r>
              <a:rPr lang="en-US" altLang="en-US" sz="2400" dirty="0" err="1">
                <a:latin typeface="Times New Roman" pitchFamily="18" charset="0"/>
                <a:cs typeface="Times New Roman" pitchFamily="18" charset="0"/>
              </a:rPr>
              <a:t>d</a:t>
            </a:r>
            <a:r>
              <a:rPr lang="en-US" altLang="en-US" sz="2400" b="1" dirty="0" err="1">
                <a:latin typeface="Times New Roman" pitchFamily="18" charset="0"/>
                <a:cs typeface="Times New Roman" pitchFamily="18" charset="0"/>
              </a:rPr>
              <a:t>H</a:t>
            </a:r>
            <a:endParaRPr lang="en-US" altLang="en-US" sz="24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5844"/>
                                        </p:tgtEl>
                                        <p:attrNameLst>
                                          <p:attrName>style.visibility</p:attrName>
                                        </p:attrNameLst>
                                      </p:cBhvr>
                                      <p:to>
                                        <p:strVal val="visible"/>
                                      </p:to>
                                    </p:set>
                                    <p:animEffect transition="in" filter="blinds(horizontal)">
                                      <p:cBhvr>
                                        <p:cTn id="10" dur="500"/>
                                        <p:tgtEl>
                                          <p:spTgt spid="35844"/>
                                        </p:tgtEl>
                                      </p:cBhvr>
                                    </p:animEffect>
                                  </p:childTnLst>
                                </p:cTn>
                              </p:par>
                              <p:par>
                                <p:cTn id="11" presetID="3" presetClass="entr" presetSubtype="10" fill="hold" nodeType="withEffect">
                                  <p:stCondLst>
                                    <p:cond delay="0"/>
                                  </p:stCondLst>
                                  <p:childTnLst>
                                    <p:set>
                                      <p:cBhvr>
                                        <p:cTn id="12" dur="1" fill="hold">
                                          <p:stCondLst>
                                            <p:cond delay="0"/>
                                          </p:stCondLst>
                                        </p:cTn>
                                        <p:tgtEl>
                                          <p:spTgt spid="35845"/>
                                        </p:tgtEl>
                                        <p:attrNameLst>
                                          <p:attrName>style.visibility</p:attrName>
                                        </p:attrNameLst>
                                      </p:cBhvr>
                                      <p:to>
                                        <p:strVal val="visible"/>
                                      </p:to>
                                    </p:set>
                                    <p:animEffect transition="in" filter="blinds(horizontal)">
                                      <p:cBhvr>
                                        <p:cTn id="13" dur="500"/>
                                        <p:tgtEl>
                                          <p:spTgt spid="358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35846"/>
                                        </p:tgtEl>
                                        <p:attrNameLst>
                                          <p:attrName>style.visibility</p:attrName>
                                        </p:attrNameLst>
                                      </p:cBhvr>
                                      <p:to>
                                        <p:strVal val="visible"/>
                                      </p:to>
                                    </p:set>
                                    <p:animEffect transition="in" filter="blinds(horizontal)">
                                      <p:cBhvr>
                                        <p:cTn id="21" dur="500"/>
                                        <p:tgtEl>
                                          <p:spTgt spid="358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5847"/>
                                        </p:tgtEl>
                                        <p:attrNameLst>
                                          <p:attrName>style.visibility</p:attrName>
                                        </p:attrNameLst>
                                      </p:cBhvr>
                                      <p:to>
                                        <p:strVal val="visible"/>
                                      </p:to>
                                    </p:set>
                                    <p:animEffect transition="in" filter="blinds(horizontal)">
                                      <p:cBhvr>
                                        <p:cTn id="26" dur="500"/>
                                        <p:tgtEl>
                                          <p:spTgt spid="358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600199"/>
            <a:ext cx="3838575" cy="363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00199"/>
            <a:ext cx="2033588" cy="73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 y="2743200"/>
            <a:ext cx="4645819"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425" y="5168853"/>
            <a:ext cx="26193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dirty="0">
                <a:latin typeface="Bradley Hand ITC" pitchFamily="66" charset="0"/>
              </a:rPr>
              <a:t>Application of  </a:t>
            </a:r>
            <a:r>
              <a:rPr lang="en-GB" altLang="en-US" sz="2800" b="1" i="1" dirty="0" err="1">
                <a:latin typeface="Bradley Hand ITC" pitchFamily="66" charset="0"/>
              </a:rPr>
              <a:t>Biot-Savart’s</a:t>
            </a:r>
            <a:r>
              <a:rPr lang="en-GB" altLang="en-US" sz="2800" b="1" i="1" dirty="0">
                <a:latin typeface="Bradley Hand ITC" pitchFamily="66" charset="0"/>
              </a:rPr>
              <a:t> Law</a:t>
            </a:r>
            <a:endParaRPr lang="en-US" altLang="en-US" sz="2800" b="1" i="1" dirty="0">
              <a:latin typeface="Bradley Hand ITC" pitchFamily="66" charset="0"/>
            </a:endParaRPr>
          </a:p>
        </p:txBody>
      </p:sp>
    </p:spTree>
    <p:extLst>
      <p:ext uri="{BB962C8B-B14F-4D97-AF65-F5344CB8AC3E}">
        <p14:creationId xmlns:p14="http://schemas.microsoft.com/office/powerpoint/2010/main" val="3524331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38915"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Ampere’s circuit Law</a:t>
            </a:r>
            <a:endParaRPr lang="en-US" altLang="en-US" sz="2800" b="1" i="1">
              <a:latin typeface="Bradley Hand ITC" pitchFamily="66" charset="0"/>
            </a:endParaRPr>
          </a:p>
        </p:txBody>
      </p:sp>
      <p:sp>
        <p:nvSpPr>
          <p:cNvPr id="4" name="Rectangle 20"/>
          <p:cNvSpPr>
            <a:spLocks noChangeArrowheads="1"/>
          </p:cNvSpPr>
          <p:nvPr/>
        </p:nvSpPr>
        <p:spPr bwMode="auto">
          <a:xfrm>
            <a:off x="228600" y="838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line integral of the tangential component of </a:t>
            </a:r>
            <a:r>
              <a:rPr lang="en-US" altLang="en-US" sz="2400" b="1">
                <a:latin typeface="Times New Roman" pitchFamily="18" charset="0"/>
                <a:cs typeface="Times New Roman" pitchFamily="18" charset="0"/>
              </a:rPr>
              <a:t>H </a:t>
            </a:r>
            <a:r>
              <a:rPr lang="en-US" altLang="en-US" sz="2400">
                <a:latin typeface="Times New Roman" pitchFamily="18" charset="0"/>
                <a:cs typeface="Times New Roman" pitchFamily="18" charset="0"/>
              </a:rPr>
              <a:t>around a close path is the same as the</a:t>
            </a:r>
            <a:r>
              <a:rPr lang="en-US" altLang="en-US" sz="2400" b="1">
                <a:latin typeface="Times New Roman" pitchFamily="18" charset="0"/>
                <a:cs typeface="Times New Roman" pitchFamily="18" charset="0"/>
              </a:rPr>
              <a:t> </a:t>
            </a:r>
            <a:r>
              <a:rPr lang="en-US" altLang="en-US" sz="2400">
                <a:latin typeface="Times New Roman" pitchFamily="18" charset="0"/>
                <a:cs typeface="Times New Roman" pitchFamily="18" charset="0"/>
              </a:rPr>
              <a:t>net current I</a:t>
            </a:r>
            <a:r>
              <a:rPr lang="en-US" altLang="en-US" sz="2400" baseline="-25000">
                <a:latin typeface="Times New Roman" pitchFamily="18" charset="0"/>
                <a:cs typeface="Times New Roman" pitchFamily="18" charset="0"/>
              </a:rPr>
              <a:t>inc</a:t>
            </a:r>
            <a:r>
              <a:rPr lang="en-US" altLang="en-US" sz="2400">
                <a:latin typeface="Times New Roman" pitchFamily="18" charset="0"/>
                <a:cs typeface="Times New Roman" pitchFamily="18" charset="0"/>
              </a:rPr>
              <a:t> enclosed by the path.</a:t>
            </a:r>
            <a:endParaRPr lang="en-US" altLang="en-US" sz="2400" b="1">
              <a:latin typeface="Times New Roman" pitchFamily="18" charset="0"/>
              <a:cs typeface="Times New Roman" pitchFamily="18" charset="0"/>
            </a:endParaRPr>
          </a:p>
        </p:txBody>
      </p:sp>
      <p:pic>
        <p:nvPicPr>
          <p:cNvPr id="399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752600"/>
            <a:ext cx="23399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0"/>
          <p:cNvSpPr>
            <a:spLocks noChangeArrowheads="1"/>
          </p:cNvSpPr>
          <p:nvPr/>
        </p:nvSpPr>
        <p:spPr bwMode="auto">
          <a:xfrm>
            <a:off x="152400" y="2743200"/>
            <a:ext cx="259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Using Stoke’s law </a:t>
            </a:r>
            <a:endParaRPr lang="en-US" altLang="en-US" sz="2400" b="1">
              <a:latin typeface="Times New Roman" pitchFamily="18" charset="0"/>
              <a:cs typeface="Times New Roman" pitchFamily="18" charset="0"/>
            </a:endParaRPr>
          </a:p>
        </p:txBody>
      </p:sp>
      <p:pic>
        <p:nvPicPr>
          <p:cNvPr id="399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75" y="2971800"/>
            <a:ext cx="494982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1371600" y="38862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But</a:t>
            </a:r>
            <a:endParaRPr lang="en-US" altLang="en-US" sz="2400" b="1">
              <a:latin typeface="Times New Roman" pitchFamily="18" charset="0"/>
              <a:cs typeface="Times New Roman" pitchFamily="18" charset="0"/>
            </a:endParaRPr>
          </a:p>
        </p:txBody>
      </p:sp>
      <p:pic>
        <p:nvPicPr>
          <p:cNvPr id="399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267200"/>
            <a:ext cx="20732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p:cNvSpPr>
            <a:spLocks noChangeArrowheads="1"/>
          </p:cNvSpPr>
          <p:nvPr/>
        </p:nvSpPr>
        <p:spPr bwMode="auto">
          <a:xfrm>
            <a:off x="914400" y="5176838"/>
            <a:ext cx="281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Comparing we get</a:t>
            </a:r>
          </a:p>
        </p:txBody>
      </p:sp>
      <p:pic>
        <p:nvPicPr>
          <p:cNvPr id="3994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5381625"/>
            <a:ext cx="17383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0"/>
          <p:cNvSpPr>
            <a:spLocks noChangeArrowheads="1"/>
          </p:cNvSpPr>
          <p:nvPr/>
        </p:nvSpPr>
        <p:spPr bwMode="auto">
          <a:xfrm>
            <a:off x="533400" y="6015038"/>
            <a:ext cx="815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is third maxwell equation</a:t>
            </a:r>
            <a:endParaRPr lang="en-US" altLang="en-US" sz="24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9941"/>
                                        </p:tgtEl>
                                        <p:attrNameLst>
                                          <p:attrName>style.visibility</p:attrName>
                                        </p:attrNameLst>
                                      </p:cBhvr>
                                      <p:to>
                                        <p:strVal val="visible"/>
                                      </p:to>
                                    </p:set>
                                    <p:animEffect transition="in" filter="blinds(horizontal)">
                                      <p:cBhvr>
                                        <p:cTn id="10" dur="500"/>
                                        <p:tgtEl>
                                          <p:spTgt spid="399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9942"/>
                                        </p:tgtEl>
                                        <p:attrNameLst>
                                          <p:attrName>style.visibility</p:attrName>
                                        </p:attrNameLst>
                                      </p:cBhvr>
                                      <p:to>
                                        <p:strVal val="visible"/>
                                      </p:to>
                                    </p:set>
                                    <p:animEffect transition="in" filter="blinds(horizontal)">
                                      <p:cBhvr>
                                        <p:cTn id="20" dur="500"/>
                                        <p:tgtEl>
                                          <p:spTgt spid="3994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nodeType="withEffect">
                                  <p:stCondLst>
                                    <p:cond delay="0"/>
                                  </p:stCondLst>
                                  <p:childTnLst>
                                    <p:set>
                                      <p:cBhvr>
                                        <p:cTn id="27" dur="1" fill="hold">
                                          <p:stCondLst>
                                            <p:cond delay="0"/>
                                          </p:stCondLst>
                                        </p:cTn>
                                        <p:tgtEl>
                                          <p:spTgt spid="39943"/>
                                        </p:tgtEl>
                                        <p:attrNameLst>
                                          <p:attrName>style.visibility</p:attrName>
                                        </p:attrNameLst>
                                      </p:cBhvr>
                                      <p:to>
                                        <p:strVal val="visible"/>
                                      </p:to>
                                    </p:set>
                                    <p:animEffect transition="in" filter="blinds(horizontal)">
                                      <p:cBhvr>
                                        <p:cTn id="28" dur="500"/>
                                        <p:tgtEl>
                                          <p:spTgt spid="3994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nodeType="withEffect">
                                  <p:stCondLst>
                                    <p:cond delay="0"/>
                                  </p:stCondLst>
                                  <p:childTnLst>
                                    <p:set>
                                      <p:cBhvr>
                                        <p:cTn id="35" dur="1" fill="hold">
                                          <p:stCondLst>
                                            <p:cond delay="0"/>
                                          </p:stCondLst>
                                        </p:cTn>
                                        <p:tgtEl>
                                          <p:spTgt spid="39944"/>
                                        </p:tgtEl>
                                        <p:attrNameLst>
                                          <p:attrName>style.visibility</p:attrName>
                                        </p:attrNameLst>
                                      </p:cBhvr>
                                      <p:to>
                                        <p:strVal val="visible"/>
                                      </p:to>
                                    </p:set>
                                    <p:animEffect transition="in" filter="blinds(horizontal)">
                                      <p:cBhvr>
                                        <p:cTn id="36" dur="500"/>
                                        <p:tgtEl>
                                          <p:spTgt spid="399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8436"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Application of Ampere’s law : Infinite Sheet Current</a:t>
            </a:r>
            <a:endParaRPr lang="en-US" altLang="en-US" sz="2800" b="1" i="1">
              <a:latin typeface="Bradley Hand ITC" pitchFamily="66" charset="0"/>
            </a:endParaRPr>
          </a:p>
        </p:txBody>
      </p:sp>
      <p:sp>
        <p:nvSpPr>
          <p:cNvPr id="18437" name="Rectangle 20"/>
          <p:cNvSpPr>
            <a:spLocks noChangeArrowheads="1"/>
          </p:cNvSpPr>
          <p:nvPr/>
        </p:nvSpPr>
        <p:spPr bwMode="auto">
          <a:xfrm>
            <a:off x="152400" y="909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Consider an infinite current sheet in z = 0 plane.</a:t>
            </a:r>
          </a:p>
        </p:txBody>
      </p:sp>
      <p:sp>
        <p:nvSpPr>
          <p:cNvPr id="13" name="Rectangle 20"/>
          <p:cNvSpPr>
            <a:spLocks noChangeArrowheads="1"/>
          </p:cNvSpPr>
          <p:nvPr/>
        </p:nvSpPr>
        <p:spPr bwMode="auto">
          <a:xfrm>
            <a:off x="76200" y="48768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To solve integral we need to know how </a:t>
            </a:r>
            <a:r>
              <a:rPr lang="en-US" altLang="en-US" sz="2400" b="1">
                <a:latin typeface="Times New Roman" pitchFamily="18" charset="0"/>
                <a:cs typeface="Times New Roman" pitchFamily="18" charset="0"/>
              </a:rPr>
              <a:t>H</a:t>
            </a:r>
            <a:r>
              <a:rPr lang="en-US" altLang="en-US" sz="2400">
                <a:latin typeface="Times New Roman" pitchFamily="18" charset="0"/>
                <a:cs typeface="Times New Roman" pitchFamily="18" charset="0"/>
              </a:rPr>
              <a:t> is like</a:t>
            </a:r>
          </a:p>
        </p:txBody>
      </p:sp>
      <p:pic>
        <p:nvPicPr>
          <p:cNvPr id="768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363" y="1709738"/>
            <a:ext cx="5481637"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0"/>
          <p:cNvSpPr>
            <a:spLocks noChangeArrowheads="1"/>
          </p:cNvSpPr>
          <p:nvPr/>
        </p:nvSpPr>
        <p:spPr bwMode="auto">
          <a:xfrm>
            <a:off x="152400" y="13668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If the sheet has a uniform current density then</a:t>
            </a:r>
          </a:p>
        </p:txBody>
      </p:sp>
      <p:graphicFrame>
        <p:nvGraphicFramePr>
          <p:cNvPr id="2" name="Object 13"/>
          <p:cNvGraphicFramePr>
            <a:graphicFrameLocks noChangeAspect="1"/>
          </p:cNvGraphicFramePr>
          <p:nvPr/>
        </p:nvGraphicFramePr>
        <p:xfrm>
          <a:off x="1676400" y="1905000"/>
          <a:ext cx="1514475" cy="742950"/>
        </p:xfrm>
        <a:graphic>
          <a:graphicData uri="http://schemas.openxmlformats.org/presentationml/2006/ole">
            <mc:AlternateContent xmlns:mc="http://schemas.openxmlformats.org/markup-compatibility/2006">
              <mc:Choice xmlns:v="urn:schemas-microsoft-com:vml" Requires="v">
                <p:oleObj spid="_x0000_s18469" name="Equation" r:id="rId5" imgW="672840" imgH="330120" progId="Equation.3">
                  <p:embed/>
                </p:oleObj>
              </mc:Choice>
              <mc:Fallback>
                <p:oleObj name="Equation" r:id="rId5" imgW="672840" imgH="33012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905000"/>
                        <a:ext cx="15144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15" name="Rectangle 20"/>
          <p:cNvSpPr>
            <a:spLocks noChangeArrowheads="1"/>
          </p:cNvSpPr>
          <p:nvPr/>
        </p:nvSpPr>
        <p:spPr bwMode="auto">
          <a:xfrm>
            <a:off x="152400" y="2609850"/>
            <a:ext cx="502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Applying Ampere’s Law on closed rectangular path (Amperian path) we get</a:t>
            </a:r>
          </a:p>
        </p:txBody>
      </p:sp>
      <p:pic>
        <p:nvPicPr>
          <p:cNvPr id="7680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733800"/>
            <a:ext cx="2938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0"/>
          <p:cNvSpPr>
            <a:spLocks noChangeArrowheads="1"/>
          </p:cNvSpPr>
          <p:nvPr/>
        </p:nvSpPr>
        <p:spPr bwMode="auto">
          <a:xfrm>
            <a:off x="76200" y="52657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We assume the sheet comprising of filaments </a:t>
            </a:r>
            <a:r>
              <a:rPr lang="en-US" altLang="en-US" sz="2400" i="1">
                <a:latin typeface="Times New Roman" pitchFamily="18" charset="0"/>
                <a:cs typeface="Times New Roman" pitchFamily="18" charset="0"/>
              </a:rPr>
              <a:t>d</a:t>
            </a:r>
            <a:r>
              <a:rPr lang="en-US" altLang="en-US" sz="2400" b="1">
                <a:latin typeface="Times New Roman" pitchFamily="18" charset="0"/>
                <a:cs typeface="Times New Roman" pitchFamily="18" charset="0"/>
              </a:rPr>
              <a:t>H</a:t>
            </a:r>
            <a:r>
              <a:rPr lang="en-US" altLang="en-US" sz="2400">
                <a:latin typeface="Times New Roman" pitchFamily="18" charset="0"/>
                <a:cs typeface="Times New Roman" pitchFamily="18" charset="0"/>
              </a:rPr>
              <a:t> above and below the sheet due to pair of filamentary current.</a:t>
            </a:r>
          </a:p>
        </p:txBody>
      </p:sp>
      <p:sp>
        <p:nvSpPr>
          <p:cNvPr id="20" name="Rectangle 20"/>
          <p:cNvSpPr>
            <a:spLocks noChangeArrowheads="1"/>
          </p:cNvSpPr>
          <p:nvPr/>
        </p:nvSpPr>
        <p:spPr bwMode="auto">
          <a:xfrm>
            <a:off x="3238500" y="41100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horizontal)">
                                      <p:cBhvr>
                                        <p:cTn id="7" dur="5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3" presetClass="entr" presetSubtype="10" fill="hold" nodeType="withEffect">
                                  <p:stCondLst>
                                    <p:cond delay="0"/>
                                  </p:stCondLst>
                                  <p:childTnLst>
                                    <p:set>
                                      <p:cBhvr>
                                        <p:cTn id="22" dur="1" fill="hold">
                                          <p:stCondLst>
                                            <p:cond delay="0"/>
                                          </p:stCondLst>
                                        </p:cTn>
                                        <p:tgtEl>
                                          <p:spTgt spid="76804"/>
                                        </p:tgtEl>
                                        <p:attrNameLst>
                                          <p:attrName>style.visibility</p:attrName>
                                        </p:attrNameLst>
                                      </p:cBhvr>
                                      <p:to>
                                        <p:strVal val="visible"/>
                                      </p:to>
                                    </p:set>
                                    <p:animEffect transition="in" filter="blinds(horizontal)">
                                      <p:cBhvr>
                                        <p:cTn id="23" dur="500"/>
                                        <p:tgtEl>
                                          <p:spTgt spid="7680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7" name="Rectangle 20"/>
          <p:cNvSpPr>
            <a:spLocks noChangeArrowheads="1"/>
          </p:cNvSpPr>
          <p:nvPr/>
        </p:nvSpPr>
        <p:spPr bwMode="auto">
          <a:xfrm>
            <a:off x="76200" y="3444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resultant </a:t>
            </a:r>
            <a:r>
              <a:rPr lang="en-US" altLang="en-US" sz="2400" i="1">
                <a:latin typeface="Times New Roman" pitchFamily="18" charset="0"/>
                <a:cs typeface="Times New Roman" pitchFamily="18" charset="0"/>
              </a:rPr>
              <a:t>d</a:t>
            </a:r>
            <a:r>
              <a:rPr lang="en-US" altLang="en-US" sz="2400" b="1">
                <a:latin typeface="Times New Roman" pitchFamily="18" charset="0"/>
                <a:cs typeface="Times New Roman" pitchFamily="18" charset="0"/>
              </a:rPr>
              <a:t>H</a:t>
            </a:r>
            <a:r>
              <a:rPr lang="en-US" altLang="en-US" sz="2400">
                <a:latin typeface="Times New Roman" pitchFamily="18" charset="0"/>
                <a:cs typeface="Times New Roman" pitchFamily="18" charset="0"/>
              </a:rPr>
              <a:t> has only an x-component.</a:t>
            </a:r>
          </a:p>
        </p:txBody>
      </p:sp>
      <p:sp>
        <p:nvSpPr>
          <p:cNvPr id="13" name="Rectangle 20"/>
          <p:cNvSpPr>
            <a:spLocks noChangeArrowheads="1"/>
          </p:cNvSpPr>
          <p:nvPr/>
        </p:nvSpPr>
        <p:spPr bwMode="auto">
          <a:xfrm>
            <a:off x="76200" y="53292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H</a:t>
            </a:r>
            <a:r>
              <a:rPr lang="en-US" altLang="en-US" sz="2400" baseline="-25000">
                <a:latin typeface="Times New Roman" pitchFamily="18" charset="0"/>
                <a:cs typeface="Times New Roman" pitchFamily="18" charset="0"/>
              </a:rPr>
              <a:t>o</a:t>
            </a:r>
            <a:r>
              <a:rPr lang="en-US" altLang="en-US" sz="2400">
                <a:latin typeface="Times New Roman" pitchFamily="18" charset="0"/>
                <a:cs typeface="Times New Roman" pitchFamily="18" charset="0"/>
              </a:rPr>
              <a:t> is to be determined.</a:t>
            </a:r>
          </a:p>
        </p:txBody>
      </p:sp>
      <p:sp>
        <p:nvSpPr>
          <p:cNvPr id="16" name="Rectangle 20"/>
          <p:cNvSpPr>
            <a:spLocks noChangeArrowheads="1"/>
          </p:cNvSpPr>
          <p:nvPr/>
        </p:nvSpPr>
        <p:spPr bwMode="auto">
          <a:xfrm>
            <a:off x="0" y="1174750"/>
            <a:ext cx="876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Also </a:t>
            </a:r>
            <a:r>
              <a:rPr lang="en-US" altLang="en-US" sz="2400" b="1">
                <a:latin typeface="Times New Roman" pitchFamily="18" charset="0"/>
                <a:cs typeface="Times New Roman" pitchFamily="18" charset="0"/>
              </a:rPr>
              <a:t>H</a:t>
            </a:r>
            <a:r>
              <a:rPr lang="en-US" altLang="en-US" sz="2400">
                <a:latin typeface="Times New Roman" pitchFamily="18" charset="0"/>
                <a:cs typeface="Times New Roman" pitchFamily="18" charset="0"/>
              </a:rPr>
              <a:t> on one side of sheet is the negative of the other.</a:t>
            </a:r>
          </a:p>
        </p:txBody>
      </p:sp>
      <p:sp>
        <p:nvSpPr>
          <p:cNvPr id="19" name="Rectangle 20"/>
          <p:cNvSpPr>
            <a:spLocks noChangeArrowheads="1"/>
          </p:cNvSpPr>
          <p:nvPr/>
        </p:nvSpPr>
        <p:spPr bwMode="auto">
          <a:xfrm>
            <a:off x="152400" y="2535238"/>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Due to infinite extent of the sheet, it can be regarded as consisting of such filamentary  pairs so that the characteristic of </a:t>
            </a:r>
            <a:r>
              <a:rPr lang="en-US" altLang="en-US" sz="2400" b="1">
                <a:latin typeface="Times New Roman" pitchFamily="18" charset="0"/>
                <a:cs typeface="Times New Roman" pitchFamily="18" charset="0"/>
              </a:rPr>
              <a:t>H</a:t>
            </a:r>
            <a:r>
              <a:rPr lang="en-US" altLang="en-US" sz="2400">
                <a:latin typeface="Times New Roman" pitchFamily="18" charset="0"/>
                <a:cs typeface="Times New Roman" pitchFamily="18" charset="0"/>
              </a:rPr>
              <a:t> for a pair are the same for the infinite current sheets</a:t>
            </a:r>
          </a:p>
        </p:txBody>
      </p:sp>
      <p:pic>
        <p:nvPicPr>
          <p:cNvPr id="77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64025"/>
            <a:ext cx="34067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0"/>
          <p:cNvSpPr>
            <a:spLocks noChangeArrowheads="1"/>
          </p:cNvSpPr>
          <p:nvPr/>
        </p:nvSpPr>
        <p:spPr bwMode="auto">
          <a:xfrm>
            <a:off x="6248400" y="44910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828"/>
                                        </p:tgtEl>
                                        <p:attrNameLst>
                                          <p:attrName>style.visibility</p:attrName>
                                        </p:attrNameLst>
                                      </p:cBhvr>
                                      <p:to>
                                        <p:strVal val="visible"/>
                                      </p:to>
                                    </p:set>
                                    <p:animEffect transition="in" filter="blinds(horizontal)">
                                      <p:cBhvr>
                                        <p:cTn id="22" dur="500"/>
                                        <p:tgtEl>
                                          <p:spTgt spid="7782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6" grpId="0"/>
      <p:bldP spid="19"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3" name="Rectangle 20"/>
          <p:cNvSpPr>
            <a:spLocks noChangeArrowheads="1"/>
          </p:cNvSpPr>
          <p:nvPr/>
        </p:nvSpPr>
        <p:spPr bwMode="auto">
          <a:xfrm>
            <a:off x="152400" y="3124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Comparing (i) and (iii), we get</a:t>
            </a:r>
          </a:p>
        </p:txBody>
      </p:sp>
      <p:sp>
        <p:nvSpPr>
          <p:cNvPr id="40964" name="Rectangle 20"/>
          <p:cNvSpPr>
            <a:spLocks noChangeArrowheads="1"/>
          </p:cNvSpPr>
          <p:nvPr/>
        </p:nvSpPr>
        <p:spPr bwMode="auto">
          <a:xfrm>
            <a:off x="228600" y="3048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Evaluating the line integral of </a:t>
            </a:r>
            <a:r>
              <a:rPr lang="en-US" altLang="en-US" sz="2400" b="1">
                <a:latin typeface="Times New Roman" pitchFamily="18" charset="0"/>
                <a:cs typeface="Times New Roman" pitchFamily="18" charset="0"/>
              </a:rPr>
              <a:t>H</a:t>
            </a:r>
            <a:r>
              <a:rPr lang="en-US" altLang="en-US" sz="2400">
                <a:latin typeface="Times New Roman" pitchFamily="18" charset="0"/>
                <a:cs typeface="Times New Roman" pitchFamily="18" charset="0"/>
              </a:rPr>
              <a:t> along the closed path</a:t>
            </a:r>
          </a:p>
        </p:txBody>
      </p:sp>
      <p:pic>
        <p:nvPicPr>
          <p:cNvPr id="78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14400"/>
            <a:ext cx="59610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938" y="2057400"/>
            <a:ext cx="552926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590800"/>
            <a:ext cx="1109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0"/>
          <p:cNvSpPr>
            <a:spLocks noChangeArrowheads="1"/>
          </p:cNvSpPr>
          <p:nvPr/>
        </p:nvSpPr>
        <p:spPr bwMode="auto">
          <a:xfrm>
            <a:off x="4495800" y="25860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(iii)</a:t>
            </a:r>
          </a:p>
        </p:txBody>
      </p:sp>
      <p:pic>
        <p:nvPicPr>
          <p:cNvPr id="788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481388"/>
            <a:ext cx="13176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0"/>
          <p:cNvSpPr>
            <a:spLocks noChangeArrowheads="1"/>
          </p:cNvSpPr>
          <p:nvPr/>
        </p:nvSpPr>
        <p:spPr bwMode="auto">
          <a:xfrm>
            <a:off x="152400" y="4267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Using (iv) in (ii), we get</a:t>
            </a:r>
          </a:p>
        </p:txBody>
      </p:sp>
      <p:sp>
        <p:nvSpPr>
          <p:cNvPr id="18" name="Rectangle 20"/>
          <p:cNvSpPr>
            <a:spLocks noChangeArrowheads="1"/>
          </p:cNvSpPr>
          <p:nvPr/>
        </p:nvSpPr>
        <p:spPr bwMode="auto">
          <a:xfrm>
            <a:off x="6553200" y="36528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(iv)</a:t>
            </a:r>
          </a:p>
        </p:txBody>
      </p:sp>
      <p:pic>
        <p:nvPicPr>
          <p:cNvPr id="788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500563"/>
            <a:ext cx="3651250"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linds(horizontal)">
                                      <p:cBhvr>
                                        <p:cTn id="7" dur="500"/>
                                        <p:tgtEl>
                                          <p:spTgt spid="78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51"/>
                                        </p:tgtEl>
                                        <p:attrNameLst>
                                          <p:attrName>style.visibility</p:attrName>
                                        </p:attrNameLst>
                                      </p:cBhvr>
                                      <p:to>
                                        <p:strVal val="visible"/>
                                      </p:to>
                                    </p:set>
                                    <p:animEffect transition="in" filter="blinds(horizontal)">
                                      <p:cBhvr>
                                        <p:cTn id="12" dur="500"/>
                                        <p:tgtEl>
                                          <p:spTgt spid="78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852"/>
                                        </p:tgtEl>
                                        <p:attrNameLst>
                                          <p:attrName>style.visibility</p:attrName>
                                        </p:attrNameLst>
                                      </p:cBhvr>
                                      <p:to>
                                        <p:strVal val="visible"/>
                                      </p:to>
                                    </p:set>
                                    <p:animEffect transition="in" filter="blinds(horizontal)">
                                      <p:cBhvr>
                                        <p:cTn id="17" dur="500"/>
                                        <p:tgtEl>
                                          <p:spTgt spid="7885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8853"/>
                                        </p:tgtEl>
                                        <p:attrNameLst>
                                          <p:attrName>style.visibility</p:attrName>
                                        </p:attrNameLst>
                                      </p:cBhvr>
                                      <p:to>
                                        <p:strVal val="visible"/>
                                      </p:to>
                                    </p:set>
                                    <p:animEffect transition="in" filter="blinds(horizontal)">
                                      <p:cBhvr>
                                        <p:cTn id="30" dur="500"/>
                                        <p:tgtEl>
                                          <p:spTgt spid="7885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nodeType="withEffect">
                                  <p:stCondLst>
                                    <p:cond delay="0"/>
                                  </p:stCondLst>
                                  <p:childTnLst>
                                    <p:set>
                                      <p:cBhvr>
                                        <p:cTn id="40" dur="1" fill="hold">
                                          <p:stCondLst>
                                            <p:cond delay="0"/>
                                          </p:stCondLst>
                                        </p:cTn>
                                        <p:tgtEl>
                                          <p:spTgt spid="78854"/>
                                        </p:tgtEl>
                                        <p:attrNameLst>
                                          <p:attrName>style.visibility</p:attrName>
                                        </p:attrNameLst>
                                      </p:cBhvr>
                                      <p:to>
                                        <p:strVal val="visible"/>
                                      </p:to>
                                    </p:set>
                                    <p:animEffect transition="in" filter="blinds(horizontal)">
                                      <p:cBhvr>
                                        <p:cTn id="41"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3" name="Rectangle 20"/>
          <p:cNvSpPr>
            <a:spLocks noChangeArrowheads="1"/>
          </p:cNvSpPr>
          <p:nvPr/>
        </p:nvSpPr>
        <p:spPr bwMode="auto">
          <a:xfrm>
            <a:off x="152400" y="14160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a</a:t>
            </a:r>
            <a:r>
              <a:rPr lang="en-US" altLang="en-US" sz="2400" baseline="-25000">
                <a:latin typeface="Times New Roman" pitchFamily="18" charset="0"/>
                <a:cs typeface="Times New Roman" pitchFamily="18" charset="0"/>
              </a:rPr>
              <a:t>n</a:t>
            </a:r>
            <a:r>
              <a:rPr lang="en-US" altLang="en-US" sz="2400">
                <a:latin typeface="Times New Roman" pitchFamily="18" charset="0"/>
                <a:cs typeface="Times New Roman" pitchFamily="18" charset="0"/>
              </a:rPr>
              <a:t> is a unit normal vector directed from the current sheet to the point of interest.</a:t>
            </a:r>
          </a:p>
        </p:txBody>
      </p:sp>
      <p:sp>
        <p:nvSpPr>
          <p:cNvPr id="9" name="Rectangle 20"/>
          <p:cNvSpPr>
            <a:spLocks noChangeArrowheads="1"/>
          </p:cNvSpPr>
          <p:nvPr/>
        </p:nvSpPr>
        <p:spPr bwMode="auto">
          <a:xfrm>
            <a:off x="2286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Generally, for an infinite sheet of current density </a:t>
            </a:r>
            <a:r>
              <a:rPr lang="en-US" altLang="en-US" sz="2400" b="1">
                <a:latin typeface="Times New Roman" pitchFamily="18" charset="0"/>
                <a:cs typeface="Times New Roman" pitchFamily="18" charset="0"/>
              </a:rPr>
              <a:t>K</a:t>
            </a:r>
          </a:p>
        </p:txBody>
      </p:sp>
      <p:pic>
        <p:nvPicPr>
          <p:cNvPr id="798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685800"/>
            <a:ext cx="210978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74"/>
                                        </p:tgtEl>
                                        <p:attrNameLst>
                                          <p:attrName>style.visibility</p:attrName>
                                        </p:attrNameLst>
                                      </p:cBhvr>
                                      <p:to>
                                        <p:strVal val="visible"/>
                                      </p:to>
                                    </p:set>
                                    <p:animEffect transition="in" filter="blinds(horizontal)">
                                      <p:cBhvr>
                                        <p:cTn id="12" dur="500"/>
                                        <p:tgtEl>
                                          <p:spTgt spid="79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9" name="Rectangle 20"/>
          <p:cNvSpPr>
            <a:spLocks noChangeArrowheads="1"/>
          </p:cNvSpPr>
          <p:nvPr/>
        </p:nvSpPr>
        <p:spPr bwMode="auto">
          <a:xfrm>
            <a:off x="152400" y="15430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electric field intensity due to each charge distribution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L</a:t>
            </a:r>
            <a:r>
              <a:rPr lang="en-US" altLang="en-US" sz="2400">
                <a:latin typeface="Times New Roman" pitchFamily="18" charset="0"/>
                <a:cs typeface="Times New Roman" pitchFamily="18" charset="0"/>
              </a:rPr>
              <a:t>,</a:t>
            </a:r>
            <a:r>
              <a:rPr lang="el-GR" altLang="en-US" sz="2400">
                <a:latin typeface="Times New Roman" pitchFamily="18" charset="0"/>
                <a:cs typeface="Times New Roman" pitchFamily="18" charset="0"/>
              </a:rPr>
              <a:t> ρ</a:t>
            </a:r>
            <a:r>
              <a:rPr lang="en-US" altLang="en-US" sz="2400" baseline="-25000">
                <a:latin typeface="Times New Roman" pitchFamily="18" charset="0"/>
                <a:cs typeface="Times New Roman" pitchFamily="18" charset="0"/>
              </a:rPr>
              <a:t>S</a:t>
            </a:r>
            <a:r>
              <a:rPr lang="en-US" altLang="en-US" sz="2400">
                <a:latin typeface="Times New Roman" pitchFamily="18" charset="0"/>
                <a:cs typeface="Times New Roman" pitchFamily="18" charset="0"/>
              </a:rPr>
              <a:t> and </a:t>
            </a:r>
            <a:r>
              <a:rPr lang="el-GR" altLang="en-US" sz="2400">
                <a:latin typeface="Times New Roman" pitchFamily="18" charset="0"/>
                <a:cs typeface="Times New Roman" pitchFamily="18" charset="0"/>
              </a:rPr>
              <a:t>ρ</a:t>
            </a:r>
            <a:r>
              <a:rPr lang="en-US" altLang="en-US" sz="2400" baseline="-25000">
                <a:latin typeface="Times New Roman" pitchFamily="18" charset="0"/>
                <a:cs typeface="Times New Roman" pitchFamily="18" charset="0"/>
              </a:rPr>
              <a:t>V</a:t>
            </a:r>
            <a:r>
              <a:rPr lang="en-US" altLang="en-US" sz="2400">
                <a:latin typeface="Times New Roman" pitchFamily="18" charset="0"/>
                <a:cs typeface="Times New Roman" pitchFamily="18" charset="0"/>
              </a:rPr>
              <a:t> may be given by the summation of the field contributed by the numerous point charges making up the charge distribution.</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5750"/>
            <a:ext cx="75533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890838"/>
            <a:ext cx="5180013"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962400"/>
            <a:ext cx="52530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029200"/>
            <a:ext cx="57499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blinds(horizontal)">
                                      <p:cBhvr>
                                        <p:cTn id="12" dur="500"/>
                                        <p:tgtEl>
                                          <p:spTgt spid="61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blinds(horizontal)">
                                      <p:cBhvr>
                                        <p:cTn id="17" dur="500"/>
                                        <p:tgtEl>
                                          <p:spTgt spid="61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blinds(horizontal)">
                                      <p:cBhvr>
                                        <p:cTn id="22"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3011"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Magnetic Flux Density</a:t>
            </a:r>
            <a:endParaRPr lang="en-US" altLang="en-US" sz="2800" b="1" i="1">
              <a:latin typeface="Bradley Hand ITC" pitchFamily="66" charset="0"/>
            </a:endParaRPr>
          </a:p>
        </p:txBody>
      </p:sp>
      <p:sp>
        <p:nvSpPr>
          <p:cNvPr id="43012" name="Rectangle 20"/>
          <p:cNvSpPr>
            <a:spLocks noChangeArrowheads="1"/>
          </p:cNvSpPr>
          <p:nvPr/>
        </p:nvSpPr>
        <p:spPr bwMode="auto">
          <a:xfrm>
            <a:off x="152400" y="909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magnetic flux density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is similar to the electric flux density </a:t>
            </a:r>
            <a:r>
              <a:rPr lang="en-US" altLang="en-US" sz="2400" b="1">
                <a:latin typeface="Times New Roman" pitchFamily="18" charset="0"/>
                <a:cs typeface="Times New Roman" pitchFamily="18" charset="0"/>
              </a:rPr>
              <a:t>D</a:t>
            </a:r>
          </a:p>
        </p:txBody>
      </p:sp>
      <p:sp>
        <p:nvSpPr>
          <p:cNvPr id="13" name="Rectangle 20"/>
          <p:cNvSpPr>
            <a:spLocks noChangeArrowheads="1"/>
          </p:cNvSpPr>
          <p:nvPr/>
        </p:nvSpPr>
        <p:spPr bwMode="auto">
          <a:xfrm>
            <a:off x="76200" y="25146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µ</a:t>
            </a:r>
            <a:r>
              <a:rPr lang="en-US" altLang="en-US" sz="2400" baseline="-25000">
                <a:latin typeface="Times New Roman" pitchFamily="18" charset="0"/>
                <a:cs typeface="Times New Roman" pitchFamily="18" charset="0"/>
              </a:rPr>
              <a:t>o</a:t>
            </a:r>
            <a:r>
              <a:rPr lang="en-US" altLang="en-US" sz="2400">
                <a:latin typeface="Times New Roman" pitchFamily="18" charset="0"/>
                <a:cs typeface="Times New Roman" pitchFamily="18" charset="0"/>
              </a:rPr>
              <a:t> is a constant and is known as the permeability of free space.</a:t>
            </a:r>
          </a:p>
        </p:txBody>
      </p:sp>
      <p:sp>
        <p:nvSpPr>
          <p:cNvPr id="14" name="Rectangle 20"/>
          <p:cNvSpPr>
            <a:spLocks noChangeArrowheads="1"/>
          </p:cNvSpPr>
          <p:nvPr/>
        </p:nvSpPr>
        <p:spPr bwMode="auto">
          <a:xfrm>
            <a:off x="152400" y="13033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Therefore, the magnetic flux density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is related to the magnetic field intensity </a:t>
            </a:r>
            <a:r>
              <a:rPr lang="en-US" altLang="en-US" sz="2400" b="1">
                <a:latin typeface="Times New Roman" pitchFamily="18" charset="0"/>
                <a:cs typeface="Times New Roman" pitchFamily="18" charset="0"/>
              </a:rPr>
              <a:t>H</a:t>
            </a:r>
          </a:p>
        </p:txBody>
      </p:sp>
      <p:sp>
        <p:nvSpPr>
          <p:cNvPr id="18" name="Rectangle 20"/>
          <p:cNvSpPr>
            <a:spLocks noChangeArrowheads="1"/>
          </p:cNvSpPr>
          <p:nvPr/>
        </p:nvSpPr>
        <p:spPr bwMode="auto">
          <a:xfrm>
            <a:off x="76200" y="41148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magnetic flux through a surface S is given by</a:t>
            </a:r>
          </a:p>
        </p:txBody>
      </p:sp>
      <p:pic>
        <p:nvPicPr>
          <p:cNvPr id="80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5" y="1981200"/>
            <a:ext cx="14509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0"/>
          <p:cNvSpPr>
            <a:spLocks noChangeArrowheads="1"/>
          </p:cNvSpPr>
          <p:nvPr/>
        </p:nvSpPr>
        <p:spPr bwMode="auto">
          <a:xfrm>
            <a:off x="76200" y="29670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Its unit is Henry/meter (H/m) and has the value</a:t>
            </a:r>
          </a:p>
        </p:txBody>
      </p:sp>
      <p:pic>
        <p:nvPicPr>
          <p:cNvPr id="809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433763"/>
            <a:ext cx="33162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624388"/>
            <a:ext cx="22209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0"/>
          <p:cNvSpPr>
            <a:spLocks noChangeArrowheads="1"/>
          </p:cNvSpPr>
          <p:nvPr/>
        </p:nvSpPr>
        <p:spPr bwMode="auto">
          <a:xfrm>
            <a:off x="228600" y="544988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the magnetic flux </a:t>
            </a:r>
            <a:r>
              <a:rPr lang="el-GR" altLang="en-US" sz="2400">
                <a:latin typeface="Times New Roman" pitchFamily="18" charset="0"/>
                <a:cs typeface="Times New Roman" pitchFamily="18" charset="0"/>
              </a:rPr>
              <a:t>ψ</a:t>
            </a:r>
            <a:r>
              <a:rPr lang="en-US" altLang="en-US" sz="2400">
                <a:latin typeface="Times New Roman" pitchFamily="18" charset="0"/>
                <a:cs typeface="Times New Roman" pitchFamily="18" charset="0"/>
              </a:rPr>
              <a:t> is in webers (Wb) and the magnetic flux density is in weber/ square meter  or Teslas.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80899"/>
                                        </p:tgtEl>
                                        <p:attrNameLst>
                                          <p:attrName>style.visibility</p:attrName>
                                        </p:attrNameLst>
                                      </p:cBhvr>
                                      <p:to>
                                        <p:strVal val="visible"/>
                                      </p:to>
                                    </p:set>
                                    <p:animEffect transition="in" filter="blinds(horizontal)">
                                      <p:cBhvr>
                                        <p:cTn id="10" dur="500"/>
                                        <p:tgtEl>
                                          <p:spTgt spid="8089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nodeType="withEffect">
                                  <p:stCondLst>
                                    <p:cond delay="0"/>
                                  </p:stCondLst>
                                  <p:childTnLst>
                                    <p:set>
                                      <p:cBhvr>
                                        <p:cTn id="20" dur="1" fill="hold">
                                          <p:stCondLst>
                                            <p:cond delay="0"/>
                                          </p:stCondLst>
                                        </p:cTn>
                                        <p:tgtEl>
                                          <p:spTgt spid="80900"/>
                                        </p:tgtEl>
                                        <p:attrNameLst>
                                          <p:attrName>style.visibility</p:attrName>
                                        </p:attrNameLst>
                                      </p:cBhvr>
                                      <p:to>
                                        <p:strVal val="visible"/>
                                      </p:to>
                                    </p:set>
                                    <p:animEffect transition="in" filter="blinds(horizontal)">
                                      <p:cBhvr>
                                        <p:cTn id="21" dur="500"/>
                                        <p:tgtEl>
                                          <p:spTgt spid="809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linds(horizontal)">
                                      <p:cBhvr>
                                        <p:cTn id="26" dur="500"/>
                                        <p:tgtEl>
                                          <p:spTgt spid="18"/>
                                        </p:tgtEl>
                                      </p:cBhvr>
                                    </p:animEffect>
                                  </p:childTnLst>
                                </p:cTn>
                              </p:par>
                              <p:par>
                                <p:cTn id="27" presetID="3" presetClass="entr" presetSubtype="10" fill="hold" nodeType="withEffect">
                                  <p:stCondLst>
                                    <p:cond delay="0"/>
                                  </p:stCondLst>
                                  <p:childTnLst>
                                    <p:set>
                                      <p:cBhvr>
                                        <p:cTn id="28" dur="1" fill="hold">
                                          <p:stCondLst>
                                            <p:cond delay="0"/>
                                          </p:stCondLst>
                                        </p:cTn>
                                        <p:tgtEl>
                                          <p:spTgt spid="80901"/>
                                        </p:tgtEl>
                                        <p:attrNameLst>
                                          <p:attrName>style.visibility</p:attrName>
                                        </p:attrNameLst>
                                      </p:cBhvr>
                                      <p:to>
                                        <p:strVal val="visible"/>
                                      </p:to>
                                    </p:set>
                                    <p:animEffect transition="in" filter="blinds(horizontal)">
                                      <p:cBhvr>
                                        <p:cTn id="29" dur="500"/>
                                        <p:tgtEl>
                                          <p:spTgt spid="8090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16" grpId="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3" name="Rectangle 20"/>
          <p:cNvSpPr>
            <a:spLocks noChangeArrowheads="1"/>
          </p:cNvSpPr>
          <p:nvPr/>
        </p:nvSpPr>
        <p:spPr bwMode="auto">
          <a:xfrm>
            <a:off x="76200" y="704850"/>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Magnetic flux lines due to a straight wire with current coming out of the page</a:t>
            </a:r>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188" y="76200"/>
            <a:ext cx="4468812"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0"/>
          <p:cNvSpPr>
            <a:spLocks noChangeArrowheads="1"/>
          </p:cNvSpPr>
          <p:nvPr/>
        </p:nvSpPr>
        <p:spPr bwMode="auto">
          <a:xfrm>
            <a:off x="76200" y="1924050"/>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Each magnetic flux line is closed with no beginning and no end and are also not crossing each other.</a:t>
            </a:r>
          </a:p>
        </p:txBody>
      </p:sp>
      <p:sp>
        <p:nvSpPr>
          <p:cNvPr id="8" name="Rectangle 20"/>
          <p:cNvSpPr>
            <a:spLocks noChangeArrowheads="1"/>
          </p:cNvSpPr>
          <p:nvPr/>
        </p:nvSpPr>
        <p:spPr bwMode="auto">
          <a:xfrm>
            <a:off x="76200" y="32766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In an electrostatic field, the flux passing through a closed surface is the same as the charge enclosed.</a:t>
            </a:r>
          </a:p>
        </p:txBody>
      </p:sp>
      <p:pic>
        <p:nvPicPr>
          <p:cNvPr id="81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191000"/>
            <a:ext cx="29098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p:cNvSpPr>
            <a:spLocks noChangeArrowheads="1"/>
          </p:cNvSpPr>
          <p:nvPr/>
        </p:nvSpPr>
        <p:spPr bwMode="auto">
          <a:xfrm>
            <a:off x="152400" y="4724400"/>
            <a:ext cx="548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Thus it is possible to have an isolated electric charge.</a:t>
            </a:r>
          </a:p>
        </p:txBody>
      </p:sp>
      <p:pic>
        <p:nvPicPr>
          <p:cNvPr id="819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733800"/>
            <a:ext cx="32766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0"/>
          <p:cNvSpPr>
            <a:spLocks noChangeArrowheads="1"/>
          </p:cNvSpPr>
          <p:nvPr/>
        </p:nvSpPr>
        <p:spPr bwMode="auto">
          <a:xfrm>
            <a:off x="152400" y="5494338"/>
            <a:ext cx="5486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Also the electric flux lines are not necessarily closed.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23"/>
                                        </p:tgtEl>
                                        <p:attrNameLst>
                                          <p:attrName>style.visibility</p:attrName>
                                        </p:attrNameLst>
                                      </p:cBhvr>
                                      <p:to>
                                        <p:strVal val="visible"/>
                                      </p:to>
                                    </p:set>
                                    <p:animEffect transition="in" filter="blinds(horizontal)">
                                      <p:cBhvr>
                                        <p:cTn id="22" dur="500"/>
                                        <p:tgtEl>
                                          <p:spTgt spid="81923"/>
                                        </p:tgtEl>
                                      </p:cBhvr>
                                    </p:animEffect>
                                  </p:childTnLst>
                                </p:cTn>
                              </p:par>
                              <p:par>
                                <p:cTn id="23" presetID="3" presetClass="entr" presetSubtype="10" fill="hold" nodeType="withEffect">
                                  <p:stCondLst>
                                    <p:cond delay="0"/>
                                  </p:stCondLst>
                                  <p:childTnLst>
                                    <p:set>
                                      <p:cBhvr>
                                        <p:cTn id="24" dur="1" fill="hold">
                                          <p:stCondLst>
                                            <p:cond delay="0"/>
                                          </p:stCondLst>
                                        </p:cTn>
                                        <p:tgtEl>
                                          <p:spTgt spid="81924"/>
                                        </p:tgtEl>
                                        <p:attrNameLst>
                                          <p:attrName>style.visibility</p:attrName>
                                        </p:attrNameLst>
                                      </p:cBhvr>
                                      <p:to>
                                        <p:strVal val="visible"/>
                                      </p:to>
                                    </p:set>
                                    <p:animEffect transition="in" filter="blinds(horizontal)">
                                      <p:cBhvr>
                                        <p:cTn id="25" dur="500"/>
                                        <p:tgtEl>
                                          <p:spTgt spid="819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8" grpId="0"/>
      <p:bldP spid="10"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5059" name="Rectangle 20"/>
          <p:cNvSpPr>
            <a:spLocks noChangeArrowheads="1"/>
          </p:cNvSpPr>
          <p:nvPr/>
        </p:nvSpPr>
        <p:spPr bwMode="auto">
          <a:xfrm>
            <a:off x="76200" y="541338"/>
            <a:ext cx="502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Magnetic flux lines are always close upon themselves,.</a:t>
            </a:r>
            <a:endParaRPr lang="en-US" altLang="en-US" sz="2400" b="1">
              <a:latin typeface="Times New Roman" pitchFamily="18" charset="0"/>
              <a:cs typeface="Times New Roman" pitchFamily="18" charset="0"/>
            </a:endParaRPr>
          </a:p>
        </p:txBody>
      </p:sp>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8" y="76200"/>
            <a:ext cx="4037012"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0"/>
          <p:cNvSpPr>
            <a:spLocks noChangeArrowheads="1"/>
          </p:cNvSpPr>
          <p:nvPr/>
        </p:nvSpPr>
        <p:spPr bwMode="auto">
          <a:xfrm>
            <a:off x="76200" y="1608138"/>
            <a:ext cx="5181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So it is not possible to have an isolated magnetic pole (or magnetic charges)</a:t>
            </a:r>
            <a:endParaRPr lang="en-US" altLang="en-US" sz="2400" b="1">
              <a:latin typeface="Times New Roman" pitchFamily="18" charset="0"/>
              <a:cs typeface="Times New Roman" pitchFamily="18" charset="0"/>
            </a:endParaRPr>
          </a:p>
        </p:txBody>
      </p:sp>
      <p:sp>
        <p:nvSpPr>
          <p:cNvPr id="8" name="Rectangle 20"/>
          <p:cNvSpPr>
            <a:spLocks noChangeArrowheads="1"/>
          </p:cNvSpPr>
          <p:nvPr/>
        </p:nvSpPr>
        <p:spPr bwMode="auto">
          <a:xfrm>
            <a:off x="685800" y="2743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b="1">
                <a:latin typeface="Times New Roman" pitchFamily="18" charset="0"/>
                <a:cs typeface="Times New Roman" pitchFamily="18" charset="0"/>
              </a:rPr>
              <a:t>An isolated magnetic charge does not exist.</a:t>
            </a:r>
          </a:p>
        </p:txBody>
      </p:sp>
      <p:sp>
        <p:nvSpPr>
          <p:cNvPr id="10" name="Rectangle 20"/>
          <p:cNvSpPr>
            <a:spLocks noChangeArrowheads="1"/>
          </p:cNvSpPr>
          <p:nvPr/>
        </p:nvSpPr>
        <p:spPr bwMode="auto">
          <a:xfrm>
            <a:off x="228600" y="32766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Thus the total flux through a closed surface in a magnetic field must be zero.</a:t>
            </a:r>
            <a:endParaRPr lang="en-US" altLang="en-US" sz="2400" b="1">
              <a:latin typeface="Times New Roman" pitchFamily="18" charset="0"/>
              <a:cs typeface="Times New Roman" pitchFamily="18" charset="0"/>
            </a:endParaRPr>
          </a:p>
        </p:txBody>
      </p:sp>
      <p:pic>
        <p:nvPicPr>
          <p:cNvPr id="829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733800"/>
            <a:ext cx="18907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0"/>
          <p:cNvSpPr>
            <a:spLocks noChangeArrowheads="1"/>
          </p:cNvSpPr>
          <p:nvPr/>
        </p:nvSpPr>
        <p:spPr bwMode="auto">
          <a:xfrm>
            <a:off x="152400" y="47244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equation is known as the law of conservation of magnetic flux or Gauss’s Law for Magnetostatic fields.</a:t>
            </a:r>
            <a:endParaRPr lang="en-US" altLang="en-US" sz="2400" b="1">
              <a:latin typeface="Times New Roman" pitchFamily="18" charset="0"/>
              <a:cs typeface="Times New Roman" pitchFamily="18" charset="0"/>
            </a:endParaRPr>
          </a:p>
        </p:txBody>
      </p:sp>
      <p:sp>
        <p:nvSpPr>
          <p:cNvPr id="12" name="Rectangle 20"/>
          <p:cNvSpPr>
            <a:spLocks noChangeArrowheads="1"/>
          </p:cNvSpPr>
          <p:nvPr/>
        </p:nvSpPr>
        <p:spPr bwMode="auto">
          <a:xfrm>
            <a:off x="76200" y="56388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Magnetostatic field is not conservative but magnetic flux is conserved.</a:t>
            </a:r>
            <a:endParaRPr lang="en-US" altLang="en-US" sz="24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nodeType="withEffect">
                                  <p:stCondLst>
                                    <p:cond delay="0"/>
                                  </p:stCondLst>
                                  <p:childTnLst>
                                    <p:set>
                                      <p:cBhvr>
                                        <p:cTn id="19" dur="1" fill="hold">
                                          <p:stCondLst>
                                            <p:cond delay="0"/>
                                          </p:stCondLst>
                                        </p:cTn>
                                        <p:tgtEl>
                                          <p:spTgt spid="82947"/>
                                        </p:tgtEl>
                                        <p:attrNameLst>
                                          <p:attrName>style.visibility</p:attrName>
                                        </p:attrNameLst>
                                      </p:cBhvr>
                                      <p:to>
                                        <p:strVal val="visible"/>
                                      </p:to>
                                    </p:set>
                                    <p:animEffect transition="in" filter="blinds(horizontal)">
                                      <p:cBhvr>
                                        <p:cTn id="20" dur="500"/>
                                        <p:tgtEl>
                                          <p:spTgt spid="829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3" name="Rectangle 20"/>
          <p:cNvSpPr>
            <a:spLocks noChangeArrowheads="1"/>
          </p:cNvSpPr>
          <p:nvPr/>
        </p:nvSpPr>
        <p:spPr bwMode="auto">
          <a:xfrm>
            <a:off x="457200" y="30480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is Maxwell’s fourth equation.</a:t>
            </a:r>
          </a:p>
        </p:txBody>
      </p:sp>
      <p:sp>
        <p:nvSpPr>
          <p:cNvPr id="46084" name="Rectangle 20"/>
          <p:cNvSpPr>
            <a:spLocks noChangeArrowheads="1"/>
          </p:cNvSpPr>
          <p:nvPr/>
        </p:nvSpPr>
        <p:spPr bwMode="auto">
          <a:xfrm>
            <a:off x="2286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Applying Divergence theorem, we get</a:t>
            </a:r>
            <a:endParaRPr lang="en-US" altLang="en-US" sz="2400" b="1">
              <a:latin typeface="Times New Roman" pitchFamily="18" charset="0"/>
              <a:cs typeface="Times New Roman" pitchFamily="18" charset="0"/>
            </a:endParaRPr>
          </a:p>
        </p:txBody>
      </p:sp>
      <p:pic>
        <p:nvPicPr>
          <p:cNvPr id="83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76288"/>
            <a:ext cx="4838700"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2362200"/>
            <a:ext cx="2000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auto">
          <a:xfrm>
            <a:off x="2057400" y="23828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or</a:t>
            </a:r>
          </a:p>
        </p:txBody>
      </p:sp>
      <p:sp>
        <p:nvSpPr>
          <p:cNvPr id="10" name="Rectangle 20"/>
          <p:cNvSpPr>
            <a:spLocks noChangeArrowheads="1"/>
          </p:cNvSpPr>
          <p:nvPr/>
        </p:nvSpPr>
        <p:spPr bwMode="auto">
          <a:xfrm>
            <a:off x="228600" y="3676650"/>
            <a:ext cx="868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equation suggests that magnetostatic fields have no source or sinks.</a:t>
            </a:r>
          </a:p>
          <a:p>
            <a:pPr algn="just"/>
            <a:r>
              <a:rPr lang="en-US" altLang="en-US" sz="2400">
                <a:latin typeface="Times New Roman" pitchFamily="18" charset="0"/>
                <a:cs typeface="Times New Roman" pitchFamily="18" charset="0"/>
              </a:rPr>
              <a:t>Also magnetic flux lines are always continuous.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blinds(horizontal)">
                                      <p:cBhvr>
                                        <p:cTn id="7" dur="500"/>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nodeType="withEffect">
                                  <p:stCondLst>
                                    <p:cond delay="0"/>
                                  </p:stCondLst>
                                  <p:childTnLst>
                                    <p:set>
                                      <p:cBhvr>
                                        <p:cTn id="14" dur="1" fill="hold">
                                          <p:stCondLst>
                                            <p:cond delay="0"/>
                                          </p:stCondLst>
                                        </p:cTn>
                                        <p:tgtEl>
                                          <p:spTgt spid="83971"/>
                                        </p:tgtEl>
                                        <p:attrNameLst>
                                          <p:attrName>style.visibility</p:attrName>
                                        </p:attrNameLst>
                                      </p:cBhvr>
                                      <p:to>
                                        <p:strVal val="visible"/>
                                      </p:to>
                                    </p:set>
                                    <p:animEffect transition="in" filter="blinds(horizontal)">
                                      <p:cBhvr>
                                        <p:cTn id="15" dur="500"/>
                                        <p:tgtEl>
                                          <p:spTgt spid="839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blinds(horizontal)">
                                      <p:cBhvr>
                                        <p:cTn id="23" dur="500"/>
                                        <p:tgtEl>
                                          <p:spTgt spid="10">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blinds(horizontal)">
                                      <p:cBhvr>
                                        <p:cTn id="2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7107"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Faraday’s law</a:t>
            </a:r>
            <a:endParaRPr lang="en-US" altLang="en-US" sz="2800" b="1" i="1">
              <a:latin typeface="Bradley Hand ITC" pitchFamily="66" charset="0"/>
            </a:endParaRPr>
          </a:p>
        </p:txBody>
      </p:sp>
      <p:sp>
        <p:nvSpPr>
          <p:cNvPr id="47108" name="Rectangle 20"/>
          <p:cNvSpPr>
            <a:spLocks noChangeArrowheads="1"/>
          </p:cNvSpPr>
          <p:nvPr/>
        </p:nvSpPr>
        <p:spPr bwMode="auto">
          <a:xfrm>
            <a:off x="152400" y="8572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According to Faraday a time varying magnetic field produces an induced voltage (called electromotive force or emf) in a closed circuit, which causes a flow of current.</a:t>
            </a:r>
            <a:endParaRPr lang="en-US" altLang="en-US" sz="2400" b="1">
              <a:latin typeface="Times New Roman" pitchFamily="18" charset="0"/>
              <a:cs typeface="Times New Roman" pitchFamily="18" charset="0"/>
            </a:endParaRPr>
          </a:p>
        </p:txBody>
      </p:sp>
      <p:sp>
        <p:nvSpPr>
          <p:cNvPr id="8" name="Rectangle 20"/>
          <p:cNvSpPr>
            <a:spLocks noChangeArrowheads="1"/>
          </p:cNvSpPr>
          <p:nvPr/>
        </p:nvSpPr>
        <p:spPr bwMode="auto">
          <a:xfrm>
            <a:off x="76200" y="20764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induced emf (V</a:t>
            </a:r>
            <a:r>
              <a:rPr lang="en-US" altLang="en-US" sz="2400" baseline="-25000">
                <a:latin typeface="Times New Roman" pitchFamily="18" charset="0"/>
                <a:cs typeface="Times New Roman" pitchFamily="18" charset="0"/>
              </a:rPr>
              <a:t>emf</a:t>
            </a:r>
            <a:r>
              <a:rPr lang="en-US" altLang="en-US" sz="2400">
                <a:latin typeface="Times New Roman" pitchFamily="18" charset="0"/>
                <a:cs typeface="Times New Roman" pitchFamily="18" charset="0"/>
              </a:rPr>
              <a:t>) in any closed circuit is equal to the time rate of change of the magnetic flux linkage by the circuit. This is Faraday’s Law and can be expressed as</a:t>
            </a:r>
            <a:endParaRPr lang="en-US" altLang="en-US" sz="2400" b="1">
              <a:latin typeface="Times New Roman" pitchFamily="18" charset="0"/>
              <a:cs typeface="Times New Roman" pitchFamily="18" charset="0"/>
            </a:endParaRPr>
          </a:p>
        </p:txBody>
      </p:sp>
      <p:pic>
        <p:nvPicPr>
          <p:cNvPr id="1075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3200400"/>
            <a:ext cx="3543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p:cNvSpPr>
            <a:spLocks noChangeArrowheads="1"/>
          </p:cNvSpPr>
          <p:nvPr/>
        </p:nvSpPr>
        <p:spPr bwMode="auto">
          <a:xfrm>
            <a:off x="152400" y="41148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N is the number of turns in the circuit and </a:t>
            </a:r>
            <a:r>
              <a:rPr lang="el-GR" altLang="en-US" sz="2400">
                <a:latin typeface="Times New Roman" pitchFamily="18" charset="0"/>
                <a:cs typeface="Times New Roman" pitchFamily="18" charset="0"/>
              </a:rPr>
              <a:t>ψ</a:t>
            </a:r>
            <a:r>
              <a:rPr lang="en-US" altLang="en-US" sz="2400">
                <a:latin typeface="Times New Roman" pitchFamily="18" charset="0"/>
                <a:cs typeface="Times New Roman" pitchFamily="18" charset="0"/>
              </a:rPr>
              <a:t> is the flux through each turn.</a:t>
            </a:r>
            <a:endParaRPr lang="en-US" altLang="en-US" sz="2400" b="1">
              <a:latin typeface="Times New Roman" pitchFamily="18" charset="0"/>
              <a:cs typeface="Times New Roman" pitchFamily="18" charset="0"/>
            </a:endParaRPr>
          </a:p>
        </p:txBody>
      </p:sp>
      <p:sp>
        <p:nvSpPr>
          <p:cNvPr id="11" name="Rectangle 20"/>
          <p:cNvSpPr>
            <a:spLocks noChangeArrowheads="1"/>
          </p:cNvSpPr>
          <p:nvPr/>
        </p:nvSpPr>
        <p:spPr bwMode="auto">
          <a:xfrm>
            <a:off x="152400" y="49609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negative sign shows that the induced voltage acts in such a way to oppose the flux producing in it. This is known as Lenz’s Law.</a:t>
            </a:r>
            <a:endParaRPr lang="en-US" altLang="en-US" sz="24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107522"/>
                                        </p:tgtEl>
                                        <p:attrNameLst>
                                          <p:attrName>style.visibility</p:attrName>
                                        </p:attrNameLst>
                                      </p:cBhvr>
                                      <p:to>
                                        <p:strVal val="visible"/>
                                      </p:to>
                                    </p:set>
                                    <p:animEffect transition="in" filter="blinds(horizontal)">
                                      <p:cBhvr>
                                        <p:cTn id="15" dur="500"/>
                                        <p:tgtEl>
                                          <p:spTgt spid="1075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8" grpId="0"/>
      <p:bldP spid="10"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8131"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Transformer and Motional EMF</a:t>
            </a:r>
            <a:endParaRPr lang="en-US" altLang="en-US" sz="2800" b="1" i="1">
              <a:latin typeface="Bradley Hand ITC" pitchFamily="66" charset="0"/>
            </a:endParaRPr>
          </a:p>
        </p:txBody>
      </p:sp>
      <p:sp>
        <p:nvSpPr>
          <p:cNvPr id="47108" name="Rectangle 20"/>
          <p:cNvSpPr>
            <a:spLocks noChangeArrowheads="1"/>
          </p:cNvSpPr>
          <p:nvPr/>
        </p:nvSpPr>
        <p:spPr bwMode="auto">
          <a:xfrm>
            <a:off x="152400" y="909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For a circuit with a single turn (N = 1)</a:t>
            </a:r>
            <a:endParaRPr lang="en-US" altLang="en-US" sz="2400" b="1">
              <a:latin typeface="Times New Roman" pitchFamily="18" charset="0"/>
              <a:cs typeface="Times New Roman" pitchFamily="18" charset="0"/>
            </a:endParaRPr>
          </a:p>
        </p:txBody>
      </p:sp>
      <p:sp>
        <p:nvSpPr>
          <p:cNvPr id="25" name="Rectangle 20"/>
          <p:cNvSpPr>
            <a:spLocks noChangeArrowheads="1"/>
          </p:cNvSpPr>
          <p:nvPr/>
        </p:nvSpPr>
        <p:spPr bwMode="auto">
          <a:xfrm>
            <a:off x="152400" y="2362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In terms of </a:t>
            </a:r>
            <a:r>
              <a:rPr lang="en-US" altLang="en-US" sz="2400" b="1">
                <a:latin typeface="Times New Roman" pitchFamily="18" charset="0"/>
                <a:cs typeface="Times New Roman" pitchFamily="18" charset="0"/>
              </a:rPr>
              <a:t>E</a:t>
            </a:r>
            <a:r>
              <a:rPr lang="en-US" altLang="en-US" sz="2400">
                <a:latin typeface="Times New Roman" pitchFamily="18" charset="0"/>
                <a:cs typeface="Times New Roman" pitchFamily="18" charset="0"/>
              </a:rPr>
              <a:t> and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this can be written as</a:t>
            </a:r>
            <a:endParaRPr lang="en-US" altLang="en-US" sz="2400" b="1">
              <a:latin typeface="Times New Roman" pitchFamily="18" charset="0"/>
              <a:cs typeface="Times New Roman" pitchFamily="18" charset="0"/>
            </a:endParaRPr>
          </a:p>
        </p:txBody>
      </p:sp>
      <p:sp>
        <p:nvSpPr>
          <p:cNvPr id="26" name="Rectangle 20"/>
          <p:cNvSpPr>
            <a:spLocks noChangeArrowheads="1"/>
          </p:cNvSpPr>
          <p:nvPr/>
        </p:nvSpPr>
        <p:spPr bwMode="auto">
          <a:xfrm>
            <a:off x="152400" y="41148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where </a:t>
            </a:r>
            <a:r>
              <a:rPr lang="el-GR" altLang="en-US" sz="2400">
                <a:latin typeface="Times New Roman" pitchFamily="18" charset="0"/>
                <a:cs typeface="Times New Roman" pitchFamily="18" charset="0"/>
              </a:rPr>
              <a:t>ψ</a:t>
            </a:r>
            <a:r>
              <a:rPr lang="en-US" altLang="en-US" sz="2400">
                <a:latin typeface="Times New Roman" pitchFamily="18" charset="0"/>
                <a:cs typeface="Times New Roman" pitchFamily="18" charset="0"/>
              </a:rPr>
              <a:t> has been replaced by                     and S is the surface area of the circuit bounded by a closed path L..</a:t>
            </a:r>
            <a:endParaRPr lang="en-US" altLang="en-US" sz="2400" b="1">
              <a:latin typeface="Times New Roman" pitchFamily="18" charset="0"/>
              <a:cs typeface="Times New Roman" pitchFamily="18" charset="0"/>
            </a:endParaRPr>
          </a:p>
        </p:txBody>
      </p:sp>
      <p:pic>
        <p:nvPicPr>
          <p:cNvPr id="110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371600"/>
            <a:ext cx="1887538"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09888"/>
            <a:ext cx="4976813"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6550" y="4038600"/>
            <a:ext cx="1339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0"/>
          <p:cNvSpPr>
            <a:spLocks noChangeArrowheads="1"/>
          </p:cNvSpPr>
          <p:nvPr/>
        </p:nvSpPr>
        <p:spPr bwMode="auto">
          <a:xfrm>
            <a:off x="152400" y="49609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equation says that in time-varying situation, both electric and magnetic fields are  present and are interrelated.</a:t>
            </a:r>
            <a:endParaRPr lang="en-US" altLang="en-US" sz="2400" b="1">
              <a:latin typeface="Times New Roman" pitchFamily="18" charset="0"/>
              <a:cs typeface="Times New Roman" pitchFamily="18" charset="0"/>
            </a:endParaRPr>
          </a:p>
        </p:txBody>
      </p:sp>
      <p:sp>
        <p:nvSpPr>
          <p:cNvPr id="12" name="Rectangle 20"/>
          <p:cNvSpPr>
            <a:spLocks noChangeArrowheads="1"/>
          </p:cNvSpPr>
          <p:nvPr/>
        </p:nvSpPr>
        <p:spPr bwMode="auto">
          <a:xfrm>
            <a:off x="7543800" y="31956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par>
                                <p:cTn id="8" presetID="3" presetClass="entr" presetSubtype="10" fill="hold" nodeType="withEffect">
                                  <p:stCondLst>
                                    <p:cond delay="0"/>
                                  </p:stCondLst>
                                  <p:childTnLst>
                                    <p:set>
                                      <p:cBhvr>
                                        <p:cTn id="9" dur="1" fill="hold">
                                          <p:stCondLst>
                                            <p:cond delay="0"/>
                                          </p:stCondLst>
                                        </p:cTn>
                                        <p:tgtEl>
                                          <p:spTgt spid="110594"/>
                                        </p:tgtEl>
                                        <p:attrNameLst>
                                          <p:attrName>style.visibility</p:attrName>
                                        </p:attrNameLst>
                                      </p:cBhvr>
                                      <p:to>
                                        <p:strVal val="visible"/>
                                      </p:to>
                                    </p:set>
                                    <p:animEffect transition="in" filter="blinds(horizontal)">
                                      <p:cBhvr>
                                        <p:cTn id="10" dur="500"/>
                                        <p:tgtEl>
                                          <p:spTgt spid="1105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par>
                                <p:cTn id="16" presetID="3" presetClass="entr" presetSubtype="10" fill="hold" nodeType="withEffect">
                                  <p:stCondLst>
                                    <p:cond delay="0"/>
                                  </p:stCondLst>
                                  <p:childTnLst>
                                    <p:set>
                                      <p:cBhvr>
                                        <p:cTn id="17" dur="1" fill="hold">
                                          <p:stCondLst>
                                            <p:cond delay="0"/>
                                          </p:stCondLst>
                                        </p:cTn>
                                        <p:tgtEl>
                                          <p:spTgt spid="110595"/>
                                        </p:tgtEl>
                                        <p:attrNameLst>
                                          <p:attrName>style.visibility</p:attrName>
                                        </p:attrNameLst>
                                      </p:cBhvr>
                                      <p:to>
                                        <p:strVal val="visible"/>
                                      </p:to>
                                    </p:set>
                                    <p:animEffect transition="in" filter="blinds(horizontal)">
                                      <p:cBhvr>
                                        <p:cTn id="18" dur="500"/>
                                        <p:tgtEl>
                                          <p:spTgt spid="11059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10596"/>
                                        </p:tgtEl>
                                        <p:attrNameLst>
                                          <p:attrName>style.visibility</p:attrName>
                                        </p:attrNameLst>
                                      </p:cBhvr>
                                      <p:to>
                                        <p:strVal val="visible"/>
                                      </p:to>
                                    </p:set>
                                    <p:animEffect transition="in" filter="blinds(horizontal)">
                                      <p:cBhvr>
                                        <p:cTn id="26" dur="500"/>
                                        <p:tgtEl>
                                          <p:spTgt spid="11059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linds(horizontal)">
                                      <p:cBhvr>
                                        <p:cTn id="29" dur="500"/>
                                        <p:tgtEl>
                                          <p:spTgt spid="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25" grpId="0"/>
      <p:bldP spid="26" grpId="0"/>
      <p:bldP spid="11"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49155" name="Rectangle 20"/>
          <p:cNvSpPr>
            <a:spLocks noChangeArrowheads="1"/>
          </p:cNvSpPr>
          <p:nvPr/>
        </p:nvSpPr>
        <p:spPr bwMode="auto">
          <a:xfrm>
            <a:off x="152400" y="2238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variation of flux with time may be caused in three ways.</a:t>
            </a:r>
            <a:endParaRPr lang="en-US" altLang="en-US" sz="2400" b="1">
              <a:latin typeface="Times New Roman" pitchFamily="18" charset="0"/>
              <a:cs typeface="Times New Roman" pitchFamily="18" charset="0"/>
            </a:endParaRPr>
          </a:p>
        </p:txBody>
      </p:sp>
      <p:sp>
        <p:nvSpPr>
          <p:cNvPr id="24" name="Rectangle 20"/>
          <p:cNvSpPr>
            <a:spLocks noChangeArrowheads="1"/>
          </p:cNvSpPr>
          <p:nvPr/>
        </p:nvSpPr>
        <p:spPr bwMode="auto">
          <a:xfrm>
            <a:off x="76200" y="76200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buFontTx/>
              <a:buAutoNum type="arabicPeriod"/>
            </a:pPr>
            <a:r>
              <a:rPr lang="en-US" altLang="en-US" sz="2400">
                <a:latin typeface="Times New Roman" pitchFamily="18" charset="0"/>
                <a:cs typeface="Times New Roman" pitchFamily="18" charset="0"/>
              </a:rPr>
              <a:t>By having a stationary loop in a time-varying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field.</a:t>
            </a:r>
          </a:p>
          <a:p>
            <a:pPr algn="just">
              <a:buFontTx/>
              <a:buAutoNum type="arabicPeriod"/>
            </a:pPr>
            <a:r>
              <a:rPr lang="en-US" altLang="en-US" sz="2400">
                <a:latin typeface="Times New Roman" pitchFamily="18" charset="0"/>
                <a:cs typeface="Times New Roman" pitchFamily="18" charset="0"/>
              </a:rPr>
              <a:t>By having a time-varying loop area in a static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field.</a:t>
            </a:r>
          </a:p>
          <a:p>
            <a:pPr algn="just">
              <a:buFontTx/>
              <a:buAutoNum type="arabicPeriod"/>
            </a:pPr>
            <a:r>
              <a:rPr lang="en-US" altLang="en-US" sz="2400">
                <a:latin typeface="Times New Roman" pitchFamily="18" charset="0"/>
                <a:cs typeface="Times New Roman" pitchFamily="18" charset="0"/>
              </a:rPr>
              <a:t>By having a time-varying loop area in a time-varying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field.</a:t>
            </a:r>
          </a:p>
        </p:txBody>
      </p:sp>
      <p:sp>
        <p:nvSpPr>
          <p:cNvPr id="26" name="Rectangle 20"/>
          <p:cNvSpPr>
            <a:spLocks noChangeArrowheads="1"/>
          </p:cNvSpPr>
          <p:nvPr/>
        </p:nvSpPr>
        <p:spPr bwMode="auto">
          <a:xfrm>
            <a:off x="152400" y="3524250"/>
            <a:ext cx="480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Consider a stationary conducting loop in a time-varying magnetic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field. The equation (i) becomes</a:t>
            </a:r>
            <a:endParaRPr lang="en-US" altLang="en-US" sz="2400" b="1">
              <a:latin typeface="Times New Roman" pitchFamily="18" charset="0"/>
              <a:cs typeface="Times New Roman" pitchFamily="18" charset="0"/>
            </a:endParaRPr>
          </a:p>
        </p:txBody>
      </p:sp>
      <p:sp>
        <p:nvSpPr>
          <p:cNvPr id="49158" name="Text Box 10"/>
          <p:cNvSpPr txBox="1">
            <a:spLocks noChangeArrowheads="1"/>
          </p:cNvSpPr>
          <p:nvPr/>
        </p:nvSpPr>
        <p:spPr bwMode="auto">
          <a:xfrm>
            <a:off x="0" y="2311400"/>
            <a:ext cx="9144000" cy="5080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700" b="1" i="1">
                <a:latin typeface="Bradley Hand ITC" pitchFamily="66" charset="0"/>
              </a:rPr>
              <a:t>Stationary loop in a time-varying B field (Transformer emf)</a:t>
            </a:r>
            <a:endParaRPr lang="en-US" altLang="en-US" sz="2700" b="1" i="1">
              <a:latin typeface="Bradley Hand ITC" pitchFamily="66" charset="0"/>
            </a:endParaRPr>
          </a:p>
        </p:txBody>
      </p:sp>
      <p:pic>
        <p:nvPicPr>
          <p:cNvPr id="491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3138488"/>
            <a:ext cx="4046538"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3" y="5181600"/>
            <a:ext cx="4799012"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blinds(horizontal)">
                                      <p:cBhvr>
                                        <p:cTn id="12" dur="500"/>
                                        <p:tgtEl>
                                          <p:spTgt spid="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blinds(horizontal)">
                                      <p:cBhvr>
                                        <p:cTn id="17" dur="500"/>
                                        <p:tgtEl>
                                          <p:spTgt spid="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0179" name="Rectangle 20"/>
          <p:cNvSpPr>
            <a:spLocks noChangeArrowheads="1"/>
          </p:cNvSpPr>
          <p:nvPr/>
        </p:nvSpPr>
        <p:spPr bwMode="auto">
          <a:xfrm>
            <a:off x="152400" y="1714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emf induced by the time-varying current in a stationary loop is often referred to as transformer emf in power analysis since it is due to the transformer action.</a:t>
            </a:r>
            <a:endParaRPr lang="en-US" altLang="en-US" sz="2400" b="1">
              <a:latin typeface="Times New Roman" pitchFamily="18" charset="0"/>
              <a:cs typeface="Times New Roman" pitchFamily="18" charset="0"/>
            </a:endParaRPr>
          </a:p>
        </p:txBody>
      </p:sp>
      <p:sp>
        <p:nvSpPr>
          <p:cNvPr id="25" name="Rectangle 20"/>
          <p:cNvSpPr>
            <a:spLocks noChangeArrowheads="1"/>
          </p:cNvSpPr>
          <p:nvPr/>
        </p:nvSpPr>
        <p:spPr bwMode="auto">
          <a:xfrm>
            <a:off x="152400" y="13716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By applying Stokes’s theorem  to the middle term, we get</a:t>
            </a:r>
            <a:endParaRPr lang="en-US" altLang="en-US" sz="2400" b="1">
              <a:latin typeface="Times New Roman" pitchFamily="18" charset="0"/>
              <a:cs typeface="Times New Roman" pitchFamily="18" charset="0"/>
            </a:endParaRPr>
          </a:p>
        </p:txBody>
      </p:sp>
      <p:sp>
        <p:nvSpPr>
          <p:cNvPr id="11" name="Rectangle 20"/>
          <p:cNvSpPr>
            <a:spLocks noChangeArrowheads="1"/>
          </p:cNvSpPr>
          <p:nvPr/>
        </p:nvSpPr>
        <p:spPr bwMode="auto">
          <a:xfrm>
            <a:off x="228600" y="41910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is one of the Maxwell’s equations for time-varying fields.</a:t>
            </a:r>
            <a:endParaRPr lang="en-US" altLang="en-US" sz="2400" b="1">
              <a:latin typeface="Times New Roman" pitchFamily="18" charset="0"/>
              <a:cs typeface="Times New Roman" pitchFamily="18" charset="0"/>
            </a:endParaRPr>
          </a:p>
        </p:txBody>
      </p:sp>
      <p:pic>
        <p:nvPicPr>
          <p:cNvPr id="112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42418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0"/>
          <p:cNvSpPr>
            <a:spLocks noChangeArrowheads="1"/>
          </p:cNvSpPr>
          <p:nvPr/>
        </p:nvSpPr>
        <p:spPr bwMode="auto">
          <a:xfrm>
            <a:off x="838200" y="2971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Thus</a:t>
            </a:r>
            <a:endParaRPr lang="en-US" altLang="en-US" sz="2400" b="1">
              <a:latin typeface="Times New Roman" pitchFamily="18" charset="0"/>
              <a:cs typeface="Times New Roman" pitchFamily="18" charset="0"/>
            </a:endParaRPr>
          </a:p>
        </p:txBody>
      </p:sp>
      <p:pic>
        <p:nvPicPr>
          <p:cNvPr id="1126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190875"/>
            <a:ext cx="24606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0"/>
          <p:cNvSpPr>
            <a:spLocks noChangeArrowheads="1"/>
          </p:cNvSpPr>
          <p:nvPr/>
        </p:nvSpPr>
        <p:spPr bwMode="auto">
          <a:xfrm>
            <a:off x="228600" y="4719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It shows that the time-varying field is not conservative.</a:t>
            </a:r>
            <a:endParaRPr lang="en-US" altLang="en-US" sz="2400" b="1">
              <a:latin typeface="Times New Roman" pitchFamily="18" charset="0"/>
              <a:cs typeface="Times New Roman" pitchFamily="18" charset="0"/>
            </a:endParaRPr>
          </a:p>
        </p:txBody>
      </p:sp>
      <p:pic>
        <p:nvPicPr>
          <p:cNvPr id="112644" name="Picture 4"/>
          <p:cNvPicPr>
            <a:picLocks noChangeAspect="1" noChangeArrowheads="1"/>
          </p:cNvPicPr>
          <p:nvPr/>
        </p:nvPicPr>
        <p:blipFill>
          <a:blip r:embed="rId5">
            <a:extLst>
              <a:ext uri="{28A0092B-C50C-407E-A947-70E740481C1C}">
                <a14:useLocalDpi xmlns:a14="http://schemas.microsoft.com/office/drawing/2010/main" val="0"/>
              </a:ext>
            </a:extLst>
          </a:blip>
          <a:srcRect l="6274" r="3181"/>
          <a:stretch>
            <a:fillRect/>
          </a:stretch>
        </p:blipFill>
        <p:spPr bwMode="auto">
          <a:xfrm>
            <a:off x="3657600" y="5257800"/>
            <a:ext cx="1752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2"/>
                                        </p:tgtEl>
                                        <p:attrNameLst>
                                          <p:attrName>style.visibility</p:attrName>
                                        </p:attrNameLst>
                                      </p:cBhvr>
                                      <p:to>
                                        <p:strVal val="visible"/>
                                      </p:to>
                                    </p:set>
                                    <p:animEffect transition="in" filter="blinds(horizontal)">
                                      <p:cBhvr>
                                        <p:cTn id="12" dur="500"/>
                                        <p:tgtEl>
                                          <p:spTgt spid="1126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nodeType="withEffect">
                                  <p:stCondLst>
                                    <p:cond delay="0"/>
                                  </p:stCondLst>
                                  <p:childTnLst>
                                    <p:set>
                                      <p:cBhvr>
                                        <p:cTn id="19" dur="1" fill="hold">
                                          <p:stCondLst>
                                            <p:cond delay="0"/>
                                          </p:stCondLst>
                                        </p:cTn>
                                        <p:tgtEl>
                                          <p:spTgt spid="112643"/>
                                        </p:tgtEl>
                                        <p:attrNameLst>
                                          <p:attrName>style.visibility</p:attrName>
                                        </p:attrNameLst>
                                      </p:cBhvr>
                                      <p:to>
                                        <p:strVal val="visible"/>
                                      </p:to>
                                    </p:set>
                                    <p:animEffect transition="in" filter="blinds(horizontal)">
                                      <p:cBhvr>
                                        <p:cTn id="20" dur="500"/>
                                        <p:tgtEl>
                                          <p:spTgt spid="1126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nodeType="withEffect">
                                  <p:stCondLst>
                                    <p:cond delay="0"/>
                                  </p:stCondLst>
                                  <p:childTnLst>
                                    <p:set>
                                      <p:cBhvr>
                                        <p:cTn id="32" dur="1" fill="hold">
                                          <p:stCondLst>
                                            <p:cond delay="0"/>
                                          </p:stCondLst>
                                        </p:cTn>
                                        <p:tgtEl>
                                          <p:spTgt spid="112644"/>
                                        </p:tgtEl>
                                        <p:attrNameLst>
                                          <p:attrName>style.visibility</p:attrName>
                                        </p:attrNameLst>
                                      </p:cBhvr>
                                      <p:to>
                                        <p:strVal val="visible"/>
                                      </p:to>
                                    </p:set>
                                    <p:animEffect transition="in" filter="blinds(horizontal)">
                                      <p:cBhvr>
                                        <p:cTn id="33"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p:bldP spid="13"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1203"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2. Moving loop in static B field (Motional emf)</a:t>
            </a:r>
            <a:endParaRPr lang="en-US" altLang="en-US" sz="2800" b="1" i="1">
              <a:latin typeface="Bradley Hand ITC" pitchFamily="66" charset="0"/>
            </a:endParaRPr>
          </a:p>
        </p:txBody>
      </p:sp>
      <p:sp>
        <p:nvSpPr>
          <p:cNvPr id="26" name="Rectangle 20"/>
          <p:cNvSpPr>
            <a:spLocks noChangeArrowheads="1"/>
          </p:cNvSpPr>
          <p:nvPr/>
        </p:nvSpPr>
        <p:spPr bwMode="auto">
          <a:xfrm>
            <a:off x="76200" y="2819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motional electric field </a:t>
            </a:r>
            <a:r>
              <a:rPr lang="en-US" altLang="en-US" sz="2400" b="1">
                <a:latin typeface="Times New Roman" pitchFamily="18" charset="0"/>
                <a:cs typeface="Times New Roman" pitchFamily="18" charset="0"/>
              </a:rPr>
              <a:t>E</a:t>
            </a:r>
            <a:r>
              <a:rPr lang="en-US" altLang="en-US" sz="2400" baseline="-25000">
                <a:latin typeface="Times New Roman" pitchFamily="18" charset="0"/>
                <a:cs typeface="Times New Roman" pitchFamily="18" charset="0"/>
              </a:rPr>
              <a:t>m</a:t>
            </a:r>
            <a:r>
              <a:rPr lang="en-US" altLang="en-US" sz="2400">
                <a:latin typeface="Times New Roman" pitchFamily="18" charset="0"/>
                <a:cs typeface="Times New Roman" pitchFamily="18" charset="0"/>
              </a:rPr>
              <a:t> is defined as</a:t>
            </a:r>
            <a:endParaRPr lang="en-US" altLang="en-US" sz="2400" b="1">
              <a:latin typeface="Times New Roman" pitchFamily="18" charset="0"/>
              <a:cs typeface="Times New Roman" pitchFamily="18" charset="0"/>
            </a:endParaRPr>
          </a:p>
        </p:txBody>
      </p:sp>
      <p:sp>
        <p:nvSpPr>
          <p:cNvPr id="11" name="Rectangle 20"/>
          <p:cNvSpPr>
            <a:spLocks noChangeArrowheads="1"/>
          </p:cNvSpPr>
          <p:nvPr/>
        </p:nvSpPr>
        <p:spPr bwMode="auto">
          <a:xfrm>
            <a:off x="152400" y="7620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When a conducting loop is moving in a static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field, an emf is introduced in the loop.</a:t>
            </a:r>
            <a:endParaRPr lang="en-US" altLang="en-US" sz="2400" b="1">
              <a:latin typeface="Times New Roman" pitchFamily="18" charset="0"/>
              <a:cs typeface="Times New Roman" pitchFamily="18" charset="0"/>
            </a:endParaRPr>
          </a:p>
        </p:txBody>
      </p:sp>
      <p:sp>
        <p:nvSpPr>
          <p:cNvPr id="13" name="Rectangle 20"/>
          <p:cNvSpPr>
            <a:spLocks noChangeArrowheads="1"/>
          </p:cNvSpPr>
          <p:nvPr/>
        </p:nvSpPr>
        <p:spPr bwMode="auto">
          <a:xfrm>
            <a:off x="152400" y="1600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The force on a charge moving with uniform velocity </a:t>
            </a:r>
            <a:r>
              <a:rPr lang="en-US" altLang="en-US" sz="2400" b="1">
                <a:latin typeface="Times New Roman" pitchFamily="18" charset="0"/>
                <a:cs typeface="Times New Roman" pitchFamily="18" charset="0"/>
              </a:rPr>
              <a:t>u</a:t>
            </a:r>
            <a:r>
              <a:rPr lang="en-US" altLang="en-US" sz="2400">
                <a:latin typeface="Times New Roman" pitchFamily="18" charset="0"/>
                <a:cs typeface="Times New Roman" pitchFamily="18" charset="0"/>
              </a:rPr>
              <a:t> in a magnetic field </a:t>
            </a:r>
            <a:r>
              <a:rPr lang="en-US" altLang="en-US" sz="2400" b="1">
                <a:latin typeface="Times New Roman" pitchFamily="18" charset="0"/>
                <a:cs typeface="Times New Roman" pitchFamily="18" charset="0"/>
              </a:rPr>
              <a:t>B</a:t>
            </a:r>
            <a:r>
              <a:rPr lang="en-US" altLang="en-US" sz="2400">
                <a:latin typeface="Times New Roman" pitchFamily="18" charset="0"/>
                <a:cs typeface="Times New Roman" pitchFamily="18" charset="0"/>
              </a:rPr>
              <a:t> is</a:t>
            </a:r>
            <a:endParaRPr lang="en-US" altLang="en-US" sz="2400" b="1">
              <a:latin typeface="Times New Roman" pitchFamily="18" charset="0"/>
              <a:cs typeface="Times New Roman" pitchFamily="18" charset="0"/>
            </a:endParaRPr>
          </a:p>
        </p:txBody>
      </p:sp>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09800"/>
            <a:ext cx="228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352800"/>
            <a:ext cx="28463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0"/>
          <p:cNvSpPr>
            <a:spLocks noChangeArrowheads="1"/>
          </p:cNvSpPr>
          <p:nvPr/>
        </p:nvSpPr>
        <p:spPr bwMode="auto">
          <a:xfrm>
            <a:off x="152400" y="41910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Consider a conducting loop moving with uniform velocity </a:t>
            </a:r>
            <a:r>
              <a:rPr lang="en-US" altLang="en-US" sz="2400" b="1">
                <a:latin typeface="Times New Roman" pitchFamily="18" charset="0"/>
                <a:cs typeface="Times New Roman" pitchFamily="18" charset="0"/>
              </a:rPr>
              <a:t>u,</a:t>
            </a:r>
            <a:r>
              <a:rPr lang="en-US" altLang="en-US" sz="2400">
                <a:latin typeface="Times New Roman" pitchFamily="18" charset="0"/>
                <a:cs typeface="Times New Roman" pitchFamily="18" charset="0"/>
              </a:rPr>
              <a:t> the emf induced in the loop is</a:t>
            </a:r>
            <a:endParaRPr lang="en-US" altLang="en-US" sz="2400" b="1">
              <a:latin typeface="Times New Roman" pitchFamily="18" charset="0"/>
              <a:cs typeface="Times New Roman" pitchFamily="18" charset="0"/>
            </a:endParaRPr>
          </a:p>
        </p:txBody>
      </p:sp>
      <p:pic>
        <p:nvPicPr>
          <p:cNvPr id="1136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724400"/>
            <a:ext cx="5235575"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0"/>
          <p:cNvSpPr>
            <a:spLocks noChangeArrowheads="1"/>
          </p:cNvSpPr>
          <p:nvPr/>
        </p:nvSpPr>
        <p:spPr bwMode="auto">
          <a:xfrm>
            <a:off x="152400" y="57150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This kind of emf is called the motional emf or flux-cutting emf. Because it is due to the motional action. eg,. Motors, generators</a:t>
            </a:r>
            <a:endParaRPr lang="en-US" altLang="en-US" sz="2400" b="1">
              <a:latin typeface="Times New Roman" pitchFamily="18" charset="0"/>
              <a:cs typeface="Times New Roman" pitchFamily="18" charset="0"/>
            </a:endParaRPr>
          </a:p>
        </p:txBody>
      </p:sp>
      <p:sp>
        <p:nvSpPr>
          <p:cNvPr id="18" name="Rectangle 20"/>
          <p:cNvSpPr>
            <a:spLocks noChangeArrowheads="1"/>
          </p:cNvSpPr>
          <p:nvPr/>
        </p:nvSpPr>
        <p:spPr bwMode="auto">
          <a:xfrm>
            <a:off x="8534400" y="502443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nodeType="withEffect">
                                  <p:stCondLst>
                                    <p:cond delay="0"/>
                                  </p:stCondLst>
                                  <p:childTnLst>
                                    <p:set>
                                      <p:cBhvr>
                                        <p:cTn id="14" dur="1" fill="hold">
                                          <p:stCondLst>
                                            <p:cond delay="0"/>
                                          </p:stCondLst>
                                        </p:cTn>
                                        <p:tgtEl>
                                          <p:spTgt spid="113666"/>
                                        </p:tgtEl>
                                        <p:attrNameLst>
                                          <p:attrName>style.visibility</p:attrName>
                                        </p:attrNameLst>
                                      </p:cBhvr>
                                      <p:to>
                                        <p:strVal val="visible"/>
                                      </p:to>
                                    </p:set>
                                    <p:animEffect transition="in" filter="blinds(horizontal)">
                                      <p:cBhvr>
                                        <p:cTn id="15" dur="500"/>
                                        <p:tgtEl>
                                          <p:spTgt spid="1136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par>
                                <p:cTn id="21" presetID="3" presetClass="entr" presetSubtype="10" fill="hold" nodeType="withEffect">
                                  <p:stCondLst>
                                    <p:cond delay="0"/>
                                  </p:stCondLst>
                                  <p:childTnLst>
                                    <p:set>
                                      <p:cBhvr>
                                        <p:cTn id="22" dur="1" fill="hold">
                                          <p:stCondLst>
                                            <p:cond delay="0"/>
                                          </p:stCondLst>
                                        </p:cTn>
                                        <p:tgtEl>
                                          <p:spTgt spid="113667"/>
                                        </p:tgtEl>
                                        <p:attrNameLst>
                                          <p:attrName>style.visibility</p:attrName>
                                        </p:attrNameLst>
                                      </p:cBhvr>
                                      <p:to>
                                        <p:strVal val="visible"/>
                                      </p:to>
                                    </p:set>
                                    <p:animEffect transition="in" filter="blinds(horizontal)">
                                      <p:cBhvr>
                                        <p:cTn id="23" dur="500"/>
                                        <p:tgtEl>
                                          <p:spTgt spid="11366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113668"/>
                                        </p:tgtEl>
                                        <p:attrNameLst>
                                          <p:attrName>style.visibility</p:attrName>
                                        </p:attrNameLst>
                                      </p:cBhvr>
                                      <p:to>
                                        <p:strVal val="visible"/>
                                      </p:to>
                                    </p:set>
                                    <p:animEffect transition="in" filter="blinds(horizontal)">
                                      <p:cBhvr>
                                        <p:cTn id="31" dur="500"/>
                                        <p:tgtEl>
                                          <p:spTgt spid="11366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p:bldP spid="13" grpId="0"/>
      <p:bldP spid="15" grpId="0"/>
      <p:bldP spid="17"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5" name="Rectangle 20"/>
          <p:cNvSpPr>
            <a:spLocks noChangeArrowheads="1"/>
          </p:cNvSpPr>
          <p:nvPr/>
        </p:nvSpPr>
        <p:spPr bwMode="auto">
          <a:xfrm>
            <a:off x="152400" y="1600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By applying Stokes’s theorem  to equation (i), we get</a:t>
            </a:r>
            <a:endParaRPr lang="en-US" altLang="en-US" sz="2400" b="1">
              <a:latin typeface="Times New Roman" pitchFamily="18" charset="0"/>
              <a:cs typeface="Times New Roman" pitchFamily="18" charset="0"/>
            </a:endParaRPr>
          </a:p>
        </p:txBody>
      </p:sp>
      <p:pic>
        <p:nvPicPr>
          <p:cNvPr id="114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38400"/>
            <a:ext cx="60833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3733800"/>
            <a:ext cx="39227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nodeType="withEffect">
                                  <p:stCondLst>
                                    <p:cond delay="0"/>
                                  </p:stCondLst>
                                  <p:childTnLst>
                                    <p:set>
                                      <p:cBhvr>
                                        <p:cTn id="9" dur="1" fill="hold">
                                          <p:stCondLst>
                                            <p:cond delay="0"/>
                                          </p:stCondLst>
                                        </p:cTn>
                                        <p:tgtEl>
                                          <p:spTgt spid="114694"/>
                                        </p:tgtEl>
                                        <p:attrNameLst>
                                          <p:attrName>style.visibility</p:attrName>
                                        </p:attrNameLst>
                                      </p:cBhvr>
                                      <p:to>
                                        <p:strVal val="visible"/>
                                      </p:to>
                                    </p:set>
                                    <p:animEffect transition="in" filter="blinds(horizontal)">
                                      <p:cBhvr>
                                        <p:cTn id="10" dur="500"/>
                                        <p:tgtEl>
                                          <p:spTgt spid="1146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29"/>
            <a:ext cx="8229600" cy="1143000"/>
          </a:xfrm>
        </p:spPr>
        <p:txBody>
          <a:bodyPr/>
          <a:lstStyle/>
          <a:p>
            <a:r>
              <a:rPr lang="en-US" b="1" dirty="0">
                <a:solidFill>
                  <a:srgbClr val="CC3300"/>
                </a:solidFill>
              </a:rPr>
              <a:t>A Line charge</a:t>
            </a:r>
          </a:p>
        </p:txBody>
      </p:sp>
      <p:pic>
        <p:nvPicPr>
          <p:cNvPr id="1187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560"/>
          <a:stretch/>
        </p:blipFill>
        <p:spPr bwMode="auto">
          <a:xfrm>
            <a:off x="4405312" y="1055076"/>
            <a:ext cx="4586288" cy="363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68" y="1524000"/>
            <a:ext cx="2914650" cy="551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7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92" y="1981200"/>
            <a:ext cx="2498908" cy="1162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7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692" y="3200400"/>
            <a:ext cx="4984933" cy="1103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87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89" y="4419600"/>
            <a:ext cx="5082211"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8750" y="5748337"/>
            <a:ext cx="51752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311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3251" name="Rectangle 20"/>
          <p:cNvSpPr>
            <a:spLocks noChangeArrowheads="1"/>
          </p:cNvSpPr>
          <p:nvPr/>
        </p:nvSpPr>
        <p:spPr bwMode="auto">
          <a:xfrm>
            <a:off x="228600" y="838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Consider a moving conducting loop in a time-varying magnetic field</a:t>
            </a:r>
            <a:endParaRPr lang="en-US" altLang="en-US" sz="2400" b="1">
              <a:latin typeface="Times New Roman" pitchFamily="18" charset="0"/>
              <a:cs typeface="Times New Roman" pitchFamily="18" charset="0"/>
            </a:endParaRPr>
          </a:p>
        </p:txBody>
      </p:sp>
      <p:sp>
        <p:nvSpPr>
          <p:cNvPr id="11" name="Rectangle 20"/>
          <p:cNvSpPr>
            <a:spLocks noChangeArrowheads="1"/>
          </p:cNvSpPr>
          <p:nvPr/>
        </p:nvSpPr>
        <p:spPr bwMode="auto">
          <a:xfrm>
            <a:off x="609600" y="38052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also</a:t>
            </a:r>
            <a:endParaRPr lang="en-US" altLang="en-US" sz="2400" b="1">
              <a:latin typeface="Times New Roman" pitchFamily="18" charset="0"/>
              <a:cs typeface="Times New Roman" pitchFamily="18" charset="0"/>
            </a:endParaRPr>
          </a:p>
        </p:txBody>
      </p:sp>
      <p:sp>
        <p:nvSpPr>
          <p:cNvPr id="53253"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3. Moving loop in time-varying field</a:t>
            </a:r>
            <a:endParaRPr lang="en-US" altLang="en-US" sz="2800" b="1" i="1">
              <a:latin typeface="Bradley Hand ITC" pitchFamily="66" charset="0"/>
            </a:endParaRPr>
          </a:p>
        </p:txBody>
      </p:sp>
      <p:sp>
        <p:nvSpPr>
          <p:cNvPr id="16" name="Rectangle 20"/>
          <p:cNvSpPr>
            <a:spLocks noChangeArrowheads="1"/>
          </p:cNvSpPr>
          <p:nvPr/>
        </p:nvSpPr>
        <p:spPr bwMode="auto">
          <a:xfrm>
            <a:off x="152400" y="13668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Then both transformer emf and motional emf are present.</a:t>
            </a:r>
            <a:endParaRPr lang="en-US" altLang="en-US" sz="2400" b="1">
              <a:latin typeface="Times New Roman" pitchFamily="18" charset="0"/>
              <a:cs typeface="Times New Roman" pitchFamily="18" charset="0"/>
            </a:endParaRPr>
          </a:p>
        </p:txBody>
      </p:sp>
      <p:pic>
        <p:nvPicPr>
          <p:cNvPr id="115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43188"/>
            <a:ext cx="73120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281488"/>
            <a:ext cx="4979988"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0"/>
          <p:cNvSpPr>
            <a:spLocks noChangeArrowheads="1"/>
          </p:cNvSpPr>
          <p:nvPr/>
        </p:nvSpPr>
        <p:spPr bwMode="auto">
          <a:xfrm>
            <a:off x="152400" y="1912938"/>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Thus the total emf will be the sum of transformer emf and motional emf</a:t>
            </a:r>
            <a:endParaRPr lang="en-US" altLang="en-US" sz="24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blinds(horizontal)">
                                      <p:cBhvr>
                                        <p:cTn id="12" dur="500"/>
                                        <p:tgtEl>
                                          <p:spTgt spid="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5"/>
                                        </p:tgtEl>
                                        <p:attrNameLst>
                                          <p:attrName>style.visibility</p:attrName>
                                        </p:attrNameLst>
                                      </p:cBhvr>
                                      <p:to>
                                        <p:strVal val="visible"/>
                                      </p:to>
                                    </p:set>
                                    <p:animEffect transition="in" filter="blinds(horizontal)">
                                      <p:cBhvr>
                                        <p:cTn id="17" dur="500"/>
                                        <p:tgtEl>
                                          <p:spTgt spid="1157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nodeType="withEffect">
                                  <p:stCondLst>
                                    <p:cond delay="0"/>
                                  </p:stCondLst>
                                  <p:childTnLst>
                                    <p:set>
                                      <p:cBhvr>
                                        <p:cTn id="24" dur="1" fill="hold">
                                          <p:stCondLst>
                                            <p:cond delay="0"/>
                                          </p:stCondLst>
                                        </p:cTn>
                                        <p:tgtEl>
                                          <p:spTgt spid="115716"/>
                                        </p:tgtEl>
                                        <p:attrNameLst>
                                          <p:attrName>style.visibility</p:attrName>
                                        </p:attrNameLst>
                                      </p:cBhvr>
                                      <p:to>
                                        <p:strVal val="visible"/>
                                      </p:to>
                                    </p:set>
                                    <p:animEffect transition="in" filter="blinds(horizontal)">
                                      <p:cBhvr>
                                        <p:cTn id="25"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25" name="Rectangle 20"/>
          <p:cNvSpPr>
            <a:spLocks noChangeArrowheads="1"/>
          </p:cNvSpPr>
          <p:nvPr/>
        </p:nvSpPr>
        <p:spPr bwMode="auto">
          <a:xfrm>
            <a:off x="228600" y="7620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For static EM fields</a:t>
            </a:r>
            <a:endParaRPr lang="en-US" altLang="en-US" sz="2400" b="1">
              <a:latin typeface="Times New Roman" pitchFamily="18" charset="0"/>
              <a:cs typeface="Times New Roman" pitchFamily="18" charset="0"/>
            </a:endParaRPr>
          </a:p>
        </p:txBody>
      </p:sp>
      <p:sp>
        <p:nvSpPr>
          <p:cNvPr id="54276"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Displacement Current</a:t>
            </a:r>
            <a:endParaRPr lang="en-US" altLang="en-US" sz="2800" b="1" i="1">
              <a:latin typeface="Bradley Hand ITC" pitchFamily="66" charset="0"/>
            </a:endParaRPr>
          </a:p>
        </p:txBody>
      </p:sp>
      <p:sp>
        <p:nvSpPr>
          <p:cNvPr id="16" name="Rectangle 20"/>
          <p:cNvSpPr>
            <a:spLocks noChangeArrowheads="1"/>
          </p:cNvSpPr>
          <p:nvPr/>
        </p:nvSpPr>
        <p:spPr bwMode="auto">
          <a:xfrm>
            <a:off x="228600" y="17526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But the divergence of the curl of a vector field is zero. So</a:t>
            </a:r>
            <a:endParaRPr lang="en-US" altLang="en-US" sz="2400" b="1">
              <a:latin typeface="Times New Roman" pitchFamily="18" charset="0"/>
              <a:cs typeface="Times New Roman" pitchFamily="18" charset="0"/>
            </a:endParaRPr>
          </a:p>
        </p:txBody>
      </p:sp>
      <p:sp>
        <p:nvSpPr>
          <p:cNvPr id="17" name="Rectangle 20"/>
          <p:cNvSpPr>
            <a:spLocks noChangeArrowheads="1"/>
          </p:cNvSpPr>
          <p:nvPr/>
        </p:nvSpPr>
        <p:spPr bwMode="auto">
          <a:xfrm>
            <a:off x="152400" y="2819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But the continuity of current requires</a:t>
            </a:r>
            <a:endParaRPr lang="en-US" altLang="en-US" sz="2400" b="1">
              <a:latin typeface="Times New Roman" pitchFamily="18" charset="0"/>
              <a:cs typeface="Times New Roman" pitchFamily="18" charset="0"/>
            </a:endParaRPr>
          </a:p>
        </p:txBody>
      </p:sp>
      <p:pic>
        <p:nvPicPr>
          <p:cNvPr id="116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166813"/>
            <a:ext cx="17748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286000"/>
            <a:ext cx="3714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276600"/>
            <a:ext cx="30749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0"/>
          <p:cNvSpPr>
            <a:spLocks noChangeArrowheads="1"/>
          </p:cNvSpPr>
          <p:nvPr/>
        </p:nvSpPr>
        <p:spPr bwMode="auto">
          <a:xfrm>
            <a:off x="6705600" y="23622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(ii)</a:t>
            </a:r>
            <a:endParaRPr lang="en-US" altLang="en-US" sz="2400" b="1">
              <a:latin typeface="Times New Roman" pitchFamily="18" charset="0"/>
              <a:cs typeface="Times New Roman" pitchFamily="18" charset="0"/>
            </a:endParaRPr>
          </a:p>
        </p:txBody>
      </p:sp>
      <p:sp>
        <p:nvSpPr>
          <p:cNvPr id="15" name="Rectangle 20"/>
          <p:cNvSpPr>
            <a:spLocks noChangeArrowheads="1"/>
          </p:cNvSpPr>
          <p:nvPr/>
        </p:nvSpPr>
        <p:spPr bwMode="auto">
          <a:xfrm>
            <a:off x="5715000" y="12144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a:t>
            </a:r>
            <a:endParaRPr lang="en-US" altLang="en-US" sz="2400" b="1">
              <a:latin typeface="Times New Roman" pitchFamily="18" charset="0"/>
              <a:cs typeface="Times New Roman" pitchFamily="18" charset="0"/>
            </a:endParaRPr>
          </a:p>
        </p:txBody>
      </p:sp>
      <p:sp>
        <p:nvSpPr>
          <p:cNvPr id="18" name="Rectangle 20"/>
          <p:cNvSpPr>
            <a:spLocks noChangeArrowheads="1"/>
          </p:cNvSpPr>
          <p:nvPr/>
        </p:nvSpPr>
        <p:spPr bwMode="auto">
          <a:xfrm>
            <a:off x="6400800" y="35052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(iii)</a:t>
            </a:r>
            <a:endParaRPr lang="en-US" altLang="en-US" sz="2400" b="1">
              <a:latin typeface="Times New Roman" pitchFamily="18" charset="0"/>
              <a:cs typeface="Times New Roman" pitchFamily="18" charset="0"/>
            </a:endParaRPr>
          </a:p>
        </p:txBody>
      </p:sp>
      <p:sp>
        <p:nvSpPr>
          <p:cNvPr id="19" name="Rectangle 20"/>
          <p:cNvSpPr>
            <a:spLocks noChangeArrowheads="1"/>
          </p:cNvSpPr>
          <p:nvPr/>
        </p:nvSpPr>
        <p:spPr bwMode="auto">
          <a:xfrm>
            <a:off x="152400" y="41910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Equation (ii) and (iii) are incompatible for time-varying conditions</a:t>
            </a:r>
            <a:endParaRPr lang="en-US" altLang="en-US" sz="2400" b="1">
              <a:latin typeface="Times New Roman" pitchFamily="18" charset="0"/>
              <a:cs typeface="Times New Roman" pitchFamily="18" charset="0"/>
            </a:endParaRPr>
          </a:p>
        </p:txBody>
      </p:sp>
      <p:sp>
        <p:nvSpPr>
          <p:cNvPr id="20" name="Rectangle 20"/>
          <p:cNvSpPr>
            <a:spLocks noChangeArrowheads="1"/>
          </p:cNvSpPr>
          <p:nvPr/>
        </p:nvSpPr>
        <p:spPr bwMode="auto">
          <a:xfrm>
            <a:off x="152400" y="46482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So we need to modify equation (i) to agree with (iii)</a:t>
            </a:r>
            <a:endParaRPr lang="en-US" altLang="en-US" sz="2400" b="1">
              <a:latin typeface="Times New Roman" pitchFamily="18" charset="0"/>
              <a:cs typeface="Times New Roman" pitchFamily="18" charset="0"/>
            </a:endParaRPr>
          </a:p>
        </p:txBody>
      </p:sp>
      <p:sp>
        <p:nvSpPr>
          <p:cNvPr id="21" name="Rectangle 20"/>
          <p:cNvSpPr>
            <a:spLocks noChangeArrowheads="1"/>
          </p:cNvSpPr>
          <p:nvPr/>
        </p:nvSpPr>
        <p:spPr bwMode="auto">
          <a:xfrm>
            <a:off x="152400" y="51768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Add a term to equation (i) so that it becomes</a:t>
            </a:r>
            <a:endParaRPr lang="en-US" altLang="en-US" sz="2400" b="1">
              <a:latin typeface="Times New Roman" pitchFamily="18" charset="0"/>
              <a:cs typeface="Times New Roman" pitchFamily="18" charset="0"/>
            </a:endParaRPr>
          </a:p>
        </p:txBody>
      </p:sp>
      <p:pic>
        <p:nvPicPr>
          <p:cNvPr id="1167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5648325"/>
            <a:ext cx="2427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a:spLocks noChangeArrowheads="1"/>
          </p:cNvSpPr>
          <p:nvPr/>
        </p:nvSpPr>
        <p:spPr bwMode="auto">
          <a:xfrm>
            <a:off x="304800" y="61674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where </a:t>
            </a:r>
            <a:r>
              <a:rPr lang="en-US" altLang="en-US" sz="2400" b="1">
                <a:latin typeface="Times New Roman" pitchFamily="18" charset="0"/>
                <a:cs typeface="Times New Roman" pitchFamily="18" charset="0"/>
              </a:rPr>
              <a:t>J</a:t>
            </a:r>
            <a:r>
              <a:rPr lang="en-US" altLang="en-US" sz="2400" baseline="-25000">
                <a:latin typeface="Times New Roman" pitchFamily="18" charset="0"/>
                <a:cs typeface="Times New Roman" pitchFamily="18" charset="0"/>
              </a:rPr>
              <a:t>d</a:t>
            </a:r>
            <a:r>
              <a:rPr lang="en-US" altLang="en-US" sz="2400">
                <a:latin typeface="Times New Roman" pitchFamily="18" charset="0"/>
                <a:cs typeface="Times New Roman" pitchFamily="18" charset="0"/>
              </a:rPr>
              <a:t> is to defined and determined.</a:t>
            </a:r>
            <a:endParaRPr lang="en-US" altLang="en-US" sz="2400" b="1">
              <a:latin typeface="Times New Roman" pitchFamily="18" charset="0"/>
              <a:cs typeface="Times New Roman" pitchFamily="18" charset="0"/>
            </a:endParaRPr>
          </a:p>
        </p:txBody>
      </p:sp>
      <p:sp>
        <p:nvSpPr>
          <p:cNvPr id="23" name="Rectangle 20"/>
          <p:cNvSpPr>
            <a:spLocks noChangeArrowheads="1"/>
          </p:cNvSpPr>
          <p:nvPr/>
        </p:nvSpPr>
        <p:spPr bwMode="auto">
          <a:xfrm>
            <a:off x="6629400" y="57102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(iv)</a:t>
            </a:r>
            <a:endParaRPr lang="en-US" altLang="en-US" sz="24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nodeType="withEffect">
                                  <p:stCondLst>
                                    <p:cond delay="0"/>
                                  </p:stCondLst>
                                  <p:childTnLst>
                                    <p:set>
                                      <p:cBhvr>
                                        <p:cTn id="9" dur="1" fill="hold">
                                          <p:stCondLst>
                                            <p:cond delay="0"/>
                                          </p:stCondLst>
                                        </p:cTn>
                                        <p:tgtEl>
                                          <p:spTgt spid="116738"/>
                                        </p:tgtEl>
                                        <p:attrNameLst>
                                          <p:attrName>style.visibility</p:attrName>
                                        </p:attrNameLst>
                                      </p:cBhvr>
                                      <p:to>
                                        <p:strVal val="visible"/>
                                      </p:to>
                                    </p:set>
                                    <p:animEffect transition="in" filter="blinds(horizontal)">
                                      <p:cBhvr>
                                        <p:cTn id="10" dur="500"/>
                                        <p:tgtEl>
                                          <p:spTgt spid="11673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blinds(horizontal)">
                                      <p:cBhvr>
                                        <p:cTn id="18" dur="500"/>
                                        <p:tgtEl>
                                          <p:spTgt spid="1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6739"/>
                                        </p:tgtEl>
                                        <p:attrNameLst>
                                          <p:attrName>style.visibility</p:attrName>
                                        </p:attrNameLst>
                                      </p:cBhvr>
                                      <p:to>
                                        <p:strVal val="visible"/>
                                      </p:to>
                                    </p:set>
                                    <p:animEffect transition="in" filter="blinds(horizontal)">
                                      <p:cBhvr>
                                        <p:cTn id="23" dur="500"/>
                                        <p:tgtEl>
                                          <p:spTgt spid="11673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blinds(horizontal)">
                                      <p:cBhvr>
                                        <p:cTn id="31" dur="500"/>
                                        <p:tgtEl>
                                          <p:spTgt spid="17">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16740"/>
                                        </p:tgtEl>
                                        <p:attrNameLst>
                                          <p:attrName>style.visibility</p:attrName>
                                        </p:attrNameLst>
                                      </p:cBhvr>
                                      <p:to>
                                        <p:strVal val="visible"/>
                                      </p:to>
                                    </p:set>
                                    <p:animEffect transition="in" filter="blinds(horizontal)">
                                      <p:cBhvr>
                                        <p:cTn id="34" dur="500"/>
                                        <p:tgtEl>
                                          <p:spTgt spid="11674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Effect transition="in" filter="blinds(horizontal)">
                                      <p:cBhvr>
                                        <p:cTn id="42" dur="500"/>
                                        <p:tgtEl>
                                          <p:spTgt spid="1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blinds(horizontal)">
                                      <p:cBhvr>
                                        <p:cTn id="47" dur="500"/>
                                        <p:tgtEl>
                                          <p:spTgt spid="20">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1">
                                            <p:txEl>
                                              <p:pRg st="0" end="0"/>
                                            </p:txEl>
                                          </p:spTgt>
                                        </p:tgtEl>
                                        <p:attrNameLst>
                                          <p:attrName>style.visibility</p:attrName>
                                        </p:attrNameLst>
                                      </p:cBhvr>
                                      <p:to>
                                        <p:strVal val="visible"/>
                                      </p:to>
                                    </p:set>
                                    <p:animEffect transition="in" filter="blinds(horizontal)">
                                      <p:cBhvr>
                                        <p:cTn id="52" dur="500"/>
                                        <p:tgtEl>
                                          <p:spTgt spid="21">
                                            <p:txEl>
                                              <p:pRg st="0" end="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blinds(horizontal)">
                                      <p:cBhvr>
                                        <p:cTn id="55" dur="500"/>
                                        <p:tgtEl>
                                          <p:spTgt spid="22">
                                            <p:txEl>
                                              <p:pRg st="0" end="0"/>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16741"/>
                                        </p:tgtEl>
                                        <p:attrNameLst>
                                          <p:attrName>style.visibility</p:attrName>
                                        </p:attrNameLst>
                                      </p:cBhvr>
                                      <p:to>
                                        <p:strVal val="visible"/>
                                      </p:to>
                                    </p:set>
                                    <p:animEffect transition="in" filter="blinds(horizontal)">
                                      <p:cBhvr>
                                        <p:cTn id="58" dur="500"/>
                                        <p:tgtEl>
                                          <p:spTgt spid="11674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linds(horizontal)">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3" grpId="0"/>
      <p:bldP spid="15" grpId="0"/>
      <p:bldP spid="18" grpId="0"/>
      <p:bldP spid="2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Rectangle 20"/>
          <p:cNvSpPr>
            <a:spLocks noChangeArrowheads="1"/>
          </p:cNvSpPr>
          <p:nvPr/>
        </p:nvSpPr>
        <p:spPr bwMode="auto">
          <a:xfrm>
            <a:off x="228600" y="1524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Again the divergence of the curl of a vector field is zero. So</a:t>
            </a:r>
            <a:endParaRPr lang="en-US" altLang="en-US" sz="2400" b="1">
              <a:latin typeface="Times New Roman" pitchFamily="18" charset="0"/>
              <a:cs typeface="Times New Roman" pitchFamily="18" charset="0"/>
            </a:endParaRPr>
          </a:p>
        </p:txBody>
      </p:sp>
      <p:sp>
        <p:nvSpPr>
          <p:cNvPr id="17" name="Rectangle 20"/>
          <p:cNvSpPr>
            <a:spLocks noChangeArrowheads="1"/>
          </p:cNvSpPr>
          <p:nvPr/>
        </p:nvSpPr>
        <p:spPr bwMode="auto">
          <a:xfrm>
            <a:off x="152400" y="13716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In order  for equation (v) to agree with (iii)</a:t>
            </a:r>
            <a:endParaRPr lang="en-US" altLang="en-US" sz="2400" b="1">
              <a:latin typeface="Times New Roman" pitchFamily="18" charset="0"/>
              <a:cs typeface="Times New Roman" pitchFamily="18" charset="0"/>
            </a:endParaRPr>
          </a:p>
        </p:txBody>
      </p:sp>
      <p:sp>
        <p:nvSpPr>
          <p:cNvPr id="13" name="Rectangle 20"/>
          <p:cNvSpPr>
            <a:spLocks noChangeArrowheads="1"/>
          </p:cNvSpPr>
          <p:nvPr/>
        </p:nvSpPr>
        <p:spPr bwMode="auto">
          <a:xfrm>
            <a:off x="7772400" y="74771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(v)</a:t>
            </a:r>
            <a:endParaRPr lang="en-US" altLang="en-US" sz="2400" b="1">
              <a:latin typeface="Times New Roman" pitchFamily="18" charset="0"/>
              <a:cs typeface="Times New Roman" pitchFamily="18" charset="0"/>
            </a:endParaRPr>
          </a:p>
        </p:txBody>
      </p:sp>
      <p:sp>
        <p:nvSpPr>
          <p:cNvPr id="19" name="Rectangle 20"/>
          <p:cNvSpPr>
            <a:spLocks noChangeArrowheads="1"/>
          </p:cNvSpPr>
          <p:nvPr/>
        </p:nvSpPr>
        <p:spPr bwMode="auto">
          <a:xfrm>
            <a:off x="152400" y="3810000"/>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Putting (vi) in (iv), we get</a:t>
            </a:r>
            <a:endParaRPr lang="en-US" altLang="en-US" sz="2400" b="1">
              <a:latin typeface="Times New Roman" pitchFamily="18" charset="0"/>
              <a:cs typeface="Times New Roman" pitchFamily="18" charset="0"/>
            </a:endParaRPr>
          </a:p>
        </p:txBody>
      </p:sp>
      <p:sp>
        <p:nvSpPr>
          <p:cNvPr id="22" name="Rectangle 21"/>
          <p:cNvSpPr>
            <a:spLocks noChangeArrowheads="1"/>
          </p:cNvSpPr>
          <p:nvPr/>
        </p:nvSpPr>
        <p:spPr bwMode="auto">
          <a:xfrm>
            <a:off x="76200" y="49720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 This is Maxwell’s equation (based on Ampere Circuital Law) for a time-varying field. The term                   is known as displacement current density and </a:t>
            </a:r>
            <a:r>
              <a:rPr lang="en-US" altLang="en-US" sz="2400" b="1">
                <a:latin typeface="Times New Roman" pitchFamily="18" charset="0"/>
                <a:cs typeface="Times New Roman" pitchFamily="18" charset="0"/>
              </a:rPr>
              <a:t>J</a:t>
            </a:r>
            <a:r>
              <a:rPr lang="en-US" altLang="en-US" sz="2400">
                <a:latin typeface="Times New Roman" pitchFamily="18" charset="0"/>
                <a:cs typeface="Times New Roman" pitchFamily="18" charset="0"/>
              </a:rPr>
              <a:t> is the conduction current density                 .</a:t>
            </a:r>
            <a:endParaRPr lang="en-US" altLang="en-US" sz="2400" b="1">
              <a:latin typeface="Times New Roman" pitchFamily="18" charset="0"/>
              <a:cs typeface="Times New Roman" pitchFamily="18" charset="0"/>
            </a:endParaRPr>
          </a:p>
        </p:txBody>
      </p:sp>
      <p:pic>
        <p:nvPicPr>
          <p:cNvPr id="117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685800"/>
            <a:ext cx="511968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5000"/>
            <a:ext cx="7597775"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971800"/>
            <a:ext cx="132873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0"/>
          <p:cNvSpPr>
            <a:spLocks noChangeArrowheads="1"/>
          </p:cNvSpPr>
          <p:nvPr/>
        </p:nvSpPr>
        <p:spPr bwMode="auto">
          <a:xfrm>
            <a:off x="2133600" y="31242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or</a:t>
            </a:r>
            <a:endParaRPr lang="en-US" altLang="en-US" sz="2400" b="1">
              <a:latin typeface="Times New Roman" pitchFamily="18" charset="0"/>
              <a:cs typeface="Times New Roman" pitchFamily="18" charset="0"/>
            </a:endParaRPr>
          </a:p>
        </p:txBody>
      </p:sp>
      <p:sp>
        <p:nvSpPr>
          <p:cNvPr id="24" name="Rectangle 20"/>
          <p:cNvSpPr>
            <a:spLocks noChangeArrowheads="1"/>
          </p:cNvSpPr>
          <p:nvPr/>
        </p:nvSpPr>
        <p:spPr bwMode="auto">
          <a:xfrm>
            <a:off x="5715000" y="32004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en-US" sz="2400">
                <a:latin typeface="Times New Roman" pitchFamily="18" charset="0"/>
                <a:cs typeface="Times New Roman" pitchFamily="18" charset="0"/>
              </a:rPr>
              <a:t>(vi)</a:t>
            </a:r>
            <a:endParaRPr lang="en-US" altLang="en-US" sz="2400" b="1">
              <a:latin typeface="Times New Roman" pitchFamily="18" charset="0"/>
              <a:cs typeface="Times New Roman" pitchFamily="18" charset="0"/>
            </a:endParaRPr>
          </a:p>
        </p:txBody>
      </p:sp>
      <p:pic>
        <p:nvPicPr>
          <p:cNvPr id="1177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038600"/>
            <a:ext cx="29718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5791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100" y="5364163"/>
            <a:ext cx="1638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117762"/>
                                        </p:tgtEl>
                                        <p:attrNameLst>
                                          <p:attrName>style.visibility</p:attrName>
                                        </p:attrNameLst>
                                      </p:cBhvr>
                                      <p:to>
                                        <p:strVal val="visible"/>
                                      </p:to>
                                    </p:set>
                                    <p:animEffect transition="in" filter="blinds(horizontal)">
                                      <p:cBhvr>
                                        <p:cTn id="13" dur="500"/>
                                        <p:tgtEl>
                                          <p:spTgt spid="1177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blinds(horizontal)">
                                      <p:cBhvr>
                                        <p:cTn id="18" dur="500"/>
                                        <p:tgtEl>
                                          <p:spTgt spid="17">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7763"/>
                                        </p:tgtEl>
                                        <p:attrNameLst>
                                          <p:attrName>style.visibility</p:attrName>
                                        </p:attrNameLst>
                                      </p:cBhvr>
                                      <p:to>
                                        <p:strVal val="visible"/>
                                      </p:to>
                                    </p:set>
                                    <p:animEffect transition="in" filter="blinds(horizontal)">
                                      <p:cBhvr>
                                        <p:cTn id="23" dur="500"/>
                                        <p:tgtEl>
                                          <p:spTgt spid="1177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par>
                                <p:cTn id="29" presetID="3" presetClass="entr" presetSubtype="10" fill="hold" nodeType="withEffect">
                                  <p:stCondLst>
                                    <p:cond delay="0"/>
                                  </p:stCondLst>
                                  <p:childTnLst>
                                    <p:set>
                                      <p:cBhvr>
                                        <p:cTn id="30" dur="1" fill="hold">
                                          <p:stCondLst>
                                            <p:cond delay="0"/>
                                          </p:stCondLst>
                                        </p:cTn>
                                        <p:tgtEl>
                                          <p:spTgt spid="117764"/>
                                        </p:tgtEl>
                                        <p:attrNameLst>
                                          <p:attrName>style.visibility</p:attrName>
                                        </p:attrNameLst>
                                      </p:cBhvr>
                                      <p:to>
                                        <p:strVal val="visible"/>
                                      </p:to>
                                    </p:set>
                                    <p:animEffect transition="in" filter="blinds(horizontal)">
                                      <p:cBhvr>
                                        <p:cTn id="31" dur="500"/>
                                        <p:tgtEl>
                                          <p:spTgt spid="11776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linds(horizontal)">
                                      <p:cBhvr>
                                        <p:cTn id="34" dur="500"/>
                                        <p:tgtEl>
                                          <p:spTgt spid="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blinds(horizontal)">
                                      <p:cBhvr>
                                        <p:cTn id="39" dur="500"/>
                                        <p:tgtEl>
                                          <p:spTgt spid="19">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17765"/>
                                        </p:tgtEl>
                                        <p:attrNameLst>
                                          <p:attrName>style.visibility</p:attrName>
                                        </p:attrNameLst>
                                      </p:cBhvr>
                                      <p:to>
                                        <p:strVal val="visible"/>
                                      </p:to>
                                    </p:set>
                                    <p:animEffect transition="in" filter="blinds(horizontal)">
                                      <p:cBhvr>
                                        <p:cTn id="44" dur="500"/>
                                        <p:tgtEl>
                                          <p:spTgt spid="11776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17767"/>
                                        </p:tgtEl>
                                        <p:attrNameLst>
                                          <p:attrName>style.visibility</p:attrName>
                                        </p:attrNameLst>
                                      </p:cBhvr>
                                      <p:to>
                                        <p:strVal val="visible"/>
                                      </p:to>
                                    </p:set>
                                    <p:animEffect transition="in" filter="blinds(horizontal)">
                                      <p:cBhvr>
                                        <p:cTn id="49" dur="500"/>
                                        <p:tgtEl>
                                          <p:spTgt spid="117767"/>
                                        </p:tgtEl>
                                      </p:cBhvr>
                                    </p:animEffect>
                                  </p:childTnLst>
                                </p:cTn>
                              </p:par>
                              <p:par>
                                <p:cTn id="50" presetID="3" presetClass="entr" presetSubtype="10" fill="hold" nodeType="withEffect">
                                  <p:stCondLst>
                                    <p:cond delay="0"/>
                                  </p:stCondLst>
                                  <p:childTnLst>
                                    <p:set>
                                      <p:cBhvr>
                                        <p:cTn id="51" dur="1" fill="hold">
                                          <p:stCondLst>
                                            <p:cond delay="0"/>
                                          </p:stCondLst>
                                        </p:cTn>
                                        <p:tgtEl>
                                          <p:spTgt spid="117766"/>
                                        </p:tgtEl>
                                        <p:attrNameLst>
                                          <p:attrName>style.visibility</p:attrName>
                                        </p:attrNameLst>
                                      </p:cBhvr>
                                      <p:to>
                                        <p:strVal val="visible"/>
                                      </p:to>
                                    </p:set>
                                    <p:animEffect transition="in" filter="blinds(horizontal)">
                                      <p:cBhvr>
                                        <p:cTn id="52" dur="500"/>
                                        <p:tgtEl>
                                          <p:spTgt spid="117766"/>
                                        </p:tgtEl>
                                      </p:cBhvr>
                                    </p:animEffect>
                                  </p:childTnLst>
                                </p:cTn>
                              </p:par>
                              <p:par>
                                <p:cTn id="53" presetID="3" presetClass="entr" presetSubtype="10" fill="hold" nodeType="with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blinds(horizontal)">
                                      <p:cBhvr>
                                        <p:cTn id="55"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9"/>
          <p:cNvSpPr>
            <a:spLocks noChangeArrowheads="1"/>
          </p:cNvSpPr>
          <p:nvPr/>
        </p:nvSpPr>
        <p:spPr bwMode="auto">
          <a:xfrm>
            <a:off x="-1069975" y="163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6323" name="Text Box 10"/>
          <p:cNvSpPr txBox="1">
            <a:spLocks noChangeArrowheads="1"/>
          </p:cNvSpPr>
          <p:nvPr/>
        </p:nvSpPr>
        <p:spPr bwMode="auto">
          <a:xfrm>
            <a:off x="381000" y="152400"/>
            <a:ext cx="8534400" cy="523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GB" altLang="en-US" sz="2800" b="1" i="1">
                <a:latin typeface="Bradley Hand ITC" pitchFamily="66" charset="0"/>
              </a:rPr>
              <a:t>Maxwell’s  Equations in Final Form</a:t>
            </a:r>
            <a:endParaRPr lang="en-US" altLang="en-US" sz="2800" b="1" i="1">
              <a:latin typeface="Bradley Hand ITC" pitchFamily="66" charset="0"/>
            </a:endParaRPr>
          </a:p>
        </p:txBody>
      </p:sp>
      <p:pic>
        <p:nvPicPr>
          <p:cNvPr id="563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058275"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7850"/>
            <a:ext cx="4161719"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 y="2981325"/>
            <a:ext cx="5390369"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7" y="4191000"/>
            <a:ext cx="5863851"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41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b="1" dirty="0">
                    <a:solidFill>
                      <a:srgbClr val="CC3300"/>
                    </a:solidFill>
                  </a:rPr>
                  <a:t>For finite line charge</a:t>
                </a:r>
              </a:p>
              <a:p>
                <a:endParaRPr lang="en-US" sz="2800" dirty="0"/>
              </a:p>
              <a:p>
                <a:endParaRPr lang="en-US" sz="2800" dirty="0"/>
              </a:p>
              <a:p>
                <a:endParaRPr lang="en-US" sz="2800" dirty="0"/>
              </a:p>
              <a:p>
                <a:r>
                  <a:rPr lang="en-US" sz="2800" b="1" dirty="0">
                    <a:solidFill>
                      <a:srgbClr val="CC3300"/>
                    </a:solidFill>
                  </a:rPr>
                  <a:t>For infinite line charge</a:t>
                </a:r>
              </a:p>
              <a:p>
                <a:pPr marL="0" indent="0">
                  <a:buNone/>
                </a:pPr>
                <a:r>
                  <a:rPr lang="en-US" sz="2800" dirty="0"/>
                  <a:t> </a:t>
                </a:r>
                <a14:m>
                  <m:oMath xmlns:m="http://schemas.openxmlformats.org/officeDocument/2006/math">
                    <m:r>
                      <a:rPr lang="en-US" sz="2800" i="1" smtClean="0">
                        <a:latin typeface="Cambria Math"/>
                      </a:rPr>
                      <m:t>𝐴</m:t>
                    </m:r>
                    <m:r>
                      <a:rPr lang="en-US" sz="2800" b="0" i="1" smtClean="0">
                        <a:latin typeface="Cambria Math"/>
                      </a:rPr>
                      <m:t> </m:t>
                    </m:r>
                    <m:d>
                      <m:dPr>
                        <m:ctrlPr>
                          <a:rPr lang="en-US" sz="2800" b="0" i="1" smtClean="0">
                            <a:latin typeface="Cambria Math" panose="02040503050406030204" pitchFamily="18" charset="0"/>
                          </a:rPr>
                        </m:ctrlPr>
                      </m:dPr>
                      <m:e>
                        <m:r>
                          <a:rPr lang="en-US" sz="2800" b="0" i="1" smtClean="0">
                            <a:latin typeface="Cambria Math"/>
                          </a:rPr>
                          <m:t>0,0,−</m:t>
                        </m:r>
                        <m:r>
                          <a:rPr lang="en-US" sz="2800" b="0" i="1" smtClean="0">
                            <a:latin typeface="Cambria Math"/>
                            <a:ea typeface="Cambria Math"/>
                          </a:rPr>
                          <m:t>∞</m:t>
                        </m:r>
                      </m:e>
                    </m:d>
                    <m:r>
                      <a:rPr lang="en-US" sz="2800" b="0" i="1" smtClean="0">
                        <a:latin typeface="Cambria Math"/>
                        <a:ea typeface="Cambria Math"/>
                      </a:rPr>
                      <m:t>𝑎𝑛𝑑</m:t>
                    </m:r>
                    <m:r>
                      <a:rPr lang="en-US" sz="2800" b="0" i="1" smtClean="0">
                        <a:latin typeface="Cambria Math"/>
                        <a:ea typeface="Cambria Math"/>
                      </a:rPr>
                      <m:t> </m:t>
                    </m:r>
                    <m:r>
                      <a:rPr lang="en-US" sz="2800" b="0" i="1" smtClean="0">
                        <a:latin typeface="Cambria Math"/>
                        <a:ea typeface="Cambria Math"/>
                      </a:rPr>
                      <m:t>𝐵</m:t>
                    </m:r>
                    <m:d>
                      <m:dPr>
                        <m:ctrlPr>
                          <a:rPr lang="en-US" sz="2800" b="0" i="1" smtClean="0">
                            <a:latin typeface="Cambria Math" panose="02040503050406030204" pitchFamily="18" charset="0"/>
                            <a:ea typeface="Cambria Math"/>
                          </a:rPr>
                        </m:ctrlPr>
                      </m:dPr>
                      <m:e>
                        <m:r>
                          <a:rPr lang="en-US" sz="2800" b="0" i="1" smtClean="0">
                            <a:latin typeface="Cambria Math"/>
                            <a:ea typeface="Cambria Math"/>
                          </a:rPr>
                          <m:t>0,0,∞</m:t>
                        </m:r>
                      </m:e>
                    </m:d>
                    <m:r>
                      <a:rPr lang="en-US" sz="2800" b="0" i="0" smtClean="0">
                        <a:latin typeface="Cambria Math"/>
                        <a:ea typeface="Cambria Math"/>
                      </a:rPr>
                      <m:t>; </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𝛼</m:t>
                        </m:r>
                      </m:e>
                      <m:sub>
                        <m:r>
                          <a:rPr lang="en-US" sz="2800" b="0" i="1" smtClean="0">
                            <a:latin typeface="Cambria Math"/>
                            <a:ea typeface="Cambria Math"/>
                          </a:rPr>
                          <m:t>1</m:t>
                        </m:r>
                      </m:sub>
                    </m:sSub>
                    <m:r>
                      <a:rPr lang="en-US" sz="2800" b="0" i="1" smtClean="0">
                        <a:latin typeface="Cambria Math"/>
                        <a:ea typeface="Cambria Math"/>
                      </a:rPr>
                      <m:t>=</m:t>
                    </m:r>
                    <m:f>
                      <m:fPr>
                        <m:ctrlPr>
                          <a:rPr lang="en-US" sz="2800" b="0" i="1" smtClean="0">
                            <a:latin typeface="Cambria Math" panose="02040503050406030204" pitchFamily="18" charset="0"/>
                            <a:ea typeface="Cambria Math"/>
                          </a:rPr>
                        </m:ctrlPr>
                      </m:fPr>
                      <m:num>
                        <m:r>
                          <a:rPr lang="en-US" sz="2800" b="0" i="1" smtClean="0">
                            <a:latin typeface="Cambria Math"/>
                            <a:ea typeface="Cambria Math"/>
                          </a:rPr>
                          <m:t>𝜋</m:t>
                        </m:r>
                      </m:num>
                      <m:den>
                        <m:r>
                          <a:rPr lang="en-US" sz="2800" b="0" i="1" smtClean="0">
                            <a:latin typeface="Cambria Math"/>
                            <a:ea typeface="Cambria Math"/>
                          </a:rPr>
                          <m:t>2</m:t>
                        </m:r>
                      </m:den>
                    </m:f>
                    <m:r>
                      <a:rPr lang="en-US" sz="2800" b="0" i="1" smtClean="0">
                        <a:latin typeface="Cambria Math"/>
                        <a:ea typeface="Cambria Math"/>
                      </a:rPr>
                      <m:t>, </m:t>
                    </m:r>
                    <m:sSub>
                      <m:sSubPr>
                        <m:ctrlPr>
                          <a:rPr lang="en-US" sz="2800" b="0" i="1" smtClean="0">
                            <a:latin typeface="Cambria Math" panose="02040503050406030204" pitchFamily="18" charset="0"/>
                            <a:ea typeface="Cambria Math"/>
                          </a:rPr>
                        </m:ctrlPr>
                      </m:sSubPr>
                      <m:e>
                        <m:r>
                          <a:rPr lang="en-US" sz="2800" b="0" i="1" smtClean="0">
                            <a:latin typeface="Cambria Math"/>
                            <a:ea typeface="Cambria Math"/>
                          </a:rPr>
                          <m:t>𝛼</m:t>
                        </m:r>
                      </m:e>
                      <m:sub>
                        <m:r>
                          <a:rPr lang="en-US" sz="2800" b="0" i="1" smtClean="0">
                            <a:latin typeface="Cambria Math"/>
                            <a:ea typeface="Cambria Math"/>
                          </a:rPr>
                          <m:t>2</m:t>
                        </m:r>
                      </m:sub>
                    </m:sSub>
                    <m:r>
                      <a:rPr lang="en-US" sz="2800" b="0" i="1" smtClean="0">
                        <a:latin typeface="Cambria Math"/>
                        <a:ea typeface="Cambria Math"/>
                      </a:rPr>
                      <m:t>=−</m:t>
                    </m:r>
                    <m:f>
                      <m:fPr>
                        <m:ctrlPr>
                          <a:rPr lang="en-US" sz="2800" b="0" i="1" smtClean="0">
                            <a:latin typeface="Cambria Math" panose="02040503050406030204" pitchFamily="18" charset="0"/>
                            <a:ea typeface="Cambria Math"/>
                          </a:rPr>
                        </m:ctrlPr>
                      </m:fPr>
                      <m:num>
                        <m:r>
                          <a:rPr lang="en-US" sz="2800" b="0" i="1" smtClean="0">
                            <a:latin typeface="Cambria Math"/>
                            <a:ea typeface="Cambria Math"/>
                          </a:rPr>
                          <m:t>𝜋</m:t>
                        </m:r>
                      </m:num>
                      <m:den>
                        <m:r>
                          <a:rPr lang="en-US" sz="2800" b="0" i="1" smtClean="0">
                            <a:latin typeface="Cambria Math"/>
                            <a:ea typeface="Cambria Math"/>
                          </a:rPr>
                          <m:t>2</m:t>
                        </m:r>
                      </m:den>
                    </m:f>
                    <m:r>
                      <a:rPr lang="en-US" sz="2800" b="0" i="1" smtClean="0">
                        <a:latin typeface="Cambria Math"/>
                        <a:ea typeface="Cambria Math"/>
                      </a:rPr>
                      <m:t> </m:t>
                    </m:r>
                  </m:oMath>
                </a14:m>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348"/>
                </a:stretch>
              </a:blipFill>
            </p:spPr>
            <p:txBody>
              <a:bodyPr/>
              <a:lstStyle/>
              <a:p>
                <a:r>
                  <a:rPr lang="en-US">
                    <a:noFill/>
                  </a:rPr>
                  <a:t> </a:t>
                </a:r>
              </a:p>
            </p:txBody>
          </p:sp>
        </mc:Fallback>
      </mc:AlternateContent>
      <p:pic>
        <p:nvPicPr>
          <p:cNvPr id="120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599"/>
            <a:ext cx="7620000" cy="1371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8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108" y="4939833"/>
            <a:ext cx="2471737" cy="1308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62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4"/>
                                        </p:tgtEl>
                                        <p:attrNameLst>
                                          <p:attrName>style.visibility</p:attrName>
                                        </p:attrNameLst>
                                      </p:cBhvr>
                                      <p:to>
                                        <p:strVal val="visible"/>
                                      </p:to>
                                    </p:set>
                                    <p:anim calcmode="lin" valueType="num">
                                      <p:cBhvr additive="base">
                                        <p:cTn id="13" dur="500" fill="hold"/>
                                        <p:tgtEl>
                                          <p:spTgt spid="120834"/>
                                        </p:tgtEl>
                                        <p:attrNameLst>
                                          <p:attrName>ppt_x</p:attrName>
                                        </p:attrNameLst>
                                      </p:cBhvr>
                                      <p:tavLst>
                                        <p:tav tm="0">
                                          <p:val>
                                            <p:strVal val="#ppt_x"/>
                                          </p:val>
                                        </p:tav>
                                        <p:tav tm="100000">
                                          <p:val>
                                            <p:strVal val="#ppt_x"/>
                                          </p:val>
                                        </p:tav>
                                      </p:tavLst>
                                    </p:anim>
                                    <p:anim calcmode="lin" valueType="num">
                                      <p:cBhvr additive="base">
                                        <p:cTn id="14" dur="500" fill="hold"/>
                                        <p:tgtEl>
                                          <p:spTgt spid="1208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5"/>
                                        </p:tgtEl>
                                        <p:attrNameLst>
                                          <p:attrName>style.visibility</p:attrName>
                                        </p:attrNameLst>
                                      </p:cBhvr>
                                      <p:to>
                                        <p:strVal val="visible"/>
                                      </p:to>
                                    </p:set>
                                    <p:anim calcmode="lin" valueType="num">
                                      <p:cBhvr additive="base">
                                        <p:cTn id="31" dur="500" fill="hold"/>
                                        <p:tgtEl>
                                          <p:spTgt spid="120835"/>
                                        </p:tgtEl>
                                        <p:attrNameLst>
                                          <p:attrName>ppt_x</p:attrName>
                                        </p:attrNameLst>
                                      </p:cBhvr>
                                      <p:tavLst>
                                        <p:tav tm="0">
                                          <p:val>
                                            <p:strVal val="#ppt_x"/>
                                          </p:val>
                                        </p:tav>
                                        <p:tav tm="100000">
                                          <p:val>
                                            <p:strVal val="#ppt_x"/>
                                          </p:val>
                                        </p:tav>
                                      </p:tavLst>
                                    </p:anim>
                                    <p:anim calcmode="lin" valueType="num">
                                      <p:cBhvr additive="base">
                                        <p:cTn id="32" dur="500" fill="hold"/>
                                        <p:tgtEl>
                                          <p:spTgt spid="120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962400"/>
            <a:ext cx="2811625" cy="123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685800"/>
            <a:ext cx="8382000" cy="830997"/>
          </a:xfrm>
          <a:prstGeom prst="rect">
            <a:avLst/>
          </a:prstGeom>
          <a:noFill/>
        </p:spPr>
        <p:txBody>
          <a:bodyPr wrap="square" rtlCol="0">
            <a:spAutoFit/>
          </a:bodyPr>
          <a:lstStyle/>
          <a:p>
            <a:r>
              <a:rPr lang="en-US" sz="2400" dirty="0"/>
              <a:t>Electric field for a surface charge i.e. infinite long sheet is given by </a:t>
            </a:r>
          </a:p>
        </p:txBody>
      </p:sp>
      <p:sp>
        <p:nvSpPr>
          <p:cNvPr id="7" name="TextBox 6"/>
          <p:cNvSpPr txBox="1"/>
          <p:nvPr/>
        </p:nvSpPr>
        <p:spPr>
          <a:xfrm>
            <a:off x="533400" y="3259520"/>
            <a:ext cx="5486400" cy="461665"/>
          </a:xfrm>
          <a:prstGeom prst="rect">
            <a:avLst/>
          </a:prstGeom>
          <a:noFill/>
        </p:spPr>
        <p:txBody>
          <a:bodyPr wrap="square" rtlCol="0">
            <a:spAutoFit/>
          </a:bodyPr>
          <a:lstStyle/>
          <a:p>
            <a:r>
              <a:rPr lang="en-US" sz="2400" dirty="0"/>
              <a:t>Electric field for a volume charge</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1" y="1516796"/>
            <a:ext cx="2010902" cy="1226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27713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14426</TotalTime>
  <Words>3457</Words>
  <Application>Microsoft Office PowerPoint</Application>
  <PresentationFormat>On-screen Show (4:3)</PresentationFormat>
  <Paragraphs>339</Paragraphs>
  <Slides>63</Slides>
  <Notes>47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9" baseType="lpstr">
      <vt:lpstr>Arial</vt:lpstr>
      <vt:lpstr>Bradley Hand ITC</vt:lpstr>
      <vt:lpstr>Cambria Math</vt:lpstr>
      <vt:lpstr>Times New Roman</vt:lpstr>
      <vt:lpstr>Default Design</vt:lpstr>
      <vt:lpstr>Equation</vt:lpstr>
      <vt:lpstr>Electromagnetic Theory</vt:lpstr>
      <vt:lpstr>PowerPoint Presentation</vt:lpstr>
      <vt:lpstr>PowerPoint Presentation</vt:lpstr>
      <vt:lpstr>PowerPoint Presentation</vt:lpstr>
      <vt:lpstr>PowerPoint Presentation</vt:lpstr>
      <vt:lpstr>A Line charge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Refraction of electric field across boundary</vt:lpstr>
      <vt:lpstr>PowerPoint Presentation</vt:lpstr>
      <vt:lpstr>Under static conditions, following conclusions can be made: 1. No electric field exist inside the conductor 2. There will be no potential difference between any points inside the conductor. The conductor is called equipotential body. 3. Electric field can be external to the conductor or normal to the surface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Kamalpreet Kaur</dc:creator>
  <cp:lastModifiedBy>Kamalpreet Kaur</cp:lastModifiedBy>
  <cp:revision>337</cp:revision>
  <cp:lastPrinted>1601-01-01T00:00:00Z</cp:lastPrinted>
  <dcterms:created xsi:type="dcterms:W3CDTF">1601-01-01T00:00:00Z</dcterms:created>
  <dcterms:modified xsi:type="dcterms:W3CDTF">2019-04-04T06:01:16Z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