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97C9D2-C629-4054-B1B7-57383BED1C09}" type="datetimeFigureOut">
              <a:rPr lang="en-IN" smtClean="0"/>
              <a:t>20-11-2019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1E8F80-A1E4-41A3-BE54-F1875C959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093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900" b="0" i="1">
                <a:solidFill>
                  <a:srgbClr val="00CC00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290"/>
              </a:spcBef>
            </a:pPr>
            <a:endParaRPr spc="-6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900" b="0" i="1">
                <a:solidFill>
                  <a:srgbClr val="00CC00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lang="en-US" spc="-50" smtClean="0"/>
              <a:t>Lei Wang</a:t>
            </a:r>
            <a:endParaRPr spc="-6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900" b="0" i="1">
                <a:solidFill>
                  <a:srgbClr val="00CC00"/>
                </a:solidFill>
                <a:latin typeface="Comic Sans MS"/>
                <a:cs typeface="Comic Sans MS"/>
              </a:defRPr>
            </a:lvl1pPr>
          </a:lstStyle>
          <a:p>
            <a:pPr marL="25400">
              <a:lnSpc>
                <a:spcPct val="100000"/>
              </a:lnSpc>
              <a:spcBef>
                <a:spcPts val="290"/>
              </a:spcBef>
            </a:pPr>
            <a:fld id="{81D60167-4931-47E6-BA6A-407CBD079E47}" type="slidenum">
              <a:rPr spc="-55" dirty="0"/>
              <a:t>‹#›</a:t>
            </a:fld>
            <a:endParaRPr spc="-5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00663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900" b="0" i="1">
                <a:solidFill>
                  <a:srgbClr val="00CC00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290"/>
              </a:spcBef>
            </a:pPr>
            <a:endParaRPr spc="-6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900" b="0" i="1">
                <a:solidFill>
                  <a:srgbClr val="00CC00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lang="en-US" spc="-50" smtClean="0"/>
              <a:t>Lei Wang</a:t>
            </a:r>
            <a:endParaRPr spc="-6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900" b="0" i="1">
                <a:solidFill>
                  <a:srgbClr val="00CC00"/>
                </a:solidFill>
                <a:latin typeface="Comic Sans MS"/>
                <a:cs typeface="Comic Sans MS"/>
              </a:defRPr>
            </a:lvl1pPr>
          </a:lstStyle>
          <a:p>
            <a:pPr marL="25400">
              <a:lnSpc>
                <a:spcPct val="100000"/>
              </a:lnSpc>
              <a:spcBef>
                <a:spcPts val="290"/>
              </a:spcBef>
            </a:pPr>
            <a:fld id="{81D60167-4931-47E6-BA6A-407CBD079E47}" type="slidenum">
              <a:rPr spc="-55" dirty="0"/>
              <a:t>‹#›</a:t>
            </a:fld>
            <a:endParaRPr spc="-5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00663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900" b="0" i="1">
                <a:solidFill>
                  <a:srgbClr val="00CC00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290"/>
              </a:spcBef>
            </a:pPr>
            <a:endParaRPr spc="-6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900" b="0" i="1">
                <a:solidFill>
                  <a:srgbClr val="00CC00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lang="en-US" spc="-50" smtClean="0"/>
              <a:t>Lei Wang</a:t>
            </a:r>
            <a:endParaRPr spc="-65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900" b="0" i="1">
                <a:solidFill>
                  <a:srgbClr val="00CC00"/>
                </a:solidFill>
                <a:latin typeface="Comic Sans MS"/>
                <a:cs typeface="Comic Sans MS"/>
              </a:defRPr>
            </a:lvl1pPr>
          </a:lstStyle>
          <a:p>
            <a:pPr marL="25400">
              <a:lnSpc>
                <a:spcPct val="100000"/>
              </a:lnSpc>
              <a:spcBef>
                <a:spcPts val="290"/>
              </a:spcBef>
            </a:pPr>
            <a:fld id="{81D60167-4931-47E6-BA6A-407CBD079E47}" type="slidenum">
              <a:rPr spc="-55" dirty="0"/>
              <a:t>‹#›</a:t>
            </a:fld>
            <a:endParaRPr spc="-5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00663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900" b="0" i="1">
                <a:solidFill>
                  <a:srgbClr val="00CC00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290"/>
              </a:spcBef>
            </a:pPr>
            <a:endParaRPr spc="-6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900" b="0" i="1">
                <a:solidFill>
                  <a:srgbClr val="00CC00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lang="en-US" spc="-50" smtClean="0"/>
              <a:t>Lei Wang</a:t>
            </a:r>
            <a:endParaRPr spc="-65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900" b="0" i="1">
                <a:solidFill>
                  <a:srgbClr val="00CC00"/>
                </a:solidFill>
                <a:latin typeface="Comic Sans MS"/>
                <a:cs typeface="Comic Sans MS"/>
              </a:defRPr>
            </a:lvl1pPr>
          </a:lstStyle>
          <a:p>
            <a:pPr marL="25400">
              <a:lnSpc>
                <a:spcPct val="100000"/>
              </a:lnSpc>
              <a:spcBef>
                <a:spcPts val="290"/>
              </a:spcBef>
            </a:pPr>
            <a:fld id="{81D60167-4931-47E6-BA6A-407CBD079E47}" type="slidenum">
              <a:rPr spc="-55" dirty="0"/>
              <a:t>‹#›</a:t>
            </a:fld>
            <a:endParaRPr spc="-5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900" b="0" i="1">
                <a:solidFill>
                  <a:srgbClr val="00CC00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290"/>
              </a:spcBef>
            </a:pPr>
            <a:endParaRPr spc="-6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900" b="0" i="1">
                <a:solidFill>
                  <a:srgbClr val="00CC00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lang="en-US" spc="-50" smtClean="0"/>
              <a:t>Lei Wang</a:t>
            </a:r>
            <a:endParaRPr spc="-65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900" b="0" i="1">
                <a:solidFill>
                  <a:srgbClr val="00CC00"/>
                </a:solidFill>
                <a:latin typeface="Comic Sans MS"/>
                <a:cs typeface="Comic Sans MS"/>
              </a:defRPr>
            </a:lvl1pPr>
          </a:lstStyle>
          <a:p>
            <a:pPr marL="25400">
              <a:lnSpc>
                <a:spcPct val="100000"/>
              </a:lnSpc>
              <a:spcBef>
                <a:spcPts val="290"/>
              </a:spcBef>
            </a:pPr>
            <a:fld id="{81D60167-4931-47E6-BA6A-407CBD079E47}" type="slidenum">
              <a:rPr spc="-55" dirty="0"/>
              <a:t>‹#›</a:t>
            </a:fld>
            <a:endParaRPr spc="-5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81000" y="228600"/>
            <a:ext cx="8229600" cy="609600"/>
          </a:xfrm>
          <a:custGeom>
            <a:avLst/>
            <a:gdLst/>
            <a:ahLst/>
            <a:cxnLst/>
            <a:rect l="l" t="t" r="r" b="b"/>
            <a:pathLst>
              <a:path w="8229600" h="609600">
                <a:moveTo>
                  <a:pt x="0" y="609600"/>
                </a:moveTo>
                <a:lnTo>
                  <a:pt x="0" y="0"/>
                </a:lnTo>
                <a:lnTo>
                  <a:pt x="8229600" y="0"/>
                </a:lnTo>
              </a:path>
            </a:pathLst>
          </a:custGeom>
          <a:ln w="1905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7200" y="61722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88237" y="268351"/>
            <a:ext cx="6967524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rgbClr val="00663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552765"/>
            <a:ext cx="8072119" cy="25863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36254" y="6233798"/>
            <a:ext cx="2922270" cy="361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1">
                <a:solidFill>
                  <a:srgbClr val="00CC00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290"/>
              </a:spcBef>
            </a:pPr>
            <a:endParaRPr spc="-6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93444" y="6233798"/>
            <a:ext cx="1005205" cy="361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1">
                <a:solidFill>
                  <a:srgbClr val="00CC00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lang="en-US" spc="-50" smtClean="0"/>
              <a:t>Lei Wang</a:t>
            </a:r>
            <a:endParaRPr spc="-6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514652" y="6233798"/>
            <a:ext cx="294004" cy="361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1">
                <a:solidFill>
                  <a:srgbClr val="00CC00"/>
                </a:solidFill>
                <a:latin typeface="Comic Sans MS"/>
                <a:cs typeface="Comic Sans MS"/>
              </a:defRPr>
            </a:lvl1pPr>
          </a:lstStyle>
          <a:p>
            <a:pPr marL="25400">
              <a:lnSpc>
                <a:spcPct val="100000"/>
              </a:lnSpc>
              <a:spcBef>
                <a:spcPts val="290"/>
              </a:spcBef>
            </a:pPr>
            <a:fld id="{81D60167-4931-47E6-BA6A-407CBD079E47}" type="slidenum">
              <a:rPr spc="-55" dirty="0"/>
              <a:t>‹#›</a:t>
            </a:fld>
            <a:endParaRPr spc="-5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Atomic_force_microscopy" TargetMode="External"/><Relationship Id="rId2" Type="http://schemas.openxmlformats.org/officeDocument/2006/relationships/hyperlink" Target="http://en.wikipedia.org/wiki/Nanomaterial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Nanoelectronics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219200"/>
            <a:ext cx="7924800" cy="914400"/>
          </a:xfrm>
          <a:custGeom>
            <a:avLst/>
            <a:gdLst/>
            <a:ahLst/>
            <a:cxnLst/>
            <a:rect l="l" t="t" r="r" b="b"/>
            <a:pathLst>
              <a:path w="7924800" h="914400">
                <a:moveTo>
                  <a:pt x="0" y="914400"/>
                </a:moveTo>
                <a:lnTo>
                  <a:pt x="0" y="0"/>
                </a:lnTo>
                <a:lnTo>
                  <a:pt x="7924800" y="0"/>
                </a:lnTo>
              </a:path>
            </a:pathLst>
          </a:custGeom>
          <a:ln w="2540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81200" y="3962400"/>
            <a:ext cx="6511925" cy="0"/>
          </a:xfrm>
          <a:custGeom>
            <a:avLst/>
            <a:gdLst/>
            <a:ahLst/>
            <a:cxnLst/>
            <a:rect l="l" t="t" r="r" b="b"/>
            <a:pathLst>
              <a:path w="6511925">
                <a:moveTo>
                  <a:pt x="0" y="0"/>
                </a:moveTo>
                <a:lnTo>
                  <a:pt x="6511925" y="0"/>
                </a:lnTo>
              </a:path>
            </a:pathLst>
          </a:custGeom>
          <a:ln w="1905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02842" y="1816735"/>
            <a:ext cx="7049134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36319" marR="5080" indent="-1024255">
              <a:lnSpc>
                <a:spcPct val="100000"/>
              </a:lnSpc>
              <a:spcBef>
                <a:spcPts val="105"/>
              </a:spcBef>
            </a:pPr>
            <a:r>
              <a:rPr sz="4400" b="1" spc="-30" dirty="0">
                <a:solidFill>
                  <a:srgbClr val="00CC00"/>
                </a:solidFill>
                <a:latin typeface="Times New Roman"/>
                <a:cs typeface="Times New Roman"/>
              </a:rPr>
              <a:t>Introduction </a:t>
            </a:r>
            <a:r>
              <a:rPr sz="4400" b="1" dirty="0">
                <a:solidFill>
                  <a:srgbClr val="00CC00"/>
                </a:solidFill>
                <a:latin typeface="Times New Roman"/>
                <a:cs typeface="Times New Roman"/>
              </a:rPr>
              <a:t>to</a:t>
            </a:r>
            <a:r>
              <a:rPr sz="4400" b="1" spc="-55" dirty="0">
                <a:solidFill>
                  <a:srgbClr val="00CC00"/>
                </a:solidFill>
                <a:latin typeface="Times New Roman"/>
                <a:cs typeface="Times New Roman"/>
              </a:rPr>
              <a:t> </a:t>
            </a:r>
            <a:r>
              <a:rPr sz="4400" b="1" spc="-10" dirty="0">
                <a:solidFill>
                  <a:srgbClr val="00CC00"/>
                </a:solidFill>
                <a:latin typeface="Times New Roman"/>
                <a:cs typeface="Times New Roman"/>
              </a:rPr>
              <a:t>Nanomaterial  </a:t>
            </a:r>
            <a:r>
              <a:rPr sz="4400" b="1" spc="-40" dirty="0">
                <a:solidFill>
                  <a:srgbClr val="00CC00"/>
                </a:solidFill>
                <a:latin typeface="Times New Roman"/>
                <a:cs typeface="Times New Roman"/>
              </a:rPr>
              <a:t>and</a:t>
            </a:r>
            <a:r>
              <a:rPr sz="4400" b="1" spc="-10" dirty="0">
                <a:solidFill>
                  <a:srgbClr val="00CC00"/>
                </a:solidFill>
                <a:latin typeface="Times New Roman"/>
                <a:cs typeface="Times New Roman"/>
              </a:rPr>
              <a:t> </a:t>
            </a:r>
            <a:r>
              <a:rPr sz="4400" b="1" spc="50" dirty="0">
                <a:solidFill>
                  <a:srgbClr val="00CC00"/>
                </a:solidFill>
                <a:latin typeface="Times New Roman"/>
                <a:cs typeface="Times New Roman"/>
              </a:rPr>
              <a:t>Nanotechnology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606297"/>
            <a:ext cx="35985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65" dirty="0">
                <a:latin typeface="Times New Roman"/>
                <a:cs typeface="Times New Roman"/>
              </a:rPr>
              <a:t>2.2 </a:t>
            </a:r>
            <a:r>
              <a:rPr sz="3600" b="1" spc="75" dirty="0">
                <a:latin typeface="Times New Roman"/>
                <a:cs typeface="Times New Roman"/>
              </a:rPr>
              <a:t>Novel</a:t>
            </a:r>
            <a:r>
              <a:rPr sz="3600" b="1" spc="20" dirty="0">
                <a:latin typeface="Times New Roman"/>
                <a:cs typeface="Times New Roman"/>
              </a:rPr>
              <a:t> </a:t>
            </a:r>
            <a:r>
              <a:rPr sz="3600" b="1" spc="-105" dirty="0">
                <a:latin typeface="Times New Roman"/>
                <a:cs typeface="Times New Roman"/>
              </a:rPr>
              <a:t>property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95400" y="1447800"/>
            <a:ext cx="5715000" cy="25294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3444" y="4293870"/>
            <a:ext cx="558800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piece of gold is golden in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color.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A colloid </a:t>
            </a:r>
            <a:r>
              <a:rPr sz="2000" spc="-5" dirty="0">
                <a:latin typeface="Arial"/>
                <a:cs typeface="Arial"/>
              </a:rPr>
              <a:t>of gold </a:t>
            </a:r>
            <a:r>
              <a:rPr sz="2000" dirty="0">
                <a:latin typeface="Arial"/>
                <a:cs typeface="Arial"/>
              </a:rPr>
              <a:t>nanoparticles </a:t>
            </a:r>
            <a:r>
              <a:rPr sz="2000" spc="-5" dirty="0">
                <a:latin typeface="Arial"/>
                <a:cs typeface="Arial"/>
              </a:rPr>
              <a:t>is </a:t>
            </a:r>
            <a:r>
              <a:rPr sz="2000" dirty="0">
                <a:latin typeface="Arial"/>
                <a:cs typeface="Arial"/>
              </a:rPr>
              <a:t>ruby red 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spc="-26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color.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81860" y="6233798"/>
            <a:ext cx="190500" cy="36131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90"/>
              </a:spcBef>
            </a:pPr>
            <a:r>
              <a:rPr sz="1900" i="1" spc="-65" dirty="0">
                <a:solidFill>
                  <a:srgbClr val="00CC00"/>
                </a:solidFill>
                <a:latin typeface="Comic Sans MS"/>
                <a:cs typeface="Comic Sans MS"/>
              </a:rPr>
              <a:t>8</a:t>
            </a:r>
            <a:endParaRPr sz="190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0" y="685800"/>
            <a:ext cx="2819400" cy="3743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422775" y="3531489"/>
            <a:ext cx="353695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Arial"/>
                <a:cs typeface="Arial"/>
              </a:rPr>
              <a:t>200 </a:t>
            </a:r>
            <a:r>
              <a:rPr sz="2000" b="1" dirty="0">
                <a:latin typeface="Arial"/>
                <a:cs typeface="Arial"/>
              </a:rPr>
              <a:t>times </a:t>
            </a:r>
            <a:r>
              <a:rPr sz="2000" b="1" spc="-5" dirty="0">
                <a:latin typeface="Arial"/>
                <a:cs typeface="Arial"/>
              </a:rPr>
              <a:t>stronger </a:t>
            </a:r>
            <a:r>
              <a:rPr sz="2000" b="1" dirty="0">
                <a:latin typeface="Arial"/>
                <a:cs typeface="Arial"/>
              </a:rPr>
              <a:t>than</a:t>
            </a:r>
            <a:r>
              <a:rPr sz="2000" b="1" spc="-114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steel  </a:t>
            </a:r>
            <a:r>
              <a:rPr sz="2000" b="1" dirty="0">
                <a:latin typeface="Arial"/>
                <a:cs typeface="Arial"/>
              </a:rPr>
              <a:t>of the </a:t>
            </a:r>
            <a:r>
              <a:rPr sz="2000" b="1" spc="-5" dirty="0">
                <a:latin typeface="Arial"/>
                <a:cs typeface="Arial"/>
              </a:rPr>
              <a:t>same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15" dirty="0">
                <a:latin typeface="Arial"/>
                <a:cs typeface="Arial"/>
              </a:rPr>
              <a:t>diameter.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4903470"/>
            <a:ext cx="7760970" cy="941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90"/>
              </a:spcBef>
            </a:pPr>
            <a:r>
              <a:rPr sz="2400" b="1" spc="-5" dirty="0">
                <a:latin typeface="Arial"/>
                <a:cs typeface="Arial"/>
              </a:rPr>
              <a:t>Space elevator </a:t>
            </a:r>
            <a:r>
              <a:rPr sz="1800" spc="-5" dirty="0">
                <a:latin typeface="Arial"/>
                <a:cs typeface="Arial"/>
              </a:rPr>
              <a:t>its </a:t>
            </a:r>
            <a:r>
              <a:rPr sz="1800" spc="-10" dirty="0">
                <a:latin typeface="Arial"/>
                <a:cs typeface="Arial"/>
              </a:rPr>
              <a:t>principle </a:t>
            </a:r>
            <a:r>
              <a:rPr sz="1800" spc="-5" dirty="0">
                <a:latin typeface="Arial"/>
                <a:cs typeface="Arial"/>
              </a:rPr>
              <a:t>is through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100,000km long super-human  strength of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cable into space, one end of the cable located on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earth,  one end located on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satellite.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43400" y="685800"/>
            <a:ext cx="3581400" cy="2362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581860" y="6233798"/>
            <a:ext cx="190500" cy="36131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90"/>
              </a:spcBef>
            </a:pPr>
            <a:r>
              <a:rPr sz="1900" i="1" spc="-65" dirty="0">
                <a:solidFill>
                  <a:srgbClr val="00CC00"/>
                </a:solidFill>
                <a:latin typeface="Comic Sans MS"/>
                <a:cs typeface="Comic Sans MS"/>
              </a:rPr>
              <a:t>9</a:t>
            </a:r>
            <a:endParaRPr sz="190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706882"/>
            <a:ext cx="30740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000000"/>
                </a:solidFill>
                <a:latin typeface="Arial"/>
                <a:cs typeface="Arial"/>
              </a:rPr>
              <a:t>Nano-electronics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298479"/>
            <a:ext cx="7720330" cy="460629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50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Moore’s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law</a:t>
            </a:r>
            <a:endParaRPr sz="3000">
              <a:latin typeface="Arial"/>
              <a:cs typeface="Arial"/>
            </a:endParaRPr>
          </a:p>
          <a:p>
            <a:pPr marL="355600" marR="5080">
              <a:lnSpc>
                <a:spcPct val="100000"/>
              </a:lnSpc>
              <a:spcBef>
                <a:spcPts val="605"/>
              </a:spcBef>
            </a:pPr>
            <a:r>
              <a:rPr sz="2400" dirty="0">
                <a:latin typeface="Arial"/>
                <a:cs typeface="Arial"/>
              </a:rPr>
              <a:t>If the </a:t>
            </a:r>
            <a:r>
              <a:rPr sz="2400" spc="-5" dirty="0">
                <a:latin typeface="Arial"/>
                <a:cs typeface="Arial"/>
              </a:rPr>
              <a:t>number of </a:t>
            </a:r>
            <a:r>
              <a:rPr sz="2400" spc="-10" dirty="0">
                <a:latin typeface="Arial"/>
                <a:cs typeface="Arial"/>
              </a:rPr>
              <a:t>chips </a:t>
            </a:r>
            <a:r>
              <a:rPr sz="2400" spc="-5" dirty="0">
                <a:latin typeface="Arial"/>
                <a:cs typeface="Arial"/>
              </a:rPr>
              <a:t>keeps on increasing, </a:t>
            </a:r>
            <a:r>
              <a:rPr sz="2400" dirty="0">
                <a:latin typeface="Arial"/>
                <a:cs typeface="Arial"/>
              </a:rPr>
              <a:t>more </a:t>
            </a:r>
            <a:r>
              <a:rPr sz="2400" spc="-5" dirty="0">
                <a:latin typeface="Arial"/>
                <a:cs typeface="Arial"/>
              </a:rPr>
              <a:t>heat,  excessive </a:t>
            </a:r>
            <a:r>
              <a:rPr sz="2400" spc="-10" dirty="0">
                <a:latin typeface="Arial"/>
                <a:cs typeface="Arial"/>
              </a:rPr>
              <a:t>leakage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current.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50">
              <a:latin typeface="Times New Roman"/>
              <a:cs typeface="Times New Roman"/>
            </a:endParaRPr>
          </a:p>
          <a:p>
            <a:pPr marL="111125" marR="3642360">
              <a:lnSpc>
                <a:spcPct val="120000"/>
              </a:lnSpc>
            </a:pPr>
            <a:r>
              <a:rPr sz="2800" spc="-5" dirty="0">
                <a:latin typeface="Arial"/>
                <a:cs typeface="Arial"/>
              </a:rPr>
              <a:t>nanomaterial electronics,  molecular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electronics.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750">
              <a:latin typeface="Times New Roman"/>
              <a:cs typeface="Times New Roman"/>
            </a:endParaRPr>
          </a:p>
          <a:p>
            <a:pPr marL="355600" marR="984885" indent="-342900">
              <a:lnSpc>
                <a:spcPct val="110000"/>
              </a:lnSpc>
              <a:buClr>
                <a:srgbClr val="CC9900"/>
              </a:buClr>
              <a:buSzPct val="6458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10" dirty="0">
                <a:latin typeface="Arial"/>
                <a:cs typeface="Arial"/>
              </a:rPr>
              <a:t>Excellent </a:t>
            </a:r>
            <a:r>
              <a:rPr sz="2400" spc="-5" dirty="0">
                <a:latin typeface="Arial"/>
                <a:cs typeface="Arial"/>
              </a:rPr>
              <a:t>conductors of electricity and heat  </a:t>
            </a:r>
            <a:r>
              <a:rPr sz="2400" dirty="0">
                <a:latin typeface="Arial"/>
                <a:cs typeface="Arial"/>
              </a:rPr>
              <a:t>much </a:t>
            </a:r>
            <a:r>
              <a:rPr sz="2400" spc="-5" dirty="0">
                <a:latin typeface="Arial"/>
                <a:cs typeface="Arial"/>
              </a:rPr>
              <a:t>smaller, </a:t>
            </a:r>
            <a:r>
              <a:rPr sz="2400" spc="-10" dirty="0">
                <a:latin typeface="Arial"/>
                <a:cs typeface="Arial"/>
              </a:rPr>
              <a:t>lower </a:t>
            </a:r>
            <a:r>
              <a:rPr sz="2400" spc="-5" dirty="0">
                <a:latin typeface="Arial"/>
                <a:cs typeface="Arial"/>
              </a:rPr>
              <a:t>power consumption, faster  calculation.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19800" y="2438400"/>
            <a:ext cx="2625801" cy="1771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555701"/>
            <a:ext cx="293116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Nano-medicine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47800" y="1295400"/>
            <a:ext cx="5562600" cy="3533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340" y="5055870"/>
            <a:ext cx="733234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Nanomedicine </a:t>
            </a:r>
            <a:r>
              <a:rPr sz="2000" dirty="0">
                <a:latin typeface="Arial"/>
                <a:cs typeface="Arial"/>
              </a:rPr>
              <a:t>can </a:t>
            </a:r>
            <a:r>
              <a:rPr sz="2000" spc="-5" dirty="0">
                <a:latin typeface="Arial"/>
                <a:cs typeface="Arial"/>
              </a:rPr>
              <a:t>detect </a:t>
            </a:r>
            <a:r>
              <a:rPr sz="2000" dirty="0">
                <a:latin typeface="Arial"/>
                <a:cs typeface="Arial"/>
              </a:rPr>
              <a:t>the cancer cells </a:t>
            </a:r>
            <a:r>
              <a:rPr sz="2000" spc="-5" dirty="0">
                <a:latin typeface="Arial"/>
                <a:cs typeface="Arial"/>
              </a:rPr>
              <a:t>and deliver the toxin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"/>
                <a:cs typeface="Arial"/>
              </a:rPr>
              <a:t>a controlled, time-released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manner.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3. </a:t>
            </a:r>
            <a:r>
              <a:rPr spc="-15" dirty="0"/>
              <a:t>How </a:t>
            </a:r>
            <a:r>
              <a:rPr spc="50" dirty="0"/>
              <a:t>to </a:t>
            </a:r>
            <a:r>
              <a:rPr spc="-75" dirty="0"/>
              <a:t>research</a:t>
            </a:r>
            <a:r>
              <a:rPr spc="75" dirty="0"/>
              <a:t> </a:t>
            </a:r>
            <a:r>
              <a:rPr spc="-95" dirty="0"/>
              <a:t>nanomaterial?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276775"/>
            <a:ext cx="5689600" cy="4124960"/>
          </a:xfrm>
          <a:prstGeom prst="rect">
            <a:avLst/>
          </a:prstGeom>
        </p:spPr>
        <p:txBody>
          <a:bodyPr vert="horz" wrap="square" lIns="0" tIns="175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sz="4000" spc="-130" dirty="0">
                <a:solidFill>
                  <a:srgbClr val="006633"/>
                </a:solidFill>
                <a:latin typeface="Times New Roman"/>
                <a:cs typeface="Times New Roman"/>
              </a:rPr>
              <a:t>3.1</a:t>
            </a:r>
            <a:r>
              <a:rPr sz="4000" spc="-5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4000" spc="-40" dirty="0">
                <a:solidFill>
                  <a:srgbClr val="006633"/>
                </a:solidFill>
                <a:latin typeface="Times New Roman"/>
                <a:cs typeface="Times New Roman"/>
              </a:rPr>
              <a:t>Preparation</a:t>
            </a:r>
            <a:endParaRPr sz="4000">
              <a:latin typeface="Times New Roman"/>
              <a:cs typeface="Times New Roman"/>
            </a:endParaRPr>
          </a:p>
          <a:p>
            <a:pPr marL="462280" indent="-449580">
              <a:lnSpc>
                <a:spcPct val="100000"/>
              </a:lnSpc>
              <a:spcBef>
                <a:spcPts val="965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461645" algn="l"/>
                <a:tab pos="462280" algn="l"/>
              </a:tabLst>
            </a:pPr>
            <a:r>
              <a:rPr sz="3000" spc="-5" dirty="0">
                <a:latin typeface="Arial"/>
                <a:cs typeface="Arial"/>
              </a:rPr>
              <a:t>Top-down</a:t>
            </a:r>
            <a:endParaRPr sz="3000">
              <a:latin typeface="Arial"/>
              <a:cs typeface="Arial"/>
            </a:endParaRPr>
          </a:p>
          <a:p>
            <a:pPr marL="437515">
              <a:lnSpc>
                <a:spcPct val="100000"/>
              </a:lnSpc>
              <a:spcBef>
                <a:spcPts val="1320"/>
              </a:spcBef>
            </a:pPr>
            <a:r>
              <a:rPr sz="2400" spc="-5" dirty="0">
                <a:latin typeface="Arial"/>
                <a:cs typeface="Arial"/>
              </a:rPr>
              <a:t>(Physical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method)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latin typeface="Times New Roman"/>
              <a:cs typeface="Times New Roman"/>
            </a:endParaRPr>
          </a:p>
          <a:p>
            <a:pPr marL="438784" marR="5080" indent="-83820">
              <a:lnSpc>
                <a:spcPct val="120100"/>
              </a:lnSpc>
            </a:pPr>
            <a:r>
              <a:rPr sz="2400" spc="-5" dirty="0">
                <a:latin typeface="Arial"/>
                <a:cs typeface="Arial"/>
              </a:rPr>
              <a:t>Mechanical attrition: </a:t>
            </a:r>
            <a:r>
              <a:rPr sz="2400" dirty="0">
                <a:latin typeface="Arial"/>
                <a:cs typeface="Arial"/>
              </a:rPr>
              <a:t>Break the </a:t>
            </a:r>
            <a:r>
              <a:rPr sz="2400" spc="-5" dirty="0">
                <a:latin typeface="Arial"/>
                <a:cs typeface="Arial"/>
              </a:rPr>
              <a:t>particles  into nanostructures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Arial"/>
                <a:cs typeface="Arial"/>
              </a:rPr>
              <a:t>High energy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mill,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53200" y="2286000"/>
            <a:ext cx="1800225" cy="1800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860425"/>
            <a:ext cx="5109845" cy="40913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811020" indent="-342900">
              <a:lnSpc>
                <a:spcPct val="120100"/>
              </a:lnSpc>
              <a:spcBef>
                <a:spcPts val="100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462280" algn="l"/>
                <a:tab pos="462915" algn="l"/>
              </a:tabLst>
            </a:pPr>
            <a:r>
              <a:rPr sz="3000" spc="-10" dirty="0">
                <a:latin typeface="Arial"/>
                <a:cs typeface="Arial"/>
              </a:rPr>
              <a:t>bottom-up  </a:t>
            </a:r>
            <a:r>
              <a:rPr sz="3000" spc="-5" dirty="0">
                <a:latin typeface="Arial"/>
                <a:cs typeface="Arial"/>
              </a:rPr>
              <a:t>(</a:t>
            </a:r>
            <a:r>
              <a:rPr sz="2800" spc="-5" dirty="0">
                <a:latin typeface="Arial"/>
                <a:cs typeface="Arial"/>
              </a:rPr>
              <a:t>chemical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method)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250">
              <a:latin typeface="Times New Roman"/>
              <a:cs typeface="Times New Roman"/>
            </a:endParaRPr>
          </a:p>
          <a:p>
            <a:pPr marL="470534" indent="-457834">
              <a:lnSpc>
                <a:spcPct val="100000"/>
              </a:lnSpc>
              <a:buAutoNum type="arabicParenBoth"/>
              <a:tabLst>
                <a:tab pos="471170" algn="l"/>
              </a:tabLst>
            </a:pPr>
            <a:r>
              <a:rPr sz="2400" spc="-10" dirty="0">
                <a:latin typeface="Arial"/>
                <a:cs typeface="Arial"/>
              </a:rPr>
              <a:t>Chemical </a:t>
            </a:r>
            <a:r>
              <a:rPr sz="2400" spc="-5" dirty="0">
                <a:latin typeface="Arial"/>
                <a:cs typeface="Arial"/>
              </a:rPr>
              <a:t>Vapor Deposition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(CVD)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AutoNum type="arabicParenBoth"/>
            </a:pPr>
            <a:endParaRPr sz="3500">
              <a:latin typeface="Times New Roman"/>
              <a:cs typeface="Times New Roman"/>
            </a:endParaRPr>
          </a:p>
          <a:p>
            <a:pPr marL="470534" indent="-457834">
              <a:lnSpc>
                <a:spcPct val="100000"/>
              </a:lnSpc>
              <a:buAutoNum type="arabicParenBoth"/>
              <a:tabLst>
                <a:tab pos="471170" algn="l"/>
              </a:tabLst>
            </a:pPr>
            <a:r>
              <a:rPr sz="2400" spc="-10" dirty="0">
                <a:latin typeface="Arial"/>
                <a:cs typeface="Arial"/>
              </a:rPr>
              <a:t>Self </a:t>
            </a:r>
            <a:r>
              <a:rPr sz="2400" spc="-5" dirty="0">
                <a:latin typeface="Arial"/>
                <a:cs typeface="Arial"/>
              </a:rPr>
              <a:t>Assembly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i="1" spc="-5" dirty="0">
                <a:latin typeface="Arial"/>
                <a:cs typeface="Arial"/>
              </a:rPr>
              <a:t>Directed by Van der Waals</a:t>
            </a:r>
            <a:r>
              <a:rPr sz="1800" i="1" spc="2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force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i="1" spc="-5" dirty="0">
                <a:latin typeface="Arial"/>
                <a:cs typeface="Arial"/>
              </a:rPr>
              <a:t>Hydrogen</a:t>
            </a:r>
            <a:r>
              <a:rPr sz="1800" i="1" spc="10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bonding….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67175" y="3333750"/>
            <a:ext cx="4238625" cy="2419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69874"/>
            <a:ext cx="39617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30" dirty="0"/>
              <a:t>3.2</a:t>
            </a:r>
            <a:r>
              <a:rPr sz="4000" spc="-15" dirty="0"/>
              <a:t> </a:t>
            </a:r>
            <a:r>
              <a:rPr sz="4000" spc="-75" dirty="0"/>
              <a:t>Characterization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59740" y="1108570"/>
            <a:ext cx="7449820" cy="1976120"/>
          </a:xfrm>
          <a:prstGeom prst="rect">
            <a:avLst/>
          </a:prstGeom>
        </p:spPr>
        <p:txBody>
          <a:bodyPr vert="horz" wrap="square" lIns="0" tIns="2222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0"/>
              </a:spcBef>
            </a:pPr>
            <a:r>
              <a:rPr sz="3000" spc="-5" dirty="0">
                <a:latin typeface="Arial"/>
                <a:cs typeface="Arial"/>
              </a:rPr>
              <a:t>(1).Scanning Tunneling</a:t>
            </a:r>
            <a:r>
              <a:rPr sz="3000" spc="-3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Microscope(STM)</a:t>
            </a:r>
            <a:endParaRPr sz="3000">
              <a:latin typeface="Arial"/>
              <a:cs typeface="Arial"/>
            </a:endParaRPr>
          </a:p>
          <a:p>
            <a:pPr marL="355600" marR="5080" indent="-24765">
              <a:lnSpc>
                <a:spcPct val="102499"/>
              </a:lnSpc>
              <a:spcBef>
                <a:spcPts val="1250"/>
              </a:spcBef>
              <a:tabLst>
                <a:tab pos="4739005" algn="l"/>
              </a:tabLst>
            </a:pPr>
            <a:r>
              <a:rPr sz="2400" dirty="0">
                <a:latin typeface="Arial"/>
                <a:cs typeface="Arial"/>
              </a:rPr>
              <a:t>Works </a:t>
            </a:r>
            <a:r>
              <a:rPr sz="2400" spc="-5" dirty="0">
                <a:latin typeface="Arial"/>
                <a:cs typeface="Arial"/>
              </a:rPr>
              <a:t>by sensing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5" dirty="0">
                <a:latin typeface="Arial"/>
                <a:cs typeface="Arial"/>
              </a:rPr>
              <a:t> tunneling	</a:t>
            </a:r>
            <a:r>
              <a:rPr sz="2400" dirty="0">
                <a:latin typeface="Arial"/>
                <a:cs typeface="Arial"/>
              </a:rPr>
              <a:t>current </a:t>
            </a:r>
            <a:r>
              <a:rPr sz="2400" spc="-5" dirty="0">
                <a:latin typeface="Arial"/>
                <a:cs typeface="Arial"/>
              </a:rPr>
              <a:t>between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  sharp tip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conducting surface when </a:t>
            </a:r>
            <a:r>
              <a:rPr sz="2400" dirty="0">
                <a:latin typeface="Arial"/>
                <a:cs typeface="Arial"/>
              </a:rPr>
              <a:t>the tip </a:t>
            </a:r>
            <a:r>
              <a:rPr sz="2400" spc="-5" dirty="0">
                <a:latin typeface="Arial"/>
                <a:cs typeface="Arial"/>
              </a:rPr>
              <a:t>is  brought close </a:t>
            </a:r>
            <a:r>
              <a:rPr sz="2400" dirty="0">
                <a:latin typeface="Arial"/>
                <a:cs typeface="Arial"/>
              </a:rPr>
              <a:t>to the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surface.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00600" y="3429000"/>
            <a:ext cx="2209800" cy="2209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5800" y="3762375"/>
            <a:ext cx="3343275" cy="16478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242809" y="4061917"/>
            <a:ext cx="108585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Arial"/>
                <a:cs typeface="Arial"/>
              </a:rPr>
              <a:t>silicon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917955"/>
            <a:ext cx="5000625" cy="101981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3000" dirty="0">
                <a:solidFill>
                  <a:srgbClr val="000000"/>
                </a:solidFill>
                <a:latin typeface="Arial"/>
                <a:cs typeface="Arial"/>
              </a:rPr>
              <a:t>(2). Atomic Force</a:t>
            </a:r>
            <a:r>
              <a:rPr sz="3000" spc="-11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000000"/>
                </a:solidFill>
                <a:latin typeface="Arial"/>
                <a:cs typeface="Arial"/>
              </a:rPr>
              <a:t>Microscope</a:t>
            </a:r>
            <a:endParaRPr sz="3000">
              <a:latin typeface="Arial"/>
              <a:cs typeface="Arial"/>
            </a:endParaRPr>
          </a:p>
          <a:p>
            <a:pPr marL="26543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000000"/>
                </a:solidFill>
                <a:latin typeface="Arial"/>
                <a:cs typeface="Arial"/>
              </a:rPr>
              <a:t>Measure the </a:t>
            </a:r>
            <a:r>
              <a:rPr sz="2400" spc="-5" dirty="0">
                <a:solidFill>
                  <a:srgbClr val="000000"/>
                </a:solidFill>
                <a:latin typeface="Arial"/>
                <a:cs typeface="Arial"/>
              </a:rPr>
              <a:t>Van der Waals</a:t>
            </a:r>
            <a:r>
              <a:rPr sz="2400" spc="-6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00"/>
                </a:solidFill>
                <a:latin typeface="Arial"/>
                <a:cs typeface="Arial"/>
              </a:rPr>
              <a:t>Force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6607" y="2689596"/>
            <a:ext cx="2891439" cy="2880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95800" y="2286000"/>
            <a:ext cx="3082925" cy="30765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13628" y="5436819"/>
            <a:ext cx="11957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tungsten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68351"/>
            <a:ext cx="21316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referen</a:t>
            </a:r>
            <a:r>
              <a:rPr spc="-114" dirty="0"/>
              <a:t>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2765"/>
            <a:ext cx="7961630" cy="258635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CC9900"/>
              </a:buClr>
              <a:buSzPct val="6458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Applied nanotechnology. </a:t>
            </a:r>
            <a:r>
              <a:rPr sz="2400" dirty="0">
                <a:latin typeface="Arial"/>
                <a:cs typeface="Arial"/>
              </a:rPr>
              <a:t>Jeremy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Ramsden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CC9900"/>
              </a:buClr>
              <a:buSzPct val="6458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  <a:hlinkClick r:id="rId2"/>
              </a:rPr>
              <a:t>http://en.wikipedia.org/wiki/Nanomaterials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CC9900"/>
              </a:buClr>
              <a:buSzPct val="6458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  <a:hlinkClick r:id="rId3"/>
              </a:rPr>
              <a:t>http://en.wikipedia.org/wiki/Atomic_force_microscopy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CC9900"/>
              </a:buClr>
              <a:buSzPct val="6458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  <a:hlinkClick r:id="rId4"/>
              </a:rPr>
              <a:t>http://en.wikipedia.org/wiki/Nanoelectronics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580"/>
              </a:spcBef>
              <a:buClr>
                <a:srgbClr val="CC9900"/>
              </a:buClr>
              <a:buSzPct val="6458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Processing and synthesis techniques </a:t>
            </a:r>
            <a:r>
              <a:rPr sz="2400" dirty="0">
                <a:latin typeface="Arial"/>
                <a:cs typeface="Arial"/>
              </a:rPr>
              <a:t>for the </a:t>
            </a:r>
            <a:r>
              <a:rPr sz="2400" spc="-5" dirty="0">
                <a:latin typeface="Arial"/>
                <a:cs typeface="Arial"/>
              </a:rPr>
              <a:t>preparation  of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nanomaterials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88641" y="3330575"/>
            <a:ext cx="3609721" cy="6672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7985" y="600202"/>
            <a:ext cx="15970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2882"/>
            <a:ext cx="6781165" cy="2677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1. What’s</a:t>
            </a:r>
            <a:r>
              <a:rPr sz="300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nanomaterial?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CC9900"/>
              </a:buClr>
              <a:buFont typeface="Wingdings"/>
              <a:buChar char=""/>
            </a:pPr>
            <a:endParaRPr sz="43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CC9900"/>
              </a:buClr>
              <a:buSzPct val="6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2. </a:t>
            </a:r>
            <a:r>
              <a:rPr sz="3000" dirty="0">
                <a:latin typeface="Arial"/>
                <a:cs typeface="Arial"/>
              </a:rPr>
              <a:t>Why </a:t>
            </a:r>
            <a:r>
              <a:rPr sz="3000" spc="-5" dirty="0">
                <a:latin typeface="Arial"/>
                <a:cs typeface="Arial"/>
              </a:rPr>
              <a:t>do we </a:t>
            </a:r>
            <a:r>
              <a:rPr sz="3000" dirty="0">
                <a:latin typeface="Arial"/>
                <a:cs typeface="Arial"/>
              </a:rPr>
              <a:t>research</a:t>
            </a:r>
            <a:r>
              <a:rPr sz="3000" spc="-10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nanomaterial?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CC9900"/>
              </a:buClr>
              <a:buFont typeface="Wingdings"/>
              <a:buChar char=""/>
            </a:pPr>
            <a:endParaRPr sz="43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CC9900"/>
              </a:buClr>
              <a:buSzPct val="6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3.How </a:t>
            </a:r>
            <a:r>
              <a:rPr sz="3000" dirty="0">
                <a:latin typeface="Arial"/>
                <a:cs typeface="Arial"/>
              </a:rPr>
              <a:t>to research</a:t>
            </a:r>
            <a:r>
              <a:rPr sz="3000" spc="-5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nanomaterial?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216506"/>
            <a:ext cx="8071484" cy="3799204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355600" marR="78105" indent="-342900">
              <a:lnSpc>
                <a:spcPts val="3350"/>
              </a:lnSpc>
              <a:spcBef>
                <a:spcPts val="365"/>
              </a:spcBef>
              <a:buClr>
                <a:srgbClr val="CC9900"/>
              </a:buClr>
              <a:buSzPct val="6428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190" dirty="0">
                <a:latin typeface="Arial Black"/>
                <a:cs typeface="Arial Black"/>
              </a:rPr>
              <a:t>“</a:t>
            </a:r>
            <a:r>
              <a:rPr sz="2950" i="1" spc="-190" dirty="0">
                <a:latin typeface="Comic Sans MS"/>
                <a:cs typeface="Comic Sans MS"/>
              </a:rPr>
              <a:t>The </a:t>
            </a:r>
            <a:r>
              <a:rPr sz="2950" i="1" spc="-75" dirty="0">
                <a:latin typeface="Comic Sans MS"/>
                <a:cs typeface="Comic Sans MS"/>
              </a:rPr>
              <a:t>principles </a:t>
            </a:r>
            <a:r>
              <a:rPr sz="2950" i="1" spc="-80" dirty="0">
                <a:latin typeface="Comic Sans MS"/>
                <a:cs typeface="Comic Sans MS"/>
              </a:rPr>
              <a:t>of </a:t>
            </a:r>
            <a:r>
              <a:rPr sz="2950" i="1" spc="-75" dirty="0">
                <a:latin typeface="Comic Sans MS"/>
                <a:cs typeface="Comic Sans MS"/>
              </a:rPr>
              <a:t>physics, </a:t>
            </a:r>
            <a:r>
              <a:rPr sz="2950" i="1" spc="-80" dirty="0">
                <a:latin typeface="Comic Sans MS"/>
                <a:cs typeface="Comic Sans MS"/>
              </a:rPr>
              <a:t>as </a:t>
            </a:r>
            <a:r>
              <a:rPr sz="2950" i="1" spc="-85" dirty="0">
                <a:latin typeface="Comic Sans MS"/>
                <a:cs typeface="Comic Sans MS"/>
              </a:rPr>
              <a:t>far </a:t>
            </a:r>
            <a:r>
              <a:rPr sz="2950" i="1" spc="-80" dirty="0">
                <a:latin typeface="Comic Sans MS"/>
                <a:cs typeface="Comic Sans MS"/>
              </a:rPr>
              <a:t>as </a:t>
            </a:r>
            <a:r>
              <a:rPr sz="2950" i="1" spc="-85" dirty="0">
                <a:latin typeface="Comic Sans MS"/>
                <a:cs typeface="Comic Sans MS"/>
              </a:rPr>
              <a:t>I </a:t>
            </a:r>
            <a:r>
              <a:rPr sz="2950" i="1" spc="-80" dirty="0">
                <a:latin typeface="Comic Sans MS"/>
                <a:cs typeface="Comic Sans MS"/>
              </a:rPr>
              <a:t>can </a:t>
            </a:r>
            <a:r>
              <a:rPr sz="2950" i="1" spc="-75" dirty="0">
                <a:latin typeface="Comic Sans MS"/>
                <a:cs typeface="Comic Sans MS"/>
              </a:rPr>
              <a:t>see,  </a:t>
            </a:r>
            <a:r>
              <a:rPr sz="2950" i="1" spc="-90" dirty="0">
                <a:latin typeface="Comic Sans MS"/>
                <a:cs typeface="Comic Sans MS"/>
              </a:rPr>
              <a:t>do </a:t>
            </a:r>
            <a:r>
              <a:rPr sz="2950" i="1" spc="-85" dirty="0">
                <a:latin typeface="Comic Sans MS"/>
                <a:cs typeface="Comic Sans MS"/>
              </a:rPr>
              <a:t>not </a:t>
            </a:r>
            <a:r>
              <a:rPr sz="2950" i="1" spc="-80" dirty="0">
                <a:latin typeface="Comic Sans MS"/>
                <a:cs typeface="Comic Sans MS"/>
              </a:rPr>
              <a:t>speak against </a:t>
            </a:r>
            <a:r>
              <a:rPr sz="2950" i="1" spc="-85" dirty="0">
                <a:latin typeface="Comic Sans MS"/>
                <a:cs typeface="Comic Sans MS"/>
              </a:rPr>
              <a:t>the </a:t>
            </a:r>
            <a:r>
              <a:rPr sz="2950" i="1" spc="-70" dirty="0">
                <a:latin typeface="Comic Sans MS"/>
                <a:cs typeface="Comic Sans MS"/>
              </a:rPr>
              <a:t>possibility</a:t>
            </a:r>
            <a:r>
              <a:rPr sz="2950" i="1" spc="220" dirty="0">
                <a:latin typeface="Comic Sans MS"/>
                <a:cs typeface="Comic Sans MS"/>
              </a:rPr>
              <a:t> </a:t>
            </a:r>
            <a:r>
              <a:rPr sz="2950" i="1" spc="-80" dirty="0">
                <a:latin typeface="Comic Sans MS"/>
                <a:cs typeface="Comic Sans MS"/>
              </a:rPr>
              <a:t>of</a:t>
            </a:r>
            <a:endParaRPr sz="2950">
              <a:latin typeface="Comic Sans MS"/>
              <a:cs typeface="Comic Sans MS"/>
            </a:endParaRPr>
          </a:p>
          <a:p>
            <a:pPr marL="354965">
              <a:lnSpc>
                <a:spcPts val="3279"/>
              </a:lnSpc>
            </a:pPr>
            <a:r>
              <a:rPr sz="2950" i="1" spc="-85" dirty="0">
                <a:latin typeface="Comic Sans MS"/>
                <a:cs typeface="Comic Sans MS"/>
              </a:rPr>
              <a:t>maneuvering </a:t>
            </a:r>
            <a:r>
              <a:rPr sz="2950" i="1" spc="-80" dirty="0">
                <a:latin typeface="Comic Sans MS"/>
                <a:cs typeface="Comic Sans MS"/>
              </a:rPr>
              <a:t>things </a:t>
            </a:r>
            <a:r>
              <a:rPr sz="2950" i="1" spc="-90" dirty="0">
                <a:latin typeface="Comic Sans MS"/>
                <a:cs typeface="Comic Sans MS"/>
              </a:rPr>
              <a:t>atom by</a:t>
            </a:r>
            <a:r>
              <a:rPr sz="2950" i="1" spc="125" dirty="0">
                <a:latin typeface="Comic Sans MS"/>
                <a:cs typeface="Comic Sans MS"/>
              </a:rPr>
              <a:t> </a:t>
            </a:r>
            <a:r>
              <a:rPr sz="2950" i="1" spc="-80" dirty="0">
                <a:latin typeface="Comic Sans MS"/>
                <a:cs typeface="Comic Sans MS"/>
              </a:rPr>
              <a:t>atom.”</a:t>
            </a:r>
            <a:endParaRPr sz="2950">
              <a:latin typeface="Comic Sans MS"/>
              <a:cs typeface="Comic Sans MS"/>
            </a:endParaRPr>
          </a:p>
          <a:p>
            <a:pPr marL="354965" marR="242570" indent="-24765">
              <a:lnSpc>
                <a:spcPts val="3360"/>
              </a:lnSpc>
              <a:spcBef>
                <a:spcPts val="755"/>
              </a:spcBef>
            </a:pPr>
            <a:r>
              <a:rPr sz="2950" i="1" spc="-75" dirty="0">
                <a:latin typeface="Comic Sans MS"/>
                <a:cs typeface="Comic Sans MS"/>
              </a:rPr>
              <a:t>“Put </a:t>
            </a:r>
            <a:r>
              <a:rPr sz="2950" i="1" spc="-90" dirty="0">
                <a:latin typeface="Comic Sans MS"/>
                <a:cs typeface="Comic Sans MS"/>
              </a:rPr>
              <a:t>the </a:t>
            </a:r>
            <a:r>
              <a:rPr sz="2950" i="1" spc="-85" dirty="0">
                <a:latin typeface="Comic Sans MS"/>
                <a:cs typeface="Comic Sans MS"/>
              </a:rPr>
              <a:t>atoms </a:t>
            </a:r>
            <a:r>
              <a:rPr sz="2950" i="1" spc="-95" dirty="0">
                <a:latin typeface="Comic Sans MS"/>
                <a:cs typeface="Comic Sans MS"/>
              </a:rPr>
              <a:t>down where </a:t>
            </a:r>
            <a:r>
              <a:rPr sz="2950" i="1" spc="-85" dirty="0">
                <a:latin typeface="Comic Sans MS"/>
                <a:cs typeface="Comic Sans MS"/>
              </a:rPr>
              <a:t>the </a:t>
            </a:r>
            <a:r>
              <a:rPr sz="2950" i="1" spc="-80" dirty="0">
                <a:latin typeface="Comic Sans MS"/>
                <a:cs typeface="Comic Sans MS"/>
              </a:rPr>
              <a:t>chemist </a:t>
            </a:r>
            <a:r>
              <a:rPr sz="2950" i="1" spc="-75" dirty="0">
                <a:latin typeface="Comic Sans MS"/>
                <a:cs typeface="Comic Sans MS"/>
              </a:rPr>
              <a:t>says,  </a:t>
            </a:r>
            <a:r>
              <a:rPr sz="2950" i="1" spc="-85" dirty="0">
                <a:latin typeface="Comic Sans MS"/>
                <a:cs typeface="Comic Sans MS"/>
              </a:rPr>
              <a:t>and </a:t>
            </a:r>
            <a:r>
              <a:rPr sz="2950" i="1" spc="-80" dirty="0">
                <a:latin typeface="Comic Sans MS"/>
                <a:cs typeface="Comic Sans MS"/>
              </a:rPr>
              <a:t>so you </a:t>
            </a:r>
            <a:r>
              <a:rPr sz="2950" i="1" spc="-90" dirty="0">
                <a:latin typeface="Comic Sans MS"/>
                <a:cs typeface="Comic Sans MS"/>
              </a:rPr>
              <a:t>make </a:t>
            </a:r>
            <a:r>
              <a:rPr sz="2950" i="1" spc="-85" dirty="0">
                <a:latin typeface="Comic Sans MS"/>
                <a:cs typeface="Comic Sans MS"/>
              </a:rPr>
              <a:t>the</a:t>
            </a:r>
            <a:r>
              <a:rPr sz="2950" i="1" spc="114" dirty="0">
                <a:latin typeface="Comic Sans MS"/>
                <a:cs typeface="Comic Sans MS"/>
              </a:rPr>
              <a:t> </a:t>
            </a:r>
            <a:r>
              <a:rPr sz="2950" i="1" spc="-80" dirty="0">
                <a:latin typeface="Comic Sans MS"/>
                <a:cs typeface="Comic Sans MS"/>
              </a:rPr>
              <a:t>substance.”</a:t>
            </a:r>
            <a:endParaRPr sz="29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400">
              <a:latin typeface="Times New Roman"/>
              <a:cs typeface="Times New Roman"/>
            </a:endParaRPr>
          </a:p>
          <a:p>
            <a:pPr marL="1710689" marR="5080" indent="2219325">
              <a:lnSpc>
                <a:spcPct val="120000"/>
              </a:lnSpc>
            </a:pPr>
            <a:r>
              <a:rPr sz="2800" spc="-5" dirty="0">
                <a:latin typeface="Comic Sans MS"/>
                <a:cs typeface="Comic Sans MS"/>
              </a:rPr>
              <a:t>- Richard </a:t>
            </a:r>
            <a:r>
              <a:rPr sz="2800" spc="-10" dirty="0">
                <a:latin typeface="Comic Sans MS"/>
                <a:cs typeface="Comic Sans MS"/>
              </a:rPr>
              <a:t>Feynman(1959)  </a:t>
            </a:r>
            <a:r>
              <a:rPr sz="2800" spc="-5" dirty="0">
                <a:latin typeface="Comic Sans MS"/>
                <a:cs typeface="Comic Sans MS"/>
              </a:rPr>
              <a:t>There's Plenty of Room at </a:t>
            </a:r>
            <a:r>
              <a:rPr sz="2800" spc="-10" dirty="0">
                <a:latin typeface="Comic Sans MS"/>
                <a:cs typeface="Comic Sans MS"/>
              </a:rPr>
              <a:t>the</a:t>
            </a:r>
            <a:r>
              <a:rPr sz="2800" spc="6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Bottom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9600" y="3733672"/>
            <a:ext cx="1295400" cy="18495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582049" y="6233798"/>
            <a:ext cx="190500" cy="36131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90"/>
              </a:spcBef>
            </a:pPr>
            <a:r>
              <a:rPr sz="1900" i="1" spc="-65" dirty="0">
                <a:solidFill>
                  <a:srgbClr val="00CC00"/>
                </a:solidFill>
                <a:latin typeface="Comic Sans MS"/>
                <a:cs typeface="Comic Sans MS"/>
              </a:rPr>
              <a:t>1</a:t>
            </a:r>
            <a:endParaRPr sz="190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7073" y="523697"/>
            <a:ext cx="553974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200" dirty="0">
                <a:latin typeface="Times New Roman"/>
                <a:cs typeface="Times New Roman"/>
              </a:rPr>
              <a:t>1. </a:t>
            </a:r>
            <a:r>
              <a:rPr b="1" spc="-155" dirty="0">
                <a:latin typeface="Times New Roman"/>
                <a:cs typeface="Times New Roman"/>
              </a:rPr>
              <a:t>What </a:t>
            </a:r>
            <a:r>
              <a:rPr b="1" spc="60" dirty="0">
                <a:latin typeface="Times New Roman"/>
                <a:cs typeface="Times New Roman"/>
              </a:rPr>
              <a:t>is</a:t>
            </a:r>
            <a:r>
              <a:rPr b="1" spc="295" dirty="0">
                <a:latin typeface="Times New Roman"/>
                <a:cs typeface="Times New Roman"/>
              </a:rPr>
              <a:t> </a:t>
            </a:r>
            <a:r>
              <a:rPr b="1" spc="-80" dirty="0">
                <a:latin typeface="Times New Roman"/>
                <a:cs typeface="Times New Roman"/>
              </a:rPr>
              <a:t>nanomaterial?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582049" y="6233798"/>
            <a:ext cx="190500" cy="36131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90"/>
              </a:spcBef>
            </a:pPr>
            <a:r>
              <a:rPr sz="1900" i="1" spc="-65" dirty="0">
                <a:solidFill>
                  <a:srgbClr val="00CC00"/>
                </a:solidFill>
                <a:latin typeface="Comic Sans MS"/>
                <a:cs typeface="Comic Sans MS"/>
              </a:rPr>
              <a:t>2</a:t>
            </a:r>
            <a:endParaRPr sz="1900" dirty="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2882"/>
            <a:ext cx="7941309" cy="20377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Nanoscale </a:t>
            </a:r>
            <a:r>
              <a:rPr sz="3000" dirty="0">
                <a:latin typeface="Arial"/>
                <a:cs typeface="Arial"/>
              </a:rPr>
              <a:t>: </a:t>
            </a:r>
            <a:r>
              <a:rPr sz="3000" spc="-5" dirty="0">
                <a:latin typeface="Arial"/>
                <a:cs typeface="Arial"/>
              </a:rPr>
              <a:t>generally refers </a:t>
            </a:r>
            <a:r>
              <a:rPr sz="3000" dirty="0">
                <a:latin typeface="Arial"/>
                <a:cs typeface="Arial"/>
              </a:rPr>
              <a:t>to </a:t>
            </a:r>
            <a:r>
              <a:rPr sz="3000" spc="-5" dirty="0">
                <a:latin typeface="Arial"/>
                <a:cs typeface="Arial"/>
              </a:rPr>
              <a:t>the </a:t>
            </a:r>
            <a:r>
              <a:rPr sz="3000" dirty="0">
                <a:latin typeface="Arial"/>
                <a:cs typeface="Arial"/>
              </a:rPr>
              <a:t>size</a:t>
            </a:r>
            <a:r>
              <a:rPr sz="3000" spc="-114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scale  </a:t>
            </a:r>
            <a:r>
              <a:rPr sz="3000" spc="-5" dirty="0">
                <a:latin typeface="Arial"/>
                <a:cs typeface="Arial"/>
              </a:rPr>
              <a:t>of </a:t>
            </a:r>
            <a:r>
              <a:rPr sz="3000" dirty="0">
                <a:latin typeface="Arial"/>
                <a:cs typeface="Arial"/>
              </a:rPr>
              <a:t>1 – </a:t>
            </a:r>
            <a:r>
              <a:rPr sz="3000" spc="-5" dirty="0">
                <a:latin typeface="Arial"/>
                <a:cs typeface="Arial"/>
              </a:rPr>
              <a:t>100 nm </a:t>
            </a:r>
            <a:r>
              <a:rPr sz="3000" dirty="0">
                <a:latin typeface="Arial"/>
                <a:cs typeface="Arial"/>
              </a:rPr>
              <a:t>in </a:t>
            </a:r>
            <a:r>
              <a:rPr sz="3000" spc="-5" dirty="0">
                <a:latin typeface="Arial"/>
                <a:cs typeface="Arial"/>
              </a:rPr>
              <a:t>at least one</a:t>
            </a:r>
            <a:r>
              <a:rPr sz="3000" spc="-8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dimension.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350">
              <a:latin typeface="Times New Roman"/>
              <a:cs typeface="Times New Roman"/>
            </a:endParaRPr>
          </a:p>
          <a:p>
            <a:pPr marL="330835">
              <a:lnSpc>
                <a:spcPct val="100000"/>
              </a:lnSpc>
              <a:tabLst>
                <a:tab pos="3673475" algn="l"/>
                <a:tab pos="4214495" algn="l"/>
              </a:tabLst>
            </a:pPr>
            <a:r>
              <a:rPr sz="3000" dirty="0">
                <a:latin typeface="Arial"/>
                <a:cs typeface="Arial"/>
              </a:rPr>
              <a:t>1</a:t>
            </a:r>
            <a:r>
              <a:rPr sz="3000" spc="-5" dirty="0">
                <a:latin typeface="Arial"/>
                <a:cs typeface="Arial"/>
              </a:rPr>
              <a:t> nanometer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(nm)	=	10</a:t>
            </a:r>
            <a:r>
              <a:rPr sz="3000" baseline="25000" dirty="0">
                <a:latin typeface="Arial"/>
                <a:cs typeface="Arial"/>
              </a:rPr>
              <a:t>-9</a:t>
            </a:r>
            <a:r>
              <a:rPr sz="3000" spc="382" baseline="2500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m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00202"/>
            <a:ext cx="564578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29560" algn="l"/>
              </a:tabLst>
            </a:pPr>
            <a:r>
              <a:rPr spc="-15" dirty="0"/>
              <a:t>How</a:t>
            </a:r>
            <a:r>
              <a:rPr spc="-5" dirty="0"/>
              <a:t> </a:t>
            </a:r>
            <a:r>
              <a:rPr spc="-140" dirty="0"/>
              <a:t>small</a:t>
            </a:r>
            <a:r>
              <a:rPr dirty="0"/>
              <a:t> </a:t>
            </a:r>
            <a:r>
              <a:rPr spc="-155" dirty="0"/>
              <a:t>is	</a:t>
            </a:r>
            <a:r>
              <a:rPr spc="-135" dirty="0"/>
              <a:t>1</a:t>
            </a:r>
            <a:r>
              <a:rPr spc="-40" dirty="0"/>
              <a:t> </a:t>
            </a:r>
            <a:r>
              <a:rPr spc="-60" dirty="0"/>
              <a:t>nanometer?</a:t>
            </a:r>
          </a:p>
        </p:txBody>
      </p:sp>
      <p:sp>
        <p:nvSpPr>
          <p:cNvPr id="3" name="object 3"/>
          <p:cNvSpPr/>
          <p:nvPr/>
        </p:nvSpPr>
        <p:spPr>
          <a:xfrm>
            <a:off x="228600" y="1828800"/>
            <a:ext cx="8707374" cy="3902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562600" y="3809936"/>
            <a:ext cx="1398905" cy="830580"/>
          </a:xfrm>
          <a:prstGeom prst="rect">
            <a:avLst/>
          </a:prstGeom>
          <a:solidFill>
            <a:srgbClr val="006FC0"/>
          </a:solidFill>
        </p:spPr>
        <p:txBody>
          <a:bodyPr vert="horz" wrap="square" lIns="0" tIns="38735" rIns="0" bIns="0" rtlCol="0">
            <a:spAutoFit/>
          </a:bodyPr>
          <a:lstStyle/>
          <a:p>
            <a:pPr marL="92075" marR="265430">
              <a:lnSpc>
                <a:spcPct val="100000"/>
              </a:lnSpc>
              <a:spcBef>
                <a:spcPts val="305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Human  hair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10200" y="3352736"/>
            <a:ext cx="687387" cy="3857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581860" y="6233798"/>
            <a:ext cx="190500" cy="36131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90"/>
              </a:spcBef>
            </a:pPr>
            <a:r>
              <a:rPr sz="1900" i="1" spc="-65" dirty="0">
                <a:solidFill>
                  <a:srgbClr val="00CC00"/>
                </a:solidFill>
                <a:latin typeface="Comic Sans MS"/>
                <a:cs typeface="Comic Sans MS"/>
              </a:rPr>
              <a:t>3</a:t>
            </a:r>
            <a:endParaRPr sz="190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180846"/>
            <a:ext cx="7907020" cy="1337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5600" marR="5080" indent="-342900">
              <a:lnSpc>
                <a:spcPct val="100200"/>
              </a:lnSpc>
              <a:spcBef>
                <a:spcPts val="90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354965" algn="l"/>
                <a:tab pos="355600" algn="l"/>
                <a:tab pos="3106420" algn="l"/>
              </a:tabLst>
            </a:pPr>
            <a:r>
              <a:rPr sz="3000" b="1" spc="-5" dirty="0">
                <a:latin typeface="Arial"/>
                <a:cs typeface="Arial"/>
              </a:rPr>
              <a:t>Nanomaterial:	</a:t>
            </a:r>
            <a:r>
              <a:rPr sz="2800" dirty="0">
                <a:latin typeface="Arial"/>
                <a:cs typeface="Arial"/>
              </a:rPr>
              <a:t>refers </a:t>
            </a:r>
            <a:r>
              <a:rPr sz="2800" spc="-5" dirty="0">
                <a:latin typeface="Arial"/>
                <a:cs typeface="Arial"/>
              </a:rPr>
              <a:t>to the matter whose  length scale, in any dimension, is approximately  1 </a:t>
            </a:r>
            <a:r>
              <a:rPr sz="2800" dirty="0">
                <a:latin typeface="Arial"/>
                <a:cs typeface="Arial"/>
              </a:rPr>
              <a:t>to </a:t>
            </a:r>
            <a:r>
              <a:rPr sz="2800" spc="-10" dirty="0">
                <a:latin typeface="Arial"/>
                <a:cs typeface="Arial"/>
              </a:rPr>
              <a:t>100</a:t>
            </a:r>
            <a:r>
              <a:rPr sz="2800" spc="-5" dirty="0">
                <a:latin typeface="Arial"/>
                <a:cs typeface="Arial"/>
              </a:rPr>
              <a:t> nanometers.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3571113"/>
            <a:ext cx="1314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Arial"/>
                <a:cs typeface="Arial"/>
              </a:rPr>
              <a:t>.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4334" y="3124200"/>
            <a:ext cx="1832626" cy="1596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9400" y="3200400"/>
            <a:ext cx="2692400" cy="12414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15000" y="3124200"/>
            <a:ext cx="2354199" cy="16954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40739" y="4830064"/>
            <a:ext cx="1160145" cy="127063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dirty="0">
                <a:latin typeface="Arial"/>
                <a:cs typeface="Arial"/>
              </a:rPr>
              <a:t>1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Arial"/>
                <a:cs typeface="Arial"/>
              </a:rPr>
              <a:t>film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000" dirty="0">
                <a:latin typeface="Arial"/>
                <a:cs typeface="Arial"/>
              </a:rPr>
              <a:t>G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p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ne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81860" y="6233798"/>
            <a:ext cx="190500" cy="36131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90"/>
              </a:spcBef>
            </a:pPr>
            <a:r>
              <a:rPr sz="1900" i="1" spc="-65" dirty="0">
                <a:solidFill>
                  <a:srgbClr val="00CC00"/>
                </a:solidFill>
                <a:latin typeface="Comic Sans MS"/>
                <a:cs typeface="Comic Sans MS"/>
              </a:rPr>
              <a:t>4</a:t>
            </a:r>
            <a:endParaRPr sz="19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32175" y="4754117"/>
            <a:ext cx="1344930" cy="13423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86409">
              <a:lnSpc>
                <a:spcPct val="100000"/>
              </a:lnSpc>
              <a:spcBef>
                <a:spcPts val="675"/>
              </a:spcBef>
            </a:pPr>
            <a:r>
              <a:rPr sz="2400" dirty="0">
                <a:latin typeface="Arial"/>
                <a:cs typeface="Arial"/>
              </a:rPr>
              <a:t>2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</a:t>
            </a:r>
            <a:endParaRPr sz="2400">
              <a:latin typeface="Arial"/>
              <a:cs typeface="Arial"/>
            </a:endParaRPr>
          </a:p>
          <a:p>
            <a:pPr marL="12700" marR="5080" algn="ctr">
              <a:lnSpc>
                <a:spcPts val="3460"/>
              </a:lnSpc>
              <a:spcBef>
                <a:spcPts val="204"/>
              </a:spcBef>
            </a:pPr>
            <a:r>
              <a:rPr sz="2400" spc="-5" dirty="0">
                <a:latin typeface="Arial"/>
                <a:cs typeface="Arial"/>
              </a:rPr>
              <a:t>na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ow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re,  </a:t>
            </a:r>
            <a:r>
              <a:rPr sz="2400" spc="-10" dirty="0">
                <a:latin typeface="Arial"/>
                <a:cs typeface="Arial"/>
              </a:rPr>
              <a:t>nanotube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51828" y="4906641"/>
            <a:ext cx="1684020" cy="9036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3495" algn="ctr">
              <a:lnSpc>
                <a:spcPct val="100000"/>
              </a:lnSpc>
              <a:spcBef>
                <a:spcPts val="675"/>
              </a:spcBef>
            </a:pPr>
            <a:r>
              <a:rPr sz="2400" dirty="0">
                <a:latin typeface="Arial"/>
                <a:cs typeface="Arial"/>
              </a:rPr>
              <a:t>3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rt</a:t>
            </a:r>
            <a:r>
              <a:rPr sz="2400" spc="-5" dirty="0">
                <a:latin typeface="Arial"/>
                <a:cs typeface="Arial"/>
              </a:rPr>
              <a:t>ic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1165605"/>
            <a:ext cx="779272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Nanomaterials </a:t>
            </a:r>
            <a:r>
              <a:rPr sz="3000" dirty="0">
                <a:latin typeface="Arial"/>
                <a:cs typeface="Arial"/>
              </a:rPr>
              <a:t>can </a:t>
            </a:r>
            <a:r>
              <a:rPr sz="3000" spc="-5" dirty="0">
                <a:latin typeface="Arial"/>
                <a:cs typeface="Arial"/>
              </a:rPr>
              <a:t>be metals, </a:t>
            </a:r>
            <a:r>
              <a:rPr sz="3000" dirty="0">
                <a:latin typeface="Arial"/>
                <a:cs typeface="Arial"/>
              </a:rPr>
              <a:t>ceramics,  </a:t>
            </a:r>
            <a:r>
              <a:rPr sz="3000" spc="-5" dirty="0">
                <a:latin typeface="Arial"/>
                <a:cs typeface="Arial"/>
              </a:rPr>
              <a:t>polymeric materials, or </a:t>
            </a:r>
            <a:r>
              <a:rPr sz="3000" dirty="0">
                <a:latin typeface="Arial"/>
                <a:cs typeface="Arial"/>
              </a:rPr>
              <a:t>composite</a:t>
            </a:r>
            <a:r>
              <a:rPr sz="3000" spc="-9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materials.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8200" y="2819400"/>
            <a:ext cx="1474851" cy="2057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15000" y="2743200"/>
            <a:ext cx="2667000" cy="2438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62200" y="2819400"/>
            <a:ext cx="3117850" cy="2133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581860" y="6233798"/>
            <a:ext cx="190500" cy="36131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90"/>
              </a:spcBef>
            </a:pPr>
            <a:r>
              <a:rPr sz="1900" i="1" spc="-65" dirty="0">
                <a:solidFill>
                  <a:srgbClr val="00CC00"/>
                </a:solidFill>
                <a:latin typeface="Comic Sans MS"/>
                <a:cs typeface="Comic Sans MS"/>
              </a:rPr>
              <a:t>5</a:t>
            </a:r>
            <a:endParaRPr sz="190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4397" y="447497"/>
            <a:ext cx="431673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45" dirty="0">
                <a:latin typeface="Times New Roman"/>
                <a:cs typeface="Times New Roman"/>
              </a:rPr>
              <a:t>2. </a:t>
            </a:r>
            <a:r>
              <a:rPr b="1" spc="90" dirty="0">
                <a:latin typeface="Times New Roman"/>
                <a:cs typeface="Times New Roman"/>
              </a:rPr>
              <a:t>Novel</a:t>
            </a:r>
            <a:r>
              <a:rPr b="1" spc="-20" dirty="0">
                <a:latin typeface="Times New Roman"/>
                <a:cs typeface="Times New Roman"/>
              </a:rPr>
              <a:t> </a:t>
            </a:r>
            <a:r>
              <a:rPr b="1" spc="-60" dirty="0">
                <a:latin typeface="Times New Roman"/>
                <a:cs typeface="Times New Roman"/>
              </a:rPr>
              <a:t>properties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581860" y="6233798"/>
            <a:ext cx="190500" cy="36131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90"/>
              </a:spcBef>
            </a:pPr>
            <a:r>
              <a:rPr sz="1900" i="1" spc="-65" dirty="0">
                <a:solidFill>
                  <a:srgbClr val="00CC00"/>
                </a:solidFill>
                <a:latin typeface="Comic Sans MS"/>
                <a:cs typeface="Comic Sans MS"/>
              </a:rPr>
              <a:t>6</a:t>
            </a:r>
            <a:endParaRPr sz="19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140" y="1549653"/>
            <a:ext cx="7245984" cy="3721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What </a:t>
            </a:r>
            <a:r>
              <a:rPr sz="2400" spc="-5" dirty="0">
                <a:latin typeface="Arial"/>
                <a:cs typeface="Arial"/>
              </a:rPr>
              <a:t>has happened when </a:t>
            </a:r>
            <a:r>
              <a:rPr sz="2400" dirty="0">
                <a:latin typeface="Arial"/>
                <a:cs typeface="Arial"/>
              </a:rPr>
              <a:t>reduced to the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nanoscale?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CC9900"/>
              </a:buClr>
              <a:buSzPct val="6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Small size </a:t>
            </a:r>
            <a:r>
              <a:rPr sz="3000" spc="-10" dirty="0">
                <a:latin typeface="Arial"/>
                <a:cs typeface="Arial"/>
              </a:rPr>
              <a:t>effect </a:t>
            </a:r>
            <a:r>
              <a:rPr sz="3000" spc="-5" dirty="0">
                <a:latin typeface="Arial"/>
                <a:cs typeface="Arial"/>
              </a:rPr>
              <a:t>(Quantum </a:t>
            </a:r>
            <a:r>
              <a:rPr sz="3000" dirty="0">
                <a:latin typeface="Arial"/>
                <a:cs typeface="Arial"/>
              </a:rPr>
              <a:t>size</a:t>
            </a:r>
            <a:r>
              <a:rPr sz="3000" spc="-55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effect)</a:t>
            </a:r>
            <a:endParaRPr sz="3000">
              <a:latin typeface="Arial"/>
              <a:cs typeface="Arial"/>
            </a:endParaRPr>
          </a:p>
          <a:p>
            <a:pPr marL="43307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Arial"/>
                <a:cs typeface="Arial"/>
              </a:rPr>
              <a:t>Quantum</a:t>
            </a:r>
            <a:r>
              <a:rPr sz="2400" spc="-5" dirty="0">
                <a:latin typeface="Arial"/>
                <a:cs typeface="Arial"/>
              </a:rPr>
              <a:t> Mechanics</a:t>
            </a:r>
            <a:endParaRPr sz="2400">
              <a:latin typeface="Arial"/>
              <a:cs typeface="Arial"/>
            </a:endParaRPr>
          </a:p>
          <a:p>
            <a:pPr marL="43307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Arial"/>
                <a:cs typeface="Arial"/>
              </a:rPr>
              <a:t>--</a:t>
            </a:r>
            <a:r>
              <a:rPr sz="2000" spc="-5" dirty="0">
                <a:latin typeface="Arial"/>
                <a:cs typeface="Arial"/>
              </a:rPr>
              <a:t>Contain </a:t>
            </a:r>
            <a:r>
              <a:rPr sz="2000" dirty="0">
                <a:latin typeface="Arial"/>
                <a:cs typeface="Arial"/>
              </a:rPr>
              <a:t>very small </a:t>
            </a:r>
            <a:r>
              <a:rPr sz="2000" spc="-5" dirty="0">
                <a:latin typeface="Arial"/>
                <a:cs typeface="Arial"/>
              </a:rPr>
              <a:t>number of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atoms(molecules)</a:t>
            </a:r>
            <a:endParaRPr sz="2000">
              <a:latin typeface="Arial"/>
              <a:cs typeface="Arial"/>
            </a:endParaRPr>
          </a:p>
          <a:p>
            <a:pPr marL="425450">
              <a:lnSpc>
                <a:spcPct val="100000"/>
              </a:lnSpc>
              <a:spcBef>
                <a:spcPts val="484"/>
              </a:spcBef>
            </a:pPr>
            <a:r>
              <a:rPr sz="2000" dirty="0">
                <a:latin typeface="Arial"/>
                <a:cs typeface="Arial"/>
              </a:rPr>
              <a:t>--Electromagnetic forces are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dominant.</a:t>
            </a:r>
            <a:endParaRPr sz="2000">
              <a:latin typeface="Arial"/>
              <a:cs typeface="Arial"/>
            </a:endParaRPr>
          </a:p>
          <a:p>
            <a:pPr marL="425450">
              <a:lnSpc>
                <a:spcPct val="100000"/>
              </a:lnSpc>
              <a:spcBef>
                <a:spcPts val="484"/>
              </a:spcBef>
            </a:pPr>
            <a:r>
              <a:rPr sz="2000" dirty="0">
                <a:latin typeface="Arial"/>
                <a:cs typeface="Arial"/>
              </a:rPr>
              <a:t>--Wave </a:t>
            </a:r>
            <a:r>
              <a:rPr sz="2000" spc="-5" dirty="0">
                <a:latin typeface="Arial"/>
                <a:cs typeface="Arial"/>
              </a:rPr>
              <a:t>particle duality. </a:t>
            </a:r>
            <a:r>
              <a:rPr sz="200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electrons exhibit wave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behavior.</a:t>
            </a:r>
            <a:endParaRPr sz="2000">
              <a:latin typeface="Arial"/>
              <a:cs typeface="Arial"/>
            </a:endParaRPr>
          </a:p>
          <a:p>
            <a:pPr marL="42545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Arial"/>
                <a:cs typeface="Arial"/>
              </a:rPr>
              <a:t>--Quantum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confinement.</a:t>
            </a:r>
            <a:endParaRPr sz="2000">
              <a:latin typeface="Arial"/>
              <a:cs typeface="Arial"/>
            </a:endParaRPr>
          </a:p>
          <a:p>
            <a:pPr marL="4318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--Discrete </a:t>
            </a:r>
            <a:r>
              <a:rPr sz="2000" spc="-5" dirty="0">
                <a:latin typeface="Arial"/>
                <a:cs typeface="Arial"/>
              </a:rPr>
              <a:t>energy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levels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65555"/>
            <a:ext cx="8065770" cy="101981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50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Large surface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effect:</a:t>
            </a:r>
            <a:endParaRPr sz="3000">
              <a:latin typeface="Arial"/>
              <a:cs typeface="Arial"/>
            </a:endParaRPr>
          </a:p>
          <a:p>
            <a:pPr marL="770255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Arial"/>
                <a:cs typeface="Arial"/>
              </a:rPr>
              <a:t>--The </a:t>
            </a:r>
            <a:r>
              <a:rPr sz="2400" spc="-5" dirty="0">
                <a:latin typeface="Arial"/>
                <a:cs typeface="Arial"/>
              </a:rPr>
              <a:t>vastly increased </a:t>
            </a:r>
            <a:r>
              <a:rPr sz="2400" dirty="0">
                <a:latin typeface="Arial"/>
                <a:cs typeface="Arial"/>
              </a:rPr>
              <a:t>ratio </a:t>
            </a:r>
            <a:r>
              <a:rPr sz="2400" spc="-5" dirty="0">
                <a:latin typeface="Arial"/>
                <a:cs typeface="Arial"/>
              </a:rPr>
              <a:t>of surface area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volume.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88940" y="2300541"/>
            <a:ext cx="5675852" cy="24097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7244" y="5057394"/>
            <a:ext cx="707263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The </a:t>
            </a:r>
            <a:r>
              <a:rPr sz="1800" b="1" spc="-5" dirty="0">
                <a:latin typeface="Arial"/>
                <a:cs typeface="Arial"/>
              </a:rPr>
              <a:t>total </a:t>
            </a:r>
            <a:r>
              <a:rPr sz="1800" b="1" spc="-10" dirty="0">
                <a:latin typeface="Arial"/>
                <a:cs typeface="Arial"/>
              </a:rPr>
              <a:t>volume </a:t>
            </a:r>
            <a:r>
              <a:rPr sz="1800" b="1" spc="-5" dirty="0">
                <a:latin typeface="Arial"/>
                <a:cs typeface="Arial"/>
              </a:rPr>
              <a:t>remains </a:t>
            </a:r>
            <a:r>
              <a:rPr sz="1800" b="1" dirty="0">
                <a:latin typeface="Arial"/>
                <a:cs typeface="Arial"/>
              </a:rPr>
              <a:t>the </a:t>
            </a:r>
            <a:r>
              <a:rPr sz="1800" b="1" spc="-10" dirty="0">
                <a:latin typeface="Arial"/>
                <a:cs typeface="Arial"/>
              </a:rPr>
              <a:t>same, </a:t>
            </a:r>
            <a:r>
              <a:rPr sz="1800" b="1" dirty="0">
                <a:latin typeface="Arial"/>
                <a:cs typeface="Arial"/>
              </a:rPr>
              <a:t>the </a:t>
            </a:r>
            <a:r>
              <a:rPr sz="1800" b="1" spc="-10" dirty="0">
                <a:latin typeface="Arial"/>
                <a:cs typeface="Arial"/>
              </a:rPr>
              <a:t>collective </a:t>
            </a:r>
            <a:r>
              <a:rPr sz="1800" b="1" spc="-5" dirty="0">
                <a:latin typeface="Arial"/>
                <a:cs typeface="Arial"/>
              </a:rPr>
              <a:t>surface area </a:t>
            </a:r>
            <a:r>
              <a:rPr sz="1800" b="1" dirty="0">
                <a:latin typeface="Arial"/>
                <a:cs typeface="Arial"/>
              </a:rPr>
              <a:t>is  </a:t>
            </a:r>
            <a:r>
              <a:rPr sz="1800" b="1" spc="-5" dirty="0">
                <a:latin typeface="Arial"/>
                <a:cs typeface="Arial"/>
              </a:rPr>
              <a:t>greatly increased.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Catalysis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properties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81860" y="6233798"/>
            <a:ext cx="190500" cy="36131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90"/>
              </a:spcBef>
            </a:pPr>
            <a:r>
              <a:rPr sz="1900" i="1" spc="-65" dirty="0">
                <a:solidFill>
                  <a:srgbClr val="00CC00"/>
                </a:solidFill>
                <a:latin typeface="Comic Sans MS"/>
                <a:cs typeface="Comic Sans MS"/>
              </a:rPr>
              <a:t>7</a:t>
            </a:r>
            <a:endParaRPr sz="190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Words>464</Words>
  <Application>Microsoft Office PowerPoint</Application>
  <PresentationFormat>On-screen Show (4:3)</PresentationFormat>
  <Paragraphs>95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Arial Black</vt:lpstr>
      <vt:lpstr>Calibri</vt:lpstr>
      <vt:lpstr>Comic Sans MS</vt:lpstr>
      <vt:lpstr>Times New Roman</vt:lpstr>
      <vt:lpstr>Wingdings</vt:lpstr>
      <vt:lpstr>Office Theme</vt:lpstr>
      <vt:lpstr>Introduction to Nanomaterial  and Nanotechnology</vt:lpstr>
      <vt:lpstr>Outline</vt:lpstr>
      <vt:lpstr>PowerPoint Presentation</vt:lpstr>
      <vt:lpstr>1. What is nanomaterial?</vt:lpstr>
      <vt:lpstr>How small is 1 nanometer?</vt:lpstr>
      <vt:lpstr>PowerPoint Presentation</vt:lpstr>
      <vt:lpstr>PowerPoint Presentation</vt:lpstr>
      <vt:lpstr>2. Novel properties</vt:lpstr>
      <vt:lpstr>PowerPoint Presentation</vt:lpstr>
      <vt:lpstr>2.2 Novel property</vt:lpstr>
      <vt:lpstr>PowerPoint Presentation</vt:lpstr>
      <vt:lpstr>Nano-electronics</vt:lpstr>
      <vt:lpstr>PowerPoint Presentation</vt:lpstr>
      <vt:lpstr>3. How to research nanomaterial?</vt:lpstr>
      <vt:lpstr>PowerPoint Presentation</vt:lpstr>
      <vt:lpstr>3.2 Characterization</vt:lpstr>
      <vt:lpstr>(2). Atomic Force Microscope Measure the Van der Waals Force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wlz</dc:creator>
  <cp:lastModifiedBy>Dr. Gagan Anand</cp:lastModifiedBy>
  <cp:revision>3</cp:revision>
  <dcterms:created xsi:type="dcterms:W3CDTF">2018-11-21T06:21:24Z</dcterms:created>
  <dcterms:modified xsi:type="dcterms:W3CDTF">2019-11-20T04:17:55Z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2011-11-11T00:00:00Z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2018-11-21T00:00:00Z</vt:filetime>
  </property>
</Properties>
</file>