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56"/>
  </p:notesMasterIdLst>
  <p:sldIdLst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6" r:id="rId34"/>
    <p:sldId id="285" r:id="rId35"/>
    <p:sldId id="286" r:id="rId36"/>
    <p:sldId id="287" r:id="rId37"/>
    <p:sldId id="305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1E19D-54ED-4547-AEED-53E8EDB8054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6"/>
            <p14:sldId id="285"/>
            <p14:sldId id="286"/>
            <p14:sldId id="287"/>
            <p14:sldId id="305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7"/>
          </p14:sldIdLst>
        </p14:section>
        <p14:section name="Untitled Section" id="{245FD21B-1BD6-42B9-B77F-58449A5405B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9ED7-D2EC-4881-A75B-C9AB0632ACD3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C504-574C-4AAB-8CFB-910FA1C2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C504-574C-4AAB-8CFB-910FA1C229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FC504-574C-4AAB-8CFB-910FA1C229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17B09-7931-44FD-BFDA-94DB5F7C5E95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4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6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3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9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0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46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3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78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0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4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72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8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19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92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95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13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02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92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41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37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5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07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33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27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82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13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19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57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56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486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4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7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416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03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60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157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997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4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920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842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97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628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367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949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082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72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86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17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4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411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4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066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672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291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869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891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86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45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2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585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18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24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085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11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54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775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474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030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13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72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9852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983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70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893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8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991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618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951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9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2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9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55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0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75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CAC-9647-4082-95BD-26113945404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8/29/2013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72E8-3BFD-41C6-9B56-F958102B2D6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1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CORROSION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– 4</a:t>
            </a:r>
          </a:p>
          <a:p>
            <a:endParaRPr lang="en-US" dirty="0"/>
          </a:p>
          <a:p>
            <a:r>
              <a:rPr lang="en-US" dirty="0" smtClean="0"/>
              <a:t>Lecture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l"/>
            <a:r>
              <a:rPr lang="en-US" b="1" dirty="0" smtClean="0"/>
              <a:t>Case I: When metal ion diffuses faster outward:</a:t>
            </a:r>
            <a:endParaRPr lang="en-US" dirty="0" smtClean="0"/>
          </a:p>
          <a:p>
            <a:pPr algn="l"/>
            <a:r>
              <a:rPr lang="en-US" dirty="0" smtClean="0"/>
              <a:t>In this case oxide layer is formed at the metal oxide – gas or scale – gas </a:t>
            </a:r>
            <a:r>
              <a:rPr lang="en-US" dirty="0" err="1" smtClean="0"/>
              <a:t>interface.e.g</a:t>
            </a:r>
            <a:r>
              <a:rPr lang="en-US" dirty="0" smtClean="0"/>
              <a:t>. In </a:t>
            </a:r>
            <a:r>
              <a:rPr lang="en-US" dirty="0" err="1" smtClean="0"/>
              <a:t>FeO</a:t>
            </a:r>
            <a:r>
              <a:rPr lang="en-US" dirty="0" smtClean="0"/>
              <a:t>, </a:t>
            </a:r>
            <a:r>
              <a:rPr lang="en-US" dirty="0" err="1" smtClean="0"/>
              <a:t>CoO</a:t>
            </a:r>
            <a:r>
              <a:rPr lang="en-US" dirty="0" smtClean="0"/>
              <a:t>, </a:t>
            </a:r>
            <a:r>
              <a:rPr lang="en-US" dirty="0" err="1" smtClean="0"/>
              <a:t>NiO</a:t>
            </a:r>
            <a:r>
              <a:rPr lang="en-US" dirty="0" smtClean="0"/>
              <a:t>, Cu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245784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l"/>
            <a:r>
              <a:rPr lang="en-US" b="1" dirty="0" smtClean="0"/>
              <a:t>Case II: When oxygen diffuses inward:</a:t>
            </a:r>
            <a:endParaRPr lang="en-US" dirty="0" smtClean="0"/>
          </a:p>
          <a:p>
            <a:pPr algn="l"/>
            <a:r>
              <a:rPr lang="en-US" b="1" dirty="0" smtClean="0"/>
              <a:t>  </a:t>
            </a:r>
            <a:r>
              <a:rPr lang="en-US" dirty="0" smtClean="0"/>
              <a:t>In this case oxide layer is formed at the metal- scale interface or metal – metal oxide interface. </a:t>
            </a:r>
            <a:r>
              <a:rPr lang="en-US" dirty="0" err="1" smtClean="0"/>
              <a:t>e.g</a:t>
            </a:r>
            <a:r>
              <a:rPr lang="en-US" dirty="0" smtClean="0"/>
              <a:t> in </a:t>
            </a:r>
            <a:r>
              <a:rPr lang="en-US" dirty="0" err="1" smtClean="0"/>
              <a:t>ZnO</a:t>
            </a:r>
            <a:r>
              <a:rPr lang="en-US" dirty="0" smtClean="0"/>
              <a:t>, </a:t>
            </a:r>
            <a:r>
              <a:rPr lang="en-US" dirty="0" err="1" smtClean="0"/>
              <a:t>CdO</a:t>
            </a:r>
            <a:r>
              <a:rPr lang="en-US" dirty="0" smtClean="0"/>
              <a:t>, TiO</a:t>
            </a:r>
            <a:r>
              <a:rPr lang="en-US" baseline="-25000" dirty="0" smtClean="0"/>
              <a:t>2</a:t>
            </a:r>
            <a:r>
              <a:rPr lang="en-US" dirty="0" smtClean="0"/>
              <a:t> etc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:\Documents and Settings\shilpi.UPESDDN\Desktop\scan book\Picture 0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1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333039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Nature of metal oxide layer</a:t>
            </a:r>
          </a:p>
          <a:p>
            <a:pPr marL="571500" indent="-571500" algn="l"/>
            <a:r>
              <a:rPr lang="en-US" sz="4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a) </a:t>
            </a:r>
            <a:r>
              <a:rPr lang="en-US" sz="4800" b="1" u="sng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Stable film </a:t>
            </a:r>
            <a:r>
              <a:rPr lang="en-US" sz="4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impervious layer is formed, which checks further oxidation corrosion.</a:t>
            </a:r>
          </a:p>
          <a:p>
            <a:pPr marL="571500" indent="-571500" algn="l"/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oxide films on Al,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 etc.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b)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Unstable film- 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Metal oxide               Metal + 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Metal oxide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decomposes 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 in Au and Ag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810000"/>
            <a:ext cx="2286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038600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5638800"/>
            <a:ext cx="2286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38100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4646612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91200" y="4343400"/>
            <a:ext cx="12954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32004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31242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4267200" y="2971799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352800" y="3200401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03696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Volatile film-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oxide layer volatilizes leaving the underlying metal surface for further attack.                       E.g.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molybdenum oxide (MoO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volatile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metal oxide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volatilizes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d)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Porous film-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atmospheric 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have access to the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underlying surface of metal.                                     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2860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133600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19050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3505200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2743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25146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53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Pilling </a:t>
            </a:r>
            <a:r>
              <a:rPr lang="en-US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Bedworth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rule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Volume of metal oxide ≥ volume of metal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Oxide layer is protective or non-porous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Volume of metal oxide &lt; volume of metal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Oxide layer is porous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Alkali and alkaline earth metals</a:t>
            </a:r>
          </a:p>
          <a:p>
            <a:endParaRPr lang="en-US" i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Corrosion by other gases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CO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,Cl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S, 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etc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Extent of corrosion depends upon the chemical affinity between metal and the gas involved and the nature of the film formed on the surface.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60810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protective or non-porous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E.g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layer formed by the attack of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Cl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Ag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non-protective or porous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E.g.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formation of volatile SnCl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the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attack of dry Cl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ii) in petroleum industry, H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at high T     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attacks steel forming porous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FeS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scale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800100" y="1562100"/>
            <a:ext cx="1524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2667001"/>
            <a:ext cx="762000" cy="53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1666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Liquid metal corrosion-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occurs due to the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chemical action of flowing liquid metal at high T on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solid metal or alloy.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Possible processes are: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Dissolution of a solid metal by a liquid metal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 penetration of the liquid metal into the solid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metal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22373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668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 startAt="2"/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Wet or electrochemical corrosion (electrochemical theory)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essential  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requirements are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Formation of anodic and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cathodic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areas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ii) Electrical contact between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cathodic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anodic parts to enable the conduction of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)Anodic reactions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M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ne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(oxidation)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Fe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Fe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(oxidation)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Fe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+ 2OH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Fe(OH)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4799012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54102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3800" y="5942012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Cathodic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reactions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Electroplating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Cu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Cu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In acidic solution in the absence of O</a:t>
            </a:r>
            <a:r>
              <a:rPr lang="en-US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2H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In acidic solution in the presence of O</a:t>
            </a:r>
            <a:r>
              <a:rPr lang="en-US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+ 4H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+ 4e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2H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l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neutral or alkaline medium in the absence of O</a:t>
            </a:r>
            <a:r>
              <a:rPr lang="en-US" sz="300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2H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+ 2OH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                </a:t>
            </a:r>
            <a:endParaRPr lang="en-US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810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1522412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26654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 algn="l"/>
            <a:r>
              <a:rPr lang="en-US" dirty="0" smtClean="0"/>
              <a:t>(e)In neutral or alkaline medium in the presence of 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+ 2H</a:t>
            </a:r>
            <a:r>
              <a:rPr lang="en-US" baseline="-25000" dirty="0" smtClean="0"/>
              <a:t>2</a:t>
            </a:r>
            <a:r>
              <a:rPr lang="en-US" dirty="0" smtClean="0"/>
              <a:t>O + 4e-                         4OH-</a:t>
            </a:r>
          </a:p>
          <a:p>
            <a:pPr algn="l"/>
            <a:r>
              <a:rPr lang="en-US" dirty="0" smtClean="0"/>
              <a:t>(such type of corrosion involving O</a:t>
            </a:r>
            <a:r>
              <a:rPr lang="en-US" baseline="-25000" dirty="0" smtClean="0"/>
              <a:t>2</a:t>
            </a:r>
            <a:r>
              <a:rPr lang="en-US" dirty="0" smtClean="0"/>
              <a:t> is called oxygen type corrosion)</a:t>
            </a:r>
          </a:p>
          <a:p>
            <a:r>
              <a:rPr lang="en-US" dirty="0" smtClean="0"/>
              <a:t> 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19454"/>
            <a:ext cx="9144000" cy="45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724400" y="914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8491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Theories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Consequences</a:t>
            </a:r>
          </a:p>
          <a:p>
            <a:r>
              <a:rPr lang="en-US" dirty="0" smtClean="0"/>
              <a:t>Factors</a:t>
            </a:r>
          </a:p>
          <a:p>
            <a:r>
              <a:rPr lang="en-US" dirty="0" smtClean="0"/>
              <a:t>Prevention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Rusting of iron occurs by O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presence of              aqueous solution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At anode                         Fe               Fe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At cathode             1/2O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+ 2e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2OH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Overall reaction    Fe + 1/2O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            Fe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+ 2OH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Fe(OH)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513012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00800" y="3124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36576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lvl="0" algn="l"/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)In excess supply of oxygen: </a:t>
            </a:r>
            <a:r>
              <a:rPr lang="en-US" dirty="0" smtClean="0"/>
              <a:t>In excess supply of oxygen, ferrous hydroxide is easily oxidized to ferric hydroxide.</a:t>
            </a:r>
          </a:p>
          <a:p>
            <a:pPr algn="l"/>
            <a:r>
              <a:rPr lang="en-US" b="1" dirty="0" smtClean="0"/>
              <a:t>2Fe(OH)</a:t>
            </a:r>
            <a:r>
              <a:rPr lang="en-US" b="1" baseline="-25000" dirty="0" smtClean="0"/>
              <a:t>2</a:t>
            </a:r>
            <a:r>
              <a:rPr lang="en-US" b="1" dirty="0" smtClean="0"/>
              <a:t> + H</a:t>
            </a:r>
            <a:r>
              <a:rPr lang="en-US" b="1" baseline="-25000" dirty="0" smtClean="0"/>
              <a:t>2</a:t>
            </a:r>
            <a:r>
              <a:rPr lang="en-US" b="1" dirty="0" smtClean="0"/>
              <a:t>O + 1/2O</a:t>
            </a:r>
            <a:r>
              <a:rPr lang="en-US" b="1" baseline="-25000" dirty="0" smtClean="0"/>
              <a:t>2</a:t>
            </a:r>
            <a:r>
              <a:rPr lang="en-US" b="1" dirty="0" smtClean="0"/>
              <a:t>                   2Fe(OH)</a:t>
            </a:r>
            <a:r>
              <a:rPr lang="en-US" b="1" baseline="-25000" dirty="0" smtClean="0"/>
              <a:t>3 </a:t>
            </a:r>
            <a:r>
              <a:rPr lang="en-US" b="1" dirty="0" smtClean="0"/>
              <a:t>                      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						Fe</a:t>
            </a:r>
            <a:r>
              <a:rPr lang="en-US" b="1" baseline="-25000" dirty="0" smtClean="0"/>
              <a:t>2</a:t>
            </a:r>
            <a:r>
              <a:rPr lang="en-US" b="1" dirty="0" smtClean="0"/>
              <a:t>O</a:t>
            </a:r>
            <a:r>
              <a:rPr lang="en-US" b="1" baseline="-25000" dirty="0" smtClean="0"/>
              <a:t>3</a:t>
            </a:r>
            <a:r>
              <a:rPr lang="en-US" b="1" dirty="0" smtClean="0"/>
              <a:t>.xH</a:t>
            </a:r>
            <a:r>
              <a:rPr lang="en-US" b="1" baseline="-25000" dirty="0" smtClean="0"/>
              <a:t>2</a:t>
            </a:r>
            <a:r>
              <a:rPr lang="en-US" b="1" dirty="0" smtClean="0"/>
              <a:t>O</a:t>
            </a:r>
            <a:endParaRPr lang="en-US" dirty="0" smtClean="0"/>
          </a:p>
          <a:p>
            <a:pPr algn="l"/>
            <a:r>
              <a:rPr lang="en-US" b="1" dirty="0" smtClean="0"/>
              <a:t>					          Yellow rust</a:t>
            </a:r>
            <a:endParaRPr lang="en-US" dirty="0" smtClean="0"/>
          </a:p>
          <a:p>
            <a:pPr lvl="0" algn="l"/>
            <a:r>
              <a:rPr lang="en-US" b="1" dirty="0" smtClean="0"/>
              <a:t>(ii) In limited supply of oxygen: </a:t>
            </a:r>
            <a:r>
              <a:rPr lang="en-US" dirty="0" smtClean="0"/>
              <a:t>In limited supply of oxygen, black magnetite Fe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 or </a:t>
            </a:r>
            <a:r>
              <a:rPr lang="en-US" dirty="0" err="1" smtClean="0"/>
              <a:t>ferroferric</a:t>
            </a:r>
            <a:r>
              <a:rPr lang="en-US" dirty="0" smtClean="0"/>
              <a:t> oxide is formed.</a:t>
            </a:r>
          </a:p>
          <a:p>
            <a:pPr algn="l"/>
            <a:r>
              <a:rPr lang="en-US" b="1" dirty="0" smtClean="0"/>
              <a:t>    Fe(OH)</a:t>
            </a:r>
            <a:r>
              <a:rPr lang="en-US" b="1" baseline="-25000" dirty="0" smtClean="0"/>
              <a:t>2</a:t>
            </a:r>
            <a:r>
              <a:rPr lang="en-US" b="1" dirty="0" smtClean="0"/>
              <a:t>                         Fe</a:t>
            </a:r>
            <a:r>
              <a:rPr lang="en-US" b="1" baseline="-25000" dirty="0" smtClean="0"/>
              <a:t>2</a:t>
            </a:r>
            <a:r>
              <a:rPr lang="en-US" b="1" dirty="0" smtClean="0"/>
              <a:t>O</a:t>
            </a:r>
            <a:r>
              <a:rPr lang="en-US" b="1" baseline="-25000" dirty="0" smtClean="0"/>
              <a:t>3</a:t>
            </a:r>
            <a:r>
              <a:rPr lang="en-US" b="1" dirty="0" smtClean="0"/>
              <a:t>.FeO.6H</a:t>
            </a:r>
            <a:r>
              <a:rPr lang="en-US" b="1" baseline="-25000" dirty="0" smtClean="0"/>
              <a:t>2</a:t>
            </a:r>
            <a:r>
              <a:rPr lang="en-US" b="1" dirty="0" smtClean="0"/>
              <a:t>O</a:t>
            </a:r>
            <a:endParaRPr lang="en-US" dirty="0" smtClean="0"/>
          </a:p>
          <a:p>
            <a:pPr algn="l"/>
            <a:r>
              <a:rPr lang="en-US" b="1" dirty="0" smtClean="0"/>
              <a:t> 	                    		  Black</a:t>
            </a:r>
            <a:endParaRPr lang="en-US" dirty="0" smtClean="0"/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19600" y="1905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33600" y="57912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096000" y="2514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0993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Wet corrosion				Dry corrosion</a:t>
            </a:r>
            <a:endParaRPr lang="en-US" dirty="0" smtClean="0"/>
          </a:p>
          <a:p>
            <a:pPr lvl="0" algn="l"/>
            <a:r>
              <a:rPr lang="en-US" dirty="0" smtClean="0"/>
              <a:t>It takes place in presence of water		 It takes place in absence of liquid or </a:t>
            </a:r>
          </a:p>
          <a:p>
            <a:pPr algn="l"/>
            <a:r>
              <a:rPr lang="en-US" dirty="0" smtClean="0"/>
              <a:t> or an electrolyte.				electrolyte. Gases and </a:t>
            </a:r>
            <a:r>
              <a:rPr lang="en-US" dirty="0" err="1" smtClean="0"/>
              <a:t>vapours</a:t>
            </a:r>
            <a:r>
              <a:rPr lang="en-US" dirty="0" smtClean="0"/>
              <a:t> are</a:t>
            </a:r>
          </a:p>
          <a:p>
            <a:pPr lvl="0" algn="l"/>
            <a:r>
              <a:rPr lang="en-US" dirty="0" smtClean="0"/>
              <a:t>					the </a:t>
            </a:r>
            <a:r>
              <a:rPr lang="en-US" dirty="0" err="1" smtClean="0"/>
              <a:t>corrodants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is an electrochemical attack.		It is a chemical attack.</a:t>
            </a:r>
          </a:p>
          <a:p>
            <a:pPr lvl="0" algn="l"/>
            <a:endParaRPr lang="en-US" dirty="0" smtClean="0"/>
          </a:p>
          <a:p>
            <a:pPr algn="l"/>
            <a:r>
              <a:rPr lang="en-US" dirty="0" smtClean="0"/>
              <a:t>It generally takes place at low 		It takes place at high temperature.</a:t>
            </a:r>
          </a:p>
          <a:p>
            <a:pPr algn="l"/>
            <a:r>
              <a:rPr lang="en-US" dirty="0" smtClean="0"/>
              <a:t> temperature.</a:t>
            </a:r>
          </a:p>
          <a:p>
            <a:pPr algn="l"/>
            <a:endParaRPr lang="en-US" dirty="0" smtClean="0"/>
          </a:p>
          <a:p>
            <a:pPr lvl="0" algn="l"/>
            <a:r>
              <a:rPr lang="en-US" dirty="0" smtClean="0"/>
              <a:t>It is also known as low 	                                It is also known as high </a:t>
            </a:r>
          </a:p>
          <a:p>
            <a:pPr lvl="0" algn="l"/>
            <a:r>
              <a:rPr lang="en-US" dirty="0" smtClean="0"/>
              <a:t>temperature corrosion.                                       temperature corrosion.</a:t>
            </a:r>
          </a:p>
          <a:p>
            <a:pPr lvl="0" algn="l"/>
            <a:endParaRPr lang="en-US" dirty="0" smtClean="0"/>
          </a:p>
          <a:p>
            <a:pPr algn="l"/>
            <a:r>
              <a:rPr lang="en-US" dirty="0" smtClean="0"/>
              <a:t>It is generally fast.			It is generally slow.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err="1" smtClean="0"/>
              <a:t>Eg</a:t>
            </a:r>
            <a:r>
              <a:rPr lang="en-US" dirty="0" smtClean="0"/>
              <a:t>. Rusting of iron in water.		</a:t>
            </a:r>
            <a:r>
              <a:rPr lang="en-US" dirty="0" err="1" smtClean="0"/>
              <a:t>Eg</a:t>
            </a:r>
            <a:r>
              <a:rPr lang="en-US" dirty="0" smtClean="0"/>
              <a:t>. Attack of steel furnace by gases at</a:t>
            </a:r>
          </a:p>
          <a:p>
            <a:pPr algn="l"/>
            <a:r>
              <a:rPr lang="en-US" dirty="0" smtClean="0"/>
              <a:t> 					high temperature.</a:t>
            </a:r>
          </a:p>
          <a:p>
            <a:pPr lvl="0" algn="l"/>
            <a:endParaRPr lang="en-US" dirty="0" smtClean="0"/>
          </a:p>
          <a:p>
            <a:pPr lvl="0" algn="l"/>
            <a:endParaRPr lang="en-US" dirty="0" smtClean="0"/>
          </a:p>
          <a:p>
            <a:pPr algn="l"/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177989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3) The Acid Theory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applicable particularly to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rusting of iron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2Fe + 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+ 4CO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           2Fe(HCO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2Fe(HCO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+ [O]      2Fe(OH)CO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+2CO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+ 2H</a:t>
            </a:r>
            <a:r>
              <a:rPr lang="en-US" sz="3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2Fe(OH)CO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+ 2H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             2Fe(OH)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+ 2CO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9600" y="2665412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3200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3808412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CORROSION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Galvanic corrosion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Erosion corrosion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Crevice corrosion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Pitting corrosion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Differential aeration corrosion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b="1" dirty="0" smtClean="0"/>
              <a:t>1. Galvanic Corrosion  (Bimetallic </a:t>
            </a:r>
            <a:r>
              <a:rPr lang="en-US" b="1" dirty="0" err="1" smtClean="0"/>
              <a:t>corroson</a:t>
            </a:r>
            <a:r>
              <a:rPr lang="en-US" b="1" dirty="0" smtClean="0"/>
              <a:t>):</a:t>
            </a:r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e.g. Zinc and copper couple</a:t>
            </a:r>
          </a:p>
          <a:p>
            <a:pPr algn="l"/>
            <a:r>
              <a:rPr lang="en-US" dirty="0" smtClean="0"/>
              <a:t>More reactive     Zn          Zn</a:t>
            </a:r>
            <a:r>
              <a:rPr lang="en-US" baseline="30000" dirty="0" smtClean="0"/>
              <a:t>2+</a:t>
            </a:r>
            <a:r>
              <a:rPr lang="en-US" dirty="0" smtClean="0"/>
              <a:t> + 2e</a:t>
            </a:r>
            <a:r>
              <a:rPr lang="en-US" baseline="30000" dirty="0" smtClean="0"/>
              <a:t>-      </a:t>
            </a:r>
            <a:r>
              <a:rPr lang="en-US" dirty="0" smtClean="0"/>
              <a:t> At anode</a:t>
            </a:r>
          </a:p>
          <a:p>
            <a:pPr algn="l"/>
            <a:r>
              <a:rPr lang="en-US" dirty="0" smtClean="0"/>
              <a:t> (Corrodes)</a:t>
            </a:r>
          </a:p>
          <a:p>
            <a:pPr algn="l"/>
            <a:r>
              <a:rPr lang="en-US" dirty="0" smtClean="0"/>
              <a:t>Less reactive       Cu</a:t>
            </a:r>
            <a:r>
              <a:rPr lang="en-US" baseline="30000" dirty="0" smtClean="0"/>
              <a:t>2+</a:t>
            </a:r>
            <a:r>
              <a:rPr lang="en-US" dirty="0" smtClean="0"/>
              <a:t> + 2e</a:t>
            </a:r>
            <a:r>
              <a:rPr lang="en-US" baseline="30000" dirty="0" smtClean="0"/>
              <a:t>-</a:t>
            </a:r>
            <a:r>
              <a:rPr lang="en-US" dirty="0" smtClean="0"/>
              <a:t>          Cu      At Cathode  </a:t>
            </a:r>
          </a:p>
          <a:p>
            <a:pPr algn="l"/>
            <a:r>
              <a:rPr lang="en-US" dirty="0" smtClean="0"/>
              <a:t>(protected)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52800" y="2667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95800" y="3810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167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DIFFERENCES </a:t>
            </a:r>
            <a:r>
              <a:rPr lang="en-US" sz="3200" b="1" dirty="0"/>
              <a:t>BETWEEN ELECTROCHEMICAL SERIES AND GALVANIC SERIES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878872"/>
              </p:ext>
            </p:extLst>
          </p:nvPr>
        </p:nvGraphicFramePr>
        <p:xfrm>
          <a:off x="609600" y="1676400"/>
          <a:ext cx="7848600" cy="4813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267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5" dirty="0">
                          <a:effectLst/>
                        </a:rPr>
                        <a:t>Electrochemical series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5">
                          <a:effectLst/>
                        </a:rPr>
                        <a:t>Galvanic series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3292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spc="25" dirty="0">
                          <a:effectLst/>
                        </a:rPr>
                        <a:t>The arrangement of metals and </a:t>
                      </a:r>
                      <a:r>
                        <a:rPr lang="en-US" sz="1600" spc="25" dirty="0" smtClean="0">
                          <a:effectLst/>
                        </a:rPr>
                        <a:t>non-metals </a:t>
                      </a:r>
                      <a:r>
                        <a:rPr lang="en-US" sz="1600" spc="25" dirty="0">
                          <a:effectLst/>
                        </a:rPr>
                        <a:t>in increasing order of </a:t>
                      </a:r>
                      <a:r>
                        <a:rPr lang="en-US" sz="1600" spc="25" dirty="0" smtClean="0">
                          <a:effectLst/>
                        </a:rPr>
                        <a:t>their </a:t>
                      </a:r>
                      <a:r>
                        <a:rPr lang="en-US" sz="1600" spc="25" dirty="0">
                          <a:effectLst/>
                        </a:rPr>
                        <a:t>standard reduction potential is known as electrochemical </a:t>
                      </a:r>
                      <a:r>
                        <a:rPr lang="en-US" sz="1600" spc="25" dirty="0" smtClean="0">
                          <a:effectLst/>
                        </a:rPr>
                        <a:t>series.</a:t>
                      </a:r>
                      <a:endParaRPr lang="en-US" sz="1600" spc="0" dirty="0" smtClean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spc="0" dirty="0" smtClean="0">
                          <a:effectLst/>
                        </a:rPr>
                        <a:t>.</a:t>
                      </a:r>
                      <a:r>
                        <a:rPr lang="en-US" sz="1600" spc="25" dirty="0" smtClean="0">
                          <a:effectLst/>
                        </a:rPr>
                        <a:t>It </a:t>
                      </a:r>
                      <a:r>
                        <a:rPr lang="en-US" sz="1600" spc="25" dirty="0">
                          <a:effectLst/>
                        </a:rPr>
                        <a:t>contains metals and non-metals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3. It </a:t>
                      </a:r>
                      <a:r>
                        <a:rPr lang="en-US" sz="1600" spc="25" dirty="0">
                          <a:effectLst/>
                        </a:rPr>
                        <a:t>is an ideal series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4. ECS </a:t>
                      </a:r>
                      <a:r>
                        <a:rPr lang="en-US" sz="1600" spc="25" dirty="0">
                          <a:effectLst/>
                        </a:rPr>
                        <a:t>is based upon the </a:t>
                      </a:r>
                      <a:r>
                        <a:rPr lang="en-US" sz="1600" spc="25" dirty="0" smtClean="0">
                          <a:effectLst/>
                        </a:rPr>
                        <a:t>electrode </a:t>
                      </a:r>
                      <a:r>
                        <a:rPr lang="en-US" sz="1600" spc="25" dirty="0">
                          <a:effectLst/>
                        </a:rPr>
                        <a:t>potential which is determined </a:t>
                      </a:r>
                      <a:r>
                        <a:rPr lang="en-US" sz="1600" spc="25" dirty="0" smtClean="0">
                          <a:effectLst/>
                        </a:rPr>
                        <a:t>by </a:t>
                      </a:r>
                      <a:r>
                        <a:rPr lang="en-US" sz="1600" spc="25" dirty="0">
                          <a:effectLst/>
                        </a:rPr>
                        <a:t>using Nernst equation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5. Position </a:t>
                      </a:r>
                      <a:r>
                        <a:rPr lang="en-US" sz="1600" spc="25" dirty="0">
                          <a:effectLst/>
                        </a:rPr>
                        <a:t>of metals is fixed in ECS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5" dirty="0">
                          <a:effectLst/>
                        </a:rPr>
                        <a:t> </a:t>
                      </a:r>
                      <a:r>
                        <a:rPr lang="en-US" sz="1600" spc="25" dirty="0" smtClean="0">
                          <a:effectLst/>
                        </a:rPr>
                        <a:t>6. It </a:t>
                      </a:r>
                      <a:r>
                        <a:rPr lang="en-US" sz="1600" spc="25" dirty="0">
                          <a:effectLst/>
                        </a:rPr>
                        <a:t>gives no idea about the position of alloys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7. It </a:t>
                      </a:r>
                      <a:r>
                        <a:rPr lang="en-US" sz="1600" spc="25" dirty="0">
                          <a:effectLst/>
                        </a:rPr>
                        <a:t>gives information about </a:t>
                      </a:r>
                      <a:r>
                        <a:rPr lang="en-US" sz="1600" spc="25" dirty="0" smtClean="0">
                          <a:effectLst/>
                        </a:rPr>
                        <a:t>the</a:t>
                      </a:r>
                      <a:r>
                        <a:rPr lang="en-US" sz="1600" spc="25" baseline="0" dirty="0" smtClean="0">
                          <a:effectLst/>
                        </a:rPr>
                        <a:t> </a:t>
                      </a:r>
                      <a:r>
                        <a:rPr lang="en-US" sz="1600" spc="25" dirty="0" smtClean="0">
                          <a:effectLst/>
                        </a:rPr>
                        <a:t>relative </a:t>
                      </a:r>
                      <a:r>
                        <a:rPr lang="en-US" sz="1600" spc="25" dirty="0">
                          <a:effectLst/>
                        </a:rPr>
                        <a:t>displacement tendencies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spc="25" dirty="0">
                          <a:effectLst/>
                        </a:rPr>
                        <a:t>The arrangement of metals and </a:t>
                      </a:r>
                      <a:r>
                        <a:rPr lang="en-US" sz="1600" spc="25" dirty="0" smtClean="0">
                          <a:effectLst/>
                        </a:rPr>
                        <a:t>alloys </a:t>
                      </a:r>
                      <a:r>
                        <a:rPr lang="en-US" sz="1600" spc="25" dirty="0">
                          <a:effectLst/>
                        </a:rPr>
                        <a:t>in decreasing order of their </a:t>
                      </a:r>
                      <a:r>
                        <a:rPr lang="en-US" sz="1600" spc="25" dirty="0" smtClean="0">
                          <a:effectLst/>
                        </a:rPr>
                        <a:t>corroding </a:t>
                      </a:r>
                      <a:r>
                        <a:rPr lang="en-US" sz="1600" spc="25" dirty="0">
                          <a:effectLst/>
                        </a:rPr>
                        <a:t>tendency in an </a:t>
                      </a:r>
                      <a:r>
                        <a:rPr lang="en-US" sz="1600" spc="25" dirty="0" smtClean="0">
                          <a:effectLst/>
                        </a:rPr>
                        <a:t>unpolluted </a:t>
                      </a:r>
                      <a:r>
                        <a:rPr lang="en-US" sz="1600" spc="25" dirty="0">
                          <a:effectLst/>
                        </a:rPr>
                        <a:t>sea water wit is known as 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25" dirty="0">
                          <a:effectLst/>
                        </a:rPr>
                        <a:t>galvanic series.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2. It </a:t>
                      </a:r>
                      <a:r>
                        <a:rPr lang="en-US" sz="1600" spc="25" dirty="0">
                          <a:effectLst/>
                        </a:rPr>
                        <a:t>contains metals and alloys.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3. It </a:t>
                      </a:r>
                      <a:r>
                        <a:rPr lang="en-US" sz="1600" spc="25" dirty="0">
                          <a:effectLst/>
                        </a:rPr>
                        <a:t>is a practical series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4. This </a:t>
                      </a:r>
                      <a:r>
                        <a:rPr lang="en-US" sz="1600" spc="25" dirty="0">
                          <a:effectLst/>
                        </a:rPr>
                        <a:t>series is based on actual </a:t>
                      </a:r>
                      <a:r>
                        <a:rPr lang="en-US" sz="1600" spc="25" dirty="0" smtClean="0">
                          <a:effectLst/>
                        </a:rPr>
                        <a:t>corrosion rate</a:t>
                      </a:r>
                      <a:r>
                        <a:rPr lang="en-US" sz="1600" spc="25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5. Position </a:t>
                      </a:r>
                      <a:r>
                        <a:rPr lang="en-US" sz="1600" spc="25" dirty="0">
                          <a:effectLst/>
                        </a:rPr>
                        <a:t>of a given metal in </a:t>
                      </a:r>
                      <a:r>
                        <a:rPr lang="en-US" sz="1600" spc="25" dirty="0" smtClean="0">
                          <a:effectLst/>
                        </a:rPr>
                        <a:t>Galvanic </a:t>
                      </a:r>
                      <a:r>
                        <a:rPr lang="en-US" sz="1600" spc="25" dirty="0">
                          <a:effectLst/>
                        </a:rPr>
                        <a:t>series may change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6. It </a:t>
                      </a:r>
                      <a:r>
                        <a:rPr lang="en-US" sz="1600" spc="25" dirty="0">
                          <a:effectLst/>
                        </a:rPr>
                        <a:t>gives clear idea about </a:t>
                      </a:r>
                      <a:r>
                        <a:rPr lang="en-US" sz="1600" spc="25" dirty="0" smtClean="0">
                          <a:effectLst/>
                        </a:rPr>
                        <a:t>the</a:t>
                      </a:r>
                      <a:r>
                        <a:rPr lang="en-US" sz="1600" spc="0" baseline="0" dirty="0" smtClean="0">
                          <a:effectLst/>
                        </a:rPr>
                        <a:t> </a:t>
                      </a:r>
                      <a:r>
                        <a:rPr lang="en-US" sz="1600" spc="25" dirty="0" smtClean="0">
                          <a:effectLst/>
                        </a:rPr>
                        <a:t>position </a:t>
                      </a:r>
                      <a:r>
                        <a:rPr lang="en-US" sz="1600" spc="25" dirty="0">
                          <a:effectLst/>
                        </a:rPr>
                        <a:t>of alloys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spc="25" dirty="0" smtClean="0">
                          <a:effectLst/>
                        </a:rPr>
                        <a:t>7. It </a:t>
                      </a:r>
                      <a:r>
                        <a:rPr lang="en-US" sz="1600" spc="25" dirty="0">
                          <a:effectLst/>
                        </a:rPr>
                        <a:t>gives information about </a:t>
                      </a:r>
                      <a:r>
                        <a:rPr lang="en-US" sz="1600" spc="25" dirty="0" smtClean="0">
                          <a:effectLst/>
                        </a:rPr>
                        <a:t>the</a:t>
                      </a:r>
                      <a:r>
                        <a:rPr lang="en-US" sz="1600" spc="25" baseline="0" dirty="0" smtClean="0">
                          <a:effectLst/>
                        </a:rPr>
                        <a:t> </a:t>
                      </a:r>
                      <a:r>
                        <a:rPr lang="en-US" sz="1600" spc="25" dirty="0" smtClean="0">
                          <a:effectLst/>
                        </a:rPr>
                        <a:t>relative </a:t>
                      </a:r>
                      <a:r>
                        <a:rPr lang="en-US" sz="1600" spc="25" dirty="0">
                          <a:effectLst/>
                        </a:rPr>
                        <a:t>corrosion tendencies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1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2.</a:t>
            </a:r>
            <a:r>
              <a:rPr lang="en-US" sz="4000" b="1" dirty="0" smtClean="0"/>
              <a:t> Erosion Corrosion</a:t>
            </a:r>
            <a:r>
              <a:rPr lang="en-US" sz="3600" b="1" dirty="0" smtClean="0"/>
              <a:t>: </a:t>
            </a:r>
          </a:p>
          <a:p>
            <a:pPr algn="l"/>
            <a:r>
              <a:rPr lang="en-US" sz="3600" b="1" dirty="0" smtClean="0"/>
              <a:t> </a:t>
            </a:r>
            <a:r>
              <a:rPr lang="en-US" sz="3600" dirty="0" smtClean="0"/>
              <a:t>Due to abrading action of flow of gases or mechanical rubbing action of solids over the metal surface.</a:t>
            </a:r>
          </a:p>
          <a:p>
            <a:pPr algn="l"/>
            <a:r>
              <a:rPr lang="en-US" sz="3600" b="1" dirty="0" smtClean="0"/>
              <a:t>3. </a:t>
            </a:r>
            <a:r>
              <a:rPr lang="en-US" sz="4000" b="1" dirty="0" smtClean="0"/>
              <a:t>Crevice Corrosion</a:t>
            </a:r>
            <a:r>
              <a:rPr lang="en-US" sz="3600" b="1" dirty="0" smtClean="0"/>
              <a:t>: </a:t>
            </a:r>
          </a:p>
          <a:p>
            <a:pPr algn="l"/>
            <a:r>
              <a:rPr lang="en-US" sz="3600" dirty="0" smtClean="0"/>
              <a:t>This is accelerated  attack at the junction of two metals exposed to corrosive environment.</a:t>
            </a:r>
          </a:p>
          <a:p>
            <a:pPr algn="l"/>
            <a:r>
              <a:rPr lang="en-US" sz="4000" dirty="0" smtClean="0"/>
              <a:t>4. </a:t>
            </a:r>
            <a:r>
              <a:rPr lang="en-US" sz="4000" b="1" dirty="0" smtClean="0"/>
              <a:t>Pitting Corrosion</a:t>
            </a:r>
            <a:r>
              <a:rPr lang="en-US" sz="3600" dirty="0" smtClean="0"/>
              <a:t>: </a:t>
            </a:r>
          </a:p>
          <a:p>
            <a:pPr algn="l"/>
            <a:r>
              <a:rPr lang="en-US" sz="3600" dirty="0" smtClean="0"/>
              <a:t>Most dangerous form of corrosion as it leads to sudden failure of material due to formation of holes.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664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4000" b="1" dirty="0" smtClean="0"/>
              <a:t>Facts about pitting corrosion</a:t>
            </a:r>
            <a:endParaRPr lang="en-US" sz="4000" dirty="0" smtClean="0"/>
          </a:p>
          <a:p>
            <a:pPr lvl="0"/>
            <a:r>
              <a:rPr lang="en-US" sz="3600" dirty="0" smtClean="0"/>
              <a:t>Pitting corrosion is autocatalytic, self stimulating and self propagating.</a:t>
            </a:r>
          </a:p>
          <a:p>
            <a:pPr lvl="0"/>
            <a:r>
              <a:rPr lang="en-US" sz="3600" dirty="0" smtClean="0"/>
              <a:t>It takes place exclusively in chloride and chloride containing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63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9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574661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CORROSION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loss of materials(metal and alloys) or its useful properties, by chemical or electrochemical interaction with its environment is called corrosion.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Deterioration of material when exposed environment</a:t>
            </a:r>
          </a:p>
          <a:p>
            <a:pPr algn="l"/>
            <a:r>
              <a:rPr lang="en-US" b="1" dirty="0" smtClean="0"/>
              <a:t>Example: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Rusting of iron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formation of green layer on copper surface.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4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69824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5. Differential aeration Corrosion (Oxygen Concentration Cell Corrosion)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part of the metal is exposed to a different air/O</a:t>
            </a:r>
            <a:r>
              <a:rPr lang="en-US" baseline="-25000" dirty="0" smtClean="0"/>
              <a:t>2</a:t>
            </a:r>
            <a:r>
              <a:rPr lang="en-US" dirty="0" smtClean="0"/>
              <a:t> concentration from the rest of the part.</a:t>
            </a:r>
          </a:p>
          <a:p>
            <a:r>
              <a:rPr lang="en-US" dirty="0" smtClean="0"/>
              <a:t>Portion with lesser O</a:t>
            </a:r>
            <a:r>
              <a:rPr lang="en-US" baseline="-25000" dirty="0" smtClean="0"/>
              <a:t>2</a:t>
            </a:r>
            <a:r>
              <a:rPr lang="en-US" dirty="0" smtClean="0"/>
              <a:t> = Anode </a:t>
            </a:r>
          </a:p>
          <a:p>
            <a:r>
              <a:rPr lang="en-US" dirty="0" smtClean="0"/>
              <a:t>Portion with more O</a:t>
            </a:r>
            <a:r>
              <a:rPr lang="en-US" baseline="-25000" dirty="0" smtClean="0"/>
              <a:t>2</a:t>
            </a:r>
            <a:r>
              <a:rPr lang="en-US" dirty="0" smtClean="0"/>
              <a:t> = Cathode</a:t>
            </a:r>
            <a:endParaRPr lang="en-US" baseline="-25000" dirty="0" smtClean="0"/>
          </a:p>
          <a:p>
            <a:r>
              <a:rPr lang="en-US" dirty="0" smtClean="0"/>
              <a:t>e.g. A iron nail inside the wood undergoes corrosion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2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[V] </a:t>
            </a:r>
            <a:r>
              <a:rPr lang="en-US" b="1" u="sng" dirty="0" smtClean="0"/>
              <a:t>Waterline Corrosion</a:t>
            </a:r>
            <a:endParaRPr lang="en-US" u="sng" dirty="0" smtClean="0"/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5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66547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[VI</a:t>
            </a:r>
            <a:r>
              <a:rPr lang="en-US" sz="4000" b="1" dirty="0" smtClean="0"/>
              <a:t>] Micro-Biological Corrosion :</a:t>
            </a:r>
          </a:p>
          <a:p>
            <a:pPr algn="l"/>
            <a:r>
              <a:rPr lang="en-US" sz="3600" dirty="0" smtClean="0"/>
              <a:t>Due to metabolic activity of various micro-organisms</a:t>
            </a:r>
          </a:p>
          <a:p>
            <a:pPr algn="l"/>
            <a:r>
              <a:rPr lang="en-US" b="1" dirty="0" smtClean="0"/>
              <a:t>[VII]  </a:t>
            </a:r>
            <a:r>
              <a:rPr lang="en-US" sz="4000" b="1" dirty="0" smtClean="0"/>
              <a:t>Stress-Corrosion Cracking</a:t>
            </a:r>
            <a:endParaRPr lang="en-US" sz="40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Metal under stress becomes more anodic and tend to increase the rate of corrosion.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stress can be due to non-uniform deformation by unequal cooling from high temperature as in welding</a:t>
            </a:r>
          </a:p>
        </p:txBody>
      </p:sp>
    </p:spTree>
    <p:extLst>
      <p:ext uri="{BB962C8B-B14F-4D97-AF65-F5344CB8AC3E}">
        <p14:creationId xmlns:p14="http://schemas.microsoft.com/office/powerpoint/2010/main" val="365395418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Factors affecting chemical corrosion </a:t>
            </a:r>
          </a:p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Nature  of the metal</a:t>
            </a:r>
          </a:p>
          <a:p>
            <a:pPr marL="571500" indent="-571500" algn="l">
              <a:buAutoNum type="roman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 in the Galvanic series</a:t>
            </a:r>
          </a:p>
          <a:p>
            <a:pPr marL="571500" indent="-571500" algn="l">
              <a:buAutoNum type="roman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Relative areas of anode and cathode</a:t>
            </a:r>
          </a:p>
          <a:p>
            <a:pPr marL="571500" indent="-571500" algn="l">
              <a:buAutoNum type="roman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Purity of metal</a:t>
            </a:r>
          </a:p>
          <a:p>
            <a:pPr marL="571500" indent="-571500" algn="l">
              <a:buAutoNum type="roman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Solubility of corrosion products</a:t>
            </a:r>
          </a:p>
          <a:p>
            <a:pPr marL="571500" indent="-571500" algn="l">
              <a:buAutoNum type="romanLcParenR" startAt="6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Volatility of corrosion products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1652588" lvl="7" indent="-1254125" algn="l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52588" lvl="7" indent="-1254125"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(vii) Nature of surface film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652588" lvl="7" indent="-796925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 volume ratio = Volume of metal oxide</a:t>
            </a:r>
          </a:p>
          <a:p>
            <a:pPr marL="1652588" lvl="7" indent="-796925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volume of metal  </a:t>
            </a:r>
          </a:p>
          <a:p>
            <a:pPr marL="1652588" lvl="7" indent="-796925" algn="l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52588" lvl="7" indent="-1195388" algn="l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(viii) Physical state  of metal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600200"/>
            <a:ext cx="3124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 startAt="2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Nature of environment</a:t>
            </a:r>
          </a:p>
          <a:p>
            <a:pPr marL="514350" indent="-514350" algn="l">
              <a:buAutoNum type="arabicPeriod" startAt="2"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AutoNum type="romanLcParenR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Rate of chemical reaction and rate of diffusion increases with temperature</a:t>
            </a:r>
          </a:p>
          <a:p>
            <a:pPr marL="571500" indent="-571500" algn="l">
              <a:buAutoNum type="roman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Presence of moisture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61913" algn="l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Critical humidity is the relative humidity above which the atmospheric corrosion rate of metal increases sharply</a:t>
            </a:r>
          </a:p>
          <a:p>
            <a:pPr marL="630237" indent="-571500" algn="l">
              <a:buAutoNum type="romanLcParenBoth" startAt="3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Presence of impurities in atmosphere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due to CO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S, SO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 in the vicinity of industrial area</a:t>
            </a:r>
          </a:p>
          <a:p>
            <a:pPr marL="630237" indent="-571500" algn="l">
              <a:buAutoNum type="romanLcParenBoth" startAt="3"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630237" indent="-571500" algn="l">
              <a:buAutoNum type="romanLcParenBoth" startAt="3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8737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8737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(iv) Effect of pH</a:t>
            </a:r>
          </a:p>
          <a:p>
            <a:pPr marL="58737"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v)Nature of ions present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Chloride ions present in the medium destroy the passive film, while silicate in the medium leads to the formation of insoluble film over the metal surface. </a:t>
            </a:r>
          </a:p>
          <a:p>
            <a:pPr marL="630237" indent="-571500" algn="l">
              <a:buAutoNum type="romanLcParenBoth" startAt="3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Concentration of 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PROTECTION FROM CORROSION</a:t>
            </a:r>
            <a:endParaRPr lang="en-US" dirty="0" smtClean="0"/>
          </a:p>
          <a:p>
            <a:pPr algn="l"/>
            <a:r>
              <a:rPr lang="en-US" b="1" dirty="0" smtClean="0"/>
              <a:t>[I]  Design and Material</a:t>
            </a:r>
            <a:r>
              <a:rPr lang="en-US" dirty="0" smtClean="0"/>
              <a:t> </a:t>
            </a:r>
            <a:r>
              <a:rPr lang="en-US" b="1" dirty="0" smtClean="0"/>
              <a:t>Selection</a:t>
            </a:r>
            <a:endParaRPr lang="en-US" dirty="0" smtClean="0"/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1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43574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When contact of dissimilar metals is unavoidable, suitable insulator should be inserted between them to reduce current flow and attack on the anode.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7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040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Corrosion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Branch of Engineering dealing with the study of corrosion mechanisms and to prevent or control it economically and safely.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6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657956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7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149505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 smtClean="0"/>
              <a:t>[II] </a:t>
            </a:r>
            <a:r>
              <a:rPr lang="en-US" b="1" dirty="0" err="1" smtClean="0"/>
              <a:t>Cathodic</a:t>
            </a:r>
            <a:r>
              <a:rPr lang="en-US" b="1" dirty="0" smtClean="0"/>
              <a:t> Protection</a:t>
            </a:r>
            <a:endParaRPr lang="en-US" dirty="0" smtClean="0"/>
          </a:p>
          <a:p>
            <a:pPr algn="l"/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By appropriate galvanic coupling: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8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43000"/>
            <a:ext cx="91440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822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 smtClean="0"/>
              <a:t>(ii) By impressed current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Documents and Settings\shilpi.UPESDDN\Desktop\scan book\Picture 008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9143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9293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sz="4000" b="1" dirty="0" smtClean="0"/>
              <a:t>advantages over sacrificial </a:t>
            </a:r>
            <a:r>
              <a:rPr lang="en-US" sz="4000" b="1" dirty="0" err="1" smtClean="0"/>
              <a:t>cathodic</a:t>
            </a:r>
            <a:r>
              <a:rPr lang="en-US" sz="4000" b="1" dirty="0" smtClean="0"/>
              <a:t> protection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4000" dirty="0" smtClean="0"/>
              <a:t> It is controlled from outside.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4000" dirty="0" smtClean="0"/>
              <a:t>No anode has to be replaced.</a:t>
            </a:r>
          </a:p>
          <a:p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92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b="1" dirty="0" smtClean="0"/>
              <a:t>[III] Modifying the Environment</a:t>
            </a:r>
            <a:endParaRPr lang="en-US" dirty="0" smtClean="0"/>
          </a:p>
          <a:p>
            <a:pPr marL="571500" indent="-571500" algn="l">
              <a:buAutoNum type="romanLcParenR"/>
            </a:pPr>
            <a:r>
              <a:rPr lang="en-US" b="1" dirty="0" err="1" smtClean="0"/>
              <a:t>Deaeration</a:t>
            </a:r>
            <a:endParaRPr lang="en-US" b="1" dirty="0" smtClean="0"/>
          </a:p>
          <a:p>
            <a:pPr marL="571500" indent="-571500" algn="l">
              <a:buAutoNum type="romanLcParenR"/>
            </a:pPr>
            <a:r>
              <a:rPr lang="en-US" b="1" dirty="0" smtClean="0"/>
              <a:t> Deactivation</a:t>
            </a:r>
            <a:r>
              <a:rPr lang="en-US" dirty="0" smtClean="0"/>
              <a:t> : addition of chemicals, capable of combining rapidly with O</a:t>
            </a:r>
            <a:r>
              <a:rPr lang="en-US" baseline="-25000" dirty="0" smtClean="0"/>
              <a:t>2</a:t>
            </a:r>
            <a:r>
              <a:rPr lang="en-US" dirty="0" smtClean="0"/>
              <a:t> in  aqueous solution</a:t>
            </a:r>
          </a:p>
          <a:p>
            <a:pPr marL="571500" indent="-571500" algn="l">
              <a:buAutoNum type="romanLcParenR"/>
            </a:pPr>
            <a:r>
              <a:rPr lang="en-US" b="1" dirty="0" smtClean="0"/>
              <a:t> Dehumidification: </a:t>
            </a:r>
            <a:r>
              <a:rPr lang="en-US" dirty="0" smtClean="0"/>
              <a:t>by using alumina or silica gel </a:t>
            </a:r>
            <a:endParaRPr lang="en-US" b="1" dirty="0" smtClean="0"/>
          </a:p>
          <a:p>
            <a:pPr marL="571500" indent="-571500" algn="l">
              <a:buAutoNum type="romanLcParenR"/>
            </a:pPr>
            <a:r>
              <a:rPr lang="en-US" dirty="0" smtClean="0"/>
              <a:t> </a:t>
            </a:r>
            <a:r>
              <a:rPr lang="en-US" b="1" dirty="0" smtClean="0"/>
              <a:t>Use of inhibitors</a:t>
            </a:r>
            <a:endParaRPr lang="en-US" dirty="0" smtClean="0"/>
          </a:p>
          <a:p>
            <a:pPr lvl="0" algn="l"/>
            <a:r>
              <a:rPr lang="en-US" dirty="0" smtClean="0"/>
              <a:t>a. By forming a layer in between which acts as a barrier between the material and environment.</a:t>
            </a:r>
          </a:p>
          <a:p>
            <a:pPr lvl="0" algn="l"/>
            <a:r>
              <a:rPr lang="en-US" dirty="0" smtClean="0"/>
              <a:t>b. Or by retarding the anodic or </a:t>
            </a:r>
            <a:r>
              <a:rPr lang="en-US" dirty="0" err="1" smtClean="0"/>
              <a:t>cathodic</a:t>
            </a:r>
            <a:r>
              <a:rPr lang="en-US" dirty="0" smtClean="0"/>
              <a:t> or both processes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2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71500" indent="-571500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Metallic coatings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Electroplating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Hot dipping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Metal Cladding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Metal spraying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base metal  articles are packed in the powdered coating metal and is heated to a temperature just below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m.p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of more fusible metal, so that an alloy layer is formed over the surface.</a:t>
            </a:r>
          </a:p>
          <a:p>
            <a:pPr marL="571500" indent="-571500"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2625"/>
            <a:ext cx="777240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1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FACTS ABOUT CORROSION</a:t>
            </a:r>
            <a:endParaRPr lang="en-US" dirty="0" smtClean="0"/>
          </a:p>
          <a:p>
            <a:pPr lvl="0"/>
            <a:r>
              <a:rPr lang="en-US" dirty="0" smtClean="0"/>
              <a:t>Natural process.</a:t>
            </a:r>
          </a:p>
          <a:p>
            <a:pPr lvl="0"/>
            <a:r>
              <a:rPr lang="en-US" dirty="0" smtClean="0"/>
              <a:t>Electrochemical process.</a:t>
            </a:r>
          </a:p>
          <a:p>
            <a:pPr lvl="0"/>
            <a:r>
              <a:rPr lang="en-US" dirty="0" smtClean="0"/>
              <a:t>Leads to tremendous loss. </a:t>
            </a:r>
          </a:p>
          <a:p>
            <a:pPr lvl="0"/>
            <a:r>
              <a:rPr lang="en-US" dirty="0" smtClean="0"/>
              <a:t>Can’t be eliminated completely, only extent can be minimized.</a:t>
            </a:r>
          </a:p>
          <a:p>
            <a:pPr lvl="0"/>
            <a:r>
              <a:rPr lang="en-US" dirty="0" smtClean="0"/>
              <a:t>Reverse of extraction of metals.</a:t>
            </a:r>
          </a:p>
          <a:p>
            <a:pPr lvl="0"/>
            <a:r>
              <a:rPr lang="en-US" dirty="0" smtClean="0"/>
              <a:t>Also known as ‘weeping of metals’.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CAUSE OF CORROSION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Metal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(higher energy state)            (lower energy state)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olidFill>
                <a:srgbClr val="6BB76D">
                  <a:lumMod val="60000"/>
                  <a:lumOff val="4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05200" y="32004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05200" y="29718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72000" y="33528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33528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THEORIES OF CORROSION</a:t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chemical attack theory (Chemical corrosion  or dry corrosion)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Wet or electrochemical corrosion (Electrochemical theory)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Acid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 chemical attack theory (Chemical corrosion  or dry corrosion)</a:t>
            </a:r>
          </a:p>
          <a:p>
            <a:pPr algn="l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Corrosion by O</a:t>
            </a:r>
            <a:r>
              <a:rPr lang="en-US" sz="4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Corrosion by other gases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Liquid metal corrosion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Arial" pitchFamily="34" charset="0"/>
              <a:buChar char="•"/>
            </a:pP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703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ln>
            <a:solidFill>
              <a:schemeClr val="tx1"/>
            </a:solidFill>
          </a:ln>
        </p:spPr>
        <p:txBody>
          <a:bodyPr/>
          <a:lstStyle/>
          <a:p>
            <a:pPr marL="514350" indent="-514350" algn="l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AutoNum type="romanLcParenR"/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Oxidation Corrosion</a:t>
            </a:r>
          </a:p>
          <a:p>
            <a:pPr marL="571500" indent="-571500" algn="l"/>
            <a:endParaRPr lang="en-US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2M                      2M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+ 2ne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(oxidation)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n/2O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+ 2ne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nO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(reduction)</a:t>
            </a:r>
          </a:p>
          <a:p>
            <a:pPr marL="571500" indent="-571500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2M + n/2O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2M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nO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  <a:p>
            <a:pPr marL="571500" indent="-571500" algn="l"/>
            <a:endParaRPr lang="en-US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Metal oxide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/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505200"/>
            <a:ext cx="548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057400" y="2665412"/>
            <a:ext cx="3962400" cy="1906588"/>
            <a:chOff x="2057400" y="2665412"/>
            <a:chExt cx="3962400" cy="190658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057400" y="2665412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200400" y="320040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048000" y="381000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33800" y="44196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05400" y="44196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48200" y="441960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4876800" y="441960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905103" y="4304903"/>
              <a:ext cx="22860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3619897" y="4304903"/>
              <a:ext cx="22860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46913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1582</Words>
  <Application>Microsoft Office PowerPoint</Application>
  <PresentationFormat>On-screen Show (4:3)</PresentationFormat>
  <Paragraphs>285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1_Office Theme</vt:lpstr>
      <vt:lpstr>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CORROSION</vt:lpstr>
      <vt:lpstr>CONTENTS</vt:lpstr>
      <vt:lpstr>PowerPoint Presentation</vt:lpstr>
      <vt:lpstr>Corrosion Engineering</vt:lpstr>
      <vt:lpstr>PowerPoint Presentation</vt:lpstr>
      <vt:lpstr>PowerPoint Presentation</vt:lpstr>
      <vt:lpstr>THEORIES OF CORROSION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CORROSION </vt:lpstr>
      <vt:lpstr>PowerPoint Presentation</vt:lpstr>
      <vt:lpstr> DIFFERENCES BETWEEN ELECTROCHEMICAL SERIES AND GALVANIC SERIES </vt:lpstr>
      <vt:lpstr>PowerPoint Presentation</vt:lpstr>
      <vt:lpstr>PowerPoint Presentation</vt:lpstr>
      <vt:lpstr>PowerPoint Presentation</vt:lpstr>
      <vt:lpstr>PowerPoint Presentation</vt:lpstr>
      <vt:lpstr> 5. Differential aeration Corrosion (Oxygen Concentration Cell Corrosion)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CORROSION</dc:title>
  <dc:creator>Shefali Arora</dc:creator>
  <cp:lastModifiedBy>K. Mohan Reddy</cp:lastModifiedBy>
  <cp:revision>18</cp:revision>
  <dcterms:created xsi:type="dcterms:W3CDTF">2012-08-28T07:25:09Z</dcterms:created>
  <dcterms:modified xsi:type="dcterms:W3CDTF">2013-08-29T05:12:56Z</dcterms:modified>
</cp:coreProperties>
</file>