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72" r:id="rId2"/>
    <p:sldId id="428" r:id="rId3"/>
    <p:sldId id="426" r:id="rId4"/>
    <p:sldId id="427" r:id="rId5"/>
    <p:sldId id="429" r:id="rId6"/>
    <p:sldId id="430" r:id="rId7"/>
    <p:sldId id="431" r:id="rId8"/>
    <p:sldId id="391" r:id="rId9"/>
    <p:sldId id="433" r:id="rId10"/>
    <p:sldId id="451" r:id="rId11"/>
    <p:sldId id="394" r:id="rId12"/>
    <p:sldId id="259" r:id="rId13"/>
    <p:sldId id="332" r:id="rId14"/>
    <p:sldId id="339" r:id="rId15"/>
    <p:sldId id="340" r:id="rId16"/>
    <p:sldId id="341" r:id="rId17"/>
    <p:sldId id="342" r:id="rId18"/>
    <p:sldId id="437" r:id="rId19"/>
    <p:sldId id="434" r:id="rId20"/>
    <p:sldId id="435" r:id="rId21"/>
    <p:sldId id="436" r:id="rId22"/>
    <p:sldId id="348" r:id="rId23"/>
    <p:sldId id="443" r:id="rId24"/>
    <p:sldId id="438" r:id="rId25"/>
    <p:sldId id="439" r:id="rId26"/>
    <p:sldId id="441" r:id="rId27"/>
    <p:sldId id="440" r:id="rId28"/>
    <p:sldId id="449" r:id="rId29"/>
    <p:sldId id="465" r:id="rId30"/>
    <p:sldId id="442" r:id="rId31"/>
    <p:sldId id="444" r:id="rId32"/>
    <p:sldId id="445" r:id="rId33"/>
    <p:sldId id="453" r:id="rId34"/>
    <p:sldId id="446" r:id="rId35"/>
    <p:sldId id="447" r:id="rId36"/>
    <p:sldId id="448" r:id="rId37"/>
    <p:sldId id="400" r:id="rId38"/>
    <p:sldId id="405" r:id="rId39"/>
    <p:sldId id="402" r:id="rId40"/>
    <p:sldId id="403" r:id="rId41"/>
    <p:sldId id="404" r:id="rId42"/>
    <p:sldId id="413" r:id="rId43"/>
    <p:sldId id="417" r:id="rId44"/>
    <p:sldId id="381" r:id="rId45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04E"/>
    <a:srgbClr val="000000"/>
    <a:srgbClr val="FCFEB9"/>
    <a:srgbClr val="00279F"/>
    <a:srgbClr val="500093"/>
    <a:srgbClr val="FAFD00"/>
    <a:srgbClr val="4EF075"/>
    <a:srgbClr val="FFFFFF"/>
    <a:srgbClr val="618FFD"/>
    <a:srgbClr val="436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79" autoAdjust="0"/>
    <p:restoredTop sz="94660"/>
  </p:normalViewPr>
  <p:slideViewPr>
    <p:cSldViewPr>
      <p:cViewPr varScale="1">
        <p:scale>
          <a:sx n="69" d="100"/>
          <a:sy n="69" d="100"/>
        </p:scale>
        <p:origin x="7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448"/>
    </p:cViewPr>
  </p:sorterViewPr>
  <p:notesViewPr>
    <p:cSldViewPr>
      <p:cViewPr varScale="1">
        <p:scale>
          <a:sx n="70" d="100"/>
          <a:sy n="70" d="100"/>
        </p:scale>
        <p:origin x="-15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US" sz="1200">
                <a:effectLst/>
                <a:latin typeface="Helvetica" charset="0"/>
              </a:rPr>
              <a:t>Page </a:t>
            </a:r>
            <a:fld id="{F27D3D71-EAF1-4ACD-A1A1-422AAC48D472}" type="slidenum">
              <a:rPr lang="en-US" sz="1200">
                <a:effectLst/>
                <a:latin typeface="Helvetica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US" sz="120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82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US" sz="1200">
                <a:effectLst/>
                <a:latin typeface="Helvetica" charset="0"/>
              </a:rPr>
              <a:t>Page </a:t>
            </a:r>
            <a:fld id="{8EB9B6AC-1526-4603-B3D4-EDEA59B74BED}" type="slidenum">
              <a:rPr lang="en-US" sz="1200">
                <a:effectLst/>
                <a:latin typeface="Helvetica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US" sz="1200">
              <a:effectLst/>
              <a:latin typeface="Helvetica" charset="0"/>
            </a:endParaRPr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135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nnnnnnn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13763" y="160338"/>
            <a:ext cx="460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fld id="{7E6E4636-EE86-4829-87F2-8984CCDE55E4}" type="slidenum"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</a:rPr>
              <a:pPr>
                <a:defRPr/>
              </a:pPr>
              <a:t>‹#›</a:t>
            </a:fld>
            <a:endParaRPr lang="en-US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Click="0" advTm="3000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Contents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Conductance:types</a:t>
            </a:r>
            <a:r>
              <a:rPr lang="en-US" dirty="0" smtClean="0"/>
              <a:t>, effect of dilution and electrolysis</a:t>
            </a:r>
          </a:p>
          <a:p>
            <a:pPr marL="514350" indent="-514350">
              <a:buAutoNum type="arabicPeriod"/>
            </a:pPr>
            <a:r>
              <a:rPr lang="en-US" dirty="0" smtClean="0"/>
              <a:t>Galvanic cells: Single electrodes, potentials and Nernst equation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ECS-Applications and instrumental analysis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Conductometry</a:t>
            </a:r>
            <a:r>
              <a:rPr lang="en-US" dirty="0" smtClean="0"/>
              <a:t>, </a:t>
            </a:r>
            <a:r>
              <a:rPr lang="en-US" dirty="0" err="1" smtClean="0"/>
              <a:t>Potentiometry</a:t>
            </a:r>
            <a:r>
              <a:rPr lang="en-US" dirty="0" smtClean="0"/>
              <a:t> and </a:t>
            </a:r>
            <a:r>
              <a:rPr lang="en-US" dirty="0" err="1" smtClean="0"/>
              <a:t>pHmetry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6548"/>
      </p:ext>
    </p:extLst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8382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162800" cy="4572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0" dirty="0" smtClean="0"/>
              <a:t>Specific conductance of a </a:t>
            </a:r>
            <a:r>
              <a:rPr lang="en-US" b="0" dirty="0" err="1" smtClean="0"/>
              <a:t>decimolar</a:t>
            </a:r>
            <a:r>
              <a:rPr lang="en-US" b="0" dirty="0" smtClean="0"/>
              <a:t> solution of </a:t>
            </a:r>
            <a:r>
              <a:rPr lang="en-US" b="0" dirty="0" err="1" smtClean="0"/>
              <a:t>KCl</a:t>
            </a:r>
            <a:r>
              <a:rPr lang="en-US" b="0" dirty="0" smtClean="0"/>
              <a:t> at 18</a:t>
            </a:r>
            <a:r>
              <a:rPr lang="en-US" b="0" baseline="30000" dirty="0" smtClean="0"/>
              <a:t>o</a:t>
            </a:r>
            <a:r>
              <a:rPr lang="en-US" b="0" dirty="0" smtClean="0"/>
              <a:t>C is 1.12 Sm</a:t>
            </a:r>
            <a:r>
              <a:rPr lang="en-US" b="0" baseline="30000" dirty="0" smtClean="0"/>
              <a:t>-1</a:t>
            </a:r>
            <a:r>
              <a:rPr lang="en-US" b="0" dirty="0" smtClean="0"/>
              <a:t>. The resistance of a conductivity cell containing the solution at 18</a:t>
            </a:r>
            <a:r>
              <a:rPr lang="en-US" b="0" baseline="30000" dirty="0" smtClean="0"/>
              <a:t>o</a:t>
            </a:r>
            <a:r>
              <a:rPr lang="en-US" b="0" dirty="0" smtClean="0"/>
              <a:t>C was found to be 55 ohm. What is the cell constant?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 The resistance of 0.01M solution of an electrolyte was found to be 210 ohm at 25</a:t>
            </a:r>
            <a:r>
              <a:rPr lang="en-US" b="0" baseline="30000" dirty="0" smtClean="0"/>
              <a:t>o</a:t>
            </a:r>
            <a:r>
              <a:rPr lang="en-US" b="0" dirty="0" smtClean="0"/>
              <a:t>C. Calculate the molar conductance of the solution at 25</a:t>
            </a:r>
            <a:r>
              <a:rPr lang="en-US" b="0" baseline="30000" dirty="0" smtClean="0"/>
              <a:t>o</a:t>
            </a:r>
            <a:r>
              <a:rPr lang="en-US" b="0" dirty="0" smtClean="0"/>
              <a:t>C. Cell constant is 0.88 cm</a:t>
            </a:r>
            <a:r>
              <a:rPr lang="en-US" b="0" baseline="30000" dirty="0" smtClean="0"/>
              <a:t>-1</a:t>
            </a:r>
            <a:r>
              <a:rPr lang="en-US" b="0" dirty="0" smtClean="0"/>
              <a:t>.</a:t>
            </a:r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None/>
            </a:pPr>
            <a:r>
              <a:rPr lang="en-US" b="0" dirty="0" smtClean="0"/>
              <a:t>Answers </a:t>
            </a:r>
          </a:p>
          <a:p>
            <a:pPr marL="457200" indent="-457200">
              <a:buNone/>
            </a:pPr>
            <a:r>
              <a:rPr lang="en-US" b="0" dirty="0" smtClean="0"/>
              <a:t>1.        61.6 m</a:t>
            </a:r>
            <a:r>
              <a:rPr lang="en-US" b="0" baseline="30000" dirty="0" smtClean="0"/>
              <a:t>-1</a:t>
            </a:r>
            <a:r>
              <a:rPr lang="en-US" b="0" dirty="0" smtClean="0"/>
              <a:t>            2.      0.0419 Sm</a:t>
            </a:r>
            <a:r>
              <a:rPr lang="en-US" b="0" baseline="30000" dirty="0" smtClean="0"/>
              <a:t>2</a:t>
            </a:r>
            <a:r>
              <a:rPr lang="en-US" b="0" dirty="0" smtClean="0"/>
              <a:t>mole</a:t>
            </a:r>
            <a:r>
              <a:rPr lang="en-US" b="0" baseline="30000" dirty="0" smtClean="0"/>
              <a:t>-1</a:t>
            </a:r>
            <a:endParaRPr lang="en-US" b="0" baseline="3000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entagon 120"/>
          <p:cNvSpPr/>
          <p:nvPr/>
        </p:nvSpPr>
        <p:spPr bwMode="auto">
          <a:xfrm>
            <a:off x="2133600" y="152400"/>
            <a:ext cx="6172200" cy="1066800"/>
          </a:xfrm>
          <a:prstGeom prst="homePlat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0" y="2438400"/>
            <a:ext cx="4114800" cy="2895600"/>
            <a:chOff x="3429000" y="2286000"/>
            <a:chExt cx="1981200" cy="1905000"/>
          </a:xfrm>
        </p:grpSpPr>
        <p:sp>
          <p:nvSpPr>
            <p:cNvPr id="8" name="Oval 7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harsh" dir="t">
                <a:rot lat="0" lon="0" rev="1800000"/>
              </a:lightRig>
            </a:scene3d>
            <a:sp3d prstMaterial="softEdge">
              <a:bevelT w="304800" h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  <a:scene3d>
              <a:camera prst="orthographicFront"/>
              <a:lightRig rig="harsh" dir="t">
                <a:rot lat="0" lon="0" rev="18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Learning points</a:t>
              </a:r>
              <a:endParaRPr lang="en-US" sz="2800" b="1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4267200" y="1447800"/>
            <a:ext cx="4419600" cy="762000"/>
            <a:chOff x="6553200" y="2456544"/>
            <a:chExt cx="2133600" cy="591456"/>
          </a:xfrm>
        </p:grpSpPr>
        <p:sp>
          <p:nvSpPr>
            <p:cNvPr id="32" name="Rounded Rectangle 31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2514600"/>
              <a:ext cx="2133600" cy="49371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Single electrode  </a:t>
              </a:r>
            </a:p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4343400" y="3733800"/>
            <a:ext cx="4267200" cy="685800"/>
            <a:chOff x="6400800" y="3352800"/>
            <a:chExt cx="2028372" cy="533400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6400800" y="3352800"/>
              <a:ext cx="2028372" cy="533400"/>
            </a:xfrm>
            <a:prstGeom prst="roundRect">
              <a:avLst>
                <a:gd name="adj" fmla="val 30953"/>
              </a:avLst>
            </a:prstGeom>
            <a:solidFill>
              <a:srgbClr val="CC0099"/>
            </a:solidFill>
            <a:ln>
              <a:solidFill>
                <a:srgbClr val="FF33CC"/>
              </a:solidFill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3399972"/>
              <a:ext cx="1676400" cy="255839"/>
            </a:xfrm>
            <a:prstGeom prst="rect">
              <a:avLst/>
            </a:prstGeom>
            <a:noFill/>
            <a:ln>
              <a:noFill/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Nernst’s equation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4343400" y="2514600"/>
            <a:ext cx="4267200" cy="762000"/>
            <a:chOff x="6477000" y="4114800"/>
            <a:chExt cx="22098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6477000" y="4114800"/>
              <a:ext cx="2209800" cy="609600"/>
            </a:xfrm>
            <a:prstGeom prst="roundRect">
              <a:avLst>
                <a:gd name="adj" fmla="val 30953"/>
              </a:avLst>
            </a:prstGeom>
            <a:solidFill>
              <a:srgbClr val="FF66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9400" y="4191000"/>
              <a:ext cx="1537624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Galvanic cells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4267200" y="4800599"/>
            <a:ext cx="4343400" cy="838200"/>
            <a:chOff x="6553200" y="5334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87958" y="5410205"/>
              <a:ext cx="1911684" cy="377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ECS &amp; its applications 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 bwMode="auto">
          <a:xfrm>
            <a:off x="1676400" y="0"/>
            <a:ext cx="6781800" cy="91440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rgbClr val="FFFF00"/>
                </a:solidFill>
                <a:effectLst/>
                <a:latin typeface="Arial Rounded MT Bold" pitchFamily="34" charset="0"/>
              </a:rPr>
              <a:t>Electrochemical cells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pic>
        <p:nvPicPr>
          <p:cNvPr id="50" name="Picture 49" descr="logo-roun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52600" cy="1371600"/>
          </a:xfrm>
          <a:prstGeom prst="rect">
            <a:avLst/>
          </a:prstGeom>
        </p:spPr>
      </p:pic>
      <p:grpSp>
        <p:nvGrpSpPr>
          <p:cNvPr id="21" name="Group 59"/>
          <p:cNvGrpSpPr/>
          <p:nvPr/>
        </p:nvGrpSpPr>
        <p:grpSpPr>
          <a:xfrm>
            <a:off x="4191000" y="6019800"/>
            <a:ext cx="4343400" cy="838200"/>
            <a:chOff x="6553200" y="5334000"/>
            <a:chExt cx="1981200" cy="685800"/>
          </a:xfrm>
        </p:grpSpPr>
        <p:sp>
          <p:nvSpPr>
            <p:cNvPr id="22" name="Rounded Rectangle 21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41375" y="5410200"/>
              <a:ext cx="137615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err="1" smtClean="0">
                  <a:latin typeface="Arial" pitchFamily="34" charset="0"/>
                  <a:cs typeface="Arial" pitchFamily="34" charset="0"/>
                </a:rPr>
                <a:t>Numericals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534400" cy="914400"/>
          </a:xfrm>
          <a:effectLst>
            <a:outerShdw dist="71842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en-US" dirty="0" err="1" smtClean="0">
                <a:solidFill>
                  <a:schemeClr val="hlink"/>
                </a:solidFill>
              </a:rPr>
              <a:t>Redox</a:t>
            </a:r>
            <a:r>
              <a:rPr lang="en-US" altLang="en-US" dirty="0" smtClean="0">
                <a:solidFill>
                  <a:schemeClr val="hlink"/>
                </a:solidFill>
              </a:rPr>
              <a:t> Reactions-the source of energy</a:t>
            </a:r>
            <a:endParaRPr lang="en-US" altLang="en-US" sz="4000" dirty="0" smtClean="0">
              <a:solidFill>
                <a:schemeClr val="hlink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181600"/>
          </a:xfrm>
          <a:solidFill>
            <a:srgbClr val="FFFFFF"/>
          </a:solidFill>
          <a:ln w="3175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OXIDATION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Loss of electron(s) </a:t>
            </a:r>
          </a:p>
          <a:p>
            <a:pPr algn="ctr">
              <a:lnSpc>
                <a:spcPct val="110000"/>
              </a:lnSpc>
              <a:buNone/>
              <a:defRPr/>
            </a:pPr>
            <a:r>
              <a:rPr lang="en-US" sz="2800" dirty="0" smtClean="0"/>
              <a:t>R        O + ne</a:t>
            </a:r>
            <a:r>
              <a:rPr lang="en-US" sz="2800" baseline="30000" dirty="0" smtClean="0"/>
              <a:t>-</a:t>
            </a:r>
            <a:endParaRPr lang="en-US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‘OR’        increase in oxidation number 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RE</a:t>
            </a:r>
            <a:r>
              <a:rPr lang="en-US" altLang="en-US" sz="2800" dirty="0" smtClean="0">
                <a:solidFill>
                  <a:srgbClr val="00279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DUCTION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Gain of electron(s) 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en-US" sz="2800" dirty="0" smtClean="0"/>
              <a:t>O + ne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      R</a:t>
            </a:r>
          </a:p>
          <a:p>
            <a:pPr algn="just">
              <a:lnSpc>
                <a:spcPct val="110000"/>
              </a:lnSpc>
              <a:buFontTx/>
              <a:buNone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‘OR’         decrease in oxidation number  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OXIDIZING AGENT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electron acceptor 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800" dirty="0" smtClean="0">
                <a:solidFill>
                  <a:srgbClr val="50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REDUCING AGENT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electron donor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960813" y="1981200"/>
            <a:ext cx="484187" cy="534988"/>
            <a:chOff x="2740" y="157"/>
            <a:chExt cx="259" cy="27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40" y="197"/>
              <a:ext cx="25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ym typeface="Symbol" pitchFamily="18" charset="2"/>
                </a:rPr>
                <a:t></a:t>
              </a: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40" y="157"/>
              <a:ext cx="14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ym typeface="Symbol" pitchFamily="18" charset="2"/>
                </a:rPr>
                <a:t> </a:t>
              </a:r>
              <a:endParaRPr lang="en-US" dirty="0"/>
            </a:p>
          </p:txBody>
        </p:sp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724400" y="3733800"/>
            <a:ext cx="484187" cy="534988"/>
            <a:chOff x="2740" y="157"/>
            <a:chExt cx="259" cy="27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740" y="197"/>
              <a:ext cx="25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ym typeface="Symbol" pitchFamily="18" charset="2"/>
                </a:rPr>
                <a:t></a:t>
              </a:r>
              <a:endParaRPr lang="en-US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740" y="157"/>
              <a:ext cx="14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ym typeface="Symbol" pitchFamily="18" charset="2"/>
                </a:rPr>
                <a:t> </a:t>
              </a:r>
              <a:endParaRPr lang="en-US" dirty="0"/>
            </a:p>
          </p:txBody>
        </p:sp>
      </p:grp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33400" y="1371600"/>
            <a:ext cx="3581400" cy="3657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3505200" y="28194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5867400"/>
            <a:ext cx="39837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Oxidation: Loss </a:t>
            </a:r>
            <a:r>
              <a:rPr lang="en-US" dirty="0"/>
              <a:t>of </a:t>
            </a:r>
            <a:r>
              <a:rPr lang="en-US" dirty="0" smtClean="0"/>
              <a:t>electrons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37973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Source of electrons-anode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47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14800" y="1676400"/>
            <a:ext cx="2971800" cy="3048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762000" y="26670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6096000"/>
            <a:ext cx="4773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Reduction: Addition </a:t>
            </a:r>
            <a:r>
              <a:rPr lang="en-US" dirty="0"/>
              <a:t>of electrons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533400"/>
            <a:ext cx="4737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Consumer of electrons - cathode 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3166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457200" y="1371600"/>
            <a:ext cx="3581400" cy="3657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752600" y="25908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1752600"/>
            <a:ext cx="2971800" cy="3048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5943600"/>
            <a:ext cx="43813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                         </a:t>
            </a:r>
            <a:r>
              <a:rPr lang="en-US" dirty="0" err="1" smtClean="0"/>
              <a:t>Redox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04800"/>
            <a:ext cx="56784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Flow of electrons from anode to cathode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025E-6 L 0.26666 -3.302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1301750" y="2000250"/>
            <a:ext cx="3276600" cy="3714750"/>
          </a:xfrm>
          <a:prstGeom prst="can">
            <a:avLst>
              <a:gd name="adj" fmla="val 22045"/>
            </a:avLst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7" name="AutoShape 3" descr="Large confetti"/>
          <p:cNvSpPr>
            <a:spLocks noChangeArrowheads="1"/>
          </p:cNvSpPr>
          <p:nvPr/>
        </p:nvSpPr>
        <p:spPr bwMode="auto">
          <a:xfrm>
            <a:off x="1301750" y="3444875"/>
            <a:ext cx="3276600" cy="2346325"/>
          </a:xfrm>
          <a:prstGeom prst="can">
            <a:avLst>
              <a:gd name="adj" fmla="val 20125"/>
            </a:avLst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2667000" y="2743200"/>
            <a:ext cx="546100" cy="1066800"/>
          </a:xfrm>
          <a:prstGeom prst="cube">
            <a:avLst>
              <a:gd name="adj" fmla="val 41667"/>
            </a:avLst>
          </a:prstGeom>
          <a:solidFill>
            <a:srgbClr val="FFFFFF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2978150" y="6858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30" name="AutoShape 6" descr="Solid diamond"/>
          <p:cNvSpPr>
            <a:spLocks noChangeArrowheads="1"/>
          </p:cNvSpPr>
          <p:nvPr/>
        </p:nvSpPr>
        <p:spPr bwMode="auto">
          <a:xfrm>
            <a:off x="2673350" y="3886200"/>
            <a:ext cx="546100" cy="1524000"/>
          </a:xfrm>
          <a:prstGeom prst="cube">
            <a:avLst>
              <a:gd name="adj" fmla="val 38954"/>
            </a:avLst>
          </a:prstGeom>
          <a:pattFill prst="solidDmnd">
            <a:fgClr>
              <a:schemeClr val="accent1">
                <a:alpha val="62000"/>
              </a:schemeClr>
            </a:fgClr>
            <a:bgClr>
              <a:srgbClr val="FFFFFF">
                <a:alpha val="62000"/>
              </a:srgbClr>
            </a:bgClr>
          </a:pattFill>
          <a:ln w="3175">
            <a:solidFill>
              <a:schemeClr val="hlink"/>
            </a:solidFill>
            <a:prstDash val="dashDot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054350" y="42672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3130550" y="4343400"/>
            <a:ext cx="152400" cy="76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740150" y="40386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1835150" y="39624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987550" y="48768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3740150" y="54102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901950" y="10668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901950" y="12192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2901950" y="13716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901950" y="15240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3359150" y="609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-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044950" y="4419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+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324600" y="2362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486400" y="2667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6600CC"/>
                </a:solidFill>
              </a:rPr>
              <a:t>M       </a:t>
            </a:r>
            <a:r>
              <a:rPr lang="en-US" sz="2000" dirty="0" err="1">
                <a:solidFill>
                  <a:srgbClr val="6600CC"/>
                </a:solidFill>
              </a:rPr>
              <a:t>M</a:t>
            </a:r>
            <a:r>
              <a:rPr lang="en-US" sz="2000" baseline="30000" dirty="0" err="1">
                <a:solidFill>
                  <a:srgbClr val="6600CC"/>
                </a:solidFill>
              </a:rPr>
              <a:t>+n</a:t>
            </a:r>
            <a:r>
              <a:rPr lang="en-US" sz="2000" dirty="0">
                <a:solidFill>
                  <a:srgbClr val="6600CC"/>
                </a:solidFill>
              </a:rPr>
              <a:t> + ne</a:t>
            </a:r>
            <a:r>
              <a:rPr lang="en-US" sz="2000" baseline="30000" dirty="0">
                <a:solidFill>
                  <a:srgbClr val="6600CC"/>
                </a:solidFill>
              </a:rPr>
              <a:t>-1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5715000" y="1371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343400" y="304800"/>
            <a:ext cx="41148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00"/>
                </a:solidFill>
              </a:rPr>
              <a:t>Oxidation  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>
                <a:solidFill>
                  <a:srgbClr val="008000"/>
                </a:solidFill>
              </a:rPr>
              <a:t>removal of electrons at anode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3246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5562600" y="3886200"/>
            <a:ext cx="2057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CC"/>
                </a:solidFill>
              </a:rPr>
              <a:t>In to Solution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V="1">
            <a:off x="7315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6705600" y="1600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66"/>
                </a:solidFill>
              </a:rPr>
              <a:t>In To Circuit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743575" y="2743200"/>
          <a:ext cx="5810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S ChemDraw Drawing" r:id="rId3" imgW="581400" imgH="199440" progId="">
                  <p:embed/>
                </p:oleObj>
              </mc:Choice>
              <mc:Fallback>
                <p:oleObj name="CS ChemDraw Drawing" r:id="rId3" imgW="581400" imgH="199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743200"/>
                        <a:ext cx="581025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33600" y="6172200"/>
            <a:ext cx="2698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0" y="6019800"/>
            <a:ext cx="10763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Anode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347 -0.03076 C -0.01389 -0.03377 -0.02431 -0.03677 -0.02882 -0.05851 C -0.03333 -0.08025 -0.0309 -0.12674 -0.03038 -0.16189 C -0.02986 -0.19704 -0.02639 -0.23404 -0.02587 -0.2692 C -0.02535 -0.30435 -0.02743 -0.3402 -0.02743 -0.37257 C -0.02743 -0.40495 -0.02587 -0.43478 -0.02587 -0.46416 C -0.02587 -0.49353 -0.02674 -0.52151 -0.02743 -0.54949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-25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6.11111E-6 -1.68363E-6 C 0.01563 0.0229 0.03143 0.04579 0.0448 0.05782 C 0.05817 0.06984 0.06928 0.07077 0.08056 0.07169 " pathEditMode="relative" ptsTypes="aaA">
                                      <p:cBhvr>
                                        <p:cTn id="8" dur="2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 animBg="1"/>
      <p:bldP spid="26640" grpId="0" animBg="1"/>
      <p:bldP spid="26641" grpId="0"/>
      <p:bldP spid="266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4883150" y="2152650"/>
            <a:ext cx="3276600" cy="3714750"/>
          </a:xfrm>
          <a:prstGeom prst="can">
            <a:avLst>
              <a:gd name="adj" fmla="val 22045"/>
            </a:avLst>
          </a:prstGeom>
          <a:solidFill>
            <a:srgbClr val="FFFFFF"/>
          </a:solidFill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1" name="AutoShape 3" descr="Large confetti"/>
          <p:cNvSpPr>
            <a:spLocks noChangeArrowheads="1"/>
          </p:cNvSpPr>
          <p:nvPr/>
        </p:nvSpPr>
        <p:spPr bwMode="auto">
          <a:xfrm>
            <a:off x="4883150" y="3581400"/>
            <a:ext cx="3276600" cy="2346325"/>
          </a:xfrm>
          <a:prstGeom prst="can">
            <a:avLst>
              <a:gd name="adj" fmla="val 20125"/>
            </a:avLst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6248400" y="2895600"/>
            <a:ext cx="546100" cy="1066800"/>
          </a:xfrm>
          <a:prstGeom prst="cube">
            <a:avLst>
              <a:gd name="adj" fmla="val 41667"/>
            </a:avLst>
          </a:prstGeom>
          <a:solidFill>
            <a:srgbClr val="FF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6559550" y="8382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4" name="AutoShape 6" descr="Solid diamond"/>
          <p:cNvSpPr>
            <a:spLocks noChangeArrowheads="1"/>
          </p:cNvSpPr>
          <p:nvPr/>
        </p:nvSpPr>
        <p:spPr bwMode="auto">
          <a:xfrm>
            <a:off x="6254750" y="4038600"/>
            <a:ext cx="546100" cy="1524000"/>
          </a:xfrm>
          <a:prstGeom prst="cube">
            <a:avLst>
              <a:gd name="adj" fmla="val 38954"/>
            </a:avLst>
          </a:prstGeom>
          <a:pattFill prst="solidDmnd">
            <a:fgClr>
              <a:schemeClr val="accent1">
                <a:alpha val="62000"/>
              </a:schemeClr>
            </a:fgClr>
            <a:bgClr>
              <a:srgbClr val="FFFFFF">
                <a:alpha val="62000"/>
              </a:srgbClr>
            </a:bgClr>
          </a:pattFill>
          <a:ln w="3175">
            <a:solidFill>
              <a:schemeClr val="hlink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397750" y="49530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483350" y="762000"/>
            <a:ext cx="152400" cy="76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178550" y="41910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178550" y="44196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6178550" y="46482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6178550" y="48768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483350" y="1219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48335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6483350" y="1524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483350" y="1676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264150" y="43434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245350" y="43434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340350" y="52578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864350" y="54864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40550" y="990600"/>
            <a:ext cx="1143000" cy="3657600"/>
            <a:chOff x="2976" y="528"/>
            <a:chExt cx="720" cy="2304"/>
          </a:xfrm>
        </p:grpSpPr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3504" y="254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-</a:t>
              </a: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2976" y="52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+</a:t>
              </a:r>
            </a:p>
          </p:txBody>
        </p: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371600" y="36576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66"/>
                </a:solidFill>
              </a:rPr>
              <a:t>M</a:t>
            </a:r>
            <a:r>
              <a:rPr lang="en-US" sz="2000" baseline="30000">
                <a:solidFill>
                  <a:srgbClr val="FF0066"/>
                </a:solidFill>
              </a:rPr>
              <a:t>+n</a:t>
            </a:r>
            <a:r>
              <a:rPr lang="en-US" sz="2000">
                <a:solidFill>
                  <a:srgbClr val="FF0066"/>
                </a:solidFill>
              </a:rPr>
              <a:t> + ne</a:t>
            </a:r>
            <a:r>
              <a:rPr lang="en-US" sz="2000" baseline="30000">
                <a:solidFill>
                  <a:srgbClr val="FF0066"/>
                </a:solidFill>
              </a:rPr>
              <a:t>-1</a:t>
            </a:r>
            <a:r>
              <a:rPr lang="en-US" sz="2000">
                <a:solidFill>
                  <a:srgbClr val="FF0066"/>
                </a:solidFill>
              </a:rPr>
              <a:t>         M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2971800" y="20574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1676400" y="167640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33CC"/>
                </a:solidFill>
              </a:rPr>
              <a:t>At Electrode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1524000" y="39624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762000" y="4876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8000"/>
                </a:solidFill>
              </a:rPr>
              <a:t>From Solution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 flipH="1" flipV="1">
            <a:off x="2590800" y="4038600"/>
            <a:ext cx="68580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2590800" y="5181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6600FF"/>
                </a:solidFill>
              </a:rPr>
              <a:t>From Circuit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3810000"/>
          <a:ext cx="5810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S ChemDraw Drawing" r:id="rId3" imgW="581400" imgH="199440" progId="">
                  <p:embed/>
                </p:oleObj>
              </mc:Choice>
              <mc:Fallback>
                <p:oleObj name="CS ChemDraw Drawing" r:id="rId3" imgW="581400" imgH="199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581025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8200" y="381000"/>
            <a:ext cx="44989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Addition of electrons at cathode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0"/>
            <a:ext cx="15732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Reduction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3600" y="6172200"/>
            <a:ext cx="13493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Cathode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691 0.52174 C 0.0151 0.51827 0.00347 0.51526 -0.00156 0.49352 C -0.00642 0.47155 -0.00382 0.42484 -0.0033 0.38945 C -0.00278 0.35407 0.00122 0.31683 0.00191 0.28168 C 0.00243 0.2463 -2.77778E-7 0.20999 -2.77778E-7 0.17738 C -2.77778E-7 0.14477 0.00191 0.11494 0.00191 0.08557 C 0.00191 0.05597 0.00087 0.02775 -2.77778E-7 1.67438E-6 " pathEditMode="relative" rAng="0" ptsTypes="aaaaaaA">
                                      <p:cBhvr>
                                        <p:cTn id="6" dur="2000" spd="-100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26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9166 -0.08325 C -0.07448 -0.05527 -0.05711 -0.02705 -0.04236 -0.01202 C -0.0276 0.00278 -0.01527 0.00394 -0.00277 0.00509 " pathEditMode="relative" rAng="0" ptsTypes="aaA">
                                      <p:cBhvr>
                                        <p:cTn id="8" dur="2000" spd="-100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  <p:bldP spid="27661" grpId="1" animBg="1"/>
      <p:bldP spid="27662" grpId="0" animBg="1"/>
      <p:bldP spid="27662" grpId="1" animBg="1"/>
      <p:bldP spid="27663" grpId="0" animBg="1"/>
      <p:bldP spid="27663" grpId="1" animBg="1"/>
      <p:bldP spid="27664" grpId="0" animBg="1"/>
      <p:bldP spid="27664" grpId="1" animBg="1"/>
      <p:bldP spid="27665" grpId="0" animBg="1"/>
      <p:bldP spid="27665" grpId="1" animBg="1"/>
      <p:bldP spid="27666" grpId="0" animBg="1"/>
      <p:bldP spid="27666" grpId="1" animBg="1"/>
      <p:bldP spid="27667" grpId="0" animBg="1"/>
      <p:bldP spid="27667" grpId="1" animBg="1"/>
      <p:bldP spid="27668" grpId="0" animBg="1"/>
      <p:bldP spid="276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Electrochemical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Device for converting electric current from chemical reaction.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Important electrochemical cells:</a:t>
            </a:r>
          </a:p>
          <a:p>
            <a:pPr>
              <a:buNone/>
            </a:pPr>
            <a:r>
              <a:rPr lang="en-US" b="0" dirty="0" smtClean="0"/>
              <a:t>		Galvanic/voltaic cell</a:t>
            </a:r>
          </a:p>
          <a:p>
            <a:pPr>
              <a:buNone/>
            </a:pPr>
            <a:r>
              <a:rPr lang="en-US" b="0" dirty="0" smtClean="0"/>
              <a:t>		Daniel cell</a:t>
            </a: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CHA56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58813"/>
            <a:ext cx="8836025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62325" y="141288"/>
            <a:ext cx="2460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/>
              <a:t>Galvanic Cells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812213" y="6384925"/>
            <a:ext cx="255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000" dirty="0"/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492500" y="4383088"/>
            <a:ext cx="2174875" cy="8794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/>
              <a:t>spontaneous</a:t>
            </a:r>
          </a:p>
          <a:p>
            <a:pPr algn="ctr">
              <a:defRPr/>
            </a:pPr>
            <a:r>
              <a:rPr lang="en-US"/>
              <a:t>redox reaction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50900" y="1295400"/>
            <a:ext cx="1463675" cy="8794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/>
              <a:t>anode</a:t>
            </a:r>
          </a:p>
          <a:p>
            <a:pPr algn="ctr">
              <a:defRPr/>
            </a:pPr>
            <a:r>
              <a:rPr lang="en-US"/>
              <a:t>oxidation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762750" y="1295400"/>
            <a:ext cx="1530350" cy="8794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cat</a:t>
            </a:r>
            <a:r>
              <a:rPr lang="en-US">
                <a:solidFill>
                  <a:srgbClr val="FF0000"/>
                </a:solidFill>
              </a:rPr>
              <a:t>hode</a:t>
            </a:r>
          </a:p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rgbClr val="FF0000"/>
                </a:solidFill>
              </a:rPr>
              <a:t>uction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371600" y="1828800"/>
            <a:ext cx="76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0"/>
              <a:t>-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162800" y="1905000"/>
            <a:ext cx="76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nimBg="1" autoUpdateAnimBg="0"/>
      <p:bldP spid="1024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Ease with which electricity flows through a solution.</a:t>
            </a:r>
          </a:p>
          <a:p>
            <a:endParaRPr lang="en-US" b="0" dirty="0" smtClean="0"/>
          </a:p>
          <a:p>
            <a:r>
              <a:rPr lang="en-US" dirty="0" smtClean="0"/>
              <a:t>Dependence:</a:t>
            </a:r>
            <a:r>
              <a:rPr lang="en-US" b="0" dirty="0" smtClean="0"/>
              <a:t> </a:t>
            </a:r>
          </a:p>
          <a:p>
            <a:pPr>
              <a:buNone/>
            </a:pPr>
            <a:r>
              <a:rPr lang="en-US" b="0" dirty="0" smtClean="0"/>
              <a:t>		Number of ions</a:t>
            </a:r>
          </a:p>
          <a:p>
            <a:pPr>
              <a:buNone/>
            </a:pPr>
            <a:r>
              <a:rPr lang="en-US" b="0" dirty="0" smtClean="0"/>
              <a:t>		Mobility of ions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cell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sz="2800" dirty="0" smtClean="0"/>
              <a:t>        Zn (</a:t>
            </a:r>
            <a:r>
              <a:rPr lang="en-US" sz="2800" i="1" dirty="0" smtClean="0"/>
              <a:t>s</a:t>
            </a:r>
            <a:r>
              <a:rPr lang="en-US" sz="2800" dirty="0" smtClean="0"/>
              <a:t>) </a:t>
            </a:r>
            <a:r>
              <a:rPr lang="en-US" sz="2800" dirty="0" smtClean="0">
                <a:cs typeface="Arial" charset="0"/>
              </a:rPr>
              <a:t>|</a:t>
            </a:r>
            <a:r>
              <a:rPr lang="en-US" sz="2800" dirty="0" smtClean="0"/>
              <a:t> Zn</a:t>
            </a:r>
            <a:r>
              <a:rPr lang="en-US" sz="2800" baseline="30000" dirty="0" smtClean="0"/>
              <a:t>2+</a:t>
            </a:r>
            <a:r>
              <a:rPr lang="en-US" sz="2800" dirty="0" smtClean="0"/>
              <a:t> (1 </a:t>
            </a:r>
            <a:r>
              <a:rPr lang="en-US" sz="2800" i="1" dirty="0" smtClean="0"/>
              <a:t>M</a:t>
            </a:r>
            <a:r>
              <a:rPr lang="en-US" sz="2800" dirty="0" smtClean="0"/>
              <a:t>) </a:t>
            </a:r>
            <a:r>
              <a:rPr lang="en-US" sz="2800" dirty="0" smtClean="0">
                <a:cs typeface="Arial" charset="0"/>
              </a:rPr>
              <a:t>|| Cu</a:t>
            </a:r>
            <a:r>
              <a:rPr lang="en-US" sz="2800" baseline="30000" dirty="0" smtClean="0">
                <a:cs typeface="Arial" charset="0"/>
              </a:rPr>
              <a:t>2+</a:t>
            </a:r>
            <a:r>
              <a:rPr lang="en-US" sz="2800" dirty="0" smtClean="0">
                <a:cs typeface="Arial" charset="0"/>
              </a:rPr>
              <a:t> (1 </a:t>
            </a:r>
            <a:r>
              <a:rPr lang="en-US" sz="2800" i="1" dirty="0" smtClean="0">
                <a:cs typeface="Arial" charset="0"/>
              </a:rPr>
              <a:t>M</a:t>
            </a:r>
            <a:r>
              <a:rPr lang="en-US" sz="2800" dirty="0" smtClean="0">
                <a:cs typeface="Arial" charset="0"/>
              </a:rPr>
              <a:t>) | Cu (</a:t>
            </a:r>
            <a:r>
              <a:rPr lang="en-US" sz="2800" i="1" dirty="0" smtClean="0">
                <a:cs typeface="Arial" charset="0"/>
              </a:rPr>
              <a:t>s</a:t>
            </a:r>
            <a:r>
              <a:rPr lang="en-US" sz="2800" dirty="0" smtClean="0">
                <a:cs typeface="Arial" charset="0"/>
              </a:rPr>
              <a:t>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anode		      cathode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Bridge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Device used to connect the oxidation and reduction half-cells of a galvanic cell.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Allows the flow of ions to maintain a balance in charge between the oxidation and reduction vessels while keeping the contents of each separate. 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Types: </a:t>
            </a:r>
            <a:r>
              <a:rPr lang="en-US" b="0" dirty="0" smtClean="0"/>
              <a:t>Glass tube bridges</a:t>
            </a:r>
          </a:p>
          <a:p>
            <a:pPr>
              <a:buNone/>
            </a:pPr>
            <a:r>
              <a:rPr lang="en-US" b="0" dirty="0" smtClean="0"/>
              <a:t>		    Filter paper bridges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Filled with inert electrolyte.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of single electrodes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Non metal electrodes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SHE  or NHE	:   Pt|H</a:t>
            </a:r>
            <a:r>
              <a:rPr lang="en-US" baseline="-25000" dirty="0" smtClean="0"/>
              <a:t>2</a:t>
            </a:r>
            <a:r>
              <a:rPr lang="en-US" dirty="0" smtClean="0"/>
              <a:t>(g,  1 bar)|H</a:t>
            </a:r>
            <a:r>
              <a:rPr lang="en-US" baseline="30000" dirty="0" smtClean="0"/>
              <a:t>+</a:t>
            </a:r>
            <a:r>
              <a:rPr lang="en-US" dirty="0" smtClean="0"/>
              <a:t>(a = 1) || </a:t>
            </a:r>
          </a:p>
          <a:p>
            <a:pPr>
              <a:buFontTx/>
              <a:buNone/>
            </a:pPr>
            <a:r>
              <a:rPr lang="en-US" dirty="0" smtClean="0"/>
              <a:t>    Chlorine electrode	:   Pt|Cl</a:t>
            </a:r>
            <a:r>
              <a:rPr lang="en-US" baseline="-25000" dirty="0" smtClean="0"/>
              <a:t>2</a:t>
            </a:r>
            <a:r>
              <a:rPr lang="en-US" dirty="0" smtClean="0"/>
              <a:t>(g, 1 bar)|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(M) ||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Metal electrodes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Copper electrode	:    Cu(s)|Cu</a:t>
            </a:r>
            <a:r>
              <a:rPr lang="en-US" baseline="30000" dirty="0" smtClean="0"/>
              <a:t>2+</a:t>
            </a:r>
            <a:r>
              <a:rPr lang="en-US" dirty="0" smtClean="0"/>
              <a:t>(1 M)||    </a:t>
            </a:r>
          </a:p>
          <a:p>
            <a:pPr>
              <a:buFontTx/>
              <a:buNone/>
            </a:pPr>
            <a:r>
              <a:rPr lang="en-US" dirty="0" smtClean="0"/>
              <a:t>      Zinc electrode	:     Zn(s)|Zn</a:t>
            </a:r>
            <a:r>
              <a:rPr lang="en-US" baseline="30000" dirty="0" smtClean="0"/>
              <a:t>2+</a:t>
            </a:r>
            <a:r>
              <a:rPr lang="en-US" dirty="0" smtClean="0"/>
              <a:t>(1 M)||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Electrode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ability of an electrode to lose or gain electrons when it is in contact with its own ions in solution.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Oxidation Potential: </a:t>
            </a:r>
            <a:r>
              <a:rPr lang="en-US" b="0" dirty="0" smtClean="0"/>
              <a:t>Ability to lose the electrons.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Reduction Potential: </a:t>
            </a:r>
            <a:r>
              <a:rPr lang="en-US" b="0" dirty="0" smtClean="0"/>
              <a:t>Ability to gain the electrons.</a:t>
            </a:r>
          </a:p>
          <a:p>
            <a:endParaRPr lang="en-US" b="0" dirty="0" smtClean="0"/>
          </a:p>
          <a:p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Electrode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Potential of electrode during reaction under standard condition (when all solutes are 1 </a:t>
            </a:r>
            <a:r>
              <a:rPr lang="en-US" b="0" i="1" dirty="0" smtClean="0"/>
              <a:t>M</a:t>
            </a:r>
            <a:r>
              <a:rPr lang="en-US" b="0" dirty="0" smtClean="0"/>
              <a:t> and all gases are at 1 </a:t>
            </a:r>
            <a:r>
              <a:rPr lang="en-US" b="0" dirty="0" err="1" smtClean="0"/>
              <a:t>atm</a:t>
            </a:r>
            <a:r>
              <a:rPr lang="en-US" b="0" dirty="0" smtClean="0"/>
              <a:t> &amp; 25</a:t>
            </a:r>
            <a:r>
              <a:rPr lang="en-US" b="0" dirty="0" smtClean="0">
                <a:latin typeface="Calibri"/>
              </a:rPr>
              <a:t>⁰C</a:t>
            </a:r>
            <a:r>
              <a:rPr lang="en-US" b="0" dirty="0" smtClean="0"/>
              <a:t>).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Standard reduction potential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Standard oxidation potential</a:t>
            </a: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electrode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W.r.t</a:t>
            </a:r>
            <a:r>
              <a:rPr lang="en-US" b="0" dirty="0" smtClean="0"/>
              <a:t>. Standard Hydrogen Electrode.</a:t>
            </a:r>
          </a:p>
          <a:p>
            <a:endParaRPr lang="en-US" b="0" dirty="0"/>
          </a:p>
        </p:txBody>
      </p:sp>
      <p:pic>
        <p:nvPicPr>
          <p:cNvPr id="4" name="Picture 62" descr="19_04"/>
          <p:cNvPicPr>
            <a:picLocks noChangeAspect="1" noChangeArrowheads="1"/>
          </p:cNvPicPr>
          <p:nvPr/>
        </p:nvPicPr>
        <p:blipFill>
          <a:blip r:embed="rId2" cstate="print"/>
          <a:srcRect l="24687" t="21249" r="14375"/>
          <a:stretch>
            <a:fillRect/>
          </a:stretch>
        </p:blipFill>
        <p:spPr bwMode="auto">
          <a:xfrm>
            <a:off x="228600" y="2552700"/>
            <a:ext cx="37338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19524" y="3119735"/>
            <a:ext cx="4567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</a:rPr>
              <a:t>2e</a:t>
            </a:r>
            <a:r>
              <a:rPr lang="en-US" baseline="30000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+ 2H</a:t>
            </a:r>
            <a:r>
              <a:rPr lang="en-US" baseline="30000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(1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)           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(1 </a:t>
            </a:r>
            <a:r>
              <a:rPr lang="en-US" i="1" dirty="0" err="1" smtClean="0">
                <a:solidFill>
                  <a:srgbClr val="FF0000"/>
                </a:solidFill>
              </a:rPr>
              <a:t>atm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00800" y="33528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399268" y="3576935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 dirty="0" smtClean="0"/>
              <a:t>E</a:t>
            </a:r>
            <a:r>
              <a:rPr lang="en-US" i="1" baseline="30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0 V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4350603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(1 </a:t>
            </a:r>
            <a:r>
              <a:rPr lang="en-US" i="1" dirty="0" err="1" smtClean="0">
                <a:solidFill>
                  <a:srgbClr val="FF0000"/>
                </a:solidFill>
              </a:rPr>
              <a:t>atm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→      </a:t>
            </a:r>
            <a:r>
              <a:rPr lang="en-US" dirty="0" smtClean="0">
                <a:solidFill>
                  <a:srgbClr val="FF0000"/>
                </a:solidFill>
              </a:rPr>
              <a:t>2e</a:t>
            </a:r>
            <a:r>
              <a:rPr lang="en-US" baseline="30000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+ 2H</a:t>
            </a:r>
            <a:r>
              <a:rPr lang="en-US" baseline="30000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(1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468" y="4796135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 smtClean="0"/>
              <a:t>E</a:t>
            </a:r>
            <a:r>
              <a:rPr lang="en-US" i="1" baseline="30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0 V</a:t>
            </a:r>
            <a:endParaRPr lang="en-US" i="1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9" descr="20_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598613"/>
            <a:ext cx="7772400" cy="4032250"/>
          </a:xfrm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258050" y="5272088"/>
            <a:ext cx="928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anode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63650" y="5272088"/>
            <a:ext cx="928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anode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3225800" y="5186363"/>
            <a:ext cx="2927350" cy="392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272" name="Text Box 4"/>
          <p:cNvSpPr txBox="1">
            <a:spLocks noChangeArrowheads="1"/>
          </p:cNvSpPr>
          <p:nvPr/>
        </p:nvSpPr>
        <p:spPr bwMode="auto">
          <a:xfrm>
            <a:off x="2998788" y="5272088"/>
            <a:ext cx="1147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cathode</a:t>
            </a:r>
          </a:p>
        </p:txBody>
      </p:sp>
      <p:sp>
        <p:nvSpPr>
          <p:cNvPr id="11273" name="Text Box 5"/>
          <p:cNvSpPr txBox="1">
            <a:spLocks noChangeArrowheads="1"/>
          </p:cNvSpPr>
          <p:nvPr/>
        </p:nvSpPr>
        <p:spPr bwMode="auto">
          <a:xfrm>
            <a:off x="5268913" y="5272088"/>
            <a:ext cx="1147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cathode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 (Electromotive force)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162800" cy="5257800"/>
          </a:xfrm>
        </p:spPr>
        <p:txBody>
          <a:bodyPr/>
          <a:lstStyle/>
          <a:p>
            <a:pPr>
              <a:buNone/>
            </a:pPr>
            <a:r>
              <a:rPr lang="en-US" b="0" dirty="0" smtClean="0"/>
              <a:t>    Driving force responsible for the flow of electrons from anode to cathode through the circuit.</a:t>
            </a:r>
          </a:p>
          <a:p>
            <a:pPr>
              <a:buNone/>
            </a:pPr>
            <a:endParaRPr lang="en-US" b="0" dirty="0" smtClean="0"/>
          </a:p>
          <a:p>
            <a:pPr algn="ctr">
              <a:buNone/>
            </a:pPr>
            <a:r>
              <a:rPr lang="en-US" i="1" dirty="0" smtClean="0"/>
              <a:t>  E</a:t>
            </a:r>
            <a:r>
              <a:rPr lang="en-US" i="1" baseline="30000" dirty="0" smtClean="0"/>
              <a:t>0</a:t>
            </a:r>
            <a:r>
              <a:rPr lang="en-US" dirty="0" smtClean="0"/>
              <a:t>   = </a:t>
            </a:r>
            <a:r>
              <a:rPr lang="en-US" i="1" dirty="0" smtClean="0"/>
              <a:t>E</a:t>
            </a:r>
            <a:r>
              <a:rPr lang="en-US" i="1" baseline="30000" dirty="0" smtClean="0"/>
              <a:t>0</a:t>
            </a:r>
            <a:r>
              <a:rPr lang="en-US" i="1" baseline="-25000" dirty="0" smtClean="0"/>
              <a:t>cathode</a:t>
            </a:r>
            <a:r>
              <a:rPr lang="en-US" i="1" dirty="0" smtClean="0"/>
              <a:t> - E</a:t>
            </a:r>
            <a:r>
              <a:rPr lang="en-US" i="1" baseline="30000" dirty="0" smtClean="0"/>
              <a:t>0</a:t>
            </a:r>
            <a:r>
              <a:rPr lang="en-US" i="1" baseline="-25000" dirty="0" smtClean="0"/>
              <a:t>anode</a:t>
            </a:r>
            <a:endParaRPr lang="en-US" i="1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		E</a:t>
            </a:r>
            <a:r>
              <a:rPr lang="en-US" b="0" baseline="30000" dirty="0" smtClean="0"/>
              <a:t>0</a:t>
            </a:r>
            <a:r>
              <a:rPr lang="en-US" b="0" baseline="-25000" dirty="0" smtClean="0"/>
              <a:t>cathode</a:t>
            </a:r>
            <a:r>
              <a:rPr lang="en-US" b="0" dirty="0" smtClean="0"/>
              <a:t>: Reduction potential of electrode </a:t>
            </a:r>
            <a:br>
              <a:rPr lang="en-US" b="0" dirty="0" smtClean="0"/>
            </a:br>
            <a:r>
              <a:rPr lang="en-US" b="0" dirty="0" smtClean="0"/>
              <a:t>                       undergoing reduction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		E</a:t>
            </a:r>
            <a:r>
              <a:rPr lang="en-US" b="0" baseline="30000" dirty="0" smtClean="0"/>
              <a:t>0</a:t>
            </a:r>
            <a:r>
              <a:rPr lang="en-US" b="0" baseline="-25000" dirty="0" smtClean="0"/>
              <a:t>anode</a:t>
            </a:r>
            <a:r>
              <a:rPr lang="en-US" b="0" dirty="0" smtClean="0"/>
              <a:t>: Reduction potential of electrode </a:t>
            </a:r>
            <a:br>
              <a:rPr lang="en-US" b="0" dirty="0" smtClean="0"/>
            </a:br>
            <a:r>
              <a:rPr lang="en-US" b="0" dirty="0" smtClean="0"/>
              <a:t>                     undergoing oxidation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b="0" dirty="0" smtClean="0"/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EMF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b="0" dirty="0" smtClean="0"/>
              <a:t>Indicates about the feasibility of reaction.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0" dirty="0" smtClean="0"/>
              <a:t>Determination of </a:t>
            </a:r>
            <a:r>
              <a:rPr lang="en-US" b="0" dirty="0" err="1" smtClean="0"/>
              <a:t>valency</a:t>
            </a:r>
            <a:r>
              <a:rPr lang="en-US" b="0" dirty="0" smtClean="0"/>
              <a:t> of ions in doubtful cases.</a:t>
            </a:r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AutoNum type="arabicPeriod"/>
            </a:pPr>
            <a:r>
              <a:rPr lang="en-US" b="0" dirty="0" smtClean="0"/>
              <a:t>Determination of solubility product.</a:t>
            </a:r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None/>
            </a:pPr>
            <a:r>
              <a:rPr lang="en-US" b="0" dirty="0" smtClean="0"/>
              <a:t> </a:t>
            </a:r>
            <a:endParaRPr lang="en-US" b="0" dirty="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921000" y="3276600"/>
          <a:ext cx="2794000" cy="103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3" imgW="1168200" imgH="431640" progId="Equation.3">
                  <p:embed/>
                </p:oleObj>
              </mc:Choice>
              <mc:Fallback>
                <p:oleObj name="Equation" r:id="rId3" imgW="11682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276600"/>
                        <a:ext cx="2794000" cy="1032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2514600" y="5168900"/>
          <a:ext cx="3842774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Equation" r:id="rId5" imgW="1777680" imgH="393480" progId="Equation.3">
                  <p:embed/>
                </p:oleObj>
              </mc:Choice>
              <mc:Fallback>
                <p:oleObj name="Equation" r:id="rId5" imgW="17776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8900"/>
                        <a:ext cx="3842774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Applications of EMF measurements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Determination of activity coefficients of  electrolytes</a:t>
            </a:r>
          </a:p>
          <a:p>
            <a:r>
              <a:rPr lang="en-US" dirty="0" smtClean="0"/>
              <a:t>Determination of Transport number of ions</a:t>
            </a:r>
          </a:p>
          <a:p>
            <a:r>
              <a:rPr lang="en-US" dirty="0" smtClean="0"/>
              <a:t>Determination of </a:t>
            </a:r>
            <a:r>
              <a:rPr lang="en-US" dirty="0" err="1" smtClean="0"/>
              <a:t>Valency</a:t>
            </a:r>
            <a:r>
              <a:rPr lang="en-US" dirty="0" smtClean="0"/>
              <a:t> of ions in doubtful cases</a:t>
            </a:r>
          </a:p>
          <a:p>
            <a:r>
              <a:rPr lang="en-US" dirty="0" smtClean="0"/>
              <a:t>Determination of solubility product 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Electrolytic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Conductance of an electrolytic solution.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C = 1/R</a:t>
            </a:r>
          </a:p>
          <a:p>
            <a:endParaRPr lang="en-US" dirty="0" smtClean="0"/>
          </a:p>
          <a:p>
            <a:r>
              <a:rPr lang="en-US" dirty="0" smtClean="0"/>
              <a:t>Units: </a:t>
            </a:r>
            <a:r>
              <a:rPr lang="en-US" b="0" dirty="0" smtClean="0"/>
              <a:t>ohm</a:t>
            </a:r>
            <a:r>
              <a:rPr lang="en-US" b="0" baseline="30000" dirty="0" smtClean="0"/>
              <a:t>-1</a:t>
            </a:r>
            <a:r>
              <a:rPr lang="en-US" b="0" dirty="0" smtClean="0"/>
              <a:t> or </a:t>
            </a:r>
            <a:r>
              <a:rPr lang="en-US" b="0" dirty="0" err="1" smtClean="0"/>
              <a:t>Siemen</a:t>
            </a:r>
            <a:r>
              <a:rPr lang="en-US" b="0" dirty="0" smtClean="0"/>
              <a:t> (S)</a:t>
            </a:r>
            <a:endParaRPr lang="en-US" dirty="0" smtClean="0"/>
          </a:p>
          <a:p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Effect of dilution: </a:t>
            </a:r>
            <a:r>
              <a:rPr lang="en-US" b="0" dirty="0" smtClean="0"/>
              <a:t>It increases.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Nernst Equation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  </a:t>
            </a:r>
          </a:p>
          <a:p>
            <a:pPr>
              <a:buNone/>
            </a:pPr>
            <a:r>
              <a:rPr lang="en-US" b="0" dirty="0" smtClean="0"/>
              <a:t>   Correlation between the cell EMF to a standard value E⁰ and the activities of the species taking part in the cell reaction.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For, </a:t>
            </a:r>
            <a:r>
              <a:rPr lang="en-US" b="0" dirty="0" err="1" smtClean="0"/>
              <a:t>M</a:t>
            </a:r>
            <a:r>
              <a:rPr lang="en-US" b="0" baseline="30000" dirty="0" err="1" smtClean="0"/>
              <a:t>n</a:t>
            </a:r>
            <a:r>
              <a:rPr lang="en-US" b="0" baseline="30000" dirty="0" smtClean="0"/>
              <a:t>+</a:t>
            </a:r>
            <a:r>
              <a:rPr lang="en-US" b="0" dirty="0" smtClean="0"/>
              <a:t> + ne</a:t>
            </a:r>
            <a:r>
              <a:rPr lang="en-US" b="0" baseline="30000" dirty="0" smtClean="0"/>
              <a:t>-</a:t>
            </a:r>
            <a:r>
              <a:rPr lang="en-US" b="0" dirty="0" smtClean="0"/>
              <a:t> → M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At R = 8.313J; F = 96500C; T = 298K,</a:t>
            </a:r>
          </a:p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378075" y="5364163"/>
          <a:ext cx="41576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name="Equation" r:id="rId3" imgW="1701720" imgH="393480" progId="Equation.3">
                  <p:embed/>
                </p:oleObj>
              </mc:Choice>
              <mc:Fallback>
                <p:oleObj name="Equation" r:id="rId3" imgW="17017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364163"/>
                        <a:ext cx="41576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2819400" y="2438400"/>
          <a:ext cx="303837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5" imgW="1155600" imgH="393480" progId="Equation.3">
                  <p:embed/>
                </p:oleObj>
              </mc:Choice>
              <mc:Fallback>
                <p:oleObj name="Equation" r:id="rId5" imgW="11556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303837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2286000" y="4222750"/>
          <a:ext cx="3804469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Equation" r:id="rId7" imgW="1562040" imgH="393480" progId="Equation.3">
                  <p:embed/>
                </p:oleObj>
              </mc:Choice>
              <mc:Fallback>
                <p:oleObj name="Equation" r:id="rId7" imgW="15620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22750"/>
                        <a:ext cx="3804469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complete cell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Zn + Cu</a:t>
            </a:r>
            <a:r>
              <a:rPr lang="en-US" baseline="30000" dirty="0" smtClean="0"/>
              <a:t>+2</a:t>
            </a:r>
            <a:r>
              <a:rPr lang="en-US" dirty="0" smtClean="0"/>
              <a:t> → Zn</a:t>
            </a:r>
            <a:r>
              <a:rPr lang="en-US" baseline="30000" dirty="0" smtClean="0"/>
              <a:t>+2</a:t>
            </a:r>
            <a:r>
              <a:rPr lang="en-US" dirty="0" smtClean="0"/>
              <a:t> + Cu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Zn</a:t>
            </a:r>
            <a:r>
              <a:rPr lang="he-IL" dirty="0" smtClean="0"/>
              <a:t>׀</a:t>
            </a:r>
            <a:r>
              <a:rPr lang="en-US" dirty="0" smtClean="0"/>
              <a:t> Zn</a:t>
            </a:r>
            <a:r>
              <a:rPr lang="en-US" baseline="30000" dirty="0" smtClean="0"/>
              <a:t>+2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he-IL" dirty="0" smtClean="0"/>
              <a:t>׀׀</a:t>
            </a:r>
            <a:r>
              <a:rPr lang="en-US" dirty="0" smtClean="0"/>
              <a:t> Cu</a:t>
            </a:r>
            <a:r>
              <a:rPr lang="en-US" baseline="30000" dirty="0" smtClean="0"/>
              <a:t>+2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he-IL" dirty="0" smtClean="0"/>
              <a:t>׀</a:t>
            </a:r>
            <a:r>
              <a:rPr lang="en-US" dirty="0" smtClean="0"/>
              <a:t> Cu</a:t>
            </a:r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895600" y="548005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4" name="Equation" r:id="rId3" imgW="1726920" imgH="431640" progId="Equation.3">
                  <p:embed/>
                </p:oleObj>
              </mc:Choice>
              <mc:Fallback>
                <p:oleObj name="Equation" r:id="rId3" imgW="17269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80050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2568575" y="3478213"/>
          <a:ext cx="42338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Equation" r:id="rId5" imgW="1993680" imgH="444240" progId="Equation.3">
                  <p:embed/>
                </p:oleObj>
              </mc:Choice>
              <mc:Fallback>
                <p:oleObj name="Equation" r:id="rId5" imgW="19936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3478213"/>
                        <a:ext cx="4233863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2743200" y="2514600"/>
          <a:ext cx="407325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Equation" r:id="rId7" imgW="1993680" imgH="444240" progId="Equation.3">
                  <p:embed/>
                </p:oleObj>
              </mc:Choice>
              <mc:Fallback>
                <p:oleObj name="Equation" r:id="rId7" imgW="19936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407325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0" dirty="0" smtClean="0"/>
              <a:t>     Calculate EMF of the cell,                          </a:t>
            </a:r>
            <a:br>
              <a:rPr lang="en-US" b="0" dirty="0" smtClean="0"/>
            </a:br>
            <a:r>
              <a:rPr lang="en-US" b="0" dirty="0" smtClean="0"/>
              <a:t>        Zn </a:t>
            </a:r>
            <a:r>
              <a:rPr lang="he-IL" b="0" dirty="0" smtClean="0">
                <a:latin typeface="Times New Roman"/>
                <a:cs typeface="Times New Roman"/>
              </a:rPr>
              <a:t>׀</a:t>
            </a:r>
            <a:r>
              <a:rPr lang="en-US" b="0" dirty="0" smtClean="0">
                <a:latin typeface="Times New Roman"/>
                <a:cs typeface="Times New Roman"/>
              </a:rPr>
              <a:t> Zn</a:t>
            </a:r>
            <a:r>
              <a:rPr lang="en-US" b="0" baseline="30000" dirty="0" smtClean="0">
                <a:latin typeface="Times New Roman"/>
                <a:cs typeface="Times New Roman"/>
              </a:rPr>
              <a:t>+2</a:t>
            </a:r>
            <a:r>
              <a:rPr lang="en-US" b="0" dirty="0" smtClean="0">
                <a:latin typeface="Times New Roman"/>
                <a:cs typeface="Times New Roman"/>
              </a:rPr>
              <a:t> (0.001M) </a:t>
            </a:r>
            <a:r>
              <a:rPr lang="he-IL" b="0" dirty="0" smtClean="0">
                <a:latin typeface="Times New Roman"/>
                <a:cs typeface="Times New Roman"/>
              </a:rPr>
              <a:t>׀׀</a:t>
            </a:r>
            <a:r>
              <a:rPr lang="en-US" b="0" dirty="0" smtClean="0">
                <a:latin typeface="Times New Roman"/>
                <a:cs typeface="Times New Roman"/>
              </a:rPr>
              <a:t> Ag</a:t>
            </a:r>
            <a:r>
              <a:rPr lang="en-US" b="0" baseline="30000" dirty="0" smtClean="0">
                <a:latin typeface="Times New Roman"/>
                <a:cs typeface="Times New Roman"/>
              </a:rPr>
              <a:t>+</a:t>
            </a:r>
            <a:r>
              <a:rPr lang="en-US" b="0" dirty="0" smtClean="0">
                <a:latin typeface="Times New Roman"/>
                <a:cs typeface="Times New Roman"/>
              </a:rPr>
              <a:t> (0.01M) </a:t>
            </a:r>
            <a:r>
              <a:rPr lang="he-IL" b="0" dirty="0" smtClean="0">
                <a:latin typeface="Times New Roman"/>
                <a:cs typeface="Times New Roman"/>
              </a:rPr>
              <a:t>׀</a:t>
            </a:r>
            <a:r>
              <a:rPr lang="en-US" b="0" dirty="0" smtClean="0">
                <a:latin typeface="Times New Roman"/>
                <a:cs typeface="Times New Roman"/>
              </a:rPr>
              <a:t> Ag                     Given, standard potentials of Ag/Ag</a:t>
            </a:r>
            <a:r>
              <a:rPr lang="en-US" b="0" baseline="30000" dirty="0" smtClean="0">
                <a:latin typeface="Times New Roman"/>
                <a:cs typeface="Times New Roman"/>
              </a:rPr>
              <a:t>+</a:t>
            </a:r>
            <a:r>
              <a:rPr lang="en-US" b="0" dirty="0" smtClean="0">
                <a:latin typeface="Times New Roman"/>
                <a:cs typeface="Times New Roman"/>
              </a:rPr>
              <a:t> and Zn/Zn</a:t>
            </a:r>
            <a:r>
              <a:rPr lang="en-US" b="0" baseline="30000" dirty="0" smtClean="0">
                <a:latin typeface="Times New Roman"/>
                <a:cs typeface="Times New Roman"/>
              </a:rPr>
              <a:t>+2</a:t>
            </a:r>
            <a:r>
              <a:rPr lang="en-US" b="0" dirty="0" smtClean="0">
                <a:latin typeface="Times New Roman"/>
                <a:cs typeface="Times New Roman"/>
              </a:rPr>
              <a:t> are -0.80V and +0.76V, respectively.</a:t>
            </a:r>
          </a:p>
          <a:p>
            <a:pPr marL="457200" indent="-457200">
              <a:buNone/>
            </a:pPr>
            <a:r>
              <a:rPr lang="en-US" b="0" dirty="0" smtClean="0">
                <a:latin typeface="Times New Roman"/>
                <a:cs typeface="Times New Roman"/>
              </a:rPr>
              <a:t>	Also calculate the equilibrium constant.</a:t>
            </a:r>
          </a:p>
          <a:p>
            <a:pPr marL="457200" indent="-457200">
              <a:buAutoNum type="arabicPeriod"/>
            </a:pPr>
            <a:endParaRPr lang="en-US" b="0" dirty="0" smtClean="0">
              <a:latin typeface="Times New Roman"/>
              <a:cs typeface="Times New Roman"/>
            </a:endParaRPr>
          </a:p>
          <a:p>
            <a:pPr marL="457200" indent="-457200">
              <a:buNone/>
            </a:pPr>
            <a:endParaRPr lang="en-US" b="0" dirty="0" smtClean="0">
              <a:latin typeface="Times New Roman"/>
              <a:cs typeface="Times New Roman"/>
            </a:endParaRPr>
          </a:p>
          <a:p>
            <a:pPr marL="457200" indent="-457200">
              <a:buNone/>
            </a:pPr>
            <a:r>
              <a:rPr lang="en-US" b="0" dirty="0" smtClean="0">
                <a:latin typeface="Times New Roman"/>
                <a:cs typeface="Times New Roman"/>
              </a:rPr>
              <a:t>  Answer:  1.58V &amp; 1x10</a:t>
            </a:r>
            <a:r>
              <a:rPr lang="en-US" b="0" baseline="30000" dirty="0" smtClean="0">
                <a:latin typeface="Times New Roman"/>
                <a:cs typeface="Times New Roman"/>
              </a:rPr>
              <a:t>52</a:t>
            </a:r>
          </a:p>
          <a:p>
            <a:pPr marL="457200" indent="-457200">
              <a:buNone/>
            </a:pPr>
            <a:endParaRPr lang="en-US" b="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(Electrochemical Series)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    Arrangement of elements in increasing or decreasing order of standard reduction potentials.</a:t>
            </a:r>
          </a:p>
          <a:p>
            <a:pPr>
              <a:buNone/>
            </a:pPr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053080"/>
          <a:ext cx="583279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Equilibrium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E⁰ (volts)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Li</a:t>
                      </a:r>
                      <a:r>
                        <a:rPr lang="en-US" sz="2000" baseline="30000" dirty="0" smtClean="0">
                          <a:latin typeface="+mn-lt"/>
                        </a:rPr>
                        <a:t>+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Li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-3.03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K</a:t>
                      </a:r>
                      <a:r>
                        <a:rPr lang="en-US" sz="2000" baseline="30000" dirty="0" smtClean="0">
                          <a:latin typeface="+mn-lt"/>
                        </a:rPr>
                        <a:t>+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K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-2.92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Ca</a:t>
                      </a:r>
                      <a:r>
                        <a:rPr lang="en-US" sz="2000" baseline="30000" dirty="0" smtClean="0">
                          <a:latin typeface="+mn-lt"/>
                        </a:rPr>
                        <a:t>+2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Ca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-2.87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Na</a:t>
                      </a:r>
                      <a:r>
                        <a:rPr lang="en-US" sz="2000" baseline="30000" dirty="0" smtClean="0">
                          <a:latin typeface="+mn-lt"/>
                        </a:rPr>
                        <a:t>+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Na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-2.71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Mg</a:t>
                      </a:r>
                      <a:r>
                        <a:rPr lang="en-US" sz="2000" baseline="30000" dirty="0" smtClean="0">
                          <a:latin typeface="+mn-lt"/>
                        </a:rPr>
                        <a:t>+2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Mg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-2.37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Al</a:t>
                      </a:r>
                      <a:r>
                        <a:rPr lang="en-US" sz="2000" baseline="30000" dirty="0" smtClean="0">
                          <a:latin typeface="+mn-lt"/>
                        </a:rPr>
                        <a:t>+3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+ 3e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Al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-1.66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Zn</a:t>
                      </a:r>
                      <a:r>
                        <a:rPr lang="en-US" sz="2000" baseline="30000" dirty="0" smtClean="0">
                          <a:latin typeface="+mn-lt"/>
                        </a:rPr>
                        <a:t>+2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Zn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-0.76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52799" y="3656012"/>
            <a:ext cx="304801" cy="77788"/>
            <a:chOff x="3124200" y="3581400"/>
            <a:chExt cx="304801" cy="77788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12" name="Group 11"/>
          <p:cNvGrpSpPr/>
          <p:nvPr/>
        </p:nvGrpSpPr>
        <p:grpSpPr>
          <a:xfrm>
            <a:off x="3352799" y="4037012"/>
            <a:ext cx="304801" cy="77788"/>
            <a:chOff x="3124200" y="3581400"/>
            <a:chExt cx="304801" cy="77788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15" name="Group 14"/>
          <p:cNvGrpSpPr/>
          <p:nvPr/>
        </p:nvGrpSpPr>
        <p:grpSpPr>
          <a:xfrm>
            <a:off x="3352799" y="4418012"/>
            <a:ext cx="304801" cy="77788"/>
            <a:chOff x="3124200" y="3581400"/>
            <a:chExt cx="304801" cy="77788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18" name="Group 17"/>
          <p:cNvGrpSpPr/>
          <p:nvPr/>
        </p:nvGrpSpPr>
        <p:grpSpPr>
          <a:xfrm>
            <a:off x="3352799" y="4799012"/>
            <a:ext cx="304801" cy="77788"/>
            <a:chOff x="3124200" y="3581400"/>
            <a:chExt cx="304801" cy="7778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21" name="Group 20"/>
          <p:cNvGrpSpPr/>
          <p:nvPr/>
        </p:nvGrpSpPr>
        <p:grpSpPr>
          <a:xfrm>
            <a:off x="3352799" y="5180012"/>
            <a:ext cx="304801" cy="77788"/>
            <a:chOff x="3124200" y="3581400"/>
            <a:chExt cx="304801" cy="7778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24" name="Group 23"/>
          <p:cNvGrpSpPr/>
          <p:nvPr/>
        </p:nvGrpSpPr>
        <p:grpSpPr>
          <a:xfrm>
            <a:off x="3352799" y="5561012"/>
            <a:ext cx="304801" cy="77788"/>
            <a:chOff x="3124200" y="3581400"/>
            <a:chExt cx="304801" cy="77788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27" name="Group 26"/>
          <p:cNvGrpSpPr/>
          <p:nvPr/>
        </p:nvGrpSpPr>
        <p:grpSpPr>
          <a:xfrm>
            <a:off x="3352799" y="6018212"/>
            <a:ext cx="304801" cy="77788"/>
            <a:chOff x="3124200" y="3581400"/>
            <a:chExt cx="304801" cy="77788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295401"/>
          <a:ext cx="66294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Equilibrium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E⁰ (volts)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Fe</a:t>
                      </a:r>
                      <a:r>
                        <a:rPr lang="en-US" sz="2000" baseline="30000" dirty="0" smtClean="0">
                          <a:latin typeface="+mn-lt"/>
                        </a:rPr>
                        <a:t>+2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Fe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-0.44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Pb</a:t>
                      </a:r>
                      <a:r>
                        <a:rPr lang="en-US" sz="2000" baseline="30000" dirty="0" smtClean="0">
                          <a:latin typeface="+mn-lt"/>
                        </a:rPr>
                        <a:t>+2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</a:t>
                      </a:r>
                      <a:r>
                        <a:rPr lang="en-US" sz="2000" dirty="0" err="1" smtClean="0">
                          <a:latin typeface="+mn-lt"/>
                        </a:rPr>
                        <a:t>Pb</a:t>
                      </a:r>
                      <a:r>
                        <a:rPr lang="en-US" sz="2000" dirty="0" smtClean="0">
                          <a:latin typeface="+mn-lt"/>
                        </a:rPr>
                        <a:t>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-0.13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2H</a:t>
                      </a:r>
                      <a:r>
                        <a:rPr lang="en-US" sz="2000" baseline="30000" dirty="0" smtClean="0">
                          <a:latin typeface="+mn-lt"/>
                        </a:rPr>
                        <a:t>+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H</a:t>
                      </a:r>
                      <a:r>
                        <a:rPr lang="en-US" sz="2000" baseline="-25000" dirty="0" smtClean="0">
                          <a:latin typeface="+mn-lt"/>
                        </a:rPr>
                        <a:t>2</a:t>
                      </a:r>
                      <a:r>
                        <a:rPr lang="en-US" sz="2000" dirty="0" smtClean="0">
                          <a:latin typeface="+mn-lt"/>
                        </a:rPr>
                        <a:t>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Cu</a:t>
                      </a:r>
                      <a:r>
                        <a:rPr lang="en-US" sz="2000" baseline="30000" dirty="0" smtClean="0">
                          <a:latin typeface="+mn-lt"/>
                        </a:rPr>
                        <a:t>+2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Cu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+0.34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Fe</a:t>
                      </a:r>
                      <a:r>
                        <a:rPr lang="en-US" sz="2000" baseline="30000" dirty="0" smtClean="0">
                          <a:latin typeface="+mn-lt"/>
                        </a:rPr>
                        <a:t>+3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Fe</a:t>
                      </a:r>
                      <a:r>
                        <a:rPr lang="en-US" sz="2000" baseline="30000" dirty="0" smtClean="0">
                          <a:latin typeface="+mn-lt"/>
                        </a:rPr>
                        <a:t>+2</a:t>
                      </a:r>
                      <a:r>
                        <a:rPr lang="en-US" sz="2000" dirty="0" smtClean="0">
                          <a:latin typeface="+mn-lt"/>
                        </a:rPr>
                        <a:t>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+0.77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 Ag</a:t>
                      </a:r>
                      <a:r>
                        <a:rPr lang="en-US" sz="2000" baseline="30000" dirty="0" smtClean="0">
                          <a:latin typeface="+mn-lt"/>
                        </a:rPr>
                        <a:t>+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Ag 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+0.80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 Cl</a:t>
                      </a:r>
                      <a:r>
                        <a:rPr lang="en-US" sz="2000" baseline="-25000" dirty="0" smtClean="0">
                          <a:latin typeface="+mn-lt"/>
                        </a:rPr>
                        <a:t>2</a:t>
                      </a:r>
                      <a:r>
                        <a:rPr lang="en-US" sz="2000" dirty="0" smtClean="0">
                          <a:latin typeface="+mn-lt"/>
                        </a:rPr>
                        <a:t> (g) + 2e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2Cl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+1.36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Au</a:t>
                      </a:r>
                      <a:r>
                        <a:rPr lang="en-US" sz="2000" baseline="30000" dirty="0" smtClean="0">
                          <a:latin typeface="+mn-lt"/>
                        </a:rPr>
                        <a:t>+3</a:t>
                      </a:r>
                      <a:r>
                        <a:rPr lang="en-US" sz="2000" dirty="0" smtClean="0">
                          <a:latin typeface="+mn-lt"/>
                        </a:rPr>
                        <a:t> (</a:t>
                      </a:r>
                      <a:r>
                        <a:rPr lang="en-US" sz="2000" dirty="0" err="1" smtClean="0">
                          <a:latin typeface="+mn-lt"/>
                        </a:rPr>
                        <a:t>aq</a:t>
                      </a:r>
                      <a:r>
                        <a:rPr lang="en-US" sz="2000" dirty="0" smtClean="0">
                          <a:latin typeface="+mn-lt"/>
                        </a:rPr>
                        <a:t>) + 3e</a:t>
                      </a:r>
                      <a:r>
                        <a:rPr lang="en-US" sz="2000" baseline="30000" dirty="0" smtClean="0"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latin typeface="+mn-lt"/>
                        </a:rPr>
                        <a:t>         Au(s)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+1.50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52800" y="1981200"/>
            <a:ext cx="304801" cy="77788"/>
            <a:chOff x="3124200" y="3581400"/>
            <a:chExt cx="304801" cy="77788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8" name="Group 7"/>
          <p:cNvGrpSpPr/>
          <p:nvPr/>
        </p:nvGrpSpPr>
        <p:grpSpPr>
          <a:xfrm>
            <a:off x="3352800" y="2438400"/>
            <a:ext cx="304801" cy="77788"/>
            <a:chOff x="3124200" y="3581400"/>
            <a:chExt cx="304801" cy="77788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11" name="Group 10"/>
          <p:cNvGrpSpPr/>
          <p:nvPr/>
        </p:nvGrpSpPr>
        <p:grpSpPr>
          <a:xfrm>
            <a:off x="3352800" y="2895600"/>
            <a:ext cx="304801" cy="77788"/>
            <a:chOff x="3124200" y="3581400"/>
            <a:chExt cx="304801" cy="77788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14" name="Group 13"/>
          <p:cNvGrpSpPr/>
          <p:nvPr/>
        </p:nvGrpSpPr>
        <p:grpSpPr>
          <a:xfrm>
            <a:off x="3352800" y="3429000"/>
            <a:ext cx="304801" cy="77788"/>
            <a:chOff x="3124200" y="3581400"/>
            <a:chExt cx="304801" cy="77788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17" name="Group 16"/>
          <p:cNvGrpSpPr/>
          <p:nvPr/>
        </p:nvGrpSpPr>
        <p:grpSpPr>
          <a:xfrm>
            <a:off x="3352800" y="3810000"/>
            <a:ext cx="304801" cy="77788"/>
            <a:chOff x="3124200" y="3581400"/>
            <a:chExt cx="304801" cy="7778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20" name="Group 19"/>
          <p:cNvGrpSpPr/>
          <p:nvPr/>
        </p:nvGrpSpPr>
        <p:grpSpPr>
          <a:xfrm>
            <a:off x="3352800" y="4267200"/>
            <a:ext cx="304801" cy="77788"/>
            <a:chOff x="3124200" y="3581400"/>
            <a:chExt cx="304801" cy="77788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23" name="Group 22"/>
          <p:cNvGrpSpPr/>
          <p:nvPr/>
        </p:nvGrpSpPr>
        <p:grpSpPr>
          <a:xfrm>
            <a:off x="3352800" y="4724400"/>
            <a:ext cx="304801" cy="77788"/>
            <a:chOff x="3124200" y="3581400"/>
            <a:chExt cx="304801" cy="77788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  <p:grpSp>
        <p:nvGrpSpPr>
          <p:cNvPr id="26" name="Group 25"/>
          <p:cNvGrpSpPr/>
          <p:nvPr/>
        </p:nvGrpSpPr>
        <p:grpSpPr>
          <a:xfrm>
            <a:off x="3352800" y="5181600"/>
            <a:ext cx="304801" cy="77788"/>
            <a:chOff x="3124200" y="3581400"/>
            <a:chExt cx="304801" cy="77788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3124200" y="35814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 rot="10800000">
              <a:off x="3124201" y="3657600"/>
              <a:ext cx="304800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dist="107763" dir="2700000" algn="ctr" rotWithShape="0">
                <a:schemeClr val="accent1"/>
              </a:outerShdw>
            </a:effectLst>
          </p:spPr>
        </p:cxnSp>
      </p:grp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0" dirty="0" smtClean="0"/>
              <a:t>Prediction of oxidizing or reducing ability.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Calculating cell EMF.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Determination of solubility of sparingly soluble salts.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Predicting feasibility of reaction.</a:t>
            </a:r>
          </a:p>
          <a:p>
            <a:pPr marL="857250" indent="342900"/>
            <a:r>
              <a:rPr lang="en-US" b="0" dirty="0" smtClean="0"/>
              <a:t>Possibility of displacement of one metal by   </a:t>
            </a:r>
            <a:br>
              <a:rPr lang="en-US" b="0" dirty="0" smtClean="0"/>
            </a:br>
            <a:r>
              <a:rPr lang="en-US" b="0" dirty="0" smtClean="0"/>
              <a:t>     other from its solution.</a:t>
            </a:r>
          </a:p>
          <a:p>
            <a:pPr marL="857250" indent="342900"/>
            <a:r>
              <a:rPr lang="en-US" b="0" dirty="0" smtClean="0"/>
              <a:t>Possibility of displacement of hydrogen by </a:t>
            </a:r>
            <a:br>
              <a:rPr lang="en-US" b="0" dirty="0" smtClean="0"/>
            </a:br>
            <a:r>
              <a:rPr lang="en-US" b="0" dirty="0" smtClean="0"/>
              <a:t>     metal from solution.</a:t>
            </a:r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AutoNum type="arabicPeriod"/>
            </a:pP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entagon 120"/>
          <p:cNvSpPr/>
          <p:nvPr/>
        </p:nvSpPr>
        <p:spPr bwMode="auto">
          <a:xfrm>
            <a:off x="1524000" y="0"/>
            <a:ext cx="7162800" cy="1066800"/>
          </a:xfrm>
          <a:prstGeom prst="homePlat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0" y="2438400"/>
            <a:ext cx="4114800" cy="2895600"/>
            <a:chOff x="3429000" y="2286000"/>
            <a:chExt cx="1981200" cy="1905000"/>
          </a:xfrm>
        </p:grpSpPr>
        <p:sp>
          <p:nvSpPr>
            <p:cNvPr id="8" name="Oval 7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harsh" dir="t">
                <a:rot lat="0" lon="0" rev="1800000"/>
              </a:lightRig>
            </a:scene3d>
            <a:sp3d prstMaterial="softEdge">
              <a:bevelT w="304800" h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  <a:scene3d>
              <a:camera prst="orthographicFront"/>
              <a:lightRig rig="harsh" dir="t">
                <a:rot lat="0" lon="0" rev="18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Learning points</a:t>
              </a:r>
              <a:endParaRPr lang="en-US" sz="2800" b="1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3962400" y="1371600"/>
            <a:ext cx="4876800" cy="1143000"/>
            <a:chOff x="6553200" y="2456544"/>
            <a:chExt cx="2133600" cy="591456"/>
          </a:xfrm>
        </p:grpSpPr>
        <p:sp>
          <p:nvSpPr>
            <p:cNvPr id="32" name="Rounded Rectangle 31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2514600"/>
              <a:ext cx="2133600" cy="27074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Conductometric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titrations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4267200" y="3733800"/>
            <a:ext cx="4495800" cy="838200"/>
            <a:chOff x="6400800" y="3352800"/>
            <a:chExt cx="2028372" cy="533400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6400800" y="3352800"/>
              <a:ext cx="2028372" cy="533400"/>
            </a:xfrm>
            <a:prstGeom prst="roundRect">
              <a:avLst>
                <a:gd name="adj" fmla="val 30953"/>
              </a:avLst>
            </a:prstGeom>
            <a:solidFill>
              <a:srgbClr val="CC0099"/>
            </a:solidFill>
            <a:ln>
              <a:solidFill>
                <a:srgbClr val="FF33CC"/>
              </a:solidFill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3399972"/>
              <a:ext cx="1676400" cy="255839"/>
            </a:xfrm>
            <a:prstGeom prst="rect">
              <a:avLst/>
            </a:prstGeom>
            <a:noFill/>
            <a:ln>
              <a:noFill/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SA  Vs.  SB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4267200" y="4724400"/>
            <a:ext cx="4495800" cy="914400"/>
            <a:chOff x="6477000" y="4114800"/>
            <a:chExt cx="22098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6477000" y="4114800"/>
              <a:ext cx="2209800" cy="609600"/>
            </a:xfrm>
            <a:prstGeom prst="roundRect">
              <a:avLst>
                <a:gd name="adj" fmla="val 30953"/>
              </a:avLst>
            </a:prstGeom>
            <a:solidFill>
              <a:srgbClr val="FF66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59138" y="4201886"/>
              <a:ext cx="1226534" cy="389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  Vs.  WB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4343400" y="5791200"/>
            <a:ext cx="4495800" cy="762000"/>
            <a:chOff x="6553200" y="5334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41375" y="5410200"/>
              <a:ext cx="1376155" cy="526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WA   Vs.  SB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 bwMode="auto">
          <a:xfrm>
            <a:off x="1371600" y="0"/>
            <a:ext cx="6172200" cy="91440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 smtClean="0">
                <a:solidFill>
                  <a:srgbClr val="FFFF00"/>
                </a:solidFill>
                <a:effectLst/>
                <a:latin typeface="Arial Rounded MT Bold" pitchFamily="34" charset="0"/>
              </a:rPr>
              <a:t>     Instrumental analysis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pic>
        <p:nvPicPr>
          <p:cNvPr id="50" name="Picture 49" descr="logo-roun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52600" cy="13716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 bwMode="auto">
          <a:xfrm>
            <a:off x="6248400" y="2590800"/>
            <a:ext cx="457200" cy="990600"/>
          </a:xfrm>
          <a:prstGeom prst="downArrow">
            <a:avLst/>
          </a:prstGeom>
          <a:solidFill>
            <a:srgbClr val="A0204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458200" cy="1143000"/>
          </a:xfrm>
        </p:spPr>
        <p:txBody>
          <a:bodyPr/>
          <a:lstStyle/>
          <a:p>
            <a:r>
              <a:rPr lang="en-US" sz="3200" dirty="0" err="1" smtClean="0"/>
              <a:t>HCl</a:t>
            </a:r>
            <a:r>
              <a:rPr lang="en-US" sz="3200" dirty="0" smtClean="0"/>
              <a:t>   +  </a:t>
            </a:r>
            <a:r>
              <a:rPr lang="en-US" sz="3200" dirty="0" err="1" smtClean="0"/>
              <a:t>NaOH</a:t>
            </a:r>
            <a:r>
              <a:rPr lang="en-US" sz="3200" dirty="0" smtClean="0"/>
              <a:t>                     </a:t>
            </a:r>
            <a:r>
              <a:rPr lang="en-US" sz="3200" dirty="0" err="1" smtClean="0"/>
              <a:t>Na</a:t>
            </a:r>
            <a:r>
              <a:rPr lang="en-US" sz="3200" baseline="30000" dirty="0" err="1" smtClean="0"/>
              <a:t>+</a:t>
            </a:r>
            <a:r>
              <a:rPr lang="en-US" sz="3200" dirty="0" err="1" smtClean="0"/>
              <a:t>Cl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  +     H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0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696200" cy="41148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HCl</a:t>
            </a:r>
            <a:r>
              <a:rPr lang="en-US" dirty="0" smtClean="0"/>
              <a:t>				Base</a:t>
            </a:r>
          </a:p>
          <a:p>
            <a:r>
              <a:rPr lang="en-US" dirty="0" smtClean="0"/>
              <a:t>N1   =    ?				N2   =   Given</a:t>
            </a:r>
          </a:p>
          <a:p>
            <a:r>
              <a:rPr lang="en-US" dirty="0" smtClean="0"/>
              <a:t>V1   =   20ml(say)			V2   =  from graph</a:t>
            </a:r>
          </a:p>
          <a:p>
            <a:endParaRPr lang="en-US" dirty="0" smtClean="0"/>
          </a:p>
          <a:p>
            <a:r>
              <a:rPr lang="en-US" dirty="0" smtClean="0"/>
              <a:t>N1V1   =  N2V2</a:t>
            </a:r>
          </a:p>
          <a:p>
            <a:endParaRPr lang="en-US" dirty="0" smtClean="0"/>
          </a:p>
          <a:p>
            <a:r>
              <a:rPr lang="en-US" dirty="0" smtClean="0"/>
              <a:t>N1  ca be evaluated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33400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an  acid base reaction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657600" y="1752600"/>
            <a:ext cx="1524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acid  vs. strong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7467600" cy="3962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609600" y="44196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3581402" y="3657599"/>
            <a:ext cx="2362199" cy="19049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>
            <a:off x="2133600" y="3429000"/>
            <a:ext cx="2362200" cy="220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3657600" y="5562600"/>
            <a:ext cx="76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905000"/>
            <a:ext cx="640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 +  </a:t>
            </a:r>
            <a:r>
              <a:rPr lang="en-US" dirty="0" err="1" smtClean="0"/>
              <a:t>NaOH</a:t>
            </a:r>
            <a:r>
              <a:rPr lang="en-US" dirty="0" smtClean="0"/>
              <a:t>                     </a:t>
            </a:r>
            <a:r>
              <a:rPr lang="en-US" dirty="0" err="1" smtClean="0"/>
              <a:t>Na</a:t>
            </a:r>
            <a:r>
              <a:rPr lang="en-US" baseline="30000" dirty="0" err="1" smtClean="0"/>
              <a:t>+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  +    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114800" y="2133600"/>
            <a:ext cx="990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26" name="Oval 25"/>
          <p:cNvSpPr/>
          <p:nvPr/>
        </p:nvSpPr>
        <p:spPr bwMode="auto">
          <a:xfrm>
            <a:off x="30480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981200" y="3352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590800" y="3810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67200" y="4876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724400" y="4495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5400" y="4114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Cloud 22"/>
          <p:cNvSpPr/>
          <p:nvPr/>
        </p:nvSpPr>
        <p:spPr bwMode="auto">
          <a:xfrm>
            <a:off x="4572000" y="2286000"/>
            <a:ext cx="2438400" cy="9144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5146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point?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23" grpId="0" animBg="1"/>
      <p:bldP spid="23" grpId="1" animBg="1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Conductance / unit volume</a:t>
            </a:r>
          </a:p>
          <a:p>
            <a:endParaRPr lang="en-US" b="0" dirty="0" smtClean="0"/>
          </a:p>
          <a:p>
            <a:r>
              <a:rPr lang="en-US" b="0" dirty="0" smtClean="0"/>
              <a:t>κ = 1/</a:t>
            </a:r>
            <a:r>
              <a:rPr lang="el-GR" b="0" dirty="0" smtClean="0"/>
              <a:t>ρ</a:t>
            </a:r>
            <a:r>
              <a:rPr lang="en-US" b="0" dirty="0" smtClean="0"/>
              <a:t> = </a:t>
            </a:r>
            <a:r>
              <a:rPr lang="en-US" b="0" dirty="0" err="1" smtClean="0"/>
              <a:t>C.l</a:t>
            </a:r>
            <a:r>
              <a:rPr lang="en-US" b="0" dirty="0" smtClean="0"/>
              <a:t>/A</a:t>
            </a:r>
          </a:p>
          <a:p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l-GR" b="0" dirty="0" smtClean="0"/>
              <a:t>Ω</a:t>
            </a:r>
            <a:r>
              <a:rPr lang="en-US" b="0" baseline="30000" dirty="0" smtClean="0"/>
              <a:t>-1</a:t>
            </a:r>
            <a:r>
              <a:rPr lang="en-US" b="0" dirty="0" smtClean="0"/>
              <a:t>cm</a:t>
            </a:r>
            <a:r>
              <a:rPr lang="en-US" b="0" baseline="30000" dirty="0" smtClean="0"/>
              <a:t>-1</a:t>
            </a:r>
          </a:p>
          <a:p>
            <a:endParaRPr lang="en-US" b="0" dirty="0" smtClean="0"/>
          </a:p>
          <a:p>
            <a:r>
              <a:rPr lang="en-US" dirty="0" smtClean="0"/>
              <a:t>Effect of dilution: </a:t>
            </a:r>
            <a:r>
              <a:rPr lang="en-US" b="0" dirty="0" smtClean="0"/>
              <a:t>It decreases.</a:t>
            </a:r>
          </a:p>
          <a:p>
            <a:endParaRPr lang="en-US" b="0" dirty="0" smtClean="0"/>
          </a:p>
          <a:p>
            <a:r>
              <a:rPr lang="en-US" dirty="0" smtClean="0"/>
              <a:t>Specific </a:t>
            </a:r>
            <a:r>
              <a:rPr lang="en-US" dirty="0" err="1" smtClean="0"/>
              <a:t>conductanceof</a:t>
            </a:r>
            <a:r>
              <a:rPr lang="en-US" dirty="0" smtClean="0"/>
              <a:t> N/50 </a:t>
            </a:r>
            <a:r>
              <a:rPr lang="en-US" dirty="0" err="1" smtClean="0"/>
              <a:t>KCl</a:t>
            </a:r>
            <a:r>
              <a:rPr lang="en-US" dirty="0" smtClean="0"/>
              <a:t> </a:t>
            </a:r>
            <a:r>
              <a:rPr lang="en-US" b="0" dirty="0" smtClean="0"/>
              <a:t>=                      </a:t>
            </a:r>
            <a:br>
              <a:rPr lang="en-US" b="0" dirty="0" smtClean="0"/>
            </a:br>
            <a:r>
              <a:rPr lang="en-US" b="0" dirty="0" smtClean="0"/>
              <a:t>                                                      0.002765ohm-1cm-1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0" dirty="0" smtClean="0"/>
          </a:p>
          <a:p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acid  vs. weak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609600" y="44196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3657602" y="4724400"/>
            <a:ext cx="2895599" cy="3809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>
            <a:off x="2133600" y="3429000"/>
            <a:ext cx="2362200" cy="220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3467100" y="5524500"/>
            <a:ext cx="838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1905000"/>
            <a:ext cx="657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 +  NH</a:t>
            </a:r>
            <a:r>
              <a:rPr lang="en-US" baseline="-25000" dirty="0" smtClean="0"/>
              <a:t>4</a:t>
            </a:r>
            <a:r>
              <a:rPr lang="en-US" dirty="0" smtClean="0"/>
              <a:t>OH                     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dirty="0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  +    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419600" y="2133600"/>
            <a:ext cx="990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514600" y="3733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971800" y="4191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52800" y="4495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91000" y="4876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24400" y="48006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334000" y="4724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19800" y="4648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57400" y="3352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Cloud 27"/>
          <p:cNvSpPr/>
          <p:nvPr/>
        </p:nvSpPr>
        <p:spPr bwMode="auto">
          <a:xfrm>
            <a:off x="4114800" y="2514600"/>
            <a:ext cx="3124200" cy="19050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5400" y="32004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point?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2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acid  vs. strong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609600" y="44196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390900" y="3162300"/>
            <a:ext cx="2743203" cy="23622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>
            <a:stCxn id="16" idx="3"/>
          </p:cNvCxnSpPr>
          <p:nvPr/>
        </p:nvCxnSpPr>
        <p:spPr bwMode="auto">
          <a:xfrm rot="5400000" flipH="1" flipV="1">
            <a:off x="3424378" y="3467100"/>
            <a:ext cx="880922" cy="354792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3695700" y="5600700"/>
            <a:ext cx="6858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821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COOH   +  </a:t>
            </a:r>
            <a:r>
              <a:rPr lang="en-US" dirty="0" err="1" smtClean="0"/>
              <a:t>NaOH</a:t>
            </a:r>
            <a:r>
              <a:rPr lang="en-US" dirty="0" smtClean="0"/>
              <a:t>     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Na</a:t>
            </a:r>
            <a:r>
              <a:rPr lang="en-US" baseline="30000" dirty="0" smtClean="0"/>
              <a:t>+</a:t>
            </a:r>
            <a:r>
              <a:rPr lang="en-US" dirty="0" smtClean="0"/>
              <a:t>  +    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038600" y="1981200"/>
            <a:ext cx="990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590800" y="5410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81400" y="5105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5486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14800" y="4876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572000" y="4343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29200" y="3810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486400" y="3200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048000" y="5257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400" dirty="0" smtClean="0"/>
              <a:t>Mixture of two acids vs.  strong 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</a:t>
            </a:r>
            <a:r>
              <a:rPr lang="en-US" dirty="0" err="1" smtClean="0"/>
              <a:t>NaOH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COOH</a:t>
            </a:r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190500" y="40005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4419600" y="2438400"/>
            <a:ext cx="3581400" cy="2438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276600" y="4267200"/>
            <a:ext cx="23622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2857500" y="5219700"/>
            <a:ext cx="14478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47800"/>
            <a:ext cx="959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+  CH</a:t>
            </a:r>
            <a:r>
              <a:rPr lang="en-US" baseline="-25000" dirty="0" smtClean="0"/>
              <a:t>3</a:t>
            </a:r>
            <a:r>
              <a:rPr lang="en-US" dirty="0" smtClean="0"/>
              <a:t>COOH   +  </a:t>
            </a:r>
            <a:r>
              <a:rPr lang="en-US" dirty="0" err="1" smtClean="0"/>
              <a:t>NaOH</a:t>
            </a:r>
            <a:r>
              <a:rPr lang="en-US" dirty="0" smtClean="0"/>
              <a:t>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Na</a:t>
            </a:r>
            <a:r>
              <a:rPr lang="en-US" baseline="30000" dirty="0" smtClean="0"/>
              <a:t>+</a:t>
            </a:r>
            <a:r>
              <a:rPr lang="en-US" dirty="0" smtClean="0"/>
              <a:t> + </a:t>
            </a:r>
            <a:r>
              <a:rPr lang="en-US" dirty="0" err="1" smtClean="0"/>
              <a:t>NaCl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114800" y="1676400"/>
            <a:ext cx="1073137" cy="44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438400" y="3048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76600" y="4114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2590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62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24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486400" y="3962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960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956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rot="16200000" flipV="1">
            <a:off x="1904999" y="2895601"/>
            <a:ext cx="2286001" cy="18287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1" name="Oval 30"/>
          <p:cNvSpPr/>
          <p:nvPr/>
        </p:nvSpPr>
        <p:spPr bwMode="auto">
          <a:xfrm>
            <a:off x="7239000" y="2819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553200" y="3200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4457700" y="5143500"/>
            <a:ext cx="1600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2895600" y="297180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1" grpId="0" animBg="1"/>
      <p:bldP spid="22" grpId="0" animBg="1"/>
      <p:bldP spid="22" grpId="1" animBg="1"/>
      <p:bldP spid="23" grpId="0" animBg="1"/>
      <p:bldP spid="27" grpId="0" animBg="1"/>
      <p:bldP spid="31" grpId="0" animBg="1"/>
      <p:bldP spid="32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400" dirty="0" smtClean="0"/>
              <a:t>Mixture of two acids vs.  strong 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						</a:t>
            </a:r>
            <a:r>
              <a:rPr lang="en-US" dirty="0" err="1" smtClean="0"/>
              <a:t>NaOH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 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190500" y="40005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4419600" y="2438400"/>
            <a:ext cx="3581400" cy="2438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276600" y="4267200"/>
            <a:ext cx="23622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2857500" y="5219700"/>
            <a:ext cx="14478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47800"/>
            <a:ext cx="959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+  CH</a:t>
            </a:r>
            <a:r>
              <a:rPr lang="en-US" baseline="-25000" dirty="0" smtClean="0"/>
              <a:t>3</a:t>
            </a:r>
            <a:r>
              <a:rPr lang="en-US" dirty="0" smtClean="0"/>
              <a:t>COOH   +  </a:t>
            </a:r>
            <a:r>
              <a:rPr lang="en-US" dirty="0" err="1" smtClean="0"/>
              <a:t>NaOH</a:t>
            </a:r>
            <a:r>
              <a:rPr lang="en-US" dirty="0" smtClean="0"/>
              <a:t>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Na</a:t>
            </a:r>
            <a:r>
              <a:rPr lang="en-US" baseline="30000" dirty="0" smtClean="0"/>
              <a:t>+</a:t>
            </a:r>
            <a:r>
              <a:rPr lang="en-US" dirty="0" smtClean="0"/>
              <a:t> + </a:t>
            </a:r>
            <a:r>
              <a:rPr lang="en-US" dirty="0" err="1" smtClean="0"/>
              <a:t>NaCl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114800" y="1676400"/>
            <a:ext cx="1073137" cy="44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438400" y="3048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76600" y="4114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2590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62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24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486400" y="3962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960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956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rot="16200000" flipV="1">
            <a:off x="1904999" y="2895601"/>
            <a:ext cx="2286001" cy="18287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1" name="Oval 30"/>
          <p:cNvSpPr/>
          <p:nvPr/>
        </p:nvSpPr>
        <p:spPr bwMode="auto">
          <a:xfrm>
            <a:off x="7239000" y="2819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553200" y="3200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4457700" y="5143500"/>
            <a:ext cx="1600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2895600" y="297180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0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1" grpId="0" animBg="1"/>
      <p:bldP spid="22" grpId="0" animBg="1"/>
      <p:bldP spid="23" grpId="0" animBg="1"/>
      <p:bldP spid="27" grpId="0" animBg="1"/>
      <p:bldP spid="31" grpId="0" animBg="1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15875"/>
            <a:ext cx="10134600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Molar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Conductance of all the ions present in one mole of electrolyte in the solution.</a:t>
            </a:r>
          </a:p>
          <a:p>
            <a:endParaRPr lang="en-GB" b="0" dirty="0" smtClean="0"/>
          </a:p>
          <a:p>
            <a:r>
              <a:rPr lang="en-GB" b="0" dirty="0" err="1" smtClean="0"/>
              <a:t>λ</a:t>
            </a:r>
            <a:r>
              <a:rPr lang="en-GB" b="0" baseline="-25000" dirty="0" err="1" smtClean="0"/>
              <a:t>m</a:t>
            </a:r>
            <a:r>
              <a:rPr lang="en-GB" b="0" dirty="0" smtClean="0"/>
              <a:t> = </a:t>
            </a:r>
            <a:r>
              <a:rPr lang="el-GR" b="0" dirty="0" smtClean="0"/>
              <a:t>κ</a:t>
            </a:r>
            <a:r>
              <a:rPr lang="en-US" b="0" dirty="0" smtClean="0"/>
              <a:t>.V = 1000</a:t>
            </a:r>
            <a:r>
              <a:rPr lang="el-GR" b="0" dirty="0" smtClean="0"/>
              <a:t> κ</a:t>
            </a:r>
            <a:r>
              <a:rPr lang="en-US" b="0" dirty="0" smtClean="0"/>
              <a:t> / C</a:t>
            </a:r>
          </a:p>
          <a:p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l-GR" b="0" dirty="0" smtClean="0"/>
              <a:t>Ω</a:t>
            </a:r>
            <a:r>
              <a:rPr lang="en-US" b="0" baseline="30000" dirty="0" smtClean="0"/>
              <a:t>-1</a:t>
            </a:r>
            <a:r>
              <a:rPr lang="en-US" b="0" dirty="0" smtClean="0"/>
              <a:t>cm</a:t>
            </a:r>
            <a:r>
              <a:rPr lang="en-US" b="0" baseline="30000" dirty="0" smtClean="0"/>
              <a:t>2</a:t>
            </a:r>
            <a:r>
              <a:rPr lang="en-US" b="0" dirty="0" smtClean="0"/>
              <a:t>mole</a:t>
            </a:r>
            <a:r>
              <a:rPr lang="en-US" b="0" baseline="30000" dirty="0" smtClean="0"/>
              <a:t>-1</a:t>
            </a:r>
          </a:p>
          <a:p>
            <a:endParaRPr lang="en-US" b="0" dirty="0" smtClean="0"/>
          </a:p>
          <a:p>
            <a:r>
              <a:rPr lang="en-US" dirty="0" smtClean="0"/>
              <a:t>Effect on dilution: </a:t>
            </a:r>
            <a:r>
              <a:rPr lang="en-US" b="0" dirty="0" smtClean="0"/>
              <a:t>It increases.</a:t>
            </a:r>
            <a:endParaRPr lang="en-GB" dirty="0" smtClean="0"/>
          </a:p>
          <a:p>
            <a:pPr>
              <a:buNone/>
              <a:defRPr/>
            </a:pPr>
            <a:endParaRPr lang="en-GB" dirty="0" smtClean="0"/>
          </a:p>
          <a:p>
            <a:endParaRPr lang="en-GB" b="0" dirty="0" smtClean="0"/>
          </a:p>
          <a:p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Conductance of all the ions present in one gram equivalent of electrolyte in  the solution.</a:t>
            </a:r>
          </a:p>
          <a:p>
            <a:endParaRPr lang="en-GB" b="0" dirty="0" smtClean="0"/>
          </a:p>
          <a:p>
            <a:r>
              <a:rPr lang="el-GR" b="0" dirty="0" smtClean="0"/>
              <a:t>λ</a:t>
            </a:r>
            <a:r>
              <a:rPr lang="en-US" b="0" baseline="-25000" dirty="0" err="1" smtClean="0"/>
              <a:t>eq</a:t>
            </a:r>
            <a:r>
              <a:rPr lang="en-US" b="0" dirty="0" smtClean="0"/>
              <a:t> = </a:t>
            </a:r>
            <a:r>
              <a:rPr lang="el-GR" b="0" dirty="0" smtClean="0"/>
              <a:t>κ</a:t>
            </a:r>
            <a:r>
              <a:rPr lang="en-US" b="0" dirty="0" smtClean="0"/>
              <a:t>.V = 1000</a:t>
            </a:r>
            <a:r>
              <a:rPr lang="el-GR" b="0" dirty="0" smtClean="0"/>
              <a:t> κ</a:t>
            </a:r>
            <a:r>
              <a:rPr lang="en-US" b="0" dirty="0" smtClean="0"/>
              <a:t> / C</a:t>
            </a:r>
          </a:p>
          <a:p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l-GR" b="0" dirty="0" smtClean="0"/>
              <a:t>Ω</a:t>
            </a:r>
            <a:r>
              <a:rPr lang="en-US" b="0" baseline="30000" dirty="0" smtClean="0"/>
              <a:t>-1</a:t>
            </a:r>
            <a:r>
              <a:rPr lang="en-US" b="0" dirty="0" smtClean="0"/>
              <a:t>cm</a:t>
            </a:r>
            <a:r>
              <a:rPr lang="en-US" b="0" baseline="30000" dirty="0" smtClean="0"/>
              <a:t>2</a:t>
            </a:r>
            <a:r>
              <a:rPr lang="en-US" b="0" dirty="0" smtClean="0"/>
              <a:t>equivalent</a:t>
            </a:r>
            <a:r>
              <a:rPr lang="en-US" b="0" baseline="30000" dirty="0" smtClean="0"/>
              <a:t>-1</a:t>
            </a:r>
          </a:p>
          <a:p>
            <a:endParaRPr lang="en-US" b="0" dirty="0" smtClean="0"/>
          </a:p>
          <a:p>
            <a:r>
              <a:rPr lang="en-US" dirty="0" smtClean="0"/>
              <a:t>Effect on dilution: </a:t>
            </a:r>
            <a:r>
              <a:rPr lang="en-US" b="0" dirty="0" smtClean="0"/>
              <a:t>It increases.</a:t>
            </a:r>
            <a:endParaRPr lang="en-GB" dirty="0" smtClean="0"/>
          </a:p>
          <a:p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x = l/A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x = Observed resistance / Specific resistance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x = Specific conductance / Observed conductance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n-US" b="0" dirty="0" smtClean="0"/>
              <a:t>cm</a:t>
            </a:r>
            <a:r>
              <a:rPr lang="en-US" b="0" baseline="30000" dirty="0" smtClean="0"/>
              <a:t>-1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Degree of dissociation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1214438" y="2786063"/>
            <a:ext cx="673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α</a:t>
            </a:r>
            <a:r>
              <a:rPr lang="en-GB"/>
              <a:t>  =</a:t>
            </a: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2428875" y="2428875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>
                <a:effectLst/>
              </a:rPr>
              <a:t>λ</a:t>
            </a:r>
            <a:r>
              <a:rPr lang="en-GB" baseline="-25000" dirty="0">
                <a:effectLst/>
              </a:rPr>
              <a:t>c</a:t>
            </a:r>
          </a:p>
        </p:txBody>
      </p:sp>
      <p:cxnSp>
        <p:nvCxnSpPr>
          <p:cNvPr id="24584" name="Straight Connector 10"/>
          <p:cNvCxnSpPr>
            <a:cxnSpLocks noChangeShapeType="1"/>
          </p:cNvCxnSpPr>
          <p:nvPr/>
        </p:nvCxnSpPr>
        <p:spPr bwMode="auto">
          <a:xfrm>
            <a:off x="2428875" y="2928938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2428875" y="3000375"/>
            <a:ext cx="48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>
                <a:effectLst/>
              </a:rPr>
              <a:t>λ</a:t>
            </a:r>
            <a:r>
              <a:rPr lang="el-GR" baseline="-25000" dirty="0">
                <a:effectLst/>
              </a:rPr>
              <a:t>∞</a:t>
            </a:r>
            <a:endParaRPr lang="en-GB" baseline="-25000" dirty="0">
              <a:effectLst/>
            </a:endParaRP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3581400" y="2286001"/>
            <a:ext cx="5181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>
                <a:effectLst/>
              </a:rPr>
              <a:t>Equivalent conductance at any </a:t>
            </a:r>
            <a:r>
              <a:rPr lang="en-GB" dirty="0">
                <a:effectLst/>
              </a:rPr>
              <a:t>dilution</a:t>
            </a:r>
          </a:p>
          <a:p>
            <a:r>
              <a:rPr lang="en-GB" dirty="0" smtClean="0">
                <a:effectLst/>
              </a:rPr>
              <a:t>Equivalent conductance </a:t>
            </a:r>
            <a:r>
              <a:rPr lang="en-GB" dirty="0">
                <a:effectLst/>
              </a:rPr>
              <a:t>at infinite </a:t>
            </a:r>
            <a:r>
              <a:rPr lang="en-GB" dirty="0" smtClean="0">
                <a:effectLst/>
              </a:rPr>
              <a:t>dilution</a:t>
            </a:r>
            <a:endParaRPr lang="en-GB" dirty="0">
              <a:effectLst/>
            </a:endParaRPr>
          </a:p>
        </p:txBody>
      </p:sp>
      <p:cxnSp>
        <p:nvCxnSpPr>
          <p:cNvPr id="24587" name="Straight Connector 18"/>
          <p:cNvCxnSpPr>
            <a:cxnSpLocks noChangeShapeType="1"/>
          </p:cNvCxnSpPr>
          <p:nvPr/>
        </p:nvCxnSpPr>
        <p:spPr bwMode="auto">
          <a:xfrm>
            <a:off x="3657600" y="3046412"/>
            <a:ext cx="41433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8" name="Straight Connector 20"/>
          <p:cNvCxnSpPr>
            <a:cxnSpLocks noChangeShapeType="1"/>
          </p:cNvCxnSpPr>
          <p:nvPr/>
        </p:nvCxnSpPr>
        <p:spPr bwMode="auto">
          <a:xfrm rot="16200000" flipH="1">
            <a:off x="2551112" y="4840287"/>
            <a:ext cx="2120900" cy="60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9" name="Straight Connector 22"/>
          <p:cNvCxnSpPr>
            <a:cxnSpLocks noChangeShapeType="1"/>
          </p:cNvCxnSpPr>
          <p:nvPr/>
        </p:nvCxnSpPr>
        <p:spPr bwMode="auto">
          <a:xfrm>
            <a:off x="3643313" y="5929313"/>
            <a:ext cx="3290887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2928938" y="4857750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α</a:t>
            </a:r>
            <a:endParaRPr lang="en-GB"/>
          </a:p>
        </p:txBody>
      </p:sp>
      <p:sp>
        <p:nvSpPr>
          <p:cNvPr id="24591" name="TextBox 24"/>
          <p:cNvSpPr txBox="1">
            <a:spLocks noChangeArrowheads="1"/>
          </p:cNvSpPr>
          <p:nvPr/>
        </p:nvSpPr>
        <p:spPr bwMode="auto">
          <a:xfrm>
            <a:off x="4429125" y="5929313"/>
            <a:ext cx="1139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dilution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3774058" y="4103649"/>
            <a:ext cx="3083942" cy="1829304"/>
          </a:xfrm>
          <a:custGeom>
            <a:avLst/>
            <a:gdLst>
              <a:gd name="connsiteX0" fmla="*/ 28508 w 3083942"/>
              <a:gd name="connsiteY0" fmla="*/ 1806497 h 1829304"/>
              <a:gd name="connsiteX1" fmla="*/ 140020 w 3083942"/>
              <a:gd name="connsiteY1" fmla="*/ 1717288 h 1829304"/>
              <a:gd name="connsiteX2" fmla="*/ 162323 w 3083942"/>
              <a:gd name="connsiteY2" fmla="*/ 1650380 h 1829304"/>
              <a:gd name="connsiteX3" fmla="*/ 318440 w 3083942"/>
              <a:gd name="connsiteY3" fmla="*/ 1471961 h 1829304"/>
              <a:gd name="connsiteX4" fmla="*/ 363045 w 3083942"/>
              <a:gd name="connsiteY4" fmla="*/ 1338146 h 1829304"/>
              <a:gd name="connsiteX5" fmla="*/ 407649 w 3083942"/>
              <a:gd name="connsiteY5" fmla="*/ 1271239 h 1829304"/>
              <a:gd name="connsiteX6" fmla="*/ 452254 w 3083942"/>
              <a:gd name="connsiteY6" fmla="*/ 1092819 h 1829304"/>
              <a:gd name="connsiteX7" fmla="*/ 519162 w 3083942"/>
              <a:gd name="connsiteY7" fmla="*/ 959005 h 1829304"/>
              <a:gd name="connsiteX8" fmla="*/ 541464 w 3083942"/>
              <a:gd name="connsiteY8" fmla="*/ 892097 h 1829304"/>
              <a:gd name="connsiteX9" fmla="*/ 586069 w 3083942"/>
              <a:gd name="connsiteY9" fmla="*/ 735980 h 1829304"/>
              <a:gd name="connsiteX10" fmla="*/ 630674 w 3083942"/>
              <a:gd name="connsiteY10" fmla="*/ 669073 h 1829304"/>
              <a:gd name="connsiteX11" fmla="*/ 675279 w 3083942"/>
              <a:gd name="connsiteY11" fmla="*/ 535258 h 1829304"/>
              <a:gd name="connsiteX12" fmla="*/ 697581 w 3083942"/>
              <a:gd name="connsiteY12" fmla="*/ 401444 h 1829304"/>
              <a:gd name="connsiteX13" fmla="*/ 764488 w 3083942"/>
              <a:gd name="connsiteY13" fmla="*/ 356839 h 1829304"/>
              <a:gd name="connsiteX14" fmla="*/ 853698 w 3083942"/>
              <a:gd name="connsiteY14" fmla="*/ 223024 h 1829304"/>
              <a:gd name="connsiteX15" fmla="*/ 987513 w 3083942"/>
              <a:gd name="connsiteY15" fmla="*/ 178419 h 1829304"/>
              <a:gd name="connsiteX16" fmla="*/ 1054420 w 3083942"/>
              <a:gd name="connsiteY16" fmla="*/ 133814 h 1829304"/>
              <a:gd name="connsiteX17" fmla="*/ 1299747 w 3083942"/>
              <a:gd name="connsiteY17" fmla="*/ 111512 h 1829304"/>
              <a:gd name="connsiteX18" fmla="*/ 2124937 w 3083942"/>
              <a:gd name="connsiteY18" fmla="*/ 44605 h 1829304"/>
              <a:gd name="connsiteX19" fmla="*/ 3083942 w 3083942"/>
              <a:gd name="connsiteY19" fmla="*/ 0 h 182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3942" h="1829304">
                <a:moveTo>
                  <a:pt x="28508" y="1806497"/>
                </a:moveTo>
                <a:cubicBezTo>
                  <a:pt x="81981" y="1646077"/>
                  <a:pt x="0" y="1829304"/>
                  <a:pt x="140020" y="1717288"/>
                </a:cubicBezTo>
                <a:cubicBezTo>
                  <a:pt x="158378" y="1702602"/>
                  <a:pt x="150906" y="1670931"/>
                  <a:pt x="162323" y="1650380"/>
                </a:cubicBezTo>
                <a:cubicBezTo>
                  <a:pt x="238851" y="1512630"/>
                  <a:pt x="220702" y="1537119"/>
                  <a:pt x="318440" y="1471961"/>
                </a:cubicBezTo>
                <a:cubicBezTo>
                  <a:pt x="333308" y="1427356"/>
                  <a:pt x="336964" y="1377267"/>
                  <a:pt x="363045" y="1338146"/>
                </a:cubicBezTo>
                <a:cubicBezTo>
                  <a:pt x="377913" y="1315844"/>
                  <a:pt x="395662" y="1295213"/>
                  <a:pt x="407649" y="1271239"/>
                </a:cubicBezTo>
                <a:cubicBezTo>
                  <a:pt x="433141" y="1220254"/>
                  <a:pt x="439528" y="1143723"/>
                  <a:pt x="452254" y="1092819"/>
                </a:cubicBezTo>
                <a:cubicBezTo>
                  <a:pt x="470721" y="1018952"/>
                  <a:pt x="475555" y="1024415"/>
                  <a:pt x="519162" y="959005"/>
                </a:cubicBezTo>
                <a:cubicBezTo>
                  <a:pt x="526596" y="936702"/>
                  <a:pt x="535006" y="914701"/>
                  <a:pt x="541464" y="892097"/>
                </a:cubicBezTo>
                <a:cubicBezTo>
                  <a:pt x="550989" y="858760"/>
                  <a:pt x="568248" y="771622"/>
                  <a:pt x="586069" y="735980"/>
                </a:cubicBezTo>
                <a:cubicBezTo>
                  <a:pt x="598056" y="712006"/>
                  <a:pt x="615806" y="691375"/>
                  <a:pt x="630674" y="669073"/>
                </a:cubicBezTo>
                <a:cubicBezTo>
                  <a:pt x="645542" y="624468"/>
                  <a:pt x="667549" y="581636"/>
                  <a:pt x="675279" y="535258"/>
                </a:cubicBezTo>
                <a:cubicBezTo>
                  <a:pt x="682713" y="490653"/>
                  <a:pt x="677358" y="441890"/>
                  <a:pt x="697581" y="401444"/>
                </a:cubicBezTo>
                <a:cubicBezTo>
                  <a:pt x="709568" y="377470"/>
                  <a:pt x="742186" y="371707"/>
                  <a:pt x="764488" y="356839"/>
                </a:cubicBezTo>
                <a:cubicBezTo>
                  <a:pt x="785445" y="293970"/>
                  <a:pt x="785355" y="260992"/>
                  <a:pt x="853698" y="223024"/>
                </a:cubicBezTo>
                <a:cubicBezTo>
                  <a:pt x="894799" y="200190"/>
                  <a:pt x="948392" y="204500"/>
                  <a:pt x="987513" y="178419"/>
                </a:cubicBezTo>
                <a:cubicBezTo>
                  <a:pt x="1009815" y="163551"/>
                  <a:pt x="1028211" y="139430"/>
                  <a:pt x="1054420" y="133814"/>
                </a:cubicBezTo>
                <a:cubicBezTo>
                  <a:pt x="1134710" y="116609"/>
                  <a:pt x="1217971" y="118946"/>
                  <a:pt x="1299747" y="111512"/>
                </a:cubicBezTo>
                <a:cubicBezTo>
                  <a:pt x="1729208" y="25619"/>
                  <a:pt x="1421899" y="74735"/>
                  <a:pt x="2124937" y="44605"/>
                </a:cubicBezTo>
                <a:lnTo>
                  <a:pt x="308394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3769112" y="5723162"/>
            <a:ext cx="3233854" cy="186984"/>
          </a:xfrm>
          <a:custGeom>
            <a:avLst/>
            <a:gdLst>
              <a:gd name="connsiteX0" fmla="*/ 0 w 3233854"/>
              <a:gd name="connsiteY0" fmla="*/ 186984 h 186984"/>
              <a:gd name="connsiteX1" fmla="*/ 111512 w 3233854"/>
              <a:gd name="connsiteY1" fmla="*/ 164682 h 186984"/>
              <a:gd name="connsiteX2" fmla="*/ 178420 w 3233854"/>
              <a:gd name="connsiteY2" fmla="*/ 142379 h 186984"/>
              <a:gd name="connsiteX3" fmla="*/ 691376 w 3233854"/>
              <a:gd name="connsiteY3" fmla="*/ 120077 h 186984"/>
              <a:gd name="connsiteX4" fmla="*/ 758283 w 3233854"/>
              <a:gd name="connsiteY4" fmla="*/ 75472 h 186984"/>
              <a:gd name="connsiteX5" fmla="*/ 1650381 w 3233854"/>
              <a:gd name="connsiteY5" fmla="*/ 30867 h 186984"/>
              <a:gd name="connsiteX6" fmla="*/ 1873405 w 3233854"/>
              <a:gd name="connsiteY6" fmla="*/ 53170 h 186984"/>
              <a:gd name="connsiteX7" fmla="*/ 1940312 w 3233854"/>
              <a:gd name="connsiteY7" fmla="*/ 30867 h 186984"/>
              <a:gd name="connsiteX8" fmla="*/ 2007220 w 3233854"/>
              <a:gd name="connsiteY8" fmla="*/ 53170 h 186984"/>
              <a:gd name="connsiteX9" fmla="*/ 3233854 w 3233854"/>
              <a:gd name="connsiteY9" fmla="*/ 30867 h 18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3854" h="186984">
                <a:moveTo>
                  <a:pt x="0" y="186984"/>
                </a:moveTo>
                <a:cubicBezTo>
                  <a:pt x="37171" y="179550"/>
                  <a:pt x="74737" y="173876"/>
                  <a:pt x="111512" y="164682"/>
                </a:cubicBezTo>
                <a:cubicBezTo>
                  <a:pt x="134319" y="158980"/>
                  <a:pt x="154980" y="144182"/>
                  <a:pt x="178420" y="142379"/>
                </a:cubicBezTo>
                <a:cubicBezTo>
                  <a:pt x="349063" y="129253"/>
                  <a:pt x="520391" y="127511"/>
                  <a:pt x="691376" y="120077"/>
                </a:cubicBezTo>
                <a:cubicBezTo>
                  <a:pt x="713678" y="105209"/>
                  <a:pt x="731554" y="77477"/>
                  <a:pt x="758283" y="75472"/>
                </a:cubicBezTo>
                <a:cubicBezTo>
                  <a:pt x="1764574" y="0"/>
                  <a:pt x="1308965" y="144674"/>
                  <a:pt x="1650381" y="30867"/>
                </a:cubicBezTo>
                <a:cubicBezTo>
                  <a:pt x="1801340" y="81187"/>
                  <a:pt x="1746361" y="89468"/>
                  <a:pt x="1873405" y="53170"/>
                </a:cubicBezTo>
                <a:cubicBezTo>
                  <a:pt x="1896009" y="46712"/>
                  <a:pt x="1918010" y="38301"/>
                  <a:pt x="1940312" y="30867"/>
                </a:cubicBezTo>
                <a:cubicBezTo>
                  <a:pt x="1962615" y="38301"/>
                  <a:pt x="1983711" y="53170"/>
                  <a:pt x="2007220" y="53170"/>
                </a:cubicBezTo>
                <a:cubicBezTo>
                  <a:pt x="2416166" y="53170"/>
                  <a:pt x="2824908" y="30867"/>
                  <a:pt x="3233854" y="3086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800" y="37338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Strong electrolyte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34000"/>
            <a:ext cx="245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Weak electrolyte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Kohlrausch</a:t>
            </a:r>
            <a:r>
              <a:rPr lang="en-GB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</a:t>
            </a:r>
            <a:r>
              <a:rPr lang="el-GR" dirty="0" smtClean="0"/>
              <a:t>λ</a:t>
            </a:r>
            <a:r>
              <a:rPr lang="el-GR" baseline="-25000" dirty="0" smtClean="0"/>
              <a:t>∞</a:t>
            </a:r>
            <a:r>
              <a:rPr lang="el-GR" dirty="0" smtClean="0"/>
              <a:t> </a:t>
            </a:r>
            <a:r>
              <a:rPr lang="en-GB" dirty="0" smtClean="0"/>
              <a:t>= </a:t>
            </a:r>
            <a:r>
              <a:rPr lang="el-GR" dirty="0" smtClean="0"/>
              <a:t>λ</a:t>
            </a:r>
            <a:r>
              <a:rPr lang="en-GB" baseline="-25000" dirty="0" smtClean="0"/>
              <a:t>+ </a:t>
            </a:r>
            <a:r>
              <a:rPr lang="en-GB" dirty="0" smtClean="0"/>
              <a:t>+ </a:t>
            </a:r>
            <a:r>
              <a:rPr lang="el-GR" dirty="0" smtClean="0"/>
              <a:t>λ</a:t>
            </a:r>
            <a:r>
              <a:rPr lang="en-GB" dirty="0" smtClean="0"/>
              <a:t>_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Applications:</a:t>
            </a:r>
            <a:r>
              <a:rPr lang="en-US" b="0" dirty="0" smtClean="0"/>
              <a:t> </a:t>
            </a:r>
          </a:p>
          <a:p>
            <a:r>
              <a:rPr lang="en-US" b="0" dirty="0" smtClean="0"/>
              <a:t>Calculation of absolute ionic mobility.</a:t>
            </a:r>
          </a:p>
          <a:p>
            <a:r>
              <a:rPr lang="en-US" b="0" dirty="0" smtClean="0"/>
              <a:t>Determination of solubility of sparingly soluble salt.</a:t>
            </a: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Office 98">
  <a:themeElements>
    <a:clrScheme name="Microsoft Office 98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Custom 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accent1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accent1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Pages>18</Pages>
  <Words>1532</Words>
  <Application>Microsoft Office PowerPoint</Application>
  <PresentationFormat>Letter Paper (8.5x11 in)</PresentationFormat>
  <Paragraphs>353</Paragraphs>
  <Slides>44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Rounded MT Bold</vt:lpstr>
      <vt:lpstr>Calibri</vt:lpstr>
      <vt:lpstr>Comic Sans MS</vt:lpstr>
      <vt:lpstr>Helvetica</vt:lpstr>
      <vt:lpstr>Symbol</vt:lpstr>
      <vt:lpstr>Times New Roman</vt:lpstr>
      <vt:lpstr>Wingdings</vt:lpstr>
      <vt:lpstr>Microsoft Office 98</vt:lpstr>
      <vt:lpstr>CS ChemDraw Drawing</vt:lpstr>
      <vt:lpstr>Equation</vt:lpstr>
      <vt:lpstr>Electrochemistry</vt:lpstr>
      <vt:lpstr>Conductance</vt:lpstr>
      <vt:lpstr>Electrolytic conductance</vt:lpstr>
      <vt:lpstr>Specific conductance</vt:lpstr>
      <vt:lpstr>Molar conductance</vt:lpstr>
      <vt:lpstr>Equivalent conductance</vt:lpstr>
      <vt:lpstr>Cell constant</vt:lpstr>
      <vt:lpstr>Degree of dissociation</vt:lpstr>
      <vt:lpstr>Kohlrausch law</vt:lpstr>
      <vt:lpstr>Problems</vt:lpstr>
      <vt:lpstr>PowerPoint Presentation</vt:lpstr>
      <vt:lpstr> Redox Reactions-the source of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Electrochemical cells</vt:lpstr>
      <vt:lpstr>PowerPoint Presentation</vt:lpstr>
      <vt:lpstr>Representation of cell reaction</vt:lpstr>
      <vt:lpstr>Salt Bridge  </vt:lpstr>
      <vt:lpstr>Representation of single electrodes</vt:lpstr>
      <vt:lpstr>Single Electrode Potential</vt:lpstr>
      <vt:lpstr>Standard Electrode Potential</vt:lpstr>
      <vt:lpstr>Determination of electrode potential</vt:lpstr>
      <vt:lpstr>Examples</vt:lpstr>
      <vt:lpstr>EMF (Electromotive force)</vt:lpstr>
      <vt:lpstr>Applications of EMF measurement</vt:lpstr>
      <vt:lpstr>Applications of EMF measurements</vt:lpstr>
      <vt:lpstr> Nernst Equation </vt:lpstr>
      <vt:lpstr>Basic form</vt:lpstr>
      <vt:lpstr>For complete cell reaction</vt:lpstr>
      <vt:lpstr>Problem</vt:lpstr>
      <vt:lpstr>ECS (Electrochemical Series)</vt:lpstr>
      <vt:lpstr>PowerPoint Presentation</vt:lpstr>
      <vt:lpstr>Applications of ECS</vt:lpstr>
      <vt:lpstr>PowerPoint Presentation</vt:lpstr>
      <vt:lpstr>HCl   +  NaOH                     Na+Cl-  +     H20  </vt:lpstr>
      <vt:lpstr>Strong acid  vs. strong base</vt:lpstr>
      <vt:lpstr>Strong acid  vs. weak base</vt:lpstr>
      <vt:lpstr>Weak acid  vs. strong base</vt:lpstr>
      <vt:lpstr>Mixture of two acids vs.  strong base</vt:lpstr>
      <vt:lpstr>Mixture of two acids vs.  strong base</vt:lpstr>
      <vt:lpstr>PowerPoint Presentation</vt:lpstr>
    </vt:vector>
  </TitlesOfParts>
  <LinksUpToDate>false</LinksUpToDate>
  <SharedDoc>false</SharedDoc>
  <HyperlinkBase>chemistrygeek.com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subject>Chemistry I (High School)</dc:subject>
  <dc:creator>Neil Rapp</dc:creator>
  <cp:keywords>galvanic cell, cell potential, electrochemistry</cp:keywords>
  <cp:lastModifiedBy>Dr. Kasibotla Sriramachandra Murthy</cp:lastModifiedBy>
  <cp:revision>356</cp:revision>
  <cp:lastPrinted>2000-05-03T02:19:12Z</cp:lastPrinted>
  <dcterms:created xsi:type="dcterms:W3CDTF">1997-04-29T21:23:31Z</dcterms:created>
  <dcterms:modified xsi:type="dcterms:W3CDTF">2020-03-24T11:22:48Z</dcterms:modified>
</cp:coreProperties>
</file>