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8" r:id="rId2"/>
    <p:sldMasterId id="2147483702" r:id="rId3"/>
    <p:sldMasterId id="2147483716" r:id="rId4"/>
    <p:sldMasterId id="2147483730" r:id="rId5"/>
    <p:sldMasterId id="2147483758" r:id="rId6"/>
    <p:sldMasterId id="2147483772" r:id="rId7"/>
    <p:sldMasterId id="2147483786" r:id="rId8"/>
    <p:sldMasterId id="2147483800" r:id="rId9"/>
  </p:sldMasterIdLst>
  <p:notesMasterIdLst>
    <p:notesMasterId r:id="rId85"/>
  </p:notesMasterIdLst>
  <p:sldIdLst>
    <p:sldId id="269" r:id="rId10"/>
    <p:sldId id="258" r:id="rId11"/>
    <p:sldId id="260" r:id="rId12"/>
    <p:sldId id="262" r:id="rId13"/>
    <p:sldId id="264" r:id="rId14"/>
    <p:sldId id="265" r:id="rId15"/>
    <p:sldId id="268" r:id="rId16"/>
    <p:sldId id="311" r:id="rId17"/>
    <p:sldId id="270" r:id="rId18"/>
    <p:sldId id="271" r:id="rId19"/>
    <p:sldId id="273" r:id="rId20"/>
    <p:sldId id="274" r:id="rId21"/>
    <p:sldId id="275" r:id="rId22"/>
    <p:sldId id="276" r:id="rId23"/>
    <p:sldId id="277" r:id="rId24"/>
    <p:sldId id="278" r:id="rId25"/>
    <p:sldId id="371" r:id="rId26"/>
    <p:sldId id="372" r:id="rId27"/>
    <p:sldId id="290" r:id="rId28"/>
    <p:sldId id="280" r:id="rId29"/>
    <p:sldId id="301" r:id="rId30"/>
    <p:sldId id="282" r:id="rId31"/>
    <p:sldId id="283" r:id="rId32"/>
    <p:sldId id="284" r:id="rId33"/>
    <p:sldId id="286" r:id="rId34"/>
    <p:sldId id="287" r:id="rId35"/>
    <p:sldId id="288" r:id="rId36"/>
    <p:sldId id="289" r:id="rId37"/>
    <p:sldId id="293" r:id="rId38"/>
    <p:sldId id="294" r:id="rId39"/>
    <p:sldId id="295" r:id="rId40"/>
    <p:sldId id="296" r:id="rId41"/>
    <p:sldId id="297" r:id="rId42"/>
    <p:sldId id="298" r:id="rId43"/>
    <p:sldId id="374" r:id="rId44"/>
    <p:sldId id="375" r:id="rId45"/>
    <p:sldId id="320" r:id="rId46"/>
    <p:sldId id="321" r:id="rId47"/>
    <p:sldId id="299" r:id="rId48"/>
    <p:sldId id="300" r:id="rId49"/>
    <p:sldId id="292" r:id="rId50"/>
    <p:sldId id="313" r:id="rId51"/>
    <p:sldId id="314" r:id="rId52"/>
    <p:sldId id="316" r:id="rId53"/>
    <p:sldId id="317" r:id="rId54"/>
    <p:sldId id="318" r:id="rId55"/>
    <p:sldId id="319" r:id="rId56"/>
    <p:sldId id="322" r:id="rId57"/>
    <p:sldId id="327" r:id="rId58"/>
    <p:sldId id="328" r:id="rId59"/>
    <p:sldId id="329" r:id="rId60"/>
    <p:sldId id="331" r:id="rId61"/>
    <p:sldId id="332" r:id="rId62"/>
    <p:sldId id="333" r:id="rId63"/>
    <p:sldId id="334" r:id="rId64"/>
    <p:sldId id="335" r:id="rId65"/>
    <p:sldId id="336" r:id="rId66"/>
    <p:sldId id="338" r:id="rId67"/>
    <p:sldId id="339" r:id="rId68"/>
    <p:sldId id="340" r:id="rId69"/>
    <p:sldId id="343" r:id="rId70"/>
    <p:sldId id="344" r:id="rId71"/>
    <p:sldId id="345" r:id="rId72"/>
    <p:sldId id="346" r:id="rId73"/>
    <p:sldId id="347" r:id="rId74"/>
    <p:sldId id="348" r:id="rId75"/>
    <p:sldId id="350" r:id="rId76"/>
    <p:sldId id="353" r:id="rId77"/>
    <p:sldId id="357" r:id="rId78"/>
    <p:sldId id="358" r:id="rId79"/>
    <p:sldId id="360" r:id="rId80"/>
    <p:sldId id="365" r:id="rId81"/>
    <p:sldId id="368" r:id="rId82"/>
    <p:sldId id="369" r:id="rId83"/>
    <p:sldId id="37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3.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4.e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3E8C6-A511-4453-8863-7FA9FEC0229A}" type="datetimeFigureOut">
              <a:rPr lang="en-US" smtClean="0"/>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EDC48-E0F4-4679-9D72-AB7F3C73EF70}" type="slidenum">
              <a:rPr lang="en-US" smtClean="0"/>
              <a:t>‹#›</a:t>
            </a:fld>
            <a:endParaRPr lang="en-US"/>
          </a:p>
        </p:txBody>
      </p:sp>
    </p:spTree>
    <p:extLst>
      <p:ext uri="{BB962C8B-B14F-4D97-AF65-F5344CB8AC3E}">
        <p14:creationId xmlns:p14="http://schemas.microsoft.com/office/powerpoint/2010/main" val="315761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1EF8D4-CC60-437C-A573-EFFA85F7CF63}" type="slidenum">
              <a:rPr lang="en-US">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3907DB-B2F5-4747-A466-C35CB3C0A0A2}" type="slidenum">
              <a:rPr lang="en-US">
                <a:solidFill>
                  <a:prstClr val="black"/>
                </a:solidFill>
              </a:rPr>
              <a:pPr/>
              <a:t>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6A74DFA-FCDE-4C49-A1C4-21F367DC2D61}" type="slidenum">
              <a:rPr lang="en-US">
                <a:solidFill>
                  <a:prstClr val="black"/>
                </a:solidFill>
              </a:rPr>
              <a:pPr/>
              <a:t>20</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4E6E246-60F6-4327-A1BE-D7D368FA1564}"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22664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030112-B0D9-49B8-BFD0-747E799954A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61094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21F72C-744D-4CB6-9ED5-00E960E8108F}"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7017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9FC5E4-3B4D-48C5-88CB-76722BCF6351}"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5788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CB6ACA-B23A-410B-AD3B-EAA4333E6736}"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7634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77941D-4D4B-4C07-B6DD-243FFAA52C0B}"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97525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3705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80770075"/>
      </p:ext>
    </p:extLst>
  </p:cSld>
  <p:clrMapOvr>
    <a:masterClrMapping/>
  </p:clrMapOvr>
  <p:transition>
    <p:fade thruBlk="1"/>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14760553"/>
      </p:ext>
    </p:extLst>
  </p:cSld>
  <p:clrMapOvr>
    <a:masterClrMapping/>
  </p:clrMapOvr>
  <p:transition>
    <p:fade thruBlk="1"/>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58858814"/>
      </p:ext>
    </p:extLst>
  </p:cSld>
  <p:clrMapOvr>
    <a:masterClrMapping/>
  </p:clrMapOvr>
  <p:transition>
    <p:fade thruBlk="1"/>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9117232"/>
      </p:ext>
    </p:extLst>
  </p:cSld>
  <p:clrMapOvr>
    <a:masterClrMapping/>
  </p:clrMapOvr>
  <p:transition>
    <p:fade thruBlk="1"/>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588541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51002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6814B6E-234B-470B-91B9-8B94F1E978B9}"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B1F9A5-90A7-46B5-9B2E-9DA458711BE6}"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50696010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F37A9DC-66ED-47B4-90EA-3AF2E7FA4A41}"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48CF37-60D9-4E02-A57A-44520C7CF2F5}"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4440956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EA4682-0D0C-4471-B205-74E4502882F9}"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258A3B-D933-4D6D-AB2A-434069DEAA80}"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2322357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60A7C75-0618-4F32-B877-42D8796C42C2}"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49BE31-5E69-41D4-83C9-E6EC664FBE68}"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638059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6D25A3D-7244-4AB9-98B7-9B8569DDFE1E}"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035969-E9CA-459E-B14C-41F737350062}"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0554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44494736"/>
      </p:ext>
    </p:extLst>
  </p:cSld>
  <p:clrMapOvr>
    <a:masterClrMapping/>
  </p:clrMapOvr>
  <p:transition>
    <p:fade thruBlk="1"/>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60DFE28-BCF3-463B-B06B-55921FDF9EBD}"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3D7B409-C145-4AA0-A6A5-C57F81713DB4}"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9356801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B26053-C4BE-41EC-890E-56FA5B34B092}"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C2E2772-C9EF-4A45-96A7-E4DA84BDD1A2}"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501196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A458E5C-123A-4510-A1F1-A8C13B5D026F}"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DC1D5D-4CDA-41E8-8F6F-49F25BA2B3B1}"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9075111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BB80660-F0CB-4B44-8F36-FF49D1F17F62}"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88635B1-708D-4AB3-8432-7BB43DF3B4F1}"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162112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05A54F-6F23-4E29-9FB6-2434CCE07B73}"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4A1532-6C25-4BE7-BF91-837DFA223F82}"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7348953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CC4408B-035A-4E54-813B-E2A02E05E07F}"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AD96D6-B613-47BC-A95F-A1AF3E318CD7}"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82121711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95554E-439A-4DA8-BE56-CF92619D5266}" type="slidenum">
              <a:rPr kumimoji="0" lang="en-GB"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
        <p:nvSpPr>
          <p:cNvPr id="5" name="Date Placeholder 4"/>
          <p:cNvSpPr>
            <a:spLocks noGrp="1"/>
          </p:cNvSpPr>
          <p:nvPr>
            <p:ph type="dt" sz="half" idx="12"/>
          </p:nvPr>
        </p:nvSpPr>
        <p:spPr>
          <a:xfrm>
            <a:off x="457200" y="6245225"/>
            <a:ext cx="21336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7C01A7-2C33-4817-91DC-6F247C7B3C70}" type="datetime1">
              <a:rPr kumimoji="0" lang="en-GB"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19/01/2020</a:t>
            </a:fld>
            <a:endParaRPr kumimoji="0" lang="en-GB"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90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950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6727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6658960"/>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6046413"/>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9499655"/>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4426604"/>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775993"/>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5750198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0413187"/>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9568359"/>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2672284"/>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18818176"/>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031573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44319133"/>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11758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1053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5584319"/>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43776293"/>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66940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9064901"/>
      </p:ext>
    </p:extLst>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04718283"/>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5181107"/>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42139498"/>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69383495"/>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1525274"/>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2335323"/>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1051123"/>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38203155"/>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74360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578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3173682"/>
      </p:ext>
    </p:extLst>
  </p:cSld>
  <p:clrMapOvr>
    <a:masterClrMapping/>
  </p:clrMapOvr>
  <p:transition>
    <p:fade thruBlk="1"/>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9152335"/>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691896"/>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176990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44388857"/>
      </p:ext>
    </p:extLst>
  </p:cSld>
  <p:clrMapOvr>
    <a:masterClrMapping/>
  </p:clrMapOvr>
  <p:transition>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560095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3317151"/>
      </p:ext>
    </p:extLst>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4027199"/>
      </p:ext>
    </p:extLst>
  </p:cSld>
  <p:clrMapOvr>
    <a:masterClrMapping/>
  </p:clrMapOvr>
  <p:transition>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33343034"/>
      </p:ext>
    </p:extLst>
  </p:cSld>
  <p:clrMapOvr>
    <a:masterClrMapping/>
  </p:clrMapOvr>
  <p:transition>
    <p:fade thruBlk="1"/>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86482304"/>
      </p:ext>
    </p:extLst>
  </p:cSld>
  <p:clrMapOvr>
    <a:masterClrMapping/>
  </p:clrMapOvr>
  <p:transition>
    <p:fade thruBlk="1"/>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854335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7239618"/>
      </p:ext>
    </p:extLst>
  </p:cSld>
  <p:clrMapOvr>
    <a:masterClrMapping/>
  </p:clrMapOvr>
  <p:transition>
    <p:fade thruBlk="1"/>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6935857"/>
      </p:ext>
    </p:extLst>
  </p:cSld>
  <p:clrMapOvr>
    <a:masterClrMapping/>
  </p:clrMapOvr>
  <p:transition>
    <p:fade thruBlk="1"/>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1275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012962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3082193"/>
      </p:ext>
    </p:extLst>
  </p:cSld>
  <p:clrMapOvr>
    <a:masterClrMapping/>
  </p:clrMapOvr>
  <p:transition>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077186"/>
      </p:ext>
    </p:extLst>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4202191"/>
      </p:ext>
    </p:extLst>
  </p:cSld>
  <p:clrMapOvr>
    <a:masterClrMapping/>
  </p:clrMapOvr>
  <p:transition>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5923183"/>
      </p:ext>
    </p:extLst>
  </p:cSld>
  <p:clrMapOvr>
    <a:masterClrMapping/>
  </p:clrMapOvr>
  <p:transition>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79471904"/>
      </p:ext>
    </p:extLst>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95722057"/>
      </p:ext>
    </p:extLst>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02830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57675164"/>
      </p:ext>
    </p:extLst>
  </p:cSld>
  <p:clrMapOvr>
    <a:masterClrMapping/>
  </p:clrMapOvr>
  <p:transition>
    <p:fade thruBlk="1"/>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5470973"/>
      </p:ext>
    </p:extLst>
  </p:cSld>
  <p:clrMapOvr>
    <a:masterClrMapping/>
  </p:clrMapOvr>
  <p:transition>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6230626"/>
      </p:ext>
    </p:extLst>
  </p:cSld>
  <p:clrMapOvr>
    <a:masterClrMapping/>
  </p:clrMapOvr>
  <p:transition>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0604132"/>
      </p:ext>
    </p:extLst>
  </p:cSld>
  <p:clrMapOvr>
    <a:masterClrMapping/>
  </p:clrMapOvr>
  <p:transition>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845341"/>
      </p:ext>
    </p:extLst>
  </p:cSld>
  <p:clrMapOvr>
    <a:masterClrMapping/>
  </p:clrMapOvr>
  <p:transition>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6437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68833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4158581"/>
      </p:ext>
    </p:extLst>
  </p:cSld>
  <p:clrMapOvr>
    <a:masterClrMapping/>
  </p:clrMapOvr>
  <p:transition>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2761498"/>
      </p:ext>
    </p:extLst>
  </p:cSld>
  <p:clrMapOvr>
    <a:masterClrMapping/>
  </p:clrMapOvr>
  <p:transition>
    <p:fade thruBlk="1"/>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25306733"/>
      </p:ext>
    </p:extLst>
  </p:cSld>
  <p:clrMapOvr>
    <a:masterClrMapping/>
  </p:clrMapOvr>
  <p:transition>
    <p:fade thruBlk="1"/>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609640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9852456"/>
      </p:ext>
    </p:extLst>
  </p:cSld>
  <p:clrMapOvr>
    <a:masterClrMapping/>
  </p:clrMapOvr>
  <p:transition>
    <p:fade thruBlk="1"/>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1253842"/>
      </p:ext>
    </p:extLst>
  </p:cSld>
  <p:clrMapOvr>
    <a:masterClrMapping/>
  </p:clrMapOvr>
  <p:transition>
    <p:fade thruBlk="1"/>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1624599"/>
      </p:ext>
    </p:extLst>
  </p:cSld>
  <p:clrMapOvr>
    <a:masterClrMapping/>
  </p:clrMapOvr>
  <p:transition>
    <p:fade thruBlk="1"/>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3325465"/>
      </p:ext>
    </p:extLst>
  </p:cSld>
  <p:clrMapOvr>
    <a:masterClrMapping/>
  </p:clrMapOvr>
  <p:transition>
    <p:fade thruBlk="1"/>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8949971"/>
      </p:ext>
    </p:extLst>
  </p:cSld>
  <p:clrMapOvr>
    <a:masterClrMapping/>
  </p:clrMapOvr>
  <p:transition>
    <p:fade thruBlk="1"/>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0004175"/>
      </p:ext>
    </p:extLst>
  </p:cSld>
  <p:clrMapOvr>
    <a:masterClrMapping/>
  </p:clrMapOvr>
  <p:transition>
    <p:fade thruBlk="1"/>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05175575"/>
      </p:ext>
    </p:extLst>
  </p:cSld>
  <p:clrMapOvr>
    <a:masterClrMapping/>
  </p:clrMapOvr>
  <p:transition>
    <p:fade thruBlk="1"/>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9289241"/>
      </p:ext>
    </p:extLst>
  </p:cSld>
  <p:clrMapOvr>
    <a:masterClrMapping/>
  </p:clrMapOvr>
  <p:transition>
    <p:fade thruBlk="1"/>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659087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574212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119025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018374"/>
      </p:ext>
    </p:extLst>
  </p:cSld>
  <p:clrMapOvr>
    <a:masterClrMapping/>
  </p:clrMapOvr>
  <p:transition>
    <p:fade thruBlk="1"/>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66152480"/>
      </p:ext>
    </p:extLst>
  </p:cSld>
  <p:clrMapOvr>
    <a:masterClrMapping/>
  </p:clrMapOvr>
  <p:transition>
    <p:fade thruBlk="1"/>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98868394"/>
      </p:ext>
    </p:extLst>
  </p:cSld>
  <p:clrMapOvr>
    <a:masterClrMapping/>
  </p:clrMapOvr>
  <p:transition>
    <p:fade thruBlk="1"/>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815061"/>
      </p:ext>
    </p:extLst>
  </p:cSld>
  <p:clrMapOvr>
    <a:masterClrMapping/>
  </p:clrMapOvr>
  <p:transition>
    <p:fade thruBlk="1"/>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429704"/>
      </p:ext>
    </p:extLst>
  </p:cSld>
  <p:clrMapOvr>
    <a:masterClrMapping/>
  </p:clrMapOvr>
  <p:transition>
    <p:fade thruBlk="1"/>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17302594"/>
      </p:ext>
    </p:extLst>
  </p:cSld>
  <p:clrMapOvr>
    <a:masterClrMapping/>
  </p:clrMapOvr>
  <p:transition>
    <p:fade thruBlk="1"/>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6142938"/>
      </p:ext>
    </p:extLst>
  </p:cSld>
  <p:clrMapOvr>
    <a:masterClrMapping/>
  </p:clrMapOvr>
  <p:transition>
    <p:fade thruBlk="1"/>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55296305"/>
      </p:ext>
    </p:extLst>
  </p:cSld>
  <p:clrMapOvr>
    <a:masterClrMapping/>
  </p:clrMapOvr>
  <p:transition>
    <p:fade thruBlk="1"/>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9402025"/>
      </p:ext>
    </p:extLst>
  </p:cSld>
  <p:clrMapOvr>
    <a:masterClrMapping/>
  </p:clrMapOvr>
  <p:transition>
    <p:fade thruBlk="1"/>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FCBF91-B0FC-426E-88E0-B9053BDF98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1299712"/>
      </p:ext>
    </p:extLst>
  </p:cSld>
  <p:clrMapOvr>
    <a:masterClrMapping/>
  </p:clrMapOvr>
  <p:transition>
    <p:fade thruBlk="1"/>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C4BBA00-78DB-44BE-BEF0-B95C6B08C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478264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3C0EA-755E-4C4F-9555-5DA00F5E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2156124"/>
      </p:ext>
    </p:extLst>
  </p:cSld>
  <p:clrMapOvr>
    <a:masterClrMapping/>
  </p:clrMapOvr>
  <p:transition>
    <p:fade thruBlk="1"/>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5C1E0DD-0E34-4361-B88B-63B9FEBE9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408178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94B835-5C66-4962-AA87-83386D4A84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242826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7CA59B-5D5A-4E18-8F75-F23C3616E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0091155"/>
      </p:ext>
    </p:extLst>
  </p:cSld>
  <p:clrMapOvr>
    <a:masterClrMapping/>
  </p:clrMapOvr>
  <p:transition>
    <p:fade thruBlk="1"/>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45BFB4-05D2-450F-B626-32C048336C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7004701"/>
      </p:ext>
    </p:extLst>
  </p:cSld>
  <p:clrMapOvr>
    <a:masterClrMapping/>
  </p:clrMapOvr>
  <p:transition>
    <p:fade thruBlk="1"/>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49923C-175D-4D90-98A2-41E3359742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18079914"/>
      </p:ext>
    </p:extLst>
  </p:cSld>
  <p:clrMapOvr>
    <a:masterClrMapping/>
  </p:clrMapOvr>
  <p:transition>
    <p:fade thruBlk="1"/>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0406D7-CC80-4986-9A4C-9FE06519B1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5138194"/>
      </p:ext>
    </p:extLst>
  </p:cSld>
  <p:clrMapOvr>
    <a:masterClrMapping/>
  </p:clrMapOvr>
  <p:transition>
    <p:fade thruBlk="1"/>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7FB86B8-0749-4DED-AB22-531A664447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3013647"/>
      </p:ext>
    </p:extLst>
  </p:cSld>
  <p:clrMapOvr>
    <a:masterClrMapping/>
  </p:clrMapOvr>
  <p:transition>
    <p:fade thruBlk="1"/>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282EC89-03AD-4484-B035-BBA6EC13EB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3946133"/>
      </p:ext>
    </p:extLst>
  </p:cSld>
  <p:clrMapOvr>
    <a:masterClrMapping/>
  </p:clrMapOvr>
  <p:transition>
    <p:fade thruBlk="1"/>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75F58A-665F-4C85-9264-1057CD2E54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7518137"/>
      </p:ext>
    </p:extLst>
  </p:cSld>
  <p:clrMapOvr>
    <a:masterClrMapping/>
  </p:clrMapOvr>
  <p:transition>
    <p:fade thruBlk="1"/>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37315C-6A69-4814-A3BC-9A5AE0E98D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645229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image" Target="../media/image1.jpeg"/><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jpe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image" Target="../media/image1.jpeg"/><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theme" Target="../theme/theme9.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6229430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70797446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1885705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52719078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56577647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46465887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003262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371600" y="762000"/>
            <a:ext cx="7772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2"/>
          <p:cNvSpPr>
            <a:spLocks noGrp="1" noChangeArrowheads="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Arial" pitchFamily="34" charset="0"/>
              </a:defRPr>
            </a:lvl1pPr>
          </a:lstStyle>
          <a:p>
            <a:pPr fontAlgn="base">
              <a:spcBef>
                <a:spcPct val="0"/>
              </a:spcBef>
              <a:spcAft>
                <a:spcPct val="0"/>
              </a:spcAft>
              <a:defRPr/>
            </a:pPr>
            <a:fld id="{E71D27D9-2F70-49AD-A0F2-437CE825E03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3518597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Lst>
  <p:transition>
    <p:fade thruBlk="1"/>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Impact" pitchFamily="34" charset="0"/>
        </a:defRPr>
      </a:lvl2pPr>
      <a:lvl3pPr algn="ctr" rtl="0" eaLnBrk="0" fontAlgn="base" hangingPunct="0">
        <a:spcBef>
          <a:spcPct val="0"/>
        </a:spcBef>
        <a:spcAft>
          <a:spcPct val="0"/>
        </a:spcAft>
        <a:defRPr sz="4000">
          <a:solidFill>
            <a:schemeClr val="tx2"/>
          </a:solidFill>
          <a:latin typeface="Impact" pitchFamily="34" charset="0"/>
        </a:defRPr>
      </a:lvl3pPr>
      <a:lvl4pPr algn="ctr" rtl="0" eaLnBrk="0" fontAlgn="base" hangingPunct="0">
        <a:spcBef>
          <a:spcPct val="0"/>
        </a:spcBef>
        <a:spcAft>
          <a:spcPct val="0"/>
        </a:spcAft>
        <a:defRPr sz="4000">
          <a:solidFill>
            <a:schemeClr val="tx2"/>
          </a:solidFill>
          <a:latin typeface="Impact" pitchFamily="34" charset="0"/>
        </a:defRPr>
      </a:lvl4pPr>
      <a:lvl5pPr algn="ctr" rtl="0" eaLnBrk="0" fontAlgn="base" hangingPunct="0">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EFAE9C1-97B9-4769-936F-56CE01C5DB43}" type="datetimeFigureOut">
              <a:rPr kumimoji="0" lang="en-US" sz="1200" b="0" i="0" u="none" strike="noStrike" kern="1200" cap="none" spc="0" normalizeH="0" baseline="0" noProof="0">
                <a:ln>
                  <a:noFill/>
                </a:ln>
                <a:solidFill>
                  <a:prstClr val="white">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1/19/2020</a:t>
            </a:fld>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D168F1-7E98-4EF1-801A-64446C8F4DF1}"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804661799"/>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oleObject" Target="../embeddings/oleObject10.bin"/><Relationship Id="rId2" Type="http://schemas.openxmlformats.org/officeDocument/2006/relationships/slideLayout" Target="../slideLayouts/slideLayout98.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image" Target="../media/image4.emf"/><Relationship Id="rId9"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98.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06.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hyperlink" Target="http://images.google.co.in/imgres?imgurl=http://www.bushwalking.org.au/FAQ/images/IsoButaneFAQ.jpg&amp;imgrefurl=http://www.bushwalking.org.au/FAQ/FAQ_Mixtures.htm&amp;h=271&amp;w=315&amp;sz=10&amp;hl=en&amp;start=18&amp;sig2=2LYT5f8mPpAJL1RNLcgYRg&amp;um=1&amp;tbnid=S5lAazcffHlDlM:&amp;tbnh=101&amp;tbnw=117&amp;ei=Q_i6RqDfNqDwgQOa_uCQDQ&amp;prev=/images?q=iso-butane&amp;svnum=10&amp;um=1&amp;hl=en" TargetMode="External"/><Relationship Id="rId3" Type="http://schemas.openxmlformats.org/officeDocument/2006/relationships/notesSlide" Target="../notesSlides/notesSlide4.xml"/><Relationship Id="rId7" Type="http://schemas.openxmlformats.org/officeDocument/2006/relationships/hyperlink" Target="http://images.google.co.in/imgres?imgurl=http://www.petrostrategies.org/images/ethane.JPG&amp;imgrefurl=http://www.petrostrategies.org/Learning%20Center/Oil_and_Gas_Basics.htm&amp;h=480&amp;w=640&amp;sz=29&amp;hl=en&amp;start=7&amp;sig2=B8s6mJSfyIl3gaPzkrRcKA&amp;um=1&amp;tbnid=GjQoQr-qil8EgM:&amp;tbnh=103&amp;tbnw=137&amp;ei=0fe6RrrQOoPigAP4oPGNDQ&amp;prev=/images?q=ethane&amp;svnum=10&amp;um=1&amp;hl=en&amp;sa=G" TargetMode="External"/><Relationship Id="rId12" Type="http://schemas.openxmlformats.org/officeDocument/2006/relationships/image" Target="../media/image22.jpeg"/><Relationship Id="rId2" Type="http://schemas.openxmlformats.org/officeDocument/2006/relationships/slideLayout" Target="../slideLayouts/slideLayout111.xml"/><Relationship Id="rId1" Type="http://schemas.openxmlformats.org/officeDocument/2006/relationships/vmlDrawing" Target="../drawings/vmlDrawing6.vml"/><Relationship Id="rId6" Type="http://schemas.openxmlformats.org/officeDocument/2006/relationships/image" Target="../media/image19.jpeg"/><Relationship Id="rId11" Type="http://schemas.openxmlformats.org/officeDocument/2006/relationships/hyperlink" Target="http://images.google.co.in/imgres?imgurl=http://www.jdenuno.com/APBiology/basic/Original%20Files/n-butane.JPG&amp;imgrefurl=http://www.jdenuno.com/APBiology/AP~OrganChemModels.htm&amp;h=320&amp;w=380&amp;sz=23&amp;hl=en&amp;start=19&amp;sig2=Yo6ood1jB9ZXYWzSlJgXCg&amp;um=1&amp;tbnid=Pj0UyXjgsRPgBM:&amp;tbnh=104&amp;tbnw=123&amp;ei=Hfi6Rrf5EZ6SggPVjvSUDQ&amp;prev=/images?q=n-butane&amp;svnum=10&amp;um=1&amp;hl=en" TargetMode="External"/><Relationship Id="rId5" Type="http://schemas.openxmlformats.org/officeDocument/2006/relationships/image" Target="../media/image18.wmf"/><Relationship Id="rId10" Type="http://schemas.openxmlformats.org/officeDocument/2006/relationships/image" Target="../media/image21.jpeg"/><Relationship Id="rId4" Type="http://schemas.openxmlformats.org/officeDocument/2006/relationships/oleObject" Target="../embeddings/oleObject14.bin"/><Relationship Id="rId9" Type="http://schemas.openxmlformats.org/officeDocument/2006/relationships/hyperlink" Target="http://images.google.co.in/imgres?imgurl=http://www.lloydminsterheavyoil.com/propane.jpg&amp;imgrefurl=http://www.lloydminsterheavyoil.com/petrochem01.htm&amp;h=382&amp;w=405&amp;sz=10&amp;hl=en&amp;start=12&amp;sig2=PpHs5gb3maDz7laIWbv_8Q&amp;um=1&amp;tbnid=j0YxZWCj_IghCM:&amp;tbnh=117&amp;tbnw=124&amp;ei=9Pe6RtuDKqL4ggPNvNCTDQ&amp;prev=/images?q=propane&amp;svnum=10&amp;um=1&amp;hl=en" TargetMode="External"/><Relationship Id="rId14" Type="http://schemas.openxmlformats.org/officeDocument/2006/relationships/image" Target="../media/image23.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sg/imgres?imgurl=http://www.domain-b.com/industry/oil_gas/images/oil_barrel.jpg&amp;imgrefurl=http://www.domain-b.com/economy/governance/20040618_oil.html&amp;h=143&amp;w=90&amp;sz=4&amp;tbnid=2YM0KxamdaMJ:&amp;tbnh=87&amp;tbnw=55&amp;start=84&amp;prev=/images?q=barrel+of+petroleum&amp;start=80&amp;hl=en&amp;lr=&amp;sa=N" TargetMode="Externa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05.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05.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05.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1.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7.xml"/><Relationship Id="rId7" Type="http://schemas.openxmlformats.org/officeDocument/2006/relationships/image" Target="../media/image31.wmf"/><Relationship Id="rId2" Type="http://schemas.openxmlformats.org/officeDocument/2006/relationships/slideLayout" Target="../slideLayouts/slideLayout111.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5.wmf"/><Relationship Id="rId2" Type="http://schemas.openxmlformats.org/officeDocument/2006/relationships/slideLayout" Target="../slideLayouts/slideLayout111.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05.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6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3.bin"/><Relationship Id="rId18" Type="http://schemas.openxmlformats.org/officeDocument/2006/relationships/image" Target="../media/image44.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1.wmf"/><Relationship Id="rId17" Type="http://schemas.openxmlformats.org/officeDocument/2006/relationships/oleObject" Target="../embeddings/oleObject35.bin"/><Relationship Id="rId2" Type="http://schemas.openxmlformats.org/officeDocument/2006/relationships/slideLayout" Target="../slideLayouts/slideLayout105.xml"/><Relationship Id="rId16" Type="http://schemas.openxmlformats.org/officeDocument/2006/relationships/image" Target="../media/image43.wmf"/><Relationship Id="rId1" Type="http://schemas.openxmlformats.org/officeDocument/2006/relationships/vmlDrawing" Target="../drawings/vmlDrawing14.vml"/><Relationship Id="rId6" Type="http://schemas.openxmlformats.org/officeDocument/2006/relationships/image" Target="../media/image38.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1.bin"/><Relationship Id="rId14" Type="http://schemas.openxmlformats.org/officeDocument/2006/relationships/image" Target="../media/image42.wmf"/></Relationships>
</file>

<file path=ppt/slides/_rels/slide6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8.bin"/><Relationship Id="rId3" Type="http://schemas.openxmlformats.org/officeDocument/2006/relationships/oleObject" Target="../embeddings/oleObject36.bin"/><Relationship Id="rId7" Type="http://schemas.openxmlformats.org/officeDocument/2006/relationships/oleObject" Target="../embeddings/oleObject37.bin"/><Relationship Id="rId12" Type="http://schemas.openxmlformats.org/officeDocument/2006/relationships/image" Target="../media/image47.jpeg"/><Relationship Id="rId2" Type="http://schemas.openxmlformats.org/officeDocument/2006/relationships/slideLayout" Target="../slideLayouts/slideLayout105.xml"/><Relationship Id="rId1" Type="http://schemas.openxmlformats.org/officeDocument/2006/relationships/vmlDrawing" Target="../drawings/vmlDrawing15.vml"/><Relationship Id="rId6" Type="http://schemas.openxmlformats.org/officeDocument/2006/relationships/image" Target="../media/image45.jpeg"/><Relationship Id="rId11" Type="http://schemas.openxmlformats.org/officeDocument/2006/relationships/hyperlink" Target="http://images.google.co.in/imgres?imgurl=http://www.arb.ca.gov/db/solvents/solvent_pages/Hydrocarbon-HTML/cyclohexane.gif&amp;imgrefurl=http://www.arb.ca.gov/db/solvents/solvent_pages/Hydrocarbon-HTML/cyclohexane.htm&amp;h=69&amp;w=61&amp;sz=2&amp;hl=en&amp;start=9&amp;usg=__ldl2iFi5OebzqkmfC-dUDdqNOMQ=&amp;tbnid=4MiuV03wPBo-dM:&amp;tbnh=68&amp;tbnw=60&amp;prev=/images?q%3Dcyclohexane%26gbv%3D2%26hl%3Den" TargetMode="External"/><Relationship Id="rId5" Type="http://schemas.openxmlformats.org/officeDocument/2006/relationships/hyperlink" Target="http://images.google.co.in/imgres?imgurl=http://www.cem.msu.edu/~parrill/AIRS/cyclopentanone_st.GIF&amp;imgrefurl=http://www.cem.msu.edu/~parrill/AIRS/cyclopentanone.html&amp;h=60&amp;w=41&amp;sz=2&amp;hl=en&amp;start=5&amp;usg=__r-gkLDULQbESOZRHHxamcyNsqMk=&amp;tbnid=zvLdM3SwJqBA0M:&amp;tbnh=60&amp;tbnw=41&amp;prev=/images?q%3Dcyclopentanone%26gbv%3D2%26hl%3Den" TargetMode="External"/><Relationship Id="rId10" Type="http://schemas.openxmlformats.org/officeDocument/2006/relationships/image" Target="../media/image46.jpeg"/><Relationship Id="rId4" Type="http://schemas.openxmlformats.org/officeDocument/2006/relationships/image" Target="../media/image38.wmf"/><Relationship Id="rId9" Type="http://schemas.openxmlformats.org/officeDocument/2006/relationships/hyperlink" Target="http://images.google.co.in/imgres?imgurl=http://upload.wikimedia.org/wikipedia/commons/thumb/4/42/Benzene-Kekule-2D-skeletal.png/528px-Benzene-Kekule-2D-skeletal.png&amp;imgrefurl=http://commons.wikimedia.org/wiki/Image:Benzene-Kekule-2D-skeletal.png&amp;h=600&amp;w=528&amp;sz=16&amp;hl=en&amp;start=2&amp;usg=__bWVVsFeSyEOVZ8ICJpj9UUOqmTc=&amp;tbnid=3sSPmVEe_VH8EM:&amp;tbnh=135&amp;tbnw=119&amp;prev=/images?q%3Dbenzene%26gbv%3D2%26hl%3Den" TargetMode="External"/><Relationship Id="rId14" Type="http://schemas.openxmlformats.org/officeDocument/2006/relationships/image" Target="../media/image4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05.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image" Target="../media/image3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06.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43.bin"/><Relationship Id="rId4" Type="http://schemas.openxmlformats.org/officeDocument/2006/relationships/image" Target="../media/image48.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609600"/>
          </a:xfrm>
        </p:spPr>
        <p:txBody>
          <a:bodyPr>
            <a:normAutofit fontScale="90000"/>
          </a:bodyPr>
          <a:lstStyle/>
          <a:p>
            <a:pPr>
              <a:defRPr/>
            </a:pPr>
            <a:r>
              <a:rPr lang="en-US" b="1" dirty="0" smtClean="0">
                <a:latin typeface="Algerian" pitchFamily="82" charset="0"/>
              </a:rPr>
              <a:t>FUELS</a:t>
            </a:r>
            <a:r>
              <a:rPr lang="en-US" dirty="0" smtClean="0"/>
              <a:t/>
            </a:r>
            <a:br>
              <a:rPr lang="en-US" dirty="0" smtClean="0"/>
            </a:br>
            <a:endParaRPr lang="en-US" dirty="0"/>
          </a:p>
        </p:txBody>
      </p:sp>
      <p:sp>
        <p:nvSpPr>
          <p:cNvPr id="3075" name="Subtitle 2"/>
          <p:cNvSpPr>
            <a:spLocks noGrp="1"/>
          </p:cNvSpPr>
          <p:nvPr>
            <p:ph type="subTitle" idx="1"/>
          </p:nvPr>
        </p:nvSpPr>
        <p:spPr>
          <a:xfrm>
            <a:off x="304800" y="2362200"/>
            <a:ext cx="8305800" cy="4114800"/>
          </a:xfrm>
        </p:spPr>
        <p:txBody>
          <a:bodyPr/>
          <a:lstStyle/>
          <a:p>
            <a:r>
              <a:rPr lang="en-US" smtClean="0"/>
              <a:t>A combustible substance which on proper burning in air liberates huge amount of heat, that can be used economically for domestic and industrial purposes</a:t>
            </a:r>
          </a:p>
          <a:p>
            <a:r>
              <a:rPr lang="en-US" smtClean="0"/>
              <a:t>e.g. coke, coal, charcoal, petroleum diesel etc</a:t>
            </a:r>
          </a:p>
        </p:txBody>
      </p:sp>
    </p:spTree>
    <p:extLst>
      <p:ext uri="{BB962C8B-B14F-4D97-AF65-F5344CB8AC3E}">
        <p14:creationId xmlns:p14="http://schemas.microsoft.com/office/powerpoint/2010/main" val="2529682130"/>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8534400" cy="5867400"/>
          </a:xfrm>
        </p:spPr>
        <p:txBody>
          <a:bodyPr>
            <a:normAutofit fontScale="90000"/>
          </a:bodyPr>
          <a:lstStyle/>
          <a:p>
            <a:pPr algn="l">
              <a:defRPr/>
            </a:pPr>
            <a:r>
              <a:rPr lang="en-US" b="1" dirty="0" smtClean="0">
                <a:latin typeface="Algerian" pitchFamily="82" charset="0"/>
              </a:rPr>
              <a:t>CHARACTERISTICS OF A GOOD FUEL</a:t>
            </a:r>
            <a:r>
              <a:rPr lang="en-US" dirty="0" smtClean="0"/>
              <a:t/>
            </a:r>
            <a:br>
              <a:rPr lang="en-US" dirty="0" smtClean="0"/>
            </a:br>
            <a:r>
              <a:rPr lang="en-US" sz="4000" dirty="0" smtClean="0">
                <a:latin typeface="Times New Roman" pitchFamily="18" charset="0"/>
                <a:cs typeface="Times New Roman" pitchFamily="18" charset="0"/>
              </a:rPr>
              <a:t>1. High Calorific value</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2. Low moisture contents</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3. Moderate ignition temperature</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4. Low ash content</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5. No harmful combustion product formation</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6. Moderate rate of combustion</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7. low cost</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8. Easy to transport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273438042"/>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0" y="0"/>
            <a:ext cx="8839200" cy="6553200"/>
          </a:xfrm>
        </p:spPr>
        <p:txBody>
          <a:bodyPr/>
          <a:lstStyle/>
          <a:p>
            <a:r>
              <a:rPr lang="en-US" sz="4000" b="1" smtClean="0">
                <a:latin typeface="Algerian" pitchFamily="82" charset="0"/>
              </a:rPr>
              <a:t>Comparision between solid, liquid and gaseous fuels</a:t>
            </a:r>
            <a:br>
              <a:rPr lang="en-US" sz="4000" b="1" smtClean="0">
                <a:latin typeface="Algerian" pitchFamily="82" charset="0"/>
              </a:rPr>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graphicFrame>
        <p:nvGraphicFramePr>
          <p:cNvPr id="4" name="Table 3"/>
          <p:cNvGraphicFramePr>
            <a:graphicFrameLocks noGrp="1"/>
          </p:cNvGraphicFramePr>
          <p:nvPr/>
        </p:nvGraphicFramePr>
        <p:xfrm>
          <a:off x="0" y="2590800"/>
          <a:ext cx="9144000" cy="3932238"/>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57237">
                <a:tc>
                  <a:txBody>
                    <a:bodyPr/>
                    <a:lstStyle/>
                    <a:p>
                      <a:r>
                        <a:rPr lang="en-US" sz="2400" dirty="0" smtClean="0"/>
                        <a:t>Properties</a:t>
                      </a:r>
                      <a:endParaRPr lang="en-US" sz="2400" dirty="0"/>
                    </a:p>
                  </a:txBody>
                  <a:tcPr marT="45724" marB="45724"/>
                </a:tc>
                <a:tc>
                  <a:txBody>
                    <a:bodyPr/>
                    <a:lstStyle/>
                    <a:p>
                      <a:r>
                        <a:rPr lang="en-US" sz="2400" dirty="0" smtClean="0"/>
                        <a:t>Solid fuels</a:t>
                      </a:r>
                      <a:endParaRPr lang="en-US" sz="2400" dirty="0"/>
                    </a:p>
                  </a:txBody>
                  <a:tcPr marT="45724" marB="45724"/>
                </a:tc>
                <a:tc>
                  <a:txBody>
                    <a:bodyPr/>
                    <a:lstStyle/>
                    <a:p>
                      <a:r>
                        <a:rPr lang="en-US" sz="2400" dirty="0" smtClean="0"/>
                        <a:t>Liquid</a:t>
                      </a:r>
                      <a:r>
                        <a:rPr lang="en-US" sz="2400" baseline="0" dirty="0" smtClean="0"/>
                        <a:t> fuels</a:t>
                      </a:r>
                      <a:endParaRPr lang="en-US" sz="2400" dirty="0"/>
                    </a:p>
                  </a:txBody>
                  <a:tcPr marT="45724" marB="45724"/>
                </a:tc>
                <a:tc>
                  <a:txBody>
                    <a:bodyPr/>
                    <a:lstStyle/>
                    <a:p>
                      <a:r>
                        <a:rPr lang="en-US" sz="2400" dirty="0" smtClean="0"/>
                        <a:t>Gaseous fuels</a:t>
                      </a:r>
                      <a:endParaRPr lang="en-US" sz="2400" dirty="0"/>
                    </a:p>
                  </a:txBody>
                  <a:tcPr marT="45724" marB="45724"/>
                </a:tc>
                <a:extLst>
                  <a:ext uri="{0D108BD9-81ED-4DB2-BD59-A6C34878D82A}">
                    <a16:rowId xmlns:a16="http://schemas.microsoft.com/office/drawing/2014/main" val="10000"/>
                  </a:ext>
                </a:extLst>
              </a:tr>
              <a:tr h="823027">
                <a:tc>
                  <a:txBody>
                    <a:bodyPr/>
                    <a:lstStyle/>
                    <a:p>
                      <a:r>
                        <a:rPr lang="en-US" sz="2400" dirty="0" smtClean="0"/>
                        <a:t>Price </a:t>
                      </a:r>
                      <a:endParaRPr lang="en-US" sz="2400" dirty="0"/>
                    </a:p>
                  </a:txBody>
                  <a:tcPr marT="45724" marB="45724"/>
                </a:tc>
                <a:tc>
                  <a:txBody>
                    <a:bodyPr/>
                    <a:lstStyle/>
                    <a:p>
                      <a:r>
                        <a:rPr lang="en-US" sz="2400" dirty="0" smtClean="0"/>
                        <a:t>Cheap and easily available</a:t>
                      </a:r>
                      <a:endParaRPr lang="en-US" sz="2400" dirty="0"/>
                    </a:p>
                  </a:txBody>
                  <a:tcPr marT="45724" marB="45724"/>
                </a:tc>
                <a:tc>
                  <a:txBody>
                    <a:bodyPr/>
                    <a:lstStyle/>
                    <a:p>
                      <a:r>
                        <a:rPr lang="en-US" sz="2400" dirty="0" smtClean="0"/>
                        <a:t>Costly</a:t>
                      </a:r>
                      <a:endParaRPr lang="en-US" sz="2400" dirty="0"/>
                    </a:p>
                  </a:txBody>
                  <a:tcPr marT="45724" marB="45724"/>
                </a:tc>
                <a:tc>
                  <a:txBody>
                    <a:bodyPr/>
                    <a:lstStyle/>
                    <a:p>
                      <a:r>
                        <a:rPr lang="en-US" sz="2400" dirty="0" smtClean="0"/>
                        <a:t>Costly except natural gas</a:t>
                      </a:r>
                      <a:endParaRPr lang="en-US" sz="2400" dirty="0"/>
                    </a:p>
                  </a:txBody>
                  <a:tcPr marT="45724" marB="45724"/>
                </a:tc>
                <a:extLst>
                  <a:ext uri="{0D108BD9-81ED-4DB2-BD59-A6C34878D82A}">
                    <a16:rowId xmlns:a16="http://schemas.microsoft.com/office/drawing/2014/main" val="10001"/>
                  </a:ext>
                </a:extLst>
              </a:tr>
              <a:tr h="2651974">
                <a:tc>
                  <a:txBody>
                    <a:bodyPr/>
                    <a:lstStyle/>
                    <a:p>
                      <a:r>
                        <a:rPr lang="en-US" sz="2400" dirty="0" smtClean="0"/>
                        <a:t>Transport and storage</a:t>
                      </a:r>
                      <a:endParaRPr lang="en-US" sz="2400" dirty="0"/>
                    </a:p>
                  </a:txBody>
                  <a:tcPr marT="45724" marB="45724"/>
                </a:tc>
                <a:tc>
                  <a:txBody>
                    <a:bodyPr/>
                    <a:lstStyle/>
                    <a:p>
                      <a:r>
                        <a:rPr lang="en-US" sz="2400" dirty="0" smtClean="0"/>
                        <a:t>easy</a:t>
                      </a:r>
                      <a:endParaRPr lang="en-US" sz="2400" dirty="0"/>
                    </a:p>
                  </a:txBody>
                  <a:tcPr marT="45724" marB="45724"/>
                </a:tc>
                <a:tc>
                  <a:txBody>
                    <a:bodyPr/>
                    <a:lstStyle/>
                    <a:p>
                      <a:r>
                        <a:rPr lang="en-US" sz="2400" dirty="0" smtClean="0"/>
                        <a:t>Transported easily though pipelines but must be stored in closed containers carefully</a:t>
                      </a:r>
                      <a:endParaRPr lang="en-US" sz="2400" dirty="0"/>
                    </a:p>
                  </a:txBody>
                  <a:tcPr marT="45724" marB="45724"/>
                </a:tc>
                <a:tc>
                  <a:txBody>
                    <a:bodyPr/>
                    <a:lstStyle/>
                    <a:p>
                      <a:r>
                        <a:rPr lang="en-US" sz="2400" dirty="0" smtClean="0"/>
                        <a:t>Transported through pipelines and are stored</a:t>
                      </a:r>
                      <a:r>
                        <a:rPr lang="en-US" sz="2400" baseline="0" dirty="0" smtClean="0"/>
                        <a:t> in leak proof tanks</a:t>
                      </a:r>
                      <a:endParaRPr lang="en-US" sz="2400" dirty="0"/>
                    </a:p>
                  </a:txBody>
                  <a:tcPr marT="45724" marB="4572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83835122"/>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endParaRPr lang="en-US" smtClean="0"/>
          </a:p>
        </p:txBody>
      </p:sp>
      <p:graphicFrame>
        <p:nvGraphicFramePr>
          <p:cNvPr id="5" name="Table 4"/>
          <p:cNvGraphicFramePr>
            <a:graphicFrameLocks noGrp="1"/>
          </p:cNvGraphicFramePr>
          <p:nvPr/>
        </p:nvGraphicFramePr>
        <p:xfrm>
          <a:off x="0" y="152400"/>
          <a:ext cx="9144000" cy="6705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371600">
                <a:tc>
                  <a:txBody>
                    <a:bodyPr/>
                    <a:lstStyle/>
                    <a:p>
                      <a:r>
                        <a:rPr lang="en-US" sz="2400" dirty="0" smtClean="0"/>
                        <a:t>Combustion</a:t>
                      </a:r>
                      <a:endParaRPr lang="en-US" sz="2400" dirty="0"/>
                    </a:p>
                  </a:txBody>
                  <a:tcPr/>
                </a:tc>
                <a:tc>
                  <a:txBody>
                    <a:bodyPr/>
                    <a:lstStyle/>
                    <a:p>
                      <a:r>
                        <a:rPr lang="en-US" sz="2400" dirty="0" smtClean="0"/>
                        <a:t>slow</a:t>
                      </a:r>
                      <a:endParaRPr lang="en-US" sz="2400" dirty="0"/>
                    </a:p>
                  </a:txBody>
                  <a:tcPr/>
                </a:tc>
                <a:tc>
                  <a:txBody>
                    <a:bodyPr/>
                    <a:lstStyle/>
                    <a:p>
                      <a:r>
                        <a:rPr lang="en-US" sz="2400" dirty="0" smtClean="0"/>
                        <a:t>quick</a:t>
                      </a:r>
                      <a:endParaRPr lang="en-US" sz="2400" dirty="0"/>
                    </a:p>
                  </a:txBody>
                  <a:tcPr/>
                </a:tc>
                <a:tc>
                  <a:txBody>
                    <a:bodyPr/>
                    <a:lstStyle/>
                    <a:p>
                      <a:r>
                        <a:rPr lang="en-US" sz="2400" dirty="0" smtClean="0"/>
                        <a:t>Very fast</a:t>
                      </a:r>
                      <a:endParaRPr lang="en-US" sz="2400" dirty="0"/>
                    </a:p>
                  </a:txBody>
                  <a:tcPr/>
                </a:tc>
                <a:extLst>
                  <a:ext uri="{0D108BD9-81ED-4DB2-BD59-A6C34878D82A}">
                    <a16:rowId xmlns:a16="http://schemas.microsoft.com/office/drawing/2014/main" val="10000"/>
                  </a:ext>
                </a:extLst>
              </a:tr>
              <a:tr h="1524000">
                <a:tc>
                  <a:txBody>
                    <a:bodyPr/>
                    <a:lstStyle/>
                    <a:p>
                      <a:r>
                        <a:rPr lang="en-US" sz="2400" dirty="0" smtClean="0"/>
                        <a:t>Fire hazards</a:t>
                      </a:r>
                      <a:endParaRPr lang="en-US" sz="2400" dirty="0"/>
                    </a:p>
                  </a:txBody>
                  <a:tcPr/>
                </a:tc>
                <a:tc>
                  <a:txBody>
                    <a:bodyPr/>
                    <a:lstStyle/>
                    <a:p>
                      <a:r>
                        <a:rPr lang="en-US" sz="2400" dirty="0" smtClean="0"/>
                        <a:t>Less risk</a:t>
                      </a:r>
                      <a:endParaRPr lang="en-US" sz="2400" dirty="0"/>
                    </a:p>
                  </a:txBody>
                  <a:tcPr/>
                </a:tc>
                <a:tc>
                  <a:txBody>
                    <a:bodyPr/>
                    <a:lstStyle/>
                    <a:p>
                      <a:r>
                        <a:rPr lang="en-US" sz="2400" dirty="0" smtClean="0"/>
                        <a:t>Greater risk</a:t>
                      </a:r>
                      <a:endParaRPr lang="en-US" sz="2400" dirty="0"/>
                    </a:p>
                  </a:txBody>
                  <a:tcPr/>
                </a:tc>
                <a:tc>
                  <a:txBody>
                    <a:bodyPr/>
                    <a:lstStyle/>
                    <a:p>
                      <a:r>
                        <a:rPr lang="en-US" sz="2400" dirty="0" smtClean="0"/>
                        <a:t>Even greater than liquid fuels</a:t>
                      </a:r>
                      <a:endParaRPr lang="en-US" sz="2400" dirty="0"/>
                    </a:p>
                  </a:txBody>
                  <a:tcPr/>
                </a:tc>
                <a:extLst>
                  <a:ext uri="{0D108BD9-81ED-4DB2-BD59-A6C34878D82A}">
                    <a16:rowId xmlns:a16="http://schemas.microsoft.com/office/drawing/2014/main" val="10001"/>
                  </a:ext>
                </a:extLst>
              </a:tr>
              <a:tr h="2438400">
                <a:tc>
                  <a:txBody>
                    <a:bodyPr/>
                    <a:lstStyle/>
                    <a:p>
                      <a:r>
                        <a:rPr lang="en-US" sz="2400" dirty="0" smtClean="0"/>
                        <a:t>Smoke and ash</a:t>
                      </a:r>
                      <a:endParaRPr lang="en-US" sz="2400" dirty="0"/>
                    </a:p>
                  </a:txBody>
                  <a:tcPr/>
                </a:tc>
                <a:tc>
                  <a:txBody>
                    <a:bodyPr/>
                    <a:lstStyle/>
                    <a:p>
                      <a:r>
                        <a:rPr lang="en-US" sz="2400" dirty="0" smtClean="0"/>
                        <a:t>Always</a:t>
                      </a:r>
                      <a:r>
                        <a:rPr lang="en-US" sz="2400" baseline="0" dirty="0" smtClean="0"/>
                        <a:t> produced and reduces calorific value</a:t>
                      </a:r>
                      <a:endParaRPr lang="en-US" sz="2400" dirty="0"/>
                    </a:p>
                  </a:txBody>
                  <a:tcPr/>
                </a:tc>
                <a:tc>
                  <a:txBody>
                    <a:bodyPr/>
                    <a:lstStyle/>
                    <a:p>
                      <a:r>
                        <a:rPr lang="en-US" sz="2400" dirty="0" smtClean="0"/>
                        <a:t>Ash is not produced but smoke is produced</a:t>
                      </a:r>
                      <a:endParaRPr lang="en-US" sz="2400" dirty="0"/>
                    </a:p>
                  </a:txBody>
                  <a:tcPr/>
                </a:tc>
                <a:tc>
                  <a:txBody>
                    <a:bodyPr/>
                    <a:lstStyle/>
                    <a:p>
                      <a:r>
                        <a:rPr lang="en-US" sz="2400" dirty="0" smtClean="0"/>
                        <a:t>Neither ash nor smoke is produced</a:t>
                      </a:r>
                      <a:endParaRPr lang="en-US" sz="2400" dirty="0"/>
                    </a:p>
                  </a:txBody>
                  <a:tcPr/>
                </a:tc>
                <a:extLst>
                  <a:ext uri="{0D108BD9-81ED-4DB2-BD59-A6C34878D82A}">
                    <a16:rowId xmlns:a16="http://schemas.microsoft.com/office/drawing/2014/main" val="10002"/>
                  </a:ext>
                </a:extLst>
              </a:tr>
              <a:tr h="1371600">
                <a:tc>
                  <a:txBody>
                    <a:bodyPr/>
                    <a:lstStyle/>
                    <a:p>
                      <a:r>
                        <a:rPr lang="en-US" sz="2400" dirty="0" smtClean="0"/>
                        <a:t>Calorific value</a:t>
                      </a:r>
                      <a:endParaRPr lang="en-US" sz="2400" dirty="0"/>
                    </a:p>
                  </a:txBody>
                  <a:tcPr/>
                </a:tc>
                <a:tc>
                  <a:txBody>
                    <a:bodyPr/>
                    <a:lstStyle/>
                    <a:p>
                      <a:r>
                        <a:rPr lang="en-US" sz="2400" dirty="0" smtClean="0"/>
                        <a:t>least</a:t>
                      </a:r>
                      <a:endParaRPr lang="en-US" sz="2400" dirty="0"/>
                    </a:p>
                  </a:txBody>
                  <a:tcPr/>
                </a:tc>
                <a:tc>
                  <a:txBody>
                    <a:bodyPr/>
                    <a:lstStyle/>
                    <a:p>
                      <a:r>
                        <a:rPr lang="en-US" sz="2400" dirty="0" smtClean="0"/>
                        <a:t>higher</a:t>
                      </a:r>
                      <a:endParaRPr lang="en-US" sz="2400" dirty="0"/>
                    </a:p>
                  </a:txBody>
                  <a:tcPr/>
                </a:tc>
                <a:tc>
                  <a:txBody>
                    <a:bodyPr/>
                    <a:lstStyle/>
                    <a:p>
                      <a:r>
                        <a:rPr lang="en-US" sz="2400" dirty="0" smtClean="0"/>
                        <a:t>Highest</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255993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0" y="0"/>
            <a:ext cx="9144000" cy="6858000"/>
          </a:xfrm>
        </p:spPr>
        <p:txBody>
          <a:bodyPr/>
          <a:lstStyle/>
          <a:p>
            <a:pPr algn="l"/>
            <a:r>
              <a:rPr lang="en-US" dirty="0" smtClean="0"/>
              <a:t> 		</a:t>
            </a:r>
            <a:r>
              <a:rPr lang="en-US" b="1" dirty="0" smtClean="0">
                <a:latin typeface="Algerian" pitchFamily="82" charset="0"/>
                <a:cs typeface="Times New Roman" pitchFamily="18" charset="0"/>
              </a:rPr>
              <a:t>CALORIFIC VALUE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1g compound + 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CO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+H</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O,       ∆H=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Here, ∆H = calorific value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UNITS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1. </a:t>
            </a:r>
            <a:r>
              <a:rPr lang="en-US" sz="3200" b="1" dirty="0" smtClean="0">
                <a:latin typeface="Times New Roman" pitchFamily="18" charset="0"/>
                <a:cs typeface="Times New Roman" pitchFamily="18" charset="0"/>
              </a:rPr>
              <a:t>Calorie</a:t>
            </a:r>
            <a:r>
              <a:rPr lang="en-US" sz="3200" dirty="0" smtClean="0">
                <a:latin typeface="Times New Roman" pitchFamily="18" charset="0"/>
                <a:cs typeface="Times New Roman" pitchFamily="18" charset="0"/>
              </a:rPr>
              <a:t>: for 1g of water by 1</a:t>
            </a:r>
            <a:r>
              <a:rPr lang="en-US" sz="3200" baseline="30000"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C</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1calorie = 4.184 Joule = 4.185 x 10</a:t>
            </a:r>
            <a:r>
              <a:rPr lang="en-US" sz="3200" baseline="30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 ergs</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2. </a:t>
            </a:r>
            <a:r>
              <a:rPr lang="en-US" sz="3200" b="1" dirty="0" err="1" smtClean="0">
                <a:latin typeface="Times New Roman" pitchFamily="18" charset="0"/>
                <a:cs typeface="Times New Roman" pitchFamily="18" charset="0"/>
              </a:rPr>
              <a:t>K.Calorie</a:t>
            </a:r>
            <a:r>
              <a:rPr lang="en-US" sz="3200" dirty="0" smtClean="0">
                <a:latin typeface="Times New Roman" pitchFamily="18" charset="0"/>
                <a:cs typeface="Times New Roman" pitchFamily="18" charset="0"/>
              </a:rPr>
              <a:t>: for 1 kg of water by 1</a:t>
            </a:r>
            <a:r>
              <a:rPr lang="en-US" sz="3200" baseline="30000"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C</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3</a:t>
            </a:r>
            <a:r>
              <a:rPr lang="en-US" sz="3200" b="1" dirty="0" smtClean="0">
                <a:latin typeface="Times New Roman" pitchFamily="18" charset="0"/>
                <a:cs typeface="Times New Roman" pitchFamily="18" charset="0"/>
              </a:rPr>
              <a:t>. British Thermal Unit (</a:t>
            </a:r>
            <a:r>
              <a:rPr lang="en-US" sz="3200" b="1" dirty="0" err="1" smtClean="0">
                <a:latin typeface="Times New Roman" pitchFamily="18" charset="0"/>
                <a:cs typeface="Times New Roman" pitchFamily="18" charset="0"/>
              </a:rPr>
              <a:t>B.Th.U</a:t>
            </a:r>
            <a:r>
              <a:rPr lang="en-US" sz="3200" b="1"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 for 1 pound of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water  by 1</a:t>
            </a:r>
            <a:r>
              <a:rPr lang="en-US" sz="3200" baseline="30000"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F</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4. </a:t>
            </a:r>
            <a:r>
              <a:rPr lang="en-US" sz="3200" b="1" dirty="0" smtClean="0">
                <a:latin typeface="Times New Roman" pitchFamily="18" charset="0"/>
                <a:cs typeface="Times New Roman" pitchFamily="18" charset="0"/>
              </a:rPr>
              <a:t>Centigrade heat unit (C.H.U.)</a:t>
            </a:r>
            <a:r>
              <a:rPr lang="en-US" sz="3200" dirty="0" smtClean="0">
                <a:latin typeface="Times New Roman" pitchFamily="18" charset="0"/>
                <a:cs typeface="Times New Roman" pitchFamily="18" charset="0"/>
              </a:rPr>
              <a:t>: for 1 pound by 1</a:t>
            </a:r>
            <a:r>
              <a:rPr lang="en-US" sz="3200" baseline="30000"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C</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t>
            </a:r>
          </a:p>
        </p:txBody>
      </p:sp>
      <p:sp>
        <p:nvSpPr>
          <p:cNvPr id="3" name="Subtitle 2"/>
          <p:cNvSpPr>
            <a:spLocks noGrp="1"/>
          </p:cNvSpPr>
          <p:nvPr>
            <p:ph type="subTitle" idx="1"/>
          </p:nvPr>
        </p:nvSpPr>
        <p:spPr>
          <a:xfrm flipH="1" flipV="1">
            <a:off x="-1219200" y="8001000"/>
            <a:ext cx="990600" cy="76200"/>
          </a:xfrm>
        </p:spPr>
        <p:txBody>
          <a:bodyPr>
            <a:normAutofit fontScale="25000" lnSpcReduction="20000"/>
          </a:bodyPr>
          <a:lstStyle/>
          <a:p>
            <a:pPr>
              <a:defRPr/>
            </a:pPr>
            <a:endParaRPr lang="en-US" dirty="0"/>
          </a:p>
        </p:txBody>
      </p:sp>
      <p:cxnSp>
        <p:nvCxnSpPr>
          <p:cNvPr id="5" name="Straight Arrow Connector 4"/>
          <p:cNvCxnSpPr/>
          <p:nvPr/>
        </p:nvCxnSpPr>
        <p:spPr>
          <a:xfrm>
            <a:off x="3352800" y="1143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1964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0" y="0"/>
            <a:ext cx="9144000" cy="6858000"/>
          </a:xfrm>
        </p:spPr>
        <p:txBody>
          <a:bodyPr/>
          <a:lstStyle/>
          <a:p>
            <a:r>
              <a:rPr lang="en-US" sz="3600" b="1" smtClean="0">
                <a:latin typeface="Algerian" pitchFamily="82" charset="0"/>
                <a:cs typeface="Times New Roman" pitchFamily="18" charset="0"/>
              </a:rPr>
              <a:t>GROSS OR HIGHER CALORIFIC VALUE (HCV)</a:t>
            </a:r>
            <a:r>
              <a:rPr lang="en-US" sz="3600" smtClean="0">
                <a:latin typeface="Times New Roman" pitchFamily="18" charset="0"/>
                <a:cs typeface="Times New Roman" pitchFamily="18" charset="0"/>
              </a:rPr>
              <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Heat evolved when a unit quantity of  a fuel is completely burnt and the products of combustion are allowed to cool at room temperature.</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A + O</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  		CO</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 + H</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O</a:t>
            </a:r>
            <a:r>
              <a:rPr lang="en-US" sz="3600" baseline="-25000" smtClean="0">
                <a:latin typeface="Times New Roman" pitchFamily="18" charset="0"/>
                <a:cs typeface="Times New Roman" pitchFamily="18" charset="0"/>
              </a:rPr>
              <a:t>(v)</a:t>
            </a:r>
            <a:r>
              <a:rPr lang="en-US" sz="3600" smtClean="0">
                <a:latin typeface="Times New Roman" pitchFamily="18" charset="0"/>
                <a:cs typeface="Times New Roman" pitchFamily="18" charset="0"/>
              </a:rPr>
              <a:t>	,		∆H</a:t>
            </a:r>
            <a:r>
              <a:rPr lang="en-US" sz="3600" baseline="-25000" smtClean="0">
                <a:latin typeface="Times New Roman" pitchFamily="18" charset="0"/>
                <a:cs typeface="Times New Roman" pitchFamily="18" charset="0"/>
              </a:rPr>
              <a:t>1</a:t>
            </a:r>
            <a:r>
              <a:rPr lang="en-US" sz="3600" smtClean="0">
                <a:latin typeface="Times New Roman" pitchFamily="18" charset="0"/>
                <a:cs typeface="Times New Roman" pitchFamily="18" charset="0"/>
              </a:rPr>
              <a:t>=x</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H</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O</a:t>
            </a:r>
            <a:r>
              <a:rPr lang="en-US" sz="3600" baseline="-25000" smtClean="0">
                <a:latin typeface="Times New Roman" pitchFamily="18" charset="0"/>
                <a:cs typeface="Times New Roman" pitchFamily="18" charset="0"/>
              </a:rPr>
              <a:t>(v)</a:t>
            </a:r>
            <a:r>
              <a:rPr lang="en-US" sz="3600" smtClean="0">
                <a:latin typeface="Times New Roman" pitchFamily="18" charset="0"/>
                <a:cs typeface="Times New Roman" pitchFamily="18" charset="0"/>
              </a:rPr>
              <a:t>			H</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O</a:t>
            </a:r>
            <a:r>
              <a:rPr lang="en-US" sz="3600" baseline="-25000" smtClean="0">
                <a:latin typeface="Times New Roman" pitchFamily="18" charset="0"/>
                <a:cs typeface="Times New Roman" pitchFamily="18" charset="0"/>
              </a:rPr>
              <a:t>(l)</a:t>
            </a:r>
            <a:r>
              <a:rPr lang="en-US" sz="3600" smtClean="0">
                <a:latin typeface="Times New Roman" pitchFamily="18" charset="0"/>
                <a:cs typeface="Times New Roman" pitchFamily="18" charset="0"/>
              </a:rPr>
              <a:t>      ,	      ∆H</a:t>
            </a:r>
            <a:r>
              <a:rPr lang="en-US" sz="3600" baseline="-25000" smtClean="0">
                <a:latin typeface="Times New Roman" pitchFamily="18" charset="0"/>
                <a:cs typeface="Times New Roman" pitchFamily="18" charset="0"/>
              </a:rPr>
              <a:t>2</a:t>
            </a:r>
            <a:r>
              <a:rPr lang="en-US" sz="3600" smtClean="0">
                <a:latin typeface="Times New Roman" pitchFamily="18" charset="0"/>
                <a:cs typeface="Times New Roman" pitchFamily="18" charset="0"/>
              </a:rPr>
              <a:t> = y</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(y = latent heat of steam)</a:t>
            </a:r>
            <a:br>
              <a:rPr lang="en-US" sz="3600" smtClean="0">
                <a:latin typeface="Times New Roman" pitchFamily="18" charset="0"/>
                <a:cs typeface="Times New Roman" pitchFamily="18" charset="0"/>
              </a:rPr>
            </a:br>
            <a:r>
              <a:rPr lang="en-US" sz="3600" smtClean="0">
                <a:latin typeface="Times New Roman" pitchFamily="18" charset="0"/>
                <a:cs typeface="Times New Roman" pitchFamily="18" charset="0"/>
              </a:rPr>
              <a:t>So, HCV = Total ∆H = x+ y        </a:t>
            </a:r>
          </a:p>
        </p:txBody>
      </p:sp>
      <p:cxnSp>
        <p:nvCxnSpPr>
          <p:cNvPr id="10243" name="Straight Arrow Connector 5"/>
          <p:cNvCxnSpPr>
            <a:cxnSpLocks noChangeShapeType="1"/>
          </p:cNvCxnSpPr>
          <p:nvPr/>
        </p:nvCxnSpPr>
        <p:spPr bwMode="auto">
          <a:xfrm>
            <a:off x="1752600" y="42672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44" name="Straight Arrow Connector 6"/>
          <p:cNvCxnSpPr>
            <a:cxnSpLocks noChangeShapeType="1"/>
          </p:cNvCxnSpPr>
          <p:nvPr/>
        </p:nvCxnSpPr>
        <p:spPr bwMode="auto">
          <a:xfrm>
            <a:off x="2057400" y="48006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3401527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0" y="0"/>
            <a:ext cx="9144000" cy="6858000"/>
          </a:xfrm>
        </p:spPr>
        <p:txBody>
          <a:bodyPr/>
          <a:lstStyle/>
          <a:p>
            <a:pPr algn="l"/>
            <a:r>
              <a:rPr lang="en-US" sz="3200" dirty="0" smtClean="0"/>
              <a:t/>
            </a:r>
            <a:br>
              <a:rPr lang="en-US" sz="3200" dirty="0" smtClean="0"/>
            </a:br>
            <a:r>
              <a:rPr lang="en-US" sz="3200" dirty="0" smtClean="0"/>
              <a:t/>
            </a:r>
            <a:br>
              <a:rPr lang="en-US" sz="3200" dirty="0" smtClean="0"/>
            </a:br>
            <a:r>
              <a:rPr lang="en-US" sz="3200" dirty="0" smtClean="0"/>
              <a:t>	</a:t>
            </a:r>
            <a:r>
              <a:rPr lang="en-US" sz="4000" b="1" dirty="0" smtClean="0">
                <a:latin typeface="Algerian" pitchFamily="82" charset="0"/>
                <a:cs typeface="Times New Roman" pitchFamily="18" charset="0"/>
              </a:rPr>
              <a:t>LOWER OR NET CALORIFIC VALUE 			(LCV or NCV)</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Heat evolved when a unit quantity of  a fuel is completely burnt and the products of combustion are allowed to escape at room temperature.</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 + 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CO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 H</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O</a:t>
            </a:r>
            <a:r>
              <a:rPr lang="en-US" sz="3200" baseline="-25000" dirty="0" smtClean="0">
                <a:latin typeface="Times New Roman" pitchFamily="18" charset="0"/>
                <a:cs typeface="Times New Roman" pitchFamily="18" charset="0"/>
              </a:rPr>
              <a:t>(v)</a:t>
            </a:r>
            <a:r>
              <a:rPr lang="en-US" sz="3200" dirty="0" smtClean="0">
                <a:latin typeface="Times New Roman" pitchFamily="18" charset="0"/>
                <a:cs typeface="Times New Roman" pitchFamily="18" charset="0"/>
              </a:rPr>
              <a:t>	,		∆H</a:t>
            </a:r>
            <a:r>
              <a:rPr lang="en-US" sz="3200" baseline="-25000"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rPr>
              <a:t>=x</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LCV = x</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 HCV – latent heat of water 					        vapors formed</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 HCV – 0.09 x H x 587 </a:t>
            </a:r>
            <a:r>
              <a:rPr lang="en-US" sz="3200" dirty="0" err="1" smtClean="0">
                <a:latin typeface="Times New Roman" pitchFamily="18" charset="0"/>
                <a:cs typeface="Times New Roman" pitchFamily="18" charset="0"/>
              </a:rPr>
              <a:t>cal</a:t>
            </a:r>
            <a:r>
              <a:rPr lang="en-US" sz="3200" dirty="0" smtClean="0">
                <a:latin typeface="Times New Roman" pitchFamily="18" charset="0"/>
                <a:cs typeface="Times New Roman" pitchFamily="18" charset="0"/>
              </a:rPr>
              <a:t>/g</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(where, H = % of hydrogen in the fuel)</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cxnSp>
        <p:nvCxnSpPr>
          <p:cNvPr id="11267" name="Straight Arrow Connector 3"/>
          <p:cNvCxnSpPr>
            <a:cxnSpLocks noChangeShapeType="1"/>
          </p:cNvCxnSpPr>
          <p:nvPr/>
        </p:nvCxnSpPr>
        <p:spPr bwMode="auto">
          <a:xfrm>
            <a:off x="1524000" y="32766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984728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0" y="0"/>
            <a:ext cx="9144000" cy="6858000"/>
          </a:xfrm>
        </p:spPr>
        <p:txBody>
          <a:bodyPr/>
          <a:lstStyle/>
          <a:p>
            <a:r>
              <a:rPr lang="en-US" sz="3600" b="1" smtClean="0">
                <a:latin typeface="Algerian" pitchFamily="82" charset="0"/>
              </a:rPr>
              <a:t>Differences between Gross and Net calorific value</a:t>
            </a:r>
            <a:r>
              <a:rPr lang="en-US" sz="4000" b="1" smtClean="0"/>
              <a:t/>
            </a:r>
            <a:br>
              <a:rPr lang="en-US" sz="4000" b="1"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graphicFrame>
        <p:nvGraphicFramePr>
          <p:cNvPr id="4" name="Table 3"/>
          <p:cNvGraphicFramePr>
            <a:graphicFrameLocks noGrp="1"/>
          </p:cNvGraphicFramePr>
          <p:nvPr/>
        </p:nvGraphicFramePr>
        <p:xfrm>
          <a:off x="0" y="1295400"/>
          <a:ext cx="9144000" cy="5943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548228">
                <a:tc>
                  <a:txBody>
                    <a:bodyPr/>
                    <a:lstStyle/>
                    <a:p>
                      <a:r>
                        <a:rPr lang="en-US" sz="2400" dirty="0" err="1" smtClean="0"/>
                        <a:t>S.No</a:t>
                      </a:r>
                      <a:r>
                        <a:rPr lang="en-US" sz="2400" dirty="0" smtClean="0"/>
                        <a:t>.</a:t>
                      </a:r>
                      <a:endParaRPr lang="en-US" sz="2400" dirty="0"/>
                    </a:p>
                  </a:txBody>
                  <a:tcPr/>
                </a:tc>
                <a:tc>
                  <a:txBody>
                    <a:bodyPr/>
                    <a:lstStyle/>
                    <a:p>
                      <a:r>
                        <a:rPr lang="en-US" sz="2400" dirty="0" smtClean="0"/>
                        <a:t>GCV</a:t>
                      </a:r>
                      <a:endParaRPr lang="en-US" sz="2400" dirty="0"/>
                    </a:p>
                  </a:txBody>
                  <a:tcPr/>
                </a:tc>
                <a:tc>
                  <a:txBody>
                    <a:bodyPr/>
                    <a:lstStyle/>
                    <a:p>
                      <a:r>
                        <a:rPr lang="en-US" sz="2400" dirty="0" smtClean="0"/>
                        <a:t>NCV</a:t>
                      </a:r>
                      <a:endParaRPr lang="en-US" sz="2400" dirty="0"/>
                    </a:p>
                  </a:txBody>
                  <a:tcPr/>
                </a:tc>
                <a:extLst>
                  <a:ext uri="{0D108BD9-81ED-4DB2-BD59-A6C34878D82A}">
                    <a16:rowId xmlns:a16="http://schemas.microsoft.com/office/drawing/2014/main" val="10000"/>
                  </a:ext>
                </a:extLst>
              </a:tr>
              <a:tr h="2481405">
                <a:tc>
                  <a:txBody>
                    <a:bodyPr/>
                    <a:lstStyle/>
                    <a:p>
                      <a:r>
                        <a:rPr lang="en-US" sz="2400" dirty="0" smtClean="0"/>
                        <a:t>1</a:t>
                      </a:r>
                      <a:endParaRPr lang="en-US" sz="2400" dirty="0"/>
                    </a:p>
                  </a:txBody>
                  <a:tcPr/>
                </a:tc>
                <a:tc>
                  <a:txBody>
                    <a:bodyPr/>
                    <a:lstStyle/>
                    <a:p>
                      <a:r>
                        <a:rPr lang="en-US" sz="2400" dirty="0" smtClean="0"/>
                        <a:t>The amount of </a:t>
                      </a:r>
                      <a:r>
                        <a:rPr lang="en-US" sz="2400" baseline="0" dirty="0" smtClean="0"/>
                        <a:t> heat released when unit quantity of fuel is burnt completely and the products of combustion are allowed to cool at room temperature.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amount of </a:t>
                      </a:r>
                      <a:r>
                        <a:rPr lang="en-US" sz="2400" baseline="0" dirty="0" smtClean="0"/>
                        <a:t> heat released when unit quantity of fuel is burnt completely and the products of combustion are allowed to escape at room temp.</a:t>
                      </a:r>
                      <a:endParaRPr lang="en-US" sz="2400" dirty="0" smtClean="0"/>
                    </a:p>
                  </a:txBody>
                  <a:tcPr/>
                </a:tc>
                <a:extLst>
                  <a:ext uri="{0D108BD9-81ED-4DB2-BD59-A6C34878D82A}">
                    <a16:rowId xmlns:a16="http://schemas.microsoft.com/office/drawing/2014/main" val="10001"/>
                  </a:ext>
                </a:extLst>
              </a:tr>
              <a:tr h="962411">
                <a:tc>
                  <a:txBody>
                    <a:bodyPr/>
                    <a:lstStyle/>
                    <a:p>
                      <a:r>
                        <a:rPr lang="en-US" sz="2400" dirty="0" smtClean="0"/>
                        <a:t>2</a:t>
                      </a:r>
                      <a:endParaRPr lang="en-US" sz="2400" dirty="0"/>
                    </a:p>
                  </a:txBody>
                  <a:tcPr/>
                </a:tc>
                <a:tc>
                  <a:txBody>
                    <a:bodyPr/>
                    <a:lstStyle/>
                    <a:p>
                      <a:r>
                        <a:rPr lang="en-US" sz="2400" dirty="0" smtClean="0"/>
                        <a:t>Latent heat of condensation of steam is included</a:t>
                      </a:r>
                    </a:p>
                  </a:txBody>
                  <a:tcPr/>
                </a:tc>
                <a:tc>
                  <a:txBody>
                    <a:bodyPr/>
                    <a:lstStyle/>
                    <a:p>
                      <a:r>
                        <a:rPr lang="en-US" sz="2400" dirty="0" smtClean="0"/>
                        <a:t>Latent heat of condensation of steam is not included</a:t>
                      </a:r>
                      <a:endParaRPr lang="en-US" sz="2400" dirty="0"/>
                    </a:p>
                  </a:txBody>
                  <a:tcPr/>
                </a:tc>
                <a:extLst>
                  <a:ext uri="{0D108BD9-81ED-4DB2-BD59-A6C34878D82A}">
                    <a16:rowId xmlns:a16="http://schemas.microsoft.com/office/drawing/2014/main" val="10002"/>
                  </a:ext>
                </a:extLst>
              </a:tr>
              <a:tr h="975778">
                <a:tc>
                  <a:txBody>
                    <a:bodyPr/>
                    <a:lstStyle/>
                    <a:p>
                      <a:r>
                        <a:rPr lang="en-US" sz="2400" dirty="0" smtClean="0"/>
                        <a:t>3</a:t>
                      </a:r>
                      <a:endParaRPr lang="en-US" sz="2400" dirty="0"/>
                    </a:p>
                  </a:txBody>
                  <a:tcPr/>
                </a:tc>
                <a:tc>
                  <a:txBody>
                    <a:bodyPr/>
                    <a:lstStyle/>
                    <a:p>
                      <a:r>
                        <a:rPr lang="en-US" sz="2400" dirty="0" smtClean="0"/>
                        <a:t>It is</a:t>
                      </a:r>
                      <a:r>
                        <a:rPr lang="en-US" sz="2400" baseline="0" dirty="0" smtClean="0"/>
                        <a:t> also known as Higher Calorific Value</a:t>
                      </a:r>
                      <a:endParaRPr lang="en-US" sz="2400" dirty="0"/>
                    </a:p>
                  </a:txBody>
                  <a:tcPr/>
                </a:tc>
                <a:tc>
                  <a:txBody>
                    <a:bodyPr/>
                    <a:lstStyle/>
                    <a:p>
                      <a:r>
                        <a:rPr lang="en-US" sz="2400" dirty="0" smtClean="0"/>
                        <a:t>It is also known as Lower Calorific Value</a:t>
                      </a:r>
                      <a:endParaRPr lang="en-US" sz="2400" dirty="0"/>
                    </a:p>
                  </a:txBody>
                  <a:tcPr/>
                </a:tc>
                <a:extLst>
                  <a:ext uri="{0D108BD9-81ED-4DB2-BD59-A6C34878D82A}">
                    <a16:rowId xmlns:a16="http://schemas.microsoft.com/office/drawing/2014/main" val="10003"/>
                  </a:ext>
                </a:extLst>
              </a:tr>
              <a:tr h="975778">
                <a:tc>
                  <a:txBody>
                    <a:bodyPr/>
                    <a:lstStyle/>
                    <a:p>
                      <a:r>
                        <a:rPr lang="en-US" sz="2400" dirty="0" smtClean="0"/>
                        <a:t>4</a:t>
                      </a:r>
                      <a:endParaRPr lang="en-US" sz="2400" dirty="0"/>
                    </a:p>
                  </a:txBody>
                  <a:tcPr/>
                </a:tc>
                <a:tc>
                  <a:txBody>
                    <a:bodyPr/>
                    <a:lstStyle/>
                    <a:p>
                      <a:r>
                        <a:rPr lang="en-US" sz="2400" dirty="0" smtClean="0"/>
                        <a:t>Having more value than NCV</a:t>
                      </a:r>
                      <a:endParaRPr lang="en-US" sz="2400" dirty="0"/>
                    </a:p>
                  </a:txBody>
                  <a:tcPr/>
                </a:tc>
                <a:tc>
                  <a:txBody>
                    <a:bodyPr/>
                    <a:lstStyle/>
                    <a:p>
                      <a:r>
                        <a:rPr lang="en-US" sz="2400" dirty="0" smtClean="0"/>
                        <a:t>Having lesser</a:t>
                      </a:r>
                      <a:r>
                        <a:rPr lang="en-US" sz="2400" baseline="0" dirty="0" smtClean="0"/>
                        <a:t> value than GCV</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258534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730" t="3750" r="12855" b="6250"/>
          <a:stretch/>
        </p:blipFill>
        <p:spPr>
          <a:xfrm>
            <a:off x="0" y="685800"/>
            <a:ext cx="9088968" cy="5791200"/>
          </a:xfrm>
          <a:prstGeom prst="rect">
            <a:avLst/>
          </a:prstGeom>
        </p:spPr>
      </p:pic>
    </p:spTree>
    <p:extLst>
      <p:ext uri="{BB962C8B-B14F-4D97-AF65-F5344CB8AC3E}">
        <p14:creationId xmlns:p14="http://schemas.microsoft.com/office/powerpoint/2010/main" val="418770925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798" r="8829" b="6756"/>
          <a:stretch/>
        </p:blipFill>
        <p:spPr>
          <a:xfrm>
            <a:off x="228600" y="838200"/>
            <a:ext cx="8763000" cy="5257800"/>
          </a:xfrm>
          <a:prstGeom prst="rect">
            <a:avLst/>
          </a:prstGeom>
        </p:spPr>
      </p:pic>
    </p:spTree>
    <p:extLst>
      <p:ext uri="{BB962C8B-B14F-4D97-AF65-F5344CB8AC3E}">
        <p14:creationId xmlns:p14="http://schemas.microsoft.com/office/powerpoint/2010/main" val="13937758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0" y="0"/>
            <a:ext cx="9144000" cy="6858000"/>
          </a:xfrm>
        </p:spPr>
        <p:txBody>
          <a:bodyPr/>
          <a:lstStyle/>
          <a:p>
            <a:pPr algn="l"/>
            <a:r>
              <a:rPr lang="en-US" sz="3600" b="1" dirty="0" smtClean="0">
                <a:latin typeface="Algerian" pitchFamily="82" charset="0"/>
                <a:cs typeface="Times New Roman" pitchFamily="18" charset="0"/>
              </a:rPr>
              <a:t>			CALCULATION</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mass of fuel taken in calorimeter = m g</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mass of water taken in calorimeter=</a:t>
            </a:r>
            <a:r>
              <a:rPr lang="en-US" sz="2800" dirty="0" err="1" smtClean="0">
                <a:latin typeface="Times New Roman" pitchFamily="18" charset="0"/>
                <a:cs typeface="Times New Roman" pitchFamily="18" charset="0"/>
              </a:rPr>
              <a:t>Wg</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water  equivalent of calorimeter bomb, thermometer,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stirrer </a:t>
            </a:r>
            <a:r>
              <a:rPr lang="en-US" sz="2800" dirty="0" err="1" smtClean="0">
                <a:latin typeface="Times New Roman" pitchFamily="18" charset="0"/>
                <a:cs typeface="Times New Roman" pitchFamily="18" charset="0"/>
              </a:rPr>
              <a:t>etc</a:t>
            </a:r>
            <a:r>
              <a:rPr lang="en-US" sz="2800" dirty="0" smtClean="0">
                <a:latin typeface="Times New Roman" pitchFamily="18" charset="0"/>
                <a:cs typeface="Times New Roman" pitchFamily="18" charset="0"/>
              </a:rPr>
              <a:t> = w g</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Initial temp. of water in </a:t>
            </a:r>
            <a:r>
              <a:rPr lang="en-US" sz="2800" dirty="0" err="1" smtClean="0">
                <a:latin typeface="Times New Roman" pitchFamily="18" charset="0"/>
                <a:cs typeface="Times New Roman" pitchFamily="18" charset="0"/>
              </a:rPr>
              <a:t>calorometer</a:t>
            </a:r>
            <a:r>
              <a:rPr lang="en-US" sz="2800" dirty="0" smtClean="0">
                <a:latin typeface="Times New Roman" pitchFamily="18" charset="0"/>
                <a:cs typeface="Times New Roman" pitchFamily="18" charset="0"/>
              </a:rPr>
              <a:t> = t</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final temp. of water in calorimeter = t</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higher calorific value = HCV</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heat liberated by burning of fuel = m x HCV</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heat gained by water, calorimeter </a:t>
            </a:r>
            <a:r>
              <a:rPr lang="en-US" sz="2800" dirty="0" err="1" smtClean="0">
                <a:latin typeface="Times New Roman" pitchFamily="18" charset="0"/>
                <a:cs typeface="Times New Roman" pitchFamily="18" charset="0"/>
              </a:rPr>
              <a:t>etc</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W+w</a:t>
            </a:r>
            <a:r>
              <a:rPr lang="en-US" sz="2800" dirty="0" smtClean="0">
                <a:latin typeface="Times New Roman" pitchFamily="18" charset="0"/>
                <a:cs typeface="Times New Roman" pitchFamily="18" charset="0"/>
              </a:rPr>
              <a:t>)(t</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-t</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heat liberated = heat gained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m x HCV    = (W + w)(t</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-t</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HCV =   (</a:t>
            </a:r>
            <a:r>
              <a:rPr lang="en-US" sz="2800" dirty="0" err="1" smtClean="0">
                <a:latin typeface="Times New Roman" pitchFamily="18" charset="0"/>
                <a:cs typeface="Times New Roman" pitchFamily="18" charset="0"/>
              </a:rPr>
              <a:t>W+w</a:t>
            </a:r>
            <a:r>
              <a:rPr lang="en-US" sz="2800" dirty="0" smtClean="0">
                <a:latin typeface="Times New Roman" pitchFamily="18" charset="0"/>
                <a:cs typeface="Times New Roman" pitchFamily="18" charset="0"/>
              </a:rPr>
              <a:t>)(t</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-t</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cal</a:t>
            </a:r>
            <a:r>
              <a:rPr lang="en-US" sz="2800" dirty="0" smtClean="0">
                <a:latin typeface="Times New Roman" pitchFamily="18" charset="0"/>
                <a:cs typeface="Times New Roman" pitchFamily="18" charset="0"/>
              </a:rPr>
              <a:t>/g or kcal/kg</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m</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p:txBody>
      </p:sp>
      <p:cxnSp>
        <p:nvCxnSpPr>
          <p:cNvPr id="5" name="Straight Connector 4"/>
          <p:cNvCxnSpPr/>
          <p:nvPr/>
        </p:nvCxnSpPr>
        <p:spPr>
          <a:xfrm>
            <a:off x="3200400" y="5867400"/>
            <a:ext cx="129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227446"/>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152400" y="609600"/>
            <a:ext cx="9144000" cy="762000"/>
          </a:xfrm>
        </p:spPr>
        <p:txBody>
          <a:bodyPr/>
          <a:lstStyle/>
          <a:p>
            <a:r>
              <a:rPr lang="tr-TR" smtClean="0">
                <a:solidFill>
                  <a:schemeClr val="tx1"/>
                </a:solidFill>
              </a:rPr>
              <a:t>Where We Get Oil? </a:t>
            </a:r>
          </a:p>
        </p:txBody>
      </p:sp>
      <p:sp>
        <p:nvSpPr>
          <p:cNvPr id="27651" name="Rectangle 3"/>
          <p:cNvSpPr>
            <a:spLocks noGrp="1" noRot="1" noChangeArrowheads="1"/>
          </p:cNvSpPr>
          <p:nvPr>
            <p:ph type="body" idx="1"/>
          </p:nvPr>
        </p:nvSpPr>
        <p:spPr>
          <a:xfrm>
            <a:off x="381000" y="1600200"/>
            <a:ext cx="8229600" cy="4525963"/>
          </a:xfrm>
        </p:spPr>
        <p:txBody>
          <a:bodyPr/>
          <a:lstStyle/>
          <a:p>
            <a:pPr>
              <a:buFontTx/>
              <a:buNone/>
              <a:defRPr/>
            </a:pPr>
            <a:r>
              <a:rPr lang="tr-TR" dirty="0" smtClean="0">
                <a:solidFill>
                  <a:schemeClr val="accent6">
                    <a:lumMod val="75000"/>
                  </a:schemeClr>
                </a:solidFill>
              </a:rPr>
              <a:t>The world's top five crude oil-producing countries are: </a:t>
            </a:r>
          </a:p>
          <a:p>
            <a:pPr lvl="1">
              <a:defRPr/>
            </a:pPr>
            <a:r>
              <a:rPr lang="tr-TR" dirty="0" smtClean="0">
                <a:solidFill>
                  <a:schemeClr val="accent6">
                    <a:lumMod val="75000"/>
                  </a:schemeClr>
                </a:solidFill>
              </a:rPr>
              <a:t>Saudi Arabia 	</a:t>
            </a:r>
          </a:p>
          <a:p>
            <a:pPr lvl="1">
              <a:defRPr/>
            </a:pPr>
            <a:r>
              <a:rPr lang="tr-TR" dirty="0" smtClean="0">
                <a:solidFill>
                  <a:schemeClr val="accent6">
                    <a:lumMod val="75000"/>
                  </a:schemeClr>
                </a:solidFill>
              </a:rPr>
              <a:t>Russia </a:t>
            </a:r>
          </a:p>
          <a:p>
            <a:pPr lvl="1">
              <a:defRPr/>
            </a:pPr>
            <a:r>
              <a:rPr lang="tr-TR" dirty="0" smtClean="0">
                <a:solidFill>
                  <a:schemeClr val="accent6">
                    <a:lumMod val="75000"/>
                  </a:schemeClr>
                </a:solidFill>
              </a:rPr>
              <a:t>United States </a:t>
            </a:r>
          </a:p>
          <a:p>
            <a:pPr lvl="1">
              <a:defRPr/>
            </a:pPr>
            <a:r>
              <a:rPr lang="tr-TR" dirty="0" smtClean="0">
                <a:solidFill>
                  <a:schemeClr val="accent6">
                    <a:lumMod val="75000"/>
                  </a:schemeClr>
                </a:solidFill>
              </a:rPr>
              <a:t>Iran </a:t>
            </a:r>
          </a:p>
          <a:p>
            <a:pPr lvl="1">
              <a:defRPr/>
            </a:pPr>
            <a:r>
              <a:rPr lang="tr-TR" dirty="0" smtClean="0">
                <a:solidFill>
                  <a:schemeClr val="accent6">
                    <a:lumMod val="75000"/>
                  </a:schemeClr>
                </a:solidFill>
              </a:rPr>
              <a:t>China </a:t>
            </a:r>
          </a:p>
          <a:p>
            <a:pPr>
              <a:defRPr/>
            </a:pPr>
            <a:endParaRPr lang="tr-TR" dirty="0" smtClean="0">
              <a:solidFill>
                <a:srgbClr val="FFFF00"/>
              </a:solidFill>
            </a:endParaRPr>
          </a:p>
        </p:txBody>
      </p:sp>
    </p:spTree>
    <p:extLst>
      <p:ext uri="{BB962C8B-B14F-4D97-AF65-F5344CB8AC3E}">
        <p14:creationId xmlns:p14="http://schemas.microsoft.com/office/powerpoint/2010/main" val="81810985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anim calcmode="lin" valueType="num">
                                      <p:cBhvr>
                                        <p:cTn id="8" dur="1000" fill="hold"/>
                                        <p:tgtEl>
                                          <p:spTgt spid="27650"/>
                                        </p:tgtEl>
                                        <p:attrNameLst>
                                          <p:attrName>ppt_x</p:attrName>
                                        </p:attrNameLst>
                                      </p:cBhvr>
                                      <p:tavLst>
                                        <p:tav tm="0">
                                          <p:val>
                                            <p:strVal val="#ppt_x"/>
                                          </p:val>
                                        </p:tav>
                                        <p:tav tm="100000">
                                          <p:val>
                                            <p:strVal val="#ppt_x"/>
                                          </p:val>
                                        </p:tav>
                                      </p:tavLst>
                                    </p:anim>
                                    <p:anim calcmode="lin" valueType="num">
                                      <p:cBhvr>
                                        <p:cTn id="9" dur="900" decel="100000" fill="hold"/>
                                        <p:tgtEl>
                                          <p:spTgt spid="276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65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7651">
                                            <p:txEl>
                                              <p:pRg st="0" end="0"/>
                                            </p:txEl>
                                          </p:spTgt>
                                        </p:tgtEl>
                                        <p:attrNameLst>
                                          <p:attrName>style.visibility</p:attrName>
                                        </p:attrNameLst>
                                      </p:cBhvr>
                                      <p:to>
                                        <p:strVal val="visible"/>
                                      </p:to>
                                    </p:set>
                                    <p:animEffect transition="in" filter="fade">
                                      <p:cBhvr>
                                        <p:cTn id="15" dur="1000"/>
                                        <p:tgtEl>
                                          <p:spTgt spid="27651">
                                            <p:txEl>
                                              <p:pRg st="0" end="0"/>
                                            </p:txEl>
                                          </p:spTgt>
                                        </p:tgtEl>
                                      </p:cBhvr>
                                    </p:animEffect>
                                    <p:anim calcmode="lin" valueType="num">
                                      <p:cBhvr>
                                        <p:cTn id="16"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765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765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7651">
                                            <p:txEl>
                                              <p:pRg st="1" end="1"/>
                                            </p:txEl>
                                          </p:spTgt>
                                        </p:tgtEl>
                                        <p:attrNameLst>
                                          <p:attrName>style.visibility</p:attrName>
                                        </p:attrNameLst>
                                      </p:cBhvr>
                                      <p:to>
                                        <p:strVal val="visible"/>
                                      </p:to>
                                    </p:set>
                                    <p:animEffect transition="in" filter="fade">
                                      <p:cBhvr>
                                        <p:cTn id="23" dur="1000"/>
                                        <p:tgtEl>
                                          <p:spTgt spid="27651">
                                            <p:txEl>
                                              <p:pRg st="1" end="1"/>
                                            </p:txEl>
                                          </p:spTgt>
                                        </p:tgtEl>
                                      </p:cBhvr>
                                    </p:animEffect>
                                    <p:anim calcmode="lin" valueType="num">
                                      <p:cBhvr>
                                        <p:cTn id="24"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765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765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27651">
                                            <p:txEl>
                                              <p:pRg st="2" end="2"/>
                                            </p:txEl>
                                          </p:spTgt>
                                        </p:tgtEl>
                                        <p:attrNameLst>
                                          <p:attrName>style.visibility</p:attrName>
                                        </p:attrNameLst>
                                      </p:cBhvr>
                                      <p:to>
                                        <p:strVal val="visible"/>
                                      </p:to>
                                    </p:set>
                                    <p:animEffect transition="in" filter="fade">
                                      <p:cBhvr>
                                        <p:cTn id="31" dur="1000"/>
                                        <p:tgtEl>
                                          <p:spTgt spid="27651">
                                            <p:txEl>
                                              <p:pRg st="2" end="2"/>
                                            </p:txEl>
                                          </p:spTgt>
                                        </p:tgtEl>
                                      </p:cBhvr>
                                    </p:animEffect>
                                    <p:anim calcmode="lin" valueType="num">
                                      <p:cBhvr>
                                        <p:cTn id="32"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7651">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765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27651">
                                            <p:txEl>
                                              <p:pRg st="3" end="3"/>
                                            </p:txEl>
                                          </p:spTgt>
                                        </p:tgtEl>
                                        <p:attrNameLst>
                                          <p:attrName>style.visibility</p:attrName>
                                        </p:attrNameLst>
                                      </p:cBhvr>
                                      <p:to>
                                        <p:strVal val="visible"/>
                                      </p:to>
                                    </p:set>
                                    <p:animEffect transition="in" filter="fade">
                                      <p:cBhvr>
                                        <p:cTn id="39" dur="1000"/>
                                        <p:tgtEl>
                                          <p:spTgt spid="27651">
                                            <p:txEl>
                                              <p:pRg st="3" end="3"/>
                                            </p:txEl>
                                          </p:spTgt>
                                        </p:tgtEl>
                                      </p:cBhvr>
                                    </p:animEffect>
                                    <p:anim calcmode="lin" valueType="num">
                                      <p:cBhvr>
                                        <p:cTn id="40"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7651">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765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nodeType="clickEffect">
                                  <p:stCondLst>
                                    <p:cond delay="0"/>
                                  </p:stCondLst>
                                  <p:childTnLst>
                                    <p:set>
                                      <p:cBhvr>
                                        <p:cTn id="46" dur="1" fill="hold">
                                          <p:stCondLst>
                                            <p:cond delay="0"/>
                                          </p:stCondLst>
                                        </p:cTn>
                                        <p:tgtEl>
                                          <p:spTgt spid="27651">
                                            <p:txEl>
                                              <p:pRg st="4" end="4"/>
                                            </p:txEl>
                                          </p:spTgt>
                                        </p:tgtEl>
                                        <p:attrNameLst>
                                          <p:attrName>style.visibility</p:attrName>
                                        </p:attrNameLst>
                                      </p:cBhvr>
                                      <p:to>
                                        <p:strVal val="visible"/>
                                      </p:to>
                                    </p:set>
                                    <p:animEffect transition="in" filter="fade">
                                      <p:cBhvr>
                                        <p:cTn id="47" dur="1000"/>
                                        <p:tgtEl>
                                          <p:spTgt spid="27651">
                                            <p:txEl>
                                              <p:pRg st="4" end="4"/>
                                            </p:txEl>
                                          </p:spTgt>
                                        </p:tgtEl>
                                      </p:cBhvr>
                                    </p:animEffect>
                                    <p:anim calcmode="lin" valueType="num">
                                      <p:cBhvr>
                                        <p:cTn id="48"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7651">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7651">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nodeType="clickEffect">
                                  <p:stCondLst>
                                    <p:cond delay="0"/>
                                  </p:stCondLst>
                                  <p:childTnLst>
                                    <p:set>
                                      <p:cBhvr>
                                        <p:cTn id="54" dur="1" fill="hold">
                                          <p:stCondLst>
                                            <p:cond delay="0"/>
                                          </p:stCondLst>
                                        </p:cTn>
                                        <p:tgtEl>
                                          <p:spTgt spid="27651">
                                            <p:txEl>
                                              <p:pRg st="5" end="5"/>
                                            </p:txEl>
                                          </p:spTgt>
                                        </p:tgtEl>
                                        <p:attrNameLst>
                                          <p:attrName>style.visibility</p:attrName>
                                        </p:attrNameLst>
                                      </p:cBhvr>
                                      <p:to>
                                        <p:strVal val="visible"/>
                                      </p:to>
                                    </p:set>
                                    <p:animEffect transition="in" filter="fade">
                                      <p:cBhvr>
                                        <p:cTn id="55" dur="1000"/>
                                        <p:tgtEl>
                                          <p:spTgt spid="27651">
                                            <p:txEl>
                                              <p:pRg st="5" end="5"/>
                                            </p:txEl>
                                          </p:spTgt>
                                        </p:tgtEl>
                                      </p:cBhvr>
                                    </p:animEffect>
                                    <p:anim calcmode="lin" valueType="num">
                                      <p:cBhvr>
                                        <p:cTn id="56"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7651">
                                            <p:txEl>
                                              <p:pRg st="5" end="5"/>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7651">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04800" y="0"/>
            <a:ext cx="8458200" cy="6858000"/>
          </a:xfrm>
        </p:spPr>
        <p:txBody>
          <a:bodyPr/>
          <a:lstStyle/>
          <a:p>
            <a:pPr>
              <a:buFontTx/>
              <a:buNone/>
            </a:pPr>
            <a:r>
              <a:rPr lang="en-US" b="0" dirty="0" smtClean="0">
                <a:latin typeface="Times New Roman" pitchFamily="18" charset="0"/>
                <a:cs typeface="Times New Roman" pitchFamily="18" charset="0"/>
              </a:rPr>
              <a:t>Let H be the % of hydrogen in the </a:t>
            </a:r>
            <a:r>
              <a:rPr lang="en-US" b="0" dirty="0" err="1" smtClean="0">
                <a:latin typeface="Times New Roman" pitchFamily="18" charset="0"/>
                <a:cs typeface="Times New Roman" pitchFamily="18" charset="0"/>
              </a:rPr>
              <a:t>fuel,then</a:t>
            </a:r>
            <a:endParaRPr lang="en-US" b="0" dirty="0" smtClean="0">
              <a:latin typeface="Times New Roman" pitchFamily="18" charset="0"/>
              <a:cs typeface="Times New Roman" pitchFamily="18" charset="0"/>
            </a:endParaRPr>
          </a:p>
          <a:p>
            <a:pPr>
              <a:buFontTx/>
              <a:buNone/>
            </a:pPr>
            <a:r>
              <a:rPr lang="en-US" b="0" dirty="0" smtClean="0">
                <a:latin typeface="Times New Roman" pitchFamily="18" charset="0"/>
                <a:cs typeface="Times New Roman" pitchFamily="18" charset="0"/>
              </a:rPr>
              <a:t>LCV = HCV – 0.09H x 587 </a:t>
            </a:r>
            <a:r>
              <a:rPr lang="en-US" b="0" dirty="0" err="1" smtClean="0">
                <a:latin typeface="Times New Roman" pitchFamily="18" charset="0"/>
                <a:cs typeface="Times New Roman" pitchFamily="18" charset="0"/>
              </a:rPr>
              <a:t>cal</a:t>
            </a:r>
            <a:r>
              <a:rPr lang="en-US" b="0" dirty="0" smtClean="0">
                <a:latin typeface="Times New Roman" pitchFamily="18" charset="0"/>
                <a:cs typeface="Times New Roman" pitchFamily="18" charset="0"/>
              </a:rPr>
              <a:t>/g   or  kcal/kg</a:t>
            </a:r>
          </a:p>
          <a:p>
            <a:pPr>
              <a:buFontTx/>
              <a:buNone/>
            </a:pPr>
            <a:r>
              <a:rPr lang="en-US" dirty="0" smtClean="0">
                <a:latin typeface="Times New Roman" pitchFamily="18" charset="0"/>
                <a:cs typeface="Times New Roman" pitchFamily="18" charset="0"/>
              </a:rPr>
              <a:t>Corrections </a:t>
            </a:r>
          </a:p>
          <a:p>
            <a:pPr>
              <a:buFontTx/>
              <a:buNone/>
            </a:pPr>
            <a:r>
              <a:rPr lang="en-US" b="0" dirty="0" smtClean="0">
                <a:latin typeface="Times New Roman" pitchFamily="18" charset="0"/>
                <a:cs typeface="Times New Roman" pitchFamily="18" charset="0"/>
              </a:rPr>
              <a:t>(</a:t>
            </a:r>
            <a:r>
              <a:rPr lang="en-US" b="0" dirty="0" err="1" smtClean="0">
                <a:latin typeface="Times New Roman" pitchFamily="18" charset="0"/>
                <a:cs typeface="Times New Roman" pitchFamily="18" charset="0"/>
              </a:rPr>
              <a:t>i</a:t>
            </a:r>
            <a:r>
              <a:rPr lang="en-US" b="0" dirty="0" smtClean="0">
                <a:latin typeface="Times New Roman" pitchFamily="18" charset="0"/>
                <a:cs typeface="Times New Roman" pitchFamily="18" charset="0"/>
              </a:rPr>
              <a:t>) Fuse wire correction (C</a:t>
            </a:r>
            <a:r>
              <a:rPr lang="en-US" b="0" baseline="-25000" dirty="0" smtClean="0">
                <a:latin typeface="Times New Roman" pitchFamily="18" charset="0"/>
                <a:cs typeface="Times New Roman" pitchFamily="18" charset="0"/>
              </a:rPr>
              <a:t>F</a:t>
            </a:r>
            <a:r>
              <a:rPr lang="en-US" b="0" dirty="0" smtClean="0">
                <a:latin typeface="Times New Roman" pitchFamily="18" charset="0"/>
                <a:cs typeface="Times New Roman" pitchFamily="18" charset="0"/>
              </a:rPr>
              <a:t>) : should be subtracted.</a:t>
            </a:r>
          </a:p>
          <a:p>
            <a:pPr>
              <a:buFontTx/>
              <a:buNone/>
            </a:pPr>
            <a:r>
              <a:rPr lang="en-US" b="0" dirty="0" smtClean="0">
                <a:latin typeface="Times New Roman" pitchFamily="18" charset="0"/>
                <a:cs typeface="Times New Roman" pitchFamily="18" charset="0"/>
              </a:rPr>
              <a:t>(ii) Acid correction (C</a:t>
            </a:r>
            <a:r>
              <a:rPr lang="en-US" b="0" baseline="-25000" dirty="0" smtClean="0">
                <a:latin typeface="Times New Roman" pitchFamily="18" charset="0"/>
                <a:cs typeface="Times New Roman" pitchFamily="18" charset="0"/>
              </a:rPr>
              <a:t>A</a:t>
            </a:r>
            <a:r>
              <a:rPr lang="en-US" b="0" dirty="0" smtClean="0">
                <a:latin typeface="Times New Roman" pitchFamily="18" charset="0"/>
                <a:cs typeface="Times New Roman" pitchFamily="18" charset="0"/>
              </a:rPr>
              <a:t>) : should be subtracted.</a:t>
            </a:r>
          </a:p>
          <a:p>
            <a:pPr>
              <a:buFontTx/>
              <a:buNone/>
            </a:pPr>
            <a:r>
              <a:rPr lang="en-US" b="0" dirty="0" smtClean="0">
                <a:latin typeface="Times New Roman" pitchFamily="18" charset="0"/>
                <a:cs typeface="Times New Roman" pitchFamily="18" charset="0"/>
              </a:rPr>
              <a:t>(iii) Cooling correction (C</a:t>
            </a:r>
            <a:r>
              <a:rPr lang="en-US" b="0" baseline="-25000" dirty="0" smtClean="0">
                <a:latin typeface="Times New Roman" pitchFamily="18" charset="0"/>
                <a:cs typeface="Times New Roman" pitchFamily="18" charset="0"/>
              </a:rPr>
              <a:t>C</a:t>
            </a:r>
            <a:r>
              <a:rPr lang="en-US" b="0" dirty="0" smtClean="0">
                <a:latin typeface="Times New Roman" pitchFamily="18" charset="0"/>
                <a:cs typeface="Times New Roman" pitchFamily="18" charset="0"/>
              </a:rPr>
              <a:t>) :  should be added.</a:t>
            </a:r>
          </a:p>
          <a:p>
            <a:pPr>
              <a:buFontTx/>
              <a:buNone/>
            </a:pPr>
            <a:r>
              <a:rPr lang="en-US" b="0" dirty="0" smtClean="0">
                <a:latin typeface="Times New Roman" pitchFamily="18" charset="0"/>
                <a:cs typeface="Times New Roman" pitchFamily="18" charset="0"/>
              </a:rPr>
              <a:t>So, HCV = (W + w)(t</a:t>
            </a:r>
            <a:r>
              <a:rPr lang="en-US" b="0" baseline="-25000" dirty="0" smtClean="0">
                <a:latin typeface="Times New Roman" pitchFamily="18" charset="0"/>
                <a:cs typeface="Times New Roman" pitchFamily="18" charset="0"/>
              </a:rPr>
              <a:t>2</a:t>
            </a:r>
            <a:r>
              <a:rPr lang="en-US" b="0" dirty="0" smtClean="0">
                <a:latin typeface="Times New Roman" pitchFamily="18" charset="0"/>
                <a:cs typeface="Times New Roman" pitchFamily="18" charset="0"/>
              </a:rPr>
              <a:t>-t</a:t>
            </a:r>
            <a:r>
              <a:rPr lang="en-US" b="0" baseline="-25000" dirty="0" smtClean="0">
                <a:latin typeface="Times New Roman" pitchFamily="18" charset="0"/>
                <a:cs typeface="Times New Roman" pitchFamily="18" charset="0"/>
              </a:rPr>
              <a:t>1</a:t>
            </a:r>
            <a:r>
              <a:rPr lang="en-US" b="0" dirty="0" smtClean="0">
                <a:latin typeface="Times New Roman" pitchFamily="18" charset="0"/>
                <a:cs typeface="Times New Roman" pitchFamily="18" charset="0"/>
              </a:rPr>
              <a:t>+C</a:t>
            </a:r>
            <a:r>
              <a:rPr lang="en-US" b="0" baseline="-25000" dirty="0" smtClean="0">
                <a:latin typeface="Times New Roman" pitchFamily="18" charset="0"/>
                <a:cs typeface="Times New Roman" pitchFamily="18" charset="0"/>
              </a:rPr>
              <a:t>C</a:t>
            </a:r>
            <a:r>
              <a:rPr lang="en-US" b="0" dirty="0" smtClean="0">
                <a:latin typeface="Times New Roman" pitchFamily="18" charset="0"/>
                <a:cs typeface="Times New Roman" pitchFamily="18" charset="0"/>
              </a:rPr>
              <a:t>)-(C</a:t>
            </a:r>
            <a:r>
              <a:rPr lang="en-US" b="0" baseline="-25000" dirty="0" smtClean="0">
                <a:latin typeface="Times New Roman" pitchFamily="18" charset="0"/>
                <a:cs typeface="Times New Roman" pitchFamily="18" charset="0"/>
              </a:rPr>
              <a:t>A</a:t>
            </a:r>
            <a:r>
              <a:rPr lang="en-US" b="0" dirty="0" smtClean="0">
                <a:latin typeface="Times New Roman" pitchFamily="18" charset="0"/>
                <a:cs typeface="Times New Roman" pitchFamily="18" charset="0"/>
              </a:rPr>
              <a:t>+C</a:t>
            </a:r>
            <a:r>
              <a:rPr lang="en-US" b="0" baseline="-25000" dirty="0" smtClean="0">
                <a:latin typeface="Times New Roman" pitchFamily="18" charset="0"/>
                <a:cs typeface="Times New Roman" pitchFamily="18" charset="0"/>
              </a:rPr>
              <a:t>F</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cal</a:t>
            </a:r>
            <a:r>
              <a:rPr lang="en-US" b="0" dirty="0" smtClean="0">
                <a:latin typeface="Times New Roman" pitchFamily="18" charset="0"/>
                <a:cs typeface="Times New Roman" pitchFamily="18" charset="0"/>
              </a:rPr>
              <a:t>/g</a:t>
            </a:r>
          </a:p>
          <a:p>
            <a:pPr>
              <a:buFontTx/>
              <a:buNone/>
            </a:pPr>
            <a:r>
              <a:rPr lang="en-US" b="0" dirty="0" smtClean="0">
                <a:latin typeface="Times New Roman" pitchFamily="18" charset="0"/>
                <a:cs typeface="Times New Roman" pitchFamily="18" charset="0"/>
              </a:rPr>
              <a:t>					m</a:t>
            </a:r>
          </a:p>
        </p:txBody>
      </p:sp>
      <p:cxnSp>
        <p:nvCxnSpPr>
          <p:cNvPr id="5" name="Straight Connector 4"/>
          <p:cNvCxnSpPr/>
          <p:nvPr/>
        </p:nvCxnSpPr>
        <p:spPr>
          <a:xfrm>
            <a:off x="2286000" y="4648200"/>
            <a:ext cx="45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32104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0" y="0"/>
            <a:ext cx="9144000" cy="6858000"/>
          </a:xfrm>
        </p:spPr>
        <p:txBody>
          <a:bodyPr/>
          <a:lstStyle/>
          <a:p>
            <a:r>
              <a:rPr lang="en-US" sz="4800" smtClean="0">
                <a:latin typeface="Algerian" pitchFamily="82" charset="0"/>
              </a:rPr>
              <a:t>BOMB CALORIMETER</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03763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700734"/>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9144000" cy="4724400"/>
          </a:xfrm>
        </p:spPr>
        <p:txBody>
          <a:bodyPr/>
          <a:lstStyle/>
          <a:p>
            <a:pPr>
              <a:defRPr/>
            </a:pPr>
            <a:r>
              <a:rPr lang="en-US" dirty="0" smtClean="0"/>
              <a:t>COAL SAMPLE ANALYSIS</a:t>
            </a:r>
          </a:p>
          <a:p>
            <a:pPr>
              <a:defRPr/>
            </a:pPr>
            <a:endParaRPr lang="en-US" dirty="0" smtClean="0"/>
          </a:p>
          <a:p>
            <a:pPr marL="514350" indent="-514350" algn="l">
              <a:buFontTx/>
              <a:buAutoNum type="arabicPeriod"/>
              <a:defRPr/>
            </a:pPr>
            <a:r>
              <a:rPr lang="en-US" b="0" dirty="0" smtClean="0"/>
              <a:t>Proximate analysis</a:t>
            </a:r>
          </a:p>
          <a:p>
            <a:pPr marL="514350" indent="-514350" algn="l">
              <a:buFontTx/>
              <a:buAutoNum type="arabicPeriod"/>
              <a:defRPr/>
            </a:pPr>
            <a:r>
              <a:rPr lang="en-US" b="0" dirty="0" smtClean="0"/>
              <a:t>Ultimate analysis</a:t>
            </a:r>
            <a:endParaRPr lang="en-US" b="0" dirty="0"/>
          </a:p>
        </p:txBody>
      </p:sp>
    </p:spTree>
    <p:extLst>
      <p:ext uri="{BB962C8B-B14F-4D97-AF65-F5344CB8AC3E}">
        <p14:creationId xmlns:p14="http://schemas.microsoft.com/office/powerpoint/2010/main" val="3064695106"/>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FontTx/>
              <a:buNone/>
              <a:defRPr/>
            </a:pPr>
            <a:r>
              <a:rPr lang="en-US" sz="3600" dirty="0" smtClean="0">
                <a:latin typeface="Algerian" pitchFamily="82" charset="0"/>
                <a:cs typeface="Times New Roman" pitchFamily="18" charset="0"/>
              </a:rPr>
              <a:t>ANALYSIS OF COAL SAMPLE</a:t>
            </a:r>
          </a:p>
          <a:p>
            <a:pPr>
              <a:buFontTx/>
              <a:buNone/>
              <a:defRPr/>
            </a:pPr>
            <a:r>
              <a:rPr lang="en-US" b="0" dirty="0" smtClean="0">
                <a:latin typeface="Times New Roman" pitchFamily="18" charset="0"/>
                <a:cs typeface="Times New Roman" pitchFamily="18" charset="0"/>
              </a:rPr>
              <a:t>Coal is a highly carbonaceous matter that has been formed from fossilized remains of plants under suitable conditions.</a:t>
            </a:r>
          </a:p>
          <a:p>
            <a:pPr>
              <a:buFontTx/>
              <a:buNone/>
              <a:defRPr/>
            </a:pPr>
            <a:endParaRPr lang="en-US" dirty="0" smtClean="0">
              <a:latin typeface="Times New Roman" pitchFamily="18" charset="0"/>
              <a:cs typeface="Times New Roman" pitchFamily="18" charset="0"/>
            </a:endParaRPr>
          </a:p>
          <a:p>
            <a:pPr>
              <a:buFontTx/>
              <a:buNone/>
              <a:defRPr/>
            </a:pPr>
            <a:r>
              <a:rPr lang="en-US" dirty="0" smtClean="0">
                <a:latin typeface="Times New Roman" pitchFamily="18" charset="0"/>
                <a:cs typeface="Times New Roman" pitchFamily="18" charset="0"/>
              </a:rPr>
              <a:t>ANALYSIS</a:t>
            </a:r>
            <a:r>
              <a:rPr lang="en-US" b="0" dirty="0" smtClean="0">
                <a:latin typeface="Times New Roman" pitchFamily="18" charset="0"/>
                <a:cs typeface="Times New Roman" pitchFamily="18" charset="0"/>
              </a:rPr>
              <a:t>- 2 types</a:t>
            </a:r>
          </a:p>
          <a:p>
            <a:pPr marL="571500" indent="-571500">
              <a:buFontTx/>
              <a:buNone/>
              <a:defRPr/>
            </a:pPr>
            <a:r>
              <a:rPr lang="en-US" b="0" dirty="0" smtClean="0">
                <a:latin typeface="Times New Roman" pitchFamily="18" charset="0"/>
                <a:cs typeface="Times New Roman" pitchFamily="18" charset="0"/>
              </a:rPr>
              <a:t>1</a:t>
            </a:r>
            <a:r>
              <a:rPr lang="en-US" dirty="0" smtClean="0">
                <a:latin typeface="Algerian" pitchFamily="82" charset="0"/>
                <a:cs typeface="Times New Roman" pitchFamily="18" charset="0"/>
              </a:rPr>
              <a:t>. PROXIMATE ANALYSIS  -</a:t>
            </a:r>
            <a:r>
              <a:rPr lang="en-US" b="0" dirty="0" smtClean="0">
                <a:latin typeface="Times New Roman" pitchFamily="18" charset="0"/>
                <a:cs typeface="Times New Roman" pitchFamily="18" charset="0"/>
              </a:rPr>
              <a:t>  includes the determination of  moisture, volatile matter, ash and fixed carbon</a:t>
            </a:r>
          </a:p>
          <a:p>
            <a:pPr marL="571500" indent="-571500">
              <a:buFontTx/>
              <a:buAutoNum type="romanLcParenBoth"/>
              <a:defRPr/>
            </a:pPr>
            <a:r>
              <a:rPr lang="en-US" b="0" dirty="0" smtClean="0">
                <a:latin typeface="Times New Roman" pitchFamily="18" charset="0"/>
                <a:cs typeface="Times New Roman" pitchFamily="18" charset="0"/>
              </a:rPr>
              <a:t> Moisture: at 110</a:t>
            </a:r>
            <a:r>
              <a:rPr lang="en-US" b="0" baseline="30000" dirty="0" smtClean="0">
                <a:latin typeface="Times New Roman" pitchFamily="18" charset="0"/>
                <a:cs typeface="Times New Roman" pitchFamily="18" charset="0"/>
              </a:rPr>
              <a:t>o</a:t>
            </a:r>
            <a:r>
              <a:rPr lang="en-US" b="0" dirty="0" smtClean="0">
                <a:latin typeface="Times New Roman" pitchFamily="18" charset="0"/>
                <a:cs typeface="Times New Roman" pitchFamily="18" charset="0"/>
              </a:rPr>
              <a:t>C for an hour</a:t>
            </a:r>
          </a:p>
          <a:p>
            <a:pPr marL="571500" indent="-571500">
              <a:buFontTx/>
              <a:buNone/>
              <a:defRPr/>
            </a:pPr>
            <a:r>
              <a:rPr lang="en-US" b="0" dirty="0" smtClean="0">
                <a:latin typeface="Times New Roman" pitchFamily="18" charset="0"/>
                <a:cs typeface="Times New Roman" pitchFamily="18" charset="0"/>
              </a:rPr>
              <a:t>  	% of moisture = Loss in wt. x 100</a:t>
            </a:r>
          </a:p>
          <a:p>
            <a:pPr marL="571500" indent="-571500">
              <a:buFontTx/>
              <a:buNone/>
              <a:defRPr/>
            </a:pPr>
            <a:r>
              <a:rPr lang="en-US" b="0" dirty="0" smtClean="0">
                <a:latin typeface="Times New Roman" pitchFamily="18" charset="0"/>
                <a:cs typeface="Times New Roman" pitchFamily="18" charset="0"/>
              </a:rPr>
              <a:t>				      wt of coal sample</a:t>
            </a:r>
            <a:endParaRPr lang="en-US" b="0" dirty="0">
              <a:latin typeface="Times New Roman" pitchFamily="18" charset="0"/>
              <a:cs typeface="Times New Roman" pitchFamily="18" charset="0"/>
            </a:endParaRPr>
          </a:p>
        </p:txBody>
      </p:sp>
      <p:cxnSp>
        <p:nvCxnSpPr>
          <p:cNvPr id="18435" name="Straight Connector 4"/>
          <p:cNvCxnSpPr>
            <a:cxnSpLocks noChangeShapeType="1"/>
          </p:cNvCxnSpPr>
          <p:nvPr/>
        </p:nvCxnSpPr>
        <p:spPr bwMode="auto">
          <a:xfrm>
            <a:off x="3429000" y="6096000"/>
            <a:ext cx="2895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13200486"/>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0"/>
            <a:ext cx="9144000" cy="6858000"/>
          </a:xfrm>
        </p:spPr>
        <p:txBody>
          <a:bodyPr/>
          <a:lstStyle/>
          <a:p>
            <a:pPr>
              <a:buFontTx/>
              <a:buNone/>
            </a:pPr>
            <a:r>
              <a:rPr lang="en-US" b="0" smtClean="0">
                <a:latin typeface="Times New Roman" pitchFamily="18" charset="0"/>
                <a:cs typeface="Times New Roman" pitchFamily="18" charset="0"/>
              </a:rPr>
              <a:t>(ii) Volatile matter : at 925+/- 25</a:t>
            </a:r>
            <a:r>
              <a:rPr lang="en-US" b="0" baseline="30000" smtClean="0">
                <a:latin typeface="Times New Roman" pitchFamily="18" charset="0"/>
                <a:cs typeface="Times New Roman" pitchFamily="18" charset="0"/>
              </a:rPr>
              <a:t>o</a:t>
            </a:r>
            <a:r>
              <a:rPr lang="en-US" b="0" smtClean="0">
                <a:latin typeface="Times New Roman" pitchFamily="18" charset="0"/>
                <a:cs typeface="Times New Roman" pitchFamily="18" charset="0"/>
              </a:rPr>
              <a:t>C for 7 minutes</a:t>
            </a:r>
          </a:p>
          <a:p>
            <a:pPr>
              <a:buFontTx/>
              <a:buNone/>
            </a:pPr>
            <a:r>
              <a:rPr lang="en-US" b="0" smtClean="0">
                <a:latin typeface="Times New Roman" pitchFamily="18" charset="0"/>
                <a:cs typeface="Times New Roman" pitchFamily="18" charset="0"/>
              </a:rPr>
              <a:t>	% of volatile matter = Loss of wt due to removal of 					volatile matter x 100</a:t>
            </a:r>
          </a:p>
          <a:p>
            <a:pPr>
              <a:buFontTx/>
              <a:buNone/>
            </a:pPr>
            <a:r>
              <a:rPr lang="en-US" b="0" smtClean="0">
                <a:latin typeface="Times New Roman" pitchFamily="18" charset="0"/>
                <a:cs typeface="Times New Roman" pitchFamily="18" charset="0"/>
              </a:rPr>
              <a:t>					      wt of coal sample taken</a:t>
            </a:r>
          </a:p>
          <a:p>
            <a:pPr>
              <a:buFontTx/>
              <a:buNone/>
            </a:pPr>
            <a:r>
              <a:rPr lang="en-US" b="0" smtClean="0"/>
              <a:t>(iii</a:t>
            </a:r>
            <a:r>
              <a:rPr lang="en-US" b="0" smtClean="0">
                <a:latin typeface="Times New Roman" pitchFamily="18" charset="0"/>
                <a:cs typeface="Times New Roman" pitchFamily="18" charset="0"/>
              </a:rPr>
              <a:t>) Ash content: at 700-750</a:t>
            </a:r>
            <a:r>
              <a:rPr lang="en-US" b="0" baseline="30000" smtClean="0">
                <a:latin typeface="Times New Roman" pitchFamily="18" charset="0"/>
                <a:cs typeface="Times New Roman" pitchFamily="18" charset="0"/>
              </a:rPr>
              <a:t>o</a:t>
            </a:r>
            <a:r>
              <a:rPr lang="en-US" b="0" smtClean="0">
                <a:latin typeface="Times New Roman" pitchFamily="18" charset="0"/>
                <a:cs typeface="Times New Roman" pitchFamily="18" charset="0"/>
              </a:rPr>
              <a:t>C for half an hour</a:t>
            </a:r>
          </a:p>
          <a:p>
            <a:pPr>
              <a:buFontTx/>
              <a:buNone/>
            </a:pPr>
            <a:r>
              <a:rPr lang="en-US" b="0" smtClean="0">
                <a:latin typeface="Times New Roman" pitchFamily="18" charset="0"/>
                <a:cs typeface="Times New Roman" pitchFamily="18" charset="0"/>
              </a:rPr>
              <a:t>	% of ash =    wt of ash x 100</a:t>
            </a:r>
          </a:p>
          <a:p>
            <a:pPr>
              <a:buFontTx/>
              <a:buNone/>
            </a:pPr>
            <a:r>
              <a:rPr lang="en-US" b="0" smtClean="0">
                <a:latin typeface="Times New Roman" pitchFamily="18" charset="0"/>
                <a:cs typeface="Times New Roman" pitchFamily="18" charset="0"/>
              </a:rPr>
              <a:t>			     wt of coal sample taken</a:t>
            </a:r>
          </a:p>
          <a:p>
            <a:pPr>
              <a:buFontTx/>
              <a:buNone/>
            </a:pPr>
            <a:r>
              <a:rPr lang="en-US" b="0" smtClean="0">
                <a:latin typeface="Times New Roman" pitchFamily="18" charset="0"/>
                <a:cs typeface="Times New Roman" pitchFamily="18" charset="0"/>
              </a:rPr>
              <a:t>(iv) Fixed carbon = 100- % of (moisture + ash + 				volatile matter)</a:t>
            </a:r>
          </a:p>
          <a:p>
            <a:pPr>
              <a:buFontTx/>
              <a:buNone/>
            </a:pPr>
            <a:r>
              <a:rPr lang="en-US" smtClean="0">
                <a:latin typeface="Times New Roman" pitchFamily="18" charset="0"/>
                <a:cs typeface="Times New Roman" pitchFamily="18" charset="0"/>
              </a:rPr>
              <a:t>SIGNIFICANCE:</a:t>
            </a:r>
          </a:p>
          <a:p>
            <a:pPr>
              <a:buFontTx/>
              <a:buNone/>
            </a:pPr>
            <a:r>
              <a:rPr lang="en-US" b="0" smtClean="0">
                <a:latin typeface="Times New Roman" pitchFamily="18" charset="0"/>
                <a:cs typeface="Times New Roman" pitchFamily="18" charset="0"/>
              </a:rPr>
              <a:t>Higher % of fixed carbon     	     Higher calorific value		 better fuel</a:t>
            </a:r>
          </a:p>
        </p:txBody>
      </p:sp>
      <p:cxnSp>
        <p:nvCxnSpPr>
          <p:cNvPr id="19459" name="Straight Arrow Connector 3"/>
          <p:cNvCxnSpPr>
            <a:cxnSpLocks noChangeShapeType="1"/>
          </p:cNvCxnSpPr>
          <p:nvPr/>
        </p:nvCxnSpPr>
        <p:spPr bwMode="auto">
          <a:xfrm>
            <a:off x="4800600" y="5943600"/>
            <a:ext cx="1143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0" name="Straight Arrow Connector 4"/>
          <p:cNvCxnSpPr>
            <a:cxnSpLocks noChangeShapeType="1"/>
          </p:cNvCxnSpPr>
          <p:nvPr/>
        </p:nvCxnSpPr>
        <p:spPr bwMode="auto">
          <a:xfrm>
            <a:off x="1600200" y="6477000"/>
            <a:ext cx="1143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1" name="Straight Connector 5"/>
          <p:cNvCxnSpPr>
            <a:cxnSpLocks noChangeShapeType="1"/>
          </p:cNvCxnSpPr>
          <p:nvPr/>
        </p:nvCxnSpPr>
        <p:spPr bwMode="auto">
          <a:xfrm>
            <a:off x="4191000" y="1600200"/>
            <a:ext cx="4572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2" name="Straight Connector 6"/>
          <p:cNvCxnSpPr>
            <a:cxnSpLocks noChangeShapeType="1"/>
          </p:cNvCxnSpPr>
          <p:nvPr/>
        </p:nvCxnSpPr>
        <p:spPr bwMode="auto">
          <a:xfrm>
            <a:off x="2438400" y="3429000"/>
            <a:ext cx="3657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1224505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subTitle" idx="1"/>
          </p:nvPr>
        </p:nvSpPr>
        <p:spPr>
          <a:xfrm>
            <a:off x="304800" y="0"/>
            <a:ext cx="8534400" cy="6858000"/>
          </a:xfrm>
        </p:spPr>
        <p:txBody>
          <a:bodyPr/>
          <a:lstStyle/>
          <a:p>
            <a:pPr eaLnBrk="1" hangingPunct="1"/>
            <a:endParaRPr lang="en-US" smtClean="0"/>
          </a:p>
          <a:p>
            <a:pPr eaLnBrk="1" hangingPunct="1"/>
            <a:r>
              <a:rPr lang="en-US" sz="4800" smtClean="0">
                <a:latin typeface="Algerian" pitchFamily="82" charset="0"/>
                <a:cs typeface="Times New Roman" pitchFamily="18" charset="0"/>
              </a:rPr>
              <a:t>ULTIMATE ANALYSIS OF COAL</a:t>
            </a:r>
          </a:p>
          <a:p>
            <a:pPr algn="l" eaLnBrk="1" hangingPunct="1"/>
            <a:r>
              <a:rPr lang="en-US" b="0" smtClean="0"/>
              <a:t>Includes the estimation of % of elements in the fuel</a:t>
            </a:r>
          </a:p>
          <a:p>
            <a:pPr algn="l" eaLnBrk="1" hangingPunct="1"/>
            <a:r>
              <a:rPr lang="en-US" smtClean="0"/>
              <a:t>(</a:t>
            </a:r>
            <a:r>
              <a:rPr lang="en-US" smtClean="0">
                <a:latin typeface="Algerian" pitchFamily="82" charset="0"/>
              </a:rPr>
              <a:t>i)Determination of C &amp; H</a:t>
            </a:r>
          </a:p>
          <a:p>
            <a:pPr algn="l" eaLnBrk="1" hangingPunct="1"/>
            <a:r>
              <a:rPr lang="en-US" smtClean="0"/>
              <a:t>	C + O</a:t>
            </a:r>
            <a:r>
              <a:rPr lang="en-US" baseline="-25000" smtClean="0"/>
              <a:t>2 </a:t>
            </a:r>
            <a:r>
              <a:rPr lang="en-US" smtClean="0"/>
              <a:t>		CO</a:t>
            </a:r>
            <a:r>
              <a:rPr lang="en-US" baseline="-25000" smtClean="0"/>
              <a:t>2</a:t>
            </a:r>
          </a:p>
          <a:p>
            <a:pPr lvl="1" eaLnBrk="1" hangingPunct="1">
              <a:buFontTx/>
              <a:buNone/>
            </a:pPr>
            <a:r>
              <a:rPr lang="en-US" smtClean="0"/>
              <a:t>    H</a:t>
            </a:r>
            <a:r>
              <a:rPr lang="en-US" baseline="-25000" smtClean="0"/>
              <a:t>2</a:t>
            </a:r>
            <a:r>
              <a:rPr lang="en-US" smtClean="0"/>
              <a:t> + O</a:t>
            </a:r>
            <a:r>
              <a:rPr lang="en-US" baseline="-25000" smtClean="0"/>
              <a:t>2</a:t>
            </a:r>
            <a:r>
              <a:rPr lang="en-US" smtClean="0"/>
              <a:t>		H</a:t>
            </a:r>
            <a:r>
              <a:rPr lang="en-US" baseline="-25000" smtClean="0"/>
              <a:t>2</a:t>
            </a:r>
            <a:r>
              <a:rPr lang="en-US" smtClean="0"/>
              <a:t>O</a:t>
            </a:r>
          </a:p>
          <a:p>
            <a:pPr algn="l" eaLnBrk="1" hangingPunct="1"/>
            <a:r>
              <a:rPr lang="en-US" smtClean="0"/>
              <a:t>        2KOH + CO</a:t>
            </a:r>
            <a:r>
              <a:rPr lang="en-US" baseline="-25000" smtClean="0"/>
              <a:t>2</a:t>
            </a:r>
            <a:r>
              <a:rPr lang="en-US" smtClean="0"/>
              <a:t>			K</a:t>
            </a:r>
            <a:r>
              <a:rPr lang="en-US" baseline="-25000" smtClean="0"/>
              <a:t>2</a:t>
            </a:r>
            <a:r>
              <a:rPr lang="en-US" smtClean="0"/>
              <a:t>CO</a:t>
            </a:r>
            <a:r>
              <a:rPr lang="en-US" baseline="-25000" smtClean="0"/>
              <a:t>3</a:t>
            </a:r>
            <a:r>
              <a:rPr lang="en-US" smtClean="0"/>
              <a:t>  + H</a:t>
            </a:r>
            <a:r>
              <a:rPr lang="en-US" baseline="-25000" smtClean="0"/>
              <a:t>2</a:t>
            </a:r>
            <a:r>
              <a:rPr lang="en-US" smtClean="0"/>
              <a:t>O</a:t>
            </a:r>
          </a:p>
          <a:p>
            <a:pPr algn="l" eaLnBrk="1" hangingPunct="1"/>
            <a:r>
              <a:rPr lang="en-US" smtClean="0"/>
              <a:t>	CaCl</a:t>
            </a:r>
            <a:r>
              <a:rPr lang="en-US" baseline="-25000" smtClean="0"/>
              <a:t>2</a:t>
            </a:r>
            <a:r>
              <a:rPr lang="en-US" smtClean="0"/>
              <a:t> + 7H</a:t>
            </a:r>
            <a:r>
              <a:rPr lang="en-US" baseline="-25000" smtClean="0"/>
              <a:t>2</a:t>
            </a:r>
            <a:r>
              <a:rPr lang="en-US" smtClean="0"/>
              <a:t>O			CaCl</a:t>
            </a:r>
            <a:r>
              <a:rPr lang="en-US" baseline="-25000" smtClean="0"/>
              <a:t>2</a:t>
            </a:r>
            <a:r>
              <a:rPr lang="en-US" smtClean="0"/>
              <a:t>.7H</a:t>
            </a:r>
            <a:r>
              <a:rPr lang="en-US" baseline="-25000" smtClean="0"/>
              <a:t>2</a:t>
            </a:r>
            <a:r>
              <a:rPr lang="en-US" smtClean="0"/>
              <a:t>O</a:t>
            </a:r>
          </a:p>
          <a:p>
            <a:pPr eaLnBrk="1" hangingPunct="1"/>
            <a:endParaRPr lang="en-US" smtClean="0"/>
          </a:p>
        </p:txBody>
      </p:sp>
      <p:cxnSp>
        <p:nvCxnSpPr>
          <p:cNvPr id="21507" name="Straight Arrow Connector 3"/>
          <p:cNvCxnSpPr>
            <a:cxnSpLocks noChangeShapeType="1"/>
          </p:cNvCxnSpPr>
          <p:nvPr/>
        </p:nvCxnSpPr>
        <p:spPr bwMode="auto">
          <a:xfrm>
            <a:off x="2743200" y="4189413"/>
            <a:ext cx="10668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08" name="Straight Arrow Connector 4"/>
          <p:cNvCxnSpPr>
            <a:cxnSpLocks noChangeShapeType="1"/>
          </p:cNvCxnSpPr>
          <p:nvPr/>
        </p:nvCxnSpPr>
        <p:spPr bwMode="auto">
          <a:xfrm>
            <a:off x="2743200" y="46482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09" name="Straight Arrow Connector 5"/>
          <p:cNvCxnSpPr>
            <a:cxnSpLocks noChangeShapeType="1"/>
          </p:cNvCxnSpPr>
          <p:nvPr/>
        </p:nvCxnSpPr>
        <p:spPr bwMode="auto">
          <a:xfrm>
            <a:off x="3962400" y="5256213"/>
            <a:ext cx="10668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0" name="Straight Arrow Connector 6"/>
          <p:cNvCxnSpPr>
            <a:cxnSpLocks noChangeShapeType="1"/>
          </p:cNvCxnSpPr>
          <p:nvPr/>
        </p:nvCxnSpPr>
        <p:spPr bwMode="auto">
          <a:xfrm>
            <a:off x="4114800" y="57912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1889250"/>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subTitle" idx="1"/>
          </p:nvPr>
        </p:nvSpPr>
        <p:spPr>
          <a:xfrm>
            <a:off x="0" y="0"/>
            <a:ext cx="9144000" cy="6858000"/>
          </a:xfrm>
        </p:spPr>
        <p:txBody>
          <a:bodyPr/>
          <a:lstStyle/>
          <a:p>
            <a:pPr eaLnBrk="1" hangingPunct="1"/>
            <a:endParaRPr lang="en-US" smtClean="0"/>
          </a:p>
          <a:p>
            <a:pPr eaLnBrk="1" hangingPunct="1"/>
            <a:endParaRPr lang="en-US" smtClean="0">
              <a:latin typeface="Times New Roman" pitchFamily="18" charset="0"/>
              <a:cs typeface="Times New Roman" pitchFamily="18" charset="0"/>
            </a:endParaRPr>
          </a:p>
          <a:p>
            <a:pPr eaLnBrk="1" hangingPunct="1"/>
            <a:endParaRPr lang="en-US" smtClean="0">
              <a:latin typeface="Times New Roman" pitchFamily="18" charset="0"/>
              <a:cs typeface="Times New Roman" pitchFamily="18" charset="0"/>
            </a:endParaRPr>
          </a:p>
          <a:p>
            <a:pPr eaLnBrk="1" hangingPunct="1"/>
            <a:r>
              <a:rPr lang="en-US" b="0" smtClean="0">
                <a:latin typeface="Times New Roman" pitchFamily="18" charset="0"/>
                <a:cs typeface="Times New Roman" pitchFamily="18" charset="0"/>
              </a:rPr>
              <a:t>% of C =Increase in the wt of KOH tube x 12 x 100</a:t>
            </a:r>
          </a:p>
          <a:p>
            <a:pPr eaLnBrk="1" hangingPunct="1"/>
            <a:r>
              <a:rPr lang="en-US" b="0" smtClean="0">
                <a:latin typeface="Times New Roman" pitchFamily="18" charset="0"/>
                <a:cs typeface="Times New Roman" pitchFamily="18" charset="0"/>
              </a:rPr>
              <a:t>Wt of coal sample taken    x 44</a:t>
            </a:r>
          </a:p>
          <a:p>
            <a:pPr eaLnBrk="1" hangingPunct="1"/>
            <a:endParaRPr lang="en-US" b="0" smtClean="0">
              <a:latin typeface="Times New Roman" pitchFamily="18" charset="0"/>
              <a:cs typeface="Times New Roman" pitchFamily="18" charset="0"/>
            </a:endParaRPr>
          </a:p>
          <a:p>
            <a:pPr eaLnBrk="1" hangingPunct="1"/>
            <a:r>
              <a:rPr lang="en-US" b="0" smtClean="0">
                <a:latin typeface="Times New Roman" pitchFamily="18" charset="0"/>
                <a:cs typeface="Times New Roman" pitchFamily="18" charset="0"/>
              </a:rPr>
              <a:t>% of H = Increase in the wt of CaCl</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 tube x 2 x 100</a:t>
            </a:r>
          </a:p>
          <a:p>
            <a:pPr eaLnBrk="1" hangingPunct="1"/>
            <a:r>
              <a:rPr lang="en-US" b="0" smtClean="0">
                <a:latin typeface="Times New Roman" pitchFamily="18" charset="0"/>
                <a:cs typeface="Times New Roman" pitchFamily="18" charset="0"/>
              </a:rPr>
              <a:t>Wt of coal sample taken x 18</a:t>
            </a:r>
          </a:p>
          <a:p>
            <a:pPr eaLnBrk="1" hangingPunct="1"/>
            <a:endParaRPr lang="en-US" smtClean="0"/>
          </a:p>
        </p:txBody>
      </p:sp>
      <p:cxnSp>
        <p:nvCxnSpPr>
          <p:cNvPr id="22531" name="Straight Connector 3"/>
          <p:cNvCxnSpPr>
            <a:cxnSpLocks noChangeShapeType="1"/>
          </p:cNvCxnSpPr>
          <p:nvPr/>
        </p:nvCxnSpPr>
        <p:spPr bwMode="auto">
          <a:xfrm>
            <a:off x="1752600" y="2438400"/>
            <a:ext cx="6934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2" name="Straight Connector 4"/>
          <p:cNvCxnSpPr>
            <a:cxnSpLocks noChangeShapeType="1"/>
          </p:cNvCxnSpPr>
          <p:nvPr/>
        </p:nvCxnSpPr>
        <p:spPr bwMode="auto">
          <a:xfrm>
            <a:off x="1905000" y="4114800"/>
            <a:ext cx="6934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5888877"/>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subTitle" idx="1"/>
          </p:nvPr>
        </p:nvSpPr>
        <p:spPr>
          <a:xfrm>
            <a:off x="76200" y="0"/>
            <a:ext cx="9144000" cy="6858000"/>
          </a:xfrm>
        </p:spPr>
        <p:txBody>
          <a:bodyPr/>
          <a:lstStyle/>
          <a:p>
            <a:pPr eaLnBrk="1" hangingPunct="1"/>
            <a:endParaRPr lang="en-US" smtClean="0"/>
          </a:p>
          <a:p>
            <a:pPr eaLnBrk="1" hangingPunct="1"/>
            <a:r>
              <a:rPr lang="en-US" smtClean="0">
                <a:latin typeface="Algerian" pitchFamily="82" charset="0"/>
              </a:rPr>
              <a:t>(ii)</a:t>
            </a:r>
            <a:r>
              <a:rPr lang="en-US" smtClean="0"/>
              <a:t> </a:t>
            </a:r>
            <a:r>
              <a:rPr lang="en-US" smtClean="0">
                <a:latin typeface="Algerian" pitchFamily="82" charset="0"/>
              </a:rPr>
              <a:t>Determination of N</a:t>
            </a:r>
            <a:r>
              <a:rPr lang="en-US" smtClean="0"/>
              <a:t>: </a:t>
            </a:r>
            <a:r>
              <a:rPr lang="en-US" smtClean="0">
                <a:latin typeface="Times New Roman" pitchFamily="18" charset="0"/>
                <a:cs typeface="Times New Roman" pitchFamily="18" charset="0"/>
              </a:rPr>
              <a:t>Kjeldahl method</a:t>
            </a:r>
          </a:p>
          <a:p>
            <a:pPr eaLnBrk="1" hangingPunct="1"/>
            <a:endParaRPr lang="en-US" smtClean="0">
              <a:latin typeface="Times New Roman" pitchFamily="18" charset="0"/>
              <a:cs typeface="Times New Roman" pitchFamily="18" charset="0"/>
            </a:endParaRPr>
          </a:p>
          <a:p>
            <a:pPr eaLnBrk="1" hangingPunct="1"/>
            <a:r>
              <a:rPr lang="en-US" b="0" smtClean="0">
                <a:latin typeface="Times New Roman" pitchFamily="18" charset="0"/>
                <a:cs typeface="Times New Roman" pitchFamily="18" charset="0"/>
              </a:rPr>
              <a:t>Fuel(W g) + H</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SO</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		(NH</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SO</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	</a:t>
            </a:r>
          </a:p>
          <a:p>
            <a:pPr eaLnBrk="1" hangingPunct="1"/>
            <a:r>
              <a:rPr lang="en-US" b="0" smtClean="0">
                <a:latin typeface="Times New Roman" pitchFamily="18" charset="0"/>
                <a:cs typeface="Times New Roman" pitchFamily="18" charset="0"/>
              </a:rPr>
              <a:t>(NH</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SO</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 + NaOH		NH</a:t>
            </a:r>
            <a:r>
              <a:rPr lang="en-US" b="0" baseline="-25000" smtClean="0">
                <a:latin typeface="Times New Roman" pitchFamily="18" charset="0"/>
                <a:cs typeface="Times New Roman" pitchFamily="18" charset="0"/>
              </a:rPr>
              <a:t>3</a:t>
            </a:r>
            <a:r>
              <a:rPr lang="en-US" b="0" smtClean="0">
                <a:latin typeface="Times New Roman" pitchFamily="18" charset="0"/>
                <a:cs typeface="Times New Roman" pitchFamily="18" charset="0"/>
              </a:rPr>
              <a:t> +Na</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SO</a:t>
            </a:r>
            <a:r>
              <a:rPr lang="en-US" b="0" baseline="-25000" smtClean="0">
                <a:latin typeface="Times New Roman" pitchFamily="18" charset="0"/>
                <a:cs typeface="Times New Roman" pitchFamily="18" charset="0"/>
              </a:rPr>
              <a:t>4</a:t>
            </a:r>
            <a:r>
              <a:rPr lang="en-US" b="0" smtClean="0">
                <a:latin typeface="Times New Roman" pitchFamily="18" charset="0"/>
                <a:cs typeface="Times New Roman" pitchFamily="18" charset="0"/>
              </a:rPr>
              <a:t> + H</a:t>
            </a:r>
            <a:r>
              <a:rPr lang="en-US" b="0" baseline="-25000" smtClean="0">
                <a:latin typeface="Times New Roman" pitchFamily="18" charset="0"/>
                <a:cs typeface="Times New Roman" pitchFamily="18" charset="0"/>
              </a:rPr>
              <a:t>2</a:t>
            </a:r>
            <a:r>
              <a:rPr lang="en-US" b="0" smtClean="0">
                <a:latin typeface="Times New Roman" pitchFamily="18" charset="0"/>
                <a:cs typeface="Times New Roman" pitchFamily="18" charset="0"/>
              </a:rPr>
              <a:t>O</a:t>
            </a:r>
          </a:p>
          <a:p>
            <a:pPr eaLnBrk="1" hangingPunct="1"/>
            <a:r>
              <a:rPr lang="en-US" b="0" smtClean="0">
                <a:latin typeface="Times New Roman" pitchFamily="18" charset="0"/>
                <a:cs typeface="Times New Roman" pitchFamily="18" charset="0"/>
              </a:rPr>
              <a:t>					Known amount</a:t>
            </a:r>
          </a:p>
          <a:p>
            <a:pPr eaLnBrk="1" hangingPunct="1"/>
            <a:r>
              <a:rPr lang="en-US" b="0" smtClean="0">
                <a:latin typeface="Times New Roman" pitchFamily="18" charset="0"/>
                <a:cs typeface="Times New Roman" pitchFamily="18" charset="0"/>
              </a:rPr>
              <a:t>					 of  HCl</a:t>
            </a:r>
          </a:p>
          <a:p>
            <a:pPr eaLnBrk="1" hangingPunct="1"/>
            <a:r>
              <a:rPr lang="en-US" b="0" smtClean="0">
                <a:latin typeface="Times New Roman" pitchFamily="18" charset="0"/>
                <a:cs typeface="Times New Roman" pitchFamily="18" charset="0"/>
              </a:rPr>
              <a:t>				</a:t>
            </a:r>
          </a:p>
          <a:p>
            <a:pPr eaLnBrk="1" hangingPunct="1"/>
            <a:r>
              <a:rPr lang="en-US" b="0" smtClean="0">
                <a:latin typeface="Times New Roman" pitchFamily="18" charset="0"/>
                <a:cs typeface="Times New Roman" pitchFamily="18" charset="0"/>
              </a:rPr>
              <a:t>NH</a:t>
            </a:r>
            <a:r>
              <a:rPr lang="en-US" b="0" baseline="-25000" smtClean="0">
                <a:latin typeface="Times New Roman" pitchFamily="18" charset="0"/>
                <a:cs typeface="Times New Roman" pitchFamily="18" charset="0"/>
              </a:rPr>
              <a:t>3 </a:t>
            </a:r>
            <a:r>
              <a:rPr lang="en-US" b="0" smtClean="0">
                <a:latin typeface="Times New Roman" pitchFamily="18" charset="0"/>
                <a:cs typeface="Times New Roman" pitchFamily="18" charset="0"/>
              </a:rPr>
              <a:t>	is neutralised			Excess HCl	                </a:t>
            </a:r>
          </a:p>
          <a:p>
            <a:pPr eaLnBrk="1" hangingPunct="1"/>
            <a:r>
              <a:rPr lang="en-US" b="0" smtClean="0">
                <a:latin typeface="Times New Roman" pitchFamily="18" charset="0"/>
                <a:cs typeface="Times New Roman" pitchFamily="18" charset="0"/>
              </a:rPr>
              <a:t>                                               (Titrated against alkali)</a:t>
            </a:r>
          </a:p>
        </p:txBody>
      </p:sp>
      <p:cxnSp>
        <p:nvCxnSpPr>
          <p:cNvPr id="23555" name="Straight Arrow Connector 3"/>
          <p:cNvCxnSpPr>
            <a:cxnSpLocks noChangeShapeType="1"/>
          </p:cNvCxnSpPr>
          <p:nvPr/>
        </p:nvCxnSpPr>
        <p:spPr bwMode="auto">
          <a:xfrm>
            <a:off x="5029200" y="20574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56" name="Straight Arrow Connector 4"/>
          <p:cNvCxnSpPr>
            <a:cxnSpLocks noChangeShapeType="1"/>
          </p:cNvCxnSpPr>
          <p:nvPr/>
        </p:nvCxnSpPr>
        <p:spPr bwMode="auto">
          <a:xfrm>
            <a:off x="4114800" y="2665413"/>
            <a:ext cx="8382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57" name="Straight Connector 6"/>
          <p:cNvCxnSpPr>
            <a:cxnSpLocks noChangeShapeType="1"/>
          </p:cNvCxnSpPr>
          <p:nvPr/>
        </p:nvCxnSpPr>
        <p:spPr bwMode="auto">
          <a:xfrm>
            <a:off x="2514600" y="4191000"/>
            <a:ext cx="4267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8"/>
          <p:cNvCxnSpPr>
            <a:cxnSpLocks noChangeShapeType="1"/>
          </p:cNvCxnSpPr>
          <p:nvPr/>
        </p:nvCxnSpPr>
        <p:spPr bwMode="auto">
          <a:xfrm rot="5400000">
            <a:off x="4800600" y="3581400"/>
            <a:ext cx="1219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4"/>
          <p:cNvCxnSpPr>
            <a:cxnSpLocks noChangeShapeType="1"/>
          </p:cNvCxnSpPr>
          <p:nvPr/>
        </p:nvCxnSpPr>
        <p:spPr bwMode="auto">
          <a:xfrm rot="5400000">
            <a:off x="2286000" y="4419600"/>
            <a:ext cx="457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60" name="Straight Connector 15"/>
          <p:cNvCxnSpPr>
            <a:cxnSpLocks noChangeShapeType="1"/>
          </p:cNvCxnSpPr>
          <p:nvPr/>
        </p:nvCxnSpPr>
        <p:spPr bwMode="auto">
          <a:xfrm rot="5400000">
            <a:off x="6553200" y="4419600"/>
            <a:ext cx="457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5772197"/>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subTitle" idx="1"/>
          </p:nvPr>
        </p:nvSpPr>
        <p:spPr>
          <a:xfrm>
            <a:off x="0" y="0"/>
            <a:ext cx="9144000" cy="6858000"/>
          </a:xfrm>
        </p:spPr>
        <p:txBody>
          <a:bodyPr/>
          <a:lstStyle/>
          <a:p>
            <a:pPr eaLnBrk="1" hangingPunct="1">
              <a:defRPr/>
            </a:pPr>
            <a:endParaRPr lang="en-US" dirty="0" smtClean="0"/>
          </a:p>
          <a:p>
            <a:pPr algn="l" eaLnBrk="1" hangingPunct="1">
              <a:defRPr/>
            </a:pP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Mass of fuel = W g</a:t>
            </a:r>
          </a:p>
          <a:p>
            <a:pPr algn="l" eaLnBrk="1" hangingPunct="1">
              <a:defRPr/>
            </a:pPr>
            <a:r>
              <a:rPr lang="en-US" b="0" dirty="0" smtClean="0">
                <a:latin typeface="Times New Roman" pitchFamily="18" charset="0"/>
                <a:cs typeface="Times New Roman" pitchFamily="18" charset="0"/>
              </a:rPr>
              <a:t>	Volume of acid used to neutralize NH</a:t>
            </a:r>
            <a:r>
              <a:rPr lang="en-US" b="0" baseline="-25000" dirty="0" smtClean="0">
                <a:latin typeface="Times New Roman" pitchFamily="18" charset="0"/>
                <a:cs typeface="Times New Roman" pitchFamily="18" charset="0"/>
              </a:rPr>
              <a:t>3</a:t>
            </a:r>
            <a:r>
              <a:rPr lang="en-US" b="0" dirty="0" smtClean="0">
                <a:latin typeface="Times New Roman" pitchFamily="18" charset="0"/>
                <a:cs typeface="Times New Roman" pitchFamily="18" charset="0"/>
              </a:rPr>
              <a:t> = V ml</a:t>
            </a:r>
          </a:p>
          <a:p>
            <a:pPr algn="l" eaLnBrk="1" hangingPunct="1">
              <a:defRPr/>
            </a:pPr>
            <a:r>
              <a:rPr lang="en-US" b="0" dirty="0" smtClean="0">
                <a:latin typeface="Times New Roman" pitchFamily="18" charset="0"/>
                <a:cs typeface="Times New Roman" pitchFamily="18" charset="0"/>
              </a:rPr>
              <a:t>	Normality of </a:t>
            </a:r>
            <a:r>
              <a:rPr lang="en-US" b="0" dirty="0" err="1" smtClean="0">
                <a:latin typeface="Times New Roman" pitchFamily="18" charset="0"/>
                <a:cs typeface="Times New Roman" pitchFamily="18" charset="0"/>
              </a:rPr>
              <a:t>HCl</a:t>
            </a:r>
            <a:r>
              <a:rPr lang="en-US" b="0" dirty="0" smtClean="0">
                <a:latin typeface="Times New Roman" pitchFamily="18" charset="0"/>
                <a:cs typeface="Times New Roman" pitchFamily="18" charset="0"/>
              </a:rPr>
              <a:t> = N</a:t>
            </a:r>
          </a:p>
          <a:p>
            <a:pPr algn="l" eaLnBrk="1" hangingPunct="1">
              <a:defRPr/>
            </a:pPr>
            <a:r>
              <a:rPr lang="en-US" b="0" dirty="0" smtClean="0">
                <a:latin typeface="Times New Roman" pitchFamily="18" charset="0"/>
                <a:cs typeface="Times New Roman" pitchFamily="18" charset="0"/>
              </a:rPr>
              <a:t>	Eq. of </a:t>
            </a:r>
            <a:r>
              <a:rPr lang="en-US" b="0" dirty="0" err="1" smtClean="0">
                <a:latin typeface="Times New Roman" pitchFamily="18" charset="0"/>
                <a:cs typeface="Times New Roman" pitchFamily="18" charset="0"/>
              </a:rPr>
              <a:t>HCl</a:t>
            </a:r>
            <a:r>
              <a:rPr lang="en-US" b="0" dirty="0" smtClean="0">
                <a:latin typeface="Times New Roman" pitchFamily="18" charset="0"/>
                <a:cs typeface="Times New Roman" pitchFamily="18" charset="0"/>
              </a:rPr>
              <a:t> = Eq. of NH</a:t>
            </a:r>
            <a:r>
              <a:rPr lang="en-US" b="0" baseline="-25000" dirty="0" smtClean="0">
                <a:latin typeface="Times New Roman" pitchFamily="18" charset="0"/>
                <a:cs typeface="Times New Roman" pitchFamily="18" charset="0"/>
              </a:rPr>
              <a:t>3</a:t>
            </a:r>
            <a:r>
              <a:rPr lang="en-US" b="0" dirty="0" smtClean="0">
                <a:latin typeface="Times New Roman" pitchFamily="18" charset="0"/>
                <a:cs typeface="Times New Roman" pitchFamily="18" charset="0"/>
              </a:rPr>
              <a:t> = Eq. of N</a:t>
            </a:r>
          </a:p>
          <a:p>
            <a:pPr algn="l" eaLnBrk="1" hangingPunct="1">
              <a:defRPr/>
            </a:pPr>
            <a:r>
              <a:rPr lang="en-US" b="0" dirty="0" smtClean="0">
                <a:latin typeface="Times New Roman" pitchFamily="18" charset="0"/>
                <a:cs typeface="Times New Roman" pitchFamily="18" charset="0"/>
              </a:rPr>
              <a:t>	w = NVx14</a:t>
            </a:r>
          </a:p>
          <a:p>
            <a:pPr marL="514350" indent="-514350" algn="l" eaLnBrk="1" hangingPunct="1">
              <a:defRPr/>
            </a:pPr>
            <a:r>
              <a:rPr lang="en-US" b="0" dirty="0" smtClean="0">
                <a:latin typeface="Times New Roman" pitchFamily="18" charset="0"/>
                <a:cs typeface="Times New Roman" pitchFamily="18" charset="0"/>
              </a:rPr>
              <a:t>	             1000</a:t>
            </a:r>
          </a:p>
          <a:p>
            <a:pPr marL="514350" indent="-514350" algn="l" eaLnBrk="1" hangingPunct="1">
              <a:defRPr/>
            </a:pPr>
            <a:r>
              <a:rPr lang="en-US" b="0" dirty="0" smtClean="0">
                <a:latin typeface="Times New Roman" pitchFamily="18" charset="0"/>
                <a:cs typeface="Times New Roman" pitchFamily="18" charset="0"/>
              </a:rPr>
              <a:t>		</a:t>
            </a:r>
          </a:p>
          <a:p>
            <a:pPr marL="514350" indent="-514350" algn="l" eaLnBrk="1" hangingPunct="1">
              <a:defRPr/>
            </a:pPr>
            <a:r>
              <a:rPr lang="en-US" b="0" dirty="0" smtClean="0">
                <a:latin typeface="Times New Roman" pitchFamily="18" charset="0"/>
                <a:cs typeface="Times New Roman" pitchFamily="18" charset="0"/>
              </a:rPr>
              <a:t>% of N =  </a:t>
            </a:r>
            <a:r>
              <a:rPr lang="en-US" b="0" dirty="0" err="1" smtClean="0">
                <a:latin typeface="Times New Roman" pitchFamily="18" charset="0"/>
                <a:cs typeface="Times New Roman" pitchFamily="18" charset="0"/>
              </a:rPr>
              <a:t>Wt</a:t>
            </a:r>
            <a:r>
              <a:rPr lang="en-US" b="0" dirty="0" smtClean="0">
                <a:latin typeface="Times New Roman" pitchFamily="18" charset="0"/>
                <a:cs typeface="Times New Roman" pitchFamily="18" charset="0"/>
              </a:rPr>
              <a:t> of N</a:t>
            </a:r>
            <a:r>
              <a:rPr lang="en-US" b="0" baseline="-25000" dirty="0" smtClean="0">
                <a:latin typeface="Times New Roman" pitchFamily="18" charset="0"/>
                <a:cs typeface="Times New Roman" pitchFamily="18" charset="0"/>
              </a:rPr>
              <a:t>2</a:t>
            </a:r>
            <a:r>
              <a:rPr lang="en-US" b="0" dirty="0" smtClean="0">
                <a:latin typeface="Times New Roman" pitchFamily="18" charset="0"/>
                <a:cs typeface="Times New Roman" pitchFamily="18" charset="0"/>
              </a:rPr>
              <a:t>   x      100	</a:t>
            </a:r>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        1.4 NV</a:t>
            </a:r>
          </a:p>
          <a:p>
            <a:pPr algn="l" eaLnBrk="1" hangingPunct="1">
              <a:defRPr/>
            </a:pPr>
            <a:r>
              <a:rPr lang="en-US" b="0" dirty="0" smtClean="0">
                <a:latin typeface="Times New Roman" pitchFamily="18" charset="0"/>
                <a:cs typeface="Times New Roman" pitchFamily="18" charset="0"/>
              </a:rPr>
              <a:t>	</a:t>
            </a:r>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Wt</a:t>
            </a:r>
            <a:r>
              <a:rPr lang="en-US" b="0" dirty="0" smtClean="0">
                <a:latin typeface="Times New Roman" pitchFamily="18" charset="0"/>
                <a:cs typeface="Times New Roman" pitchFamily="18" charset="0"/>
              </a:rPr>
              <a:t> of coal sample taken(1g)		W</a:t>
            </a:r>
          </a:p>
        </p:txBody>
      </p:sp>
      <p:cxnSp>
        <p:nvCxnSpPr>
          <p:cNvPr id="24579" name="Straight Connector 3"/>
          <p:cNvCxnSpPr>
            <a:cxnSpLocks noChangeShapeType="1"/>
          </p:cNvCxnSpPr>
          <p:nvPr/>
        </p:nvCxnSpPr>
        <p:spPr bwMode="auto">
          <a:xfrm>
            <a:off x="1828800" y="3581400"/>
            <a:ext cx="990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82" name="Straight Connector 9"/>
          <p:cNvCxnSpPr>
            <a:cxnSpLocks noChangeShapeType="1"/>
          </p:cNvCxnSpPr>
          <p:nvPr/>
        </p:nvCxnSpPr>
        <p:spPr bwMode="auto">
          <a:xfrm>
            <a:off x="1939636" y="5334000"/>
            <a:ext cx="35467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9"/>
          <p:cNvCxnSpPr>
            <a:cxnSpLocks noChangeShapeType="1"/>
          </p:cNvCxnSpPr>
          <p:nvPr/>
        </p:nvCxnSpPr>
        <p:spPr bwMode="auto">
          <a:xfrm>
            <a:off x="7322127" y="5181600"/>
            <a:ext cx="169718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8247963"/>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subTitle" idx="1"/>
          </p:nvPr>
        </p:nvSpPr>
        <p:spPr>
          <a:xfrm>
            <a:off x="0" y="0"/>
            <a:ext cx="9144000" cy="6858000"/>
          </a:xfrm>
        </p:spPr>
        <p:txBody>
          <a:bodyPr/>
          <a:lstStyle/>
          <a:p>
            <a:pPr eaLnBrk="1" hangingPunct="1">
              <a:defRPr/>
            </a:pPr>
            <a:endParaRPr lang="en-US" dirty="0" smtClean="0"/>
          </a:p>
          <a:p>
            <a:pPr marL="571500" indent="-571500" eaLnBrk="1" hangingPunct="1">
              <a:buFontTx/>
              <a:buAutoNum type="romanLcParenBoth" startAt="3"/>
              <a:defRPr/>
            </a:pPr>
            <a:r>
              <a:rPr lang="en-US" sz="4400" dirty="0" smtClean="0">
                <a:latin typeface="Algerian" pitchFamily="82" charset="0"/>
              </a:rPr>
              <a:t> DETERMINATION OF S:</a:t>
            </a:r>
          </a:p>
          <a:p>
            <a:pPr marL="571500" indent="-571500" eaLnBrk="1" hangingPunct="1">
              <a:defRPr/>
            </a:pPr>
            <a:r>
              <a:rPr lang="en-US" b="0" dirty="0" smtClean="0"/>
              <a:t>S+ O</a:t>
            </a:r>
            <a:r>
              <a:rPr lang="en-US" b="0" baseline="-25000" dirty="0" smtClean="0"/>
              <a:t>2</a:t>
            </a:r>
            <a:r>
              <a:rPr lang="en-US" b="0" dirty="0" smtClean="0"/>
              <a:t>				SO</a:t>
            </a:r>
            <a:r>
              <a:rPr lang="en-US" b="0" baseline="-25000" dirty="0" smtClean="0"/>
              <a:t>2</a:t>
            </a:r>
          </a:p>
          <a:p>
            <a:pPr eaLnBrk="1" hangingPunct="1">
              <a:defRPr/>
            </a:pPr>
            <a:r>
              <a:rPr lang="en-US" b="0" dirty="0" smtClean="0"/>
              <a:t>SO</a:t>
            </a:r>
            <a:r>
              <a:rPr lang="en-US" b="0" baseline="-25000" dirty="0" smtClean="0"/>
              <a:t>2</a:t>
            </a:r>
            <a:r>
              <a:rPr lang="en-US" b="0" dirty="0" smtClean="0"/>
              <a:t> + H</a:t>
            </a:r>
            <a:r>
              <a:rPr lang="en-US" b="0" baseline="-25000" dirty="0" smtClean="0"/>
              <a:t>2</a:t>
            </a:r>
            <a:r>
              <a:rPr lang="en-US" b="0" dirty="0" smtClean="0"/>
              <a:t>O				H</a:t>
            </a:r>
            <a:r>
              <a:rPr lang="en-US" b="0" baseline="-25000" dirty="0" smtClean="0"/>
              <a:t>2</a:t>
            </a:r>
            <a:r>
              <a:rPr lang="en-US" b="0" dirty="0" smtClean="0"/>
              <a:t>SO</a:t>
            </a:r>
            <a:r>
              <a:rPr lang="en-US" b="0" baseline="-25000" dirty="0" smtClean="0"/>
              <a:t>4</a:t>
            </a:r>
          </a:p>
          <a:p>
            <a:pPr eaLnBrk="1" hangingPunct="1">
              <a:defRPr/>
            </a:pPr>
            <a:endParaRPr lang="en-US" b="0" dirty="0" smtClean="0"/>
          </a:p>
          <a:p>
            <a:pPr eaLnBrk="1" hangingPunct="1">
              <a:defRPr/>
            </a:pPr>
            <a:r>
              <a:rPr lang="en-US" b="0" dirty="0" smtClean="0"/>
              <a:t>% of S = wt of BaSO</a:t>
            </a:r>
            <a:r>
              <a:rPr lang="en-US" b="0" baseline="-25000" dirty="0" smtClean="0"/>
              <a:t>4</a:t>
            </a:r>
            <a:r>
              <a:rPr lang="en-US" b="0" dirty="0" smtClean="0"/>
              <a:t> formed x 32 x 100</a:t>
            </a:r>
          </a:p>
          <a:p>
            <a:pPr eaLnBrk="1" hangingPunct="1">
              <a:defRPr/>
            </a:pPr>
            <a:r>
              <a:rPr lang="en-US" b="0" dirty="0" smtClean="0"/>
              <a:t>	wt of coal sample x 233</a:t>
            </a:r>
          </a:p>
          <a:p>
            <a:pPr eaLnBrk="1" hangingPunct="1">
              <a:defRPr/>
            </a:pPr>
            <a:endParaRPr lang="en-US" dirty="0" smtClean="0"/>
          </a:p>
          <a:p>
            <a:pPr eaLnBrk="1" hangingPunct="1">
              <a:defRPr/>
            </a:pPr>
            <a:r>
              <a:rPr lang="en-US" sz="4000" dirty="0" smtClean="0">
                <a:latin typeface="Algerian" pitchFamily="82" charset="0"/>
              </a:rPr>
              <a:t>(iv) DETERMINATION OF ASH: </a:t>
            </a:r>
          </a:p>
          <a:p>
            <a:pPr eaLnBrk="1" hangingPunct="1">
              <a:defRPr/>
            </a:pPr>
            <a:r>
              <a:rPr lang="en-US" b="0" dirty="0" smtClean="0"/>
              <a:t>by proximate analysis</a:t>
            </a:r>
          </a:p>
        </p:txBody>
      </p:sp>
      <p:cxnSp>
        <p:nvCxnSpPr>
          <p:cNvPr id="39939" name="Straight Arrow Connector 3"/>
          <p:cNvCxnSpPr>
            <a:cxnSpLocks noChangeShapeType="1"/>
          </p:cNvCxnSpPr>
          <p:nvPr/>
        </p:nvCxnSpPr>
        <p:spPr bwMode="auto">
          <a:xfrm>
            <a:off x="3429000" y="1676400"/>
            <a:ext cx="2514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0" name="Straight Arrow Connector 4"/>
          <p:cNvCxnSpPr>
            <a:cxnSpLocks noChangeShapeType="1"/>
          </p:cNvCxnSpPr>
          <p:nvPr/>
        </p:nvCxnSpPr>
        <p:spPr bwMode="auto">
          <a:xfrm>
            <a:off x="3581400" y="2209800"/>
            <a:ext cx="2514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1" name="Straight Connector 6"/>
          <p:cNvCxnSpPr>
            <a:cxnSpLocks noChangeShapeType="1"/>
          </p:cNvCxnSpPr>
          <p:nvPr/>
        </p:nvCxnSpPr>
        <p:spPr bwMode="auto">
          <a:xfrm>
            <a:off x="2667000" y="3733800"/>
            <a:ext cx="5638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4061070"/>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defRPr/>
            </a:pPr>
            <a:r>
              <a:rPr lang="en-US" dirty="0" smtClean="0">
                <a:solidFill>
                  <a:schemeClr val="accent1">
                    <a:lumMod val="50000"/>
                  </a:schemeClr>
                </a:solidFill>
              </a:rPr>
              <a:t/>
            </a:r>
            <a:br>
              <a:rPr lang="en-US" dirty="0" smtClean="0">
                <a:solidFill>
                  <a:schemeClr val="accent1">
                    <a:lumMod val="50000"/>
                  </a:schemeClr>
                </a:solidFill>
              </a:rPr>
            </a:br>
            <a:r>
              <a:rPr lang="en-US" dirty="0" smtClean="0">
                <a:solidFill>
                  <a:schemeClr val="accent1">
                    <a:lumMod val="50000"/>
                  </a:schemeClr>
                </a:solidFill>
              </a:rPr>
              <a:t>Composition of petroleum</a:t>
            </a:r>
          </a:p>
        </p:txBody>
      </p:sp>
      <p:sp>
        <p:nvSpPr>
          <p:cNvPr id="13315" name="Content Placeholder 2"/>
          <p:cNvSpPr>
            <a:spLocks noGrp="1"/>
          </p:cNvSpPr>
          <p:nvPr>
            <p:ph idx="1"/>
          </p:nvPr>
        </p:nvSpPr>
        <p:spPr/>
        <p:txBody>
          <a:bodyPr/>
          <a:lstStyle/>
          <a:p>
            <a:pPr>
              <a:defRPr/>
            </a:pPr>
            <a:endParaRPr lang="en-US" dirty="0" smtClean="0">
              <a:solidFill>
                <a:schemeClr val="accent6">
                  <a:lumMod val="75000"/>
                </a:schemeClr>
              </a:solidFill>
            </a:endParaRPr>
          </a:p>
          <a:p>
            <a:pPr>
              <a:defRPr/>
            </a:pPr>
            <a:endParaRPr lang="en-US" dirty="0" smtClean="0">
              <a:solidFill>
                <a:schemeClr val="accent6">
                  <a:lumMod val="75000"/>
                </a:schemeClr>
              </a:solidFill>
            </a:endParaRPr>
          </a:p>
          <a:p>
            <a:pPr>
              <a:defRPr/>
            </a:pPr>
            <a:r>
              <a:rPr lang="en-US" dirty="0" smtClean="0">
                <a:solidFill>
                  <a:schemeClr val="accent6">
                    <a:lumMod val="75000"/>
                  </a:schemeClr>
                </a:solidFill>
              </a:rPr>
              <a:t>C  		:  80-87%</a:t>
            </a:r>
          </a:p>
          <a:p>
            <a:pPr>
              <a:defRPr/>
            </a:pPr>
            <a:r>
              <a:rPr lang="en-US" dirty="0" smtClean="0">
                <a:solidFill>
                  <a:schemeClr val="accent6">
                    <a:lumMod val="75000"/>
                  </a:schemeClr>
                </a:solidFill>
              </a:rPr>
              <a:t>H		:  15%</a:t>
            </a:r>
          </a:p>
          <a:p>
            <a:pPr>
              <a:defRPr/>
            </a:pPr>
            <a:r>
              <a:rPr lang="en-US" dirty="0" smtClean="0">
                <a:solidFill>
                  <a:schemeClr val="accent6">
                    <a:lumMod val="75000"/>
                  </a:schemeClr>
                </a:solidFill>
              </a:rPr>
              <a:t>S,N,O	: 1%</a:t>
            </a:r>
          </a:p>
        </p:txBody>
      </p:sp>
    </p:spTree>
    <p:extLst>
      <p:ext uri="{BB962C8B-B14F-4D97-AF65-F5344CB8AC3E}">
        <p14:creationId xmlns:p14="http://schemas.microsoft.com/office/powerpoint/2010/main" val="1327923883"/>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subTitle" idx="1"/>
          </p:nvPr>
        </p:nvSpPr>
        <p:spPr>
          <a:xfrm>
            <a:off x="0" y="0"/>
            <a:ext cx="9144000" cy="6858000"/>
          </a:xfrm>
        </p:spPr>
        <p:txBody>
          <a:bodyPr/>
          <a:lstStyle/>
          <a:p>
            <a:pPr eaLnBrk="1" hangingPunct="1"/>
            <a:endParaRPr lang="en-US" smtClean="0"/>
          </a:p>
          <a:p>
            <a:pPr eaLnBrk="1" hangingPunct="1"/>
            <a:endParaRPr lang="en-US" smtClean="0"/>
          </a:p>
          <a:p>
            <a:pPr eaLnBrk="1" hangingPunct="1"/>
            <a:r>
              <a:rPr lang="en-US" sz="4400" smtClean="0">
                <a:latin typeface="Algerian" pitchFamily="82" charset="0"/>
              </a:rPr>
              <a:t>(V) DETERMINATION OF O:</a:t>
            </a:r>
          </a:p>
          <a:p>
            <a:pPr eaLnBrk="1" hangingPunct="1"/>
            <a:endParaRPr lang="en-US" smtClean="0"/>
          </a:p>
          <a:p>
            <a:pPr eaLnBrk="1" hangingPunct="1"/>
            <a:r>
              <a:rPr lang="en-US" b="0" smtClean="0"/>
              <a:t>% of O = 100 - % of (C + H + N + S + ash)</a:t>
            </a:r>
          </a:p>
        </p:txBody>
      </p:sp>
    </p:spTree>
    <p:extLst>
      <p:ext uri="{BB962C8B-B14F-4D97-AF65-F5344CB8AC3E}">
        <p14:creationId xmlns:p14="http://schemas.microsoft.com/office/powerpoint/2010/main" val="1573643524"/>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subTitle" idx="1"/>
          </p:nvPr>
        </p:nvSpPr>
        <p:spPr>
          <a:xfrm>
            <a:off x="152400" y="0"/>
            <a:ext cx="8763000" cy="6858000"/>
          </a:xfrm>
        </p:spPr>
        <p:txBody>
          <a:bodyPr/>
          <a:lstStyle/>
          <a:p>
            <a:pPr eaLnBrk="1" hangingPunct="1"/>
            <a:endParaRPr lang="en-US" dirty="0" smtClean="0"/>
          </a:p>
          <a:p>
            <a:pPr eaLnBrk="1" hangingPunct="1"/>
            <a:r>
              <a:rPr lang="en-US" dirty="0" smtClean="0">
                <a:latin typeface="Times New Roman" pitchFamily="18" charset="0"/>
                <a:cs typeface="Times New Roman" pitchFamily="18" charset="0"/>
              </a:rPr>
              <a:t>OCTANE NUMBER</a:t>
            </a:r>
          </a:p>
          <a:p>
            <a:pPr algn="just"/>
            <a:endParaRPr lang="en-US" sz="2800" dirty="0" smtClean="0">
              <a:latin typeface="Times New Roman" pitchFamily="18" charset="0"/>
              <a:cs typeface="Times New Roman" pitchFamily="18" charset="0"/>
            </a:endParaRPr>
          </a:p>
          <a:p>
            <a:pPr algn="just">
              <a:buFontTx/>
              <a:buChar char="•"/>
            </a:pPr>
            <a:r>
              <a:rPr lang="en-US" sz="2800" b="0" dirty="0" smtClean="0">
                <a:latin typeface="Times New Roman" pitchFamily="18" charset="0"/>
                <a:cs typeface="Times New Roman" pitchFamily="18" charset="0"/>
              </a:rPr>
              <a:t>   O.N. signifies the ignition quality of gasoline in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automobile engines.</a:t>
            </a:r>
          </a:p>
          <a:p>
            <a:pPr algn="just">
              <a:buFontTx/>
              <a:buChar char="•"/>
            </a:pPr>
            <a:r>
              <a:rPr lang="en-US" sz="2800" b="0" dirty="0" smtClean="0">
                <a:latin typeface="Times New Roman" pitchFamily="18" charset="0"/>
                <a:cs typeface="Times New Roman" pitchFamily="18" charset="0"/>
              </a:rPr>
              <a:t>   For grading gasoline(Petrol)</a:t>
            </a:r>
          </a:p>
          <a:p>
            <a:pPr eaLnBrk="1" hangingPunct="1"/>
            <a:r>
              <a:rPr lang="en-US" sz="2800" b="0" dirty="0" smtClean="0">
                <a:latin typeface="Times New Roman" pitchFamily="18" charset="0"/>
                <a:cs typeface="Times New Roman" pitchFamily="18" charset="0"/>
              </a:rPr>
              <a:t>Isooctane = 100</a:t>
            </a:r>
          </a:p>
          <a:p>
            <a:pPr eaLnBrk="1" hangingPunct="1"/>
            <a:r>
              <a:rPr lang="en-US" sz="2800" b="0" dirty="0" smtClean="0">
                <a:latin typeface="Times New Roman" pitchFamily="18" charset="0"/>
                <a:cs typeface="Times New Roman" pitchFamily="18" charset="0"/>
              </a:rPr>
              <a:t>n-heptane = 0</a:t>
            </a:r>
          </a:p>
          <a:p>
            <a:pPr algn="just" eaLnBrk="1" hangingPunct="1">
              <a:buFontTx/>
              <a:buChar char="•"/>
            </a:pPr>
            <a:r>
              <a:rPr lang="en-US" sz="2800" b="0" dirty="0" smtClean="0">
                <a:latin typeface="Times New Roman" pitchFamily="18" charset="0"/>
                <a:cs typeface="Times New Roman" pitchFamily="18" charset="0"/>
              </a:rPr>
              <a:t>   The % of isooctane present in the mixture of isooctane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and n-heptane which has the same knocking property as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the fuel itself.</a:t>
            </a:r>
          </a:p>
          <a:p>
            <a:pPr algn="just" eaLnBrk="1" hangingPunct="1">
              <a:buFontTx/>
              <a:buChar char="•"/>
            </a:pPr>
            <a:r>
              <a:rPr lang="en-US" sz="2800" dirty="0" smtClean="0">
                <a:latin typeface="Times New Roman" pitchFamily="18" charset="0"/>
                <a:cs typeface="Times New Roman" pitchFamily="18" charset="0"/>
              </a:rPr>
              <a:t>    </a:t>
            </a:r>
            <a:r>
              <a:rPr lang="en-US" sz="2800" b="0" dirty="0" smtClean="0">
                <a:latin typeface="Times New Roman" pitchFamily="18" charset="0"/>
                <a:cs typeface="Times New Roman" pitchFamily="18" charset="0"/>
              </a:rPr>
              <a:t>More the octane number, better the fuel efficiency.</a:t>
            </a:r>
          </a:p>
          <a:p>
            <a:pPr eaLnBrk="1" hangingPunct="1"/>
            <a:endParaRPr lang="en-US" b="0" dirty="0" smtClean="0"/>
          </a:p>
          <a:p>
            <a:pPr eaLnBrk="1" hangingPunct="1"/>
            <a:endParaRPr lang="en-US" b="0" dirty="0" smtClean="0"/>
          </a:p>
          <a:p>
            <a:pPr eaLnBrk="1" hangingPunct="1"/>
            <a:endParaRPr lang="en-US" b="0" dirty="0" smtClean="0"/>
          </a:p>
          <a:p>
            <a:pPr eaLnBrk="1" hangingPunct="1"/>
            <a:endParaRPr lang="en-US" b="0" dirty="0" smtClean="0"/>
          </a:p>
        </p:txBody>
      </p:sp>
    </p:spTree>
    <p:extLst>
      <p:ext uri="{BB962C8B-B14F-4D97-AF65-F5344CB8AC3E}">
        <p14:creationId xmlns:p14="http://schemas.microsoft.com/office/powerpoint/2010/main" val="367700865"/>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381000" y="0"/>
            <a:ext cx="8305800" cy="6477000"/>
          </a:xfrm>
        </p:spPr>
        <p:txBody>
          <a:bodyPr/>
          <a:lstStyle/>
          <a:p>
            <a:pPr>
              <a:buFontTx/>
              <a:buNone/>
            </a:pPr>
            <a:r>
              <a:rPr lang="en-US" sz="2800" b="0" dirty="0" smtClean="0">
                <a:latin typeface="Times New Roman" pitchFamily="18" charset="0"/>
                <a:cs typeface="Times New Roman" pitchFamily="18" charset="0"/>
              </a:rPr>
              <a:t>Reasons for opting the blend of </a:t>
            </a:r>
            <a:r>
              <a:rPr lang="en-US" sz="2800" b="0" dirty="0" err="1" smtClean="0">
                <a:latin typeface="Times New Roman" pitchFamily="18" charset="0"/>
                <a:cs typeface="Times New Roman" pitchFamily="18" charset="0"/>
              </a:rPr>
              <a:t>iso</a:t>
            </a:r>
            <a:r>
              <a:rPr lang="en-US" sz="2800" b="0" dirty="0" smtClean="0">
                <a:latin typeface="Times New Roman" pitchFamily="18" charset="0"/>
                <a:cs typeface="Times New Roman" pitchFamily="18" charset="0"/>
              </a:rPr>
              <a:t>-octane &amp; n-heptane:</a:t>
            </a:r>
          </a:p>
          <a:p>
            <a:pPr>
              <a:buFontTx/>
              <a:buNone/>
            </a:pPr>
            <a:endParaRPr lang="en-US" sz="2400" b="0" dirty="0" smtClean="0">
              <a:latin typeface="Times New Roman" pitchFamily="18" charset="0"/>
              <a:cs typeface="Times New Roman" pitchFamily="18" charset="0"/>
            </a:endParaRPr>
          </a:p>
          <a:p>
            <a:r>
              <a:rPr lang="en-US" sz="2400" b="0" dirty="0" smtClean="0">
                <a:latin typeface="Times New Roman" pitchFamily="18" charset="0"/>
                <a:cs typeface="Times New Roman" pitchFamily="18" charset="0"/>
              </a:rPr>
              <a:t>The different hydrocarbon in gasoline:</a:t>
            </a:r>
          </a:p>
          <a:p>
            <a:pPr>
              <a:buFontTx/>
              <a:buNone/>
            </a:pPr>
            <a:r>
              <a:rPr lang="en-US" sz="2400" b="0" dirty="0" smtClean="0">
                <a:latin typeface="Times New Roman" pitchFamily="18" charset="0"/>
                <a:cs typeface="Times New Roman" pitchFamily="18" charset="0"/>
              </a:rPr>
              <a:t>		Straight chain paraffin</a:t>
            </a:r>
          </a:p>
          <a:p>
            <a:pPr>
              <a:buFontTx/>
              <a:buNone/>
            </a:pP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Iso-paraffins</a:t>
            </a:r>
            <a:endParaRPr lang="en-US" sz="2400" b="0" dirty="0" smtClean="0">
              <a:latin typeface="Times New Roman" pitchFamily="18" charset="0"/>
              <a:cs typeface="Times New Roman" pitchFamily="18" charset="0"/>
            </a:endParaRPr>
          </a:p>
          <a:p>
            <a:pPr>
              <a:buFontTx/>
              <a:buNone/>
            </a:pP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Naphthenes</a:t>
            </a:r>
            <a:endParaRPr lang="en-US" sz="2400" b="0" dirty="0" smtClean="0">
              <a:latin typeface="Times New Roman" pitchFamily="18" charset="0"/>
              <a:cs typeface="Times New Roman" pitchFamily="18" charset="0"/>
            </a:endParaRPr>
          </a:p>
          <a:p>
            <a:pPr>
              <a:buFontTx/>
              <a:buNone/>
            </a:pPr>
            <a:r>
              <a:rPr lang="en-US" sz="2400" b="0" dirty="0" smtClean="0">
                <a:latin typeface="Times New Roman" pitchFamily="18" charset="0"/>
                <a:cs typeface="Times New Roman" pitchFamily="18" charset="0"/>
              </a:rPr>
              <a:t>		Aromatics</a:t>
            </a:r>
          </a:p>
          <a:p>
            <a:pPr algn="just"/>
            <a:r>
              <a:rPr lang="en-US" sz="2400" b="0" dirty="0" smtClean="0">
                <a:latin typeface="Times New Roman" pitchFamily="18" charset="0"/>
                <a:cs typeface="Times New Roman" pitchFamily="18" charset="0"/>
              </a:rPr>
              <a:t>For the same Carbon No; straight chain paraffin have lowest octane No.</a:t>
            </a:r>
          </a:p>
          <a:p>
            <a:pPr algn="just"/>
            <a:r>
              <a:rPr lang="en-US" sz="2400" b="0" dirty="0" smtClean="0">
                <a:latin typeface="Times New Roman" pitchFamily="18" charset="0"/>
                <a:cs typeface="Times New Roman" pitchFamily="18" charset="0"/>
              </a:rPr>
              <a:t>Branched chain paraffin (isomers), </a:t>
            </a:r>
            <a:r>
              <a:rPr lang="en-US" sz="2400" b="0" dirty="0" err="1" smtClean="0">
                <a:latin typeface="Times New Roman" pitchFamily="18" charset="0"/>
                <a:cs typeface="Times New Roman" pitchFamily="18" charset="0"/>
              </a:rPr>
              <a:t>Naphthenes</a:t>
            </a:r>
            <a:r>
              <a:rPr lang="en-US" sz="2400" b="0" dirty="0" smtClean="0">
                <a:latin typeface="Times New Roman" pitchFamily="18" charset="0"/>
                <a:cs typeface="Times New Roman" pitchFamily="18" charset="0"/>
              </a:rPr>
              <a:t> have higher octane No.</a:t>
            </a:r>
          </a:p>
          <a:p>
            <a:pPr algn="just"/>
            <a:r>
              <a:rPr lang="en-US" sz="2400" b="0" dirty="0" smtClean="0">
                <a:latin typeface="Times New Roman" pitchFamily="18" charset="0"/>
                <a:cs typeface="Times New Roman" pitchFamily="18" charset="0"/>
              </a:rPr>
              <a:t>Aromatic </a:t>
            </a:r>
            <a:r>
              <a:rPr lang="en-US" sz="2400" b="0" dirty="0" smtClean="0">
                <a:latin typeface="Times New Roman" pitchFamily="18" charset="0"/>
                <a:cs typeface="Times New Roman" pitchFamily="18" charset="0"/>
              </a:rPr>
              <a:t>have high O.N. but their content is being restricted due to their carcinogenic nature.</a:t>
            </a:r>
          </a:p>
          <a:p>
            <a:pPr>
              <a:buFontTx/>
              <a:buNone/>
            </a:pPr>
            <a:endParaRPr lang="en-US" sz="24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145998"/>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76400"/>
          <a:ext cx="8229600" cy="411004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627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Carbon</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Hydrocarbon</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Octane No.</a:t>
                      </a:r>
                    </a:p>
                  </a:txBody>
                  <a:tcPr marT="45724" marB="45724" horzOverflow="overflow"/>
                </a:tc>
                <a:extLst>
                  <a:ext uri="{0D108BD9-81ED-4DB2-BD59-A6C34878D82A}">
                    <a16:rowId xmlns:a16="http://schemas.microsoft.com/office/drawing/2014/main" val="10000"/>
                  </a:ext>
                </a:extLst>
              </a:tr>
              <a:tr h="54360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6</a:t>
                      </a:r>
                      <a:r>
                        <a:rPr kumimoji="0" lang="en-US" sz="2000" b="1" i="0" u="none" strike="noStrike" cap="none" normalizeH="0" baseline="0" dirty="0" smtClean="0">
                          <a:ln>
                            <a:noFill/>
                          </a:ln>
                          <a:solidFill>
                            <a:schemeClr val="tx1"/>
                          </a:solidFill>
                          <a:effectLst/>
                          <a:latin typeface="Arial" charset="0"/>
                        </a:rPr>
                        <a:t> – Straight chain</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n- Hexane</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28.8</a:t>
                      </a:r>
                    </a:p>
                  </a:txBody>
                  <a:tcPr marT="45724" marB="45724" horzOverflow="overflow"/>
                </a:tc>
                <a:extLst>
                  <a:ext uri="{0D108BD9-81ED-4DB2-BD59-A6C34878D82A}">
                    <a16:rowId xmlns:a16="http://schemas.microsoft.com/office/drawing/2014/main" val="10001"/>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6</a:t>
                      </a:r>
                      <a:r>
                        <a:rPr kumimoji="0" lang="en-US" sz="2000" b="1" i="0" u="none" strike="noStrike" cap="none" normalizeH="0" baseline="0" dirty="0" smtClean="0">
                          <a:ln>
                            <a:noFill/>
                          </a:ln>
                          <a:solidFill>
                            <a:schemeClr val="tx1"/>
                          </a:solidFill>
                          <a:effectLst/>
                          <a:latin typeface="Arial" charset="0"/>
                        </a:rPr>
                        <a:t> – Isomer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Methyl Pentane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73.4</a:t>
                      </a:r>
                    </a:p>
                  </a:txBody>
                  <a:tcPr marT="45724" marB="45724" horzOverflow="overflow"/>
                </a:tc>
                <a:extLst>
                  <a:ext uri="{0D108BD9-81ED-4DB2-BD59-A6C34878D82A}">
                    <a16:rowId xmlns:a16="http://schemas.microsoft.com/office/drawing/2014/main" val="10002"/>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6</a:t>
                      </a:r>
                      <a:r>
                        <a:rPr kumimoji="0" lang="en-US" sz="2000" b="1" i="0" u="none" strike="noStrike" cap="none" normalizeH="0" baseline="0" dirty="0" smtClean="0">
                          <a:ln>
                            <a:noFill/>
                          </a:ln>
                          <a:solidFill>
                            <a:schemeClr val="tx1"/>
                          </a:solidFill>
                          <a:effectLst/>
                          <a:latin typeface="Arial" charset="0"/>
                        </a:rPr>
                        <a:t> – Isomer</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rPr>
                        <a:t>Dimethyl</a:t>
                      </a:r>
                      <a:r>
                        <a:rPr kumimoji="0" lang="en-US" sz="2000" b="1" i="0" u="none" strike="noStrike" cap="none" normalizeH="0" baseline="0" dirty="0" smtClean="0">
                          <a:ln>
                            <a:noFill/>
                          </a:ln>
                          <a:solidFill>
                            <a:schemeClr val="tx1"/>
                          </a:solidFill>
                          <a:effectLst/>
                          <a:latin typeface="Arial" charset="0"/>
                        </a:rPr>
                        <a:t> Butane</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91.8</a:t>
                      </a:r>
                    </a:p>
                  </a:txBody>
                  <a:tcPr marT="45724" marB="45724" horzOverflow="overflow"/>
                </a:tc>
                <a:extLst>
                  <a:ext uri="{0D108BD9-81ED-4DB2-BD59-A6C34878D82A}">
                    <a16:rowId xmlns:a16="http://schemas.microsoft.com/office/drawing/2014/main" val="10003"/>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6</a:t>
                      </a:r>
                      <a:r>
                        <a:rPr kumimoji="0" lang="en-US" sz="2000" b="1" i="0" u="none" strike="noStrike" cap="none" normalizeH="0" baseline="0" dirty="0" smtClean="0">
                          <a:ln>
                            <a:noFill/>
                          </a:ln>
                          <a:solidFill>
                            <a:schemeClr val="tx1"/>
                          </a:solidFill>
                          <a:effectLst/>
                          <a:latin typeface="Arial" charset="0"/>
                        </a:rPr>
                        <a:t> – </a:t>
                      </a:r>
                      <a:r>
                        <a:rPr kumimoji="0" lang="en-US" sz="2000" b="1" i="0" u="none" strike="noStrike" cap="none" normalizeH="0" baseline="0" dirty="0" err="1" smtClean="0">
                          <a:ln>
                            <a:noFill/>
                          </a:ln>
                          <a:solidFill>
                            <a:schemeClr val="tx1"/>
                          </a:solidFill>
                          <a:effectLst/>
                          <a:latin typeface="Arial" charset="0"/>
                        </a:rPr>
                        <a:t>Napthenes</a:t>
                      </a:r>
                      <a:r>
                        <a:rPr kumimoji="0" lang="en-US" sz="2000" b="1" i="0" u="none" strike="noStrike" cap="none" normalizeH="0" baseline="0" dirty="0" smtClean="0">
                          <a:ln>
                            <a:noFill/>
                          </a:ln>
                          <a:solidFill>
                            <a:schemeClr val="tx1"/>
                          </a:solidFill>
                          <a:effectLst/>
                          <a:latin typeface="Arial" charset="0"/>
                        </a:rPr>
                        <a:t>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rPr>
                        <a:t>Cyclohexane</a:t>
                      </a:r>
                      <a:r>
                        <a:rPr kumimoji="0" lang="en-US" sz="2000" b="1" i="0" u="none" strike="noStrike" cap="none" normalizeH="0" baseline="0" dirty="0" smtClean="0">
                          <a:ln>
                            <a:noFill/>
                          </a:ln>
                          <a:solidFill>
                            <a:schemeClr val="tx1"/>
                          </a:solidFill>
                          <a:effectLst/>
                          <a:latin typeface="Arial" charset="0"/>
                        </a:rPr>
                        <a:t>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83</a:t>
                      </a:r>
                    </a:p>
                  </a:txBody>
                  <a:tcPr marT="45724" marB="45724" horzOverflow="overflow"/>
                </a:tc>
                <a:extLst>
                  <a:ext uri="{0D108BD9-81ED-4DB2-BD59-A6C34878D82A}">
                    <a16:rowId xmlns:a16="http://schemas.microsoft.com/office/drawing/2014/main" val="10004"/>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6</a:t>
                      </a:r>
                      <a:r>
                        <a:rPr kumimoji="0" lang="en-US" sz="2000" b="1" i="0" u="none" strike="noStrike" cap="none" normalizeH="0" baseline="0" dirty="0" smtClean="0">
                          <a:ln>
                            <a:noFill/>
                          </a:ln>
                          <a:solidFill>
                            <a:schemeClr val="tx1"/>
                          </a:solidFill>
                          <a:effectLst/>
                          <a:latin typeface="Arial" charset="0"/>
                        </a:rPr>
                        <a:t> – Aromatic</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Benzene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98</a:t>
                      </a:r>
                    </a:p>
                  </a:txBody>
                  <a:tcPr marT="45724" marB="45724" horzOverflow="overflow"/>
                </a:tc>
                <a:extLst>
                  <a:ext uri="{0D108BD9-81ED-4DB2-BD59-A6C34878D82A}">
                    <a16:rowId xmlns:a16="http://schemas.microsoft.com/office/drawing/2014/main" val="10005"/>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7</a:t>
                      </a:r>
                      <a:r>
                        <a:rPr kumimoji="0" lang="en-US" sz="2000" b="1" i="0" u="none" strike="noStrike" cap="none" normalizeH="0" baseline="0" dirty="0" smtClean="0">
                          <a:ln>
                            <a:noFill/>
                          </a:ln>
                          <a:solidFill>
                            <a:schemeClr val="tx1"/>
                          </a:solidFill>
                          <a:effectLst/>
                          <a:latin typeface="Arial" charset="0"/>
                        </a:rPr>
                        <a:t> – Paraffin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n - </a:t>
                      </a:r>
                      <a:r>
                        <a:rPr kumimoji="0" lang="en-US" sz="2000" b="1" i="0" u="none" strike="noStrike" cap="none" normalizeH="0" baseline="0" dirty="0" err="1" smtClean="0">
                          <a:ln>
                            <a:noFill/>
                          </a:ln>
                          <a:solidFill>
                            <a:schemeClr val="tx1"/>
                          </a:solidFill>
                          <a:effectLst/>
                          <a:latin typeface="Arial" charset="0"/>
                        </a:rPr>
                        <a:t>Heptane</a:t>
                      </a:r>
                      <a:r>
                        <a:rPr kumimoji="0" lang="en-US" sz="2000" b="1" i="0" u="none" strike="noStrike" cap="none" normalizeH="0" baseline="0" dirty="0" smtClean="0">
                          <a:ln>
                            <a:noFill/>
                          </a:ln>
                          <a:solidFill>
                            <a:schemeClr val="tx1"/>
                          </a:solidFill>
                          <a:effectLst/>
                          <a:latin typeface="Arial" charset="0"/>
                        </a:rPr>
                        <a:t>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0</a:t>
                      </a:r>
                    </a:p>
                  </a:txBody>
                  <a:tcPr marT="45724" marB="45724" horzOverflow="overflow"/>
                </a:tc>
                <a:extLst>
                  <a:ext uri="{0D108BD9-81ED-4DB2-BD59-A6C34878D82A}">
                    <a16:rowId xmlns:a16="http://schemas.microsoft.com/office/drawing/2014/main" val="10006"/>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7</a:t>
                      </a:r>
                      <a:r>
                        <a:rPr kumimoji="0" lang="en-US" sz="2000" b="1" i="0" u="none" strike="noStrike" cap="none" normalizeH="0" baseline="0" dirty="0" smtClean="0">
                          <a:ln>
                            <a:noFill/>
                          </a:ln>
                          <a:solidFill>
                            <a:schemeClr val="tx1"/>
                          </a:solidFill>
                          <a:effectLst/>
                          <a:latin typeface="Arial" charset="0"/>
                        </a:rPr>
                        <a:t> – Isomer</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rPr>
                        <a:t>Dimethyl</a:t>
                      </a:r>
                      <a:r>
                        <a:rPr kumimoji="0" lang="en-US" sz="2000" b="1" i="0" u="none" strike="noStrike" cap="none" normalizeH="0" baseline="0" dirty="0" smtClean="0">
                          <a:ln>
                            <a:noFill/>
                          </a:ln>
                          <a:solidFill>
                            <a:schemeClr val="tx1"/>
                          </a:solidFill>
                          <a:effectLst/>
                          <a:latin typeface="Arial" charset="0"/>
                        </a:rPr>
                        <a:t> Pentane</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rPr>
                        <a:t>88</a:t>
                      </a:r>
                    </a:p>
                  </a:txBody>
                  <a:tcPr marT="45724" marB="45724" horzOverflow="overflow"/>
                </a:tc>
                <a:extLst>
                  <a:ext uri="{0D108BD9-81ED-4DB2-BD59-A6C34878D82A}">
                    <a16:rowId xmlns:a16="http://schemas.microsoft.com/office/drawing/2014/main" val="10007"/>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8</a:t>
                      </a:r>
                      <a:r>
                        <a:rPr kumimoji="0" lang="en-US" sz="2000" b="1" i="0" u="none" strike="noStrike" cap="none" normalizeH="0" baseline="0" dirty="0" smtClean="0">
                          <a:ln>
                            <a:noFill/>
                          </a:ln>
                          <a:solidFill>
                            <a:schemeClr val="tx1"/>
                          </a:solidFill>
                          <a:effectLst/>
                          <a:latin typeface="Arial" charset="0"/>
                        </a:rPr>
                        <a:t> – Isomer</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rPr>
                        <a:t>Iso</a:t>
                      </a:r>
                      <a:r>
                        <a:rPr kumimoji="0" lang="en-US" sz="2000" b="1" i="0" u="none" strike="noStrike" cap="none" normalizeH="0" baseline="0" dirty="0" smtClean="0">
                          <a:ln>
                            <a:noFill/>
                          </a:ln>
                          <a:solidFill>
                            <a:schemeClr val="tx1"/>
                          </a:solidFill>
                          <a:effectLst/>
                          <a:latin typeface="Arial" charset="0"/>
                        </a:rPr>
                        <a:t> – Octane</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100</a:t>
                      </a:r>
                    </a:p>
                  </a:txBody>
                  <a:tcPr marT="45724" marB="45724" horzOverflow="overflow"/>
                </a:tc>
                <a:extLst>
                  <a:ext uri="{0D108BD9-81ED-4DB2-BD59-A6C34878D82A}">
                    <a16:rowId xmlns:a16="http://schemas.microsoft.com/office/drawing/2014/main" val="10008"/>
                  </a:ext>
                </a:extLst>
              </a:tr>
              <a:tr h="39627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r>
                        <a:rPr kumimoji="0" lang="en-US" sz="2000" b="1" i="0" u="none" strike="noStrike" cap="none" normalizeH="0" baseline="-25000" dirty="0" smtClean="0">
                          <a:ln>
                            <a:noFill/>
                          </a:ln>
                          <a:solidFill>
                            <a:schemeClr val="tx1"/>
                          </a:solidFill>
                          <a:effectLst/>
                          <a:latin typeface="Arial" charset="0"/>
                        </a:rPr>
                        <a:t>7</a:t>
                      </a:r>
                      <a:r>
                        <a:rPr kumimoji="0" lang="en-US" sz="2000" b="1" i="0" u="none" strike="noStrike" cap="none" normalizeH="0" baseline="0" dirty="0" smtClean="0">
                          <a:ln>
                            <a:noFill/>
                          </a:ln>
                          <a:solidFill>
                            <a:schemeClr val="tx1"/>
                          </a:solidFill>
                          <a:effectLst/>
                          <a:latin typeface="Arial" charset="0"/>
                        </a:rPr>
                        <a:t> – Aromatics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Toluene </a:t>
                      </a:r>
                    </a:p>
                  </a:txBody>
                  <a:tcPr marT="45724" marB="457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107</a:t>
                      </a:r>
                    </a:p>
                  </a:txBody>
                  <a:tcPr marT="45724" marB="45724" horzOverflow="overflow"/>
                </a:tc>
                <a:extLst>
                  <a:ext uri="{0D108BD9-81ED-4DB2-BD59-A6C34878D82A}">
                    <a16:rowId xmlns:a16="http://schemas.microsoft.com/office/drawing/2014/main" val="10009"/>
                  </a:ext>
                </a:extLst>
              </a:tr>
            </a:tbl>
          </a:graphicData>
        </a:graphic>
      </p:graphicFrame>
      <p:sp>
        <p:nvSpPr>
          <p:cNvPr id="46128" name="Rectangle 4"/>
          <p:cNvSpPr>
            <a:spLocks noChangeArrowheads="1"/>
          </p:cNvSpPr>
          <p:nvPr/>
        </p:nvSpPr>
        <p:spPr bwMode="auto">
          <a:xfrm>
            <a:off x="533400" y="533400"/>
            <a:ext cx="792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400">
                <a:solidFill>
                  <a:srgbClr val="000000"/>
                </a:solidFill>
              </a:rPr>
              <a:t> </a:t>
            </a:r>
            <a:r>
              <a:rPr lang="en-US" sz="2800" b="1">
                <a:solidFill>
                  <a:srgbClr val="000000"/>
                </a:solidFill>
                <a:latin typeface="Times New Roman" pitchFamily="18" charset="0"/>
                <a:cs typeface="Times New Roman" pitchFamily="18" charset="0"/>
              </a:rPr>
              <a:t>Octane numbers of few hydrocarbons:</a:t>
            </a:r>
          </a:p>
        </p:txBody>
      </p:sp>
    </p:spTree>
    <p:extLst>
      <p:ext uri="{BB962C8B-B14F-4D97-AF65-F5344CB8AC3E}">
        <p14:creationId xmlns:p14="http://schemas.microsoft.com/office/powerpoint/2010/main" val="2572826425"/>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686800" cy="4525963"/>
          </a:xfrm>
        </p:spPr>
        <p:txBody>
          <a:bodyPr/>
          <a:lstStyle/>
          <a:p>
            <a:pPr>
              <a:buFontTx/>
              <a:buNone/>
              <a:defRPr/>
            </a:pPr>
            <a:r>
              <a:rPr lang="en-US" dirty="0" smtClean="0">
                <a:latin typeface="Times New Roman" pitchFamily="18" charset="0"/>
                <a:cs typeface="Times New Roman" pitchFamily="18" charset="0"/>
              </a:rPr>
              <a:t>Methods to increase octane number:</a:t>
            </a:r>
          </a:p>
          <a:p>
            <a:pPr>
              <a:defRPr/>
            </a:pPr>
            <a:endParaRPr lang="en-US" dirty="0" smtClean="0">
              <a:latin typeface="Times New Roman" pitchFamily="18" charset="0"/>
              <a:cs typeface="Times New Roman" pitchFamily="18" charset="0"/>
            </a:endParaRPr>
          </a:p>
          <a:p>
            <a:pPr marL="514350" indent="-514350">
              <a:buFontTx/>
              <a:buAutoNum type="arabicPeriod"/>
              <a:defRPr/>
            </a:pPr>
            <a:r>
              <a:rPr lang="en-US" sz="2800" b="0" dirty="0" smtClean="0">
                <a:latin typeface="Times New Roman" pitchFamily="18" charset="0"/>
                <a:cs typeface="Times New Roman" pitchFamily="18" charset="0"/>
              </a:rPr>
              <a:t>By adding the </a:t>
            </a:r>
            <a:r>
              <a:rPr lang="en-US" sz="2800" b="0" dirty="0" err="1" smtClean="0">
                <a:latin typeface="Times New Roman" pitchFamily="18" charset="0"/>
                <a:cs typeface="Times New Roman" pitchFamily="18" charset="0"/>
              </a:rPr>
              <a:t>antiknocking</a:t>
            </a:r>
            <a:r>
              <a:rPr lang="en-US" sz="2800" b="0" dirty="0" smtClean="0">
                <a:latin typeface="Times New Roman" pitchFamily="18" charset="0"/>
                <a:cs typeface="Times New Roman" pitchFamily="18" charset="0"/>
              </a:rPr>
              <a:t> agent: e.g. TEL (about 1.0-3.0 ml /gallon petrol) along with some ethylene </a:t>
            </a:r>
            <a:r>
              <a:rPr lang="en-US" sz="2800" b="0" dirty="0" err="1" smtClean="0">
                <a:latin typeface="Times New Roman" pitchFamily="18" charset="0"/>
                <a:cs typeface="Times New Roman" pitchFamily="18" charset="0"/>
              </a:rPr>
              <a:t>dibromide</a:t>
            </a:r>
            <a:r>
              <a:rPr lang="en-US" sz="2800" b="0" dirty="0" smtClean="0">
                <a:latin typeface="Times New Roman" pitchFamily="18" charset="0"/>
                <a:cs typeface="Times New Roman" pitchFamily="18" charset="0"/>
              </a:rPr>
              <a:t>.  </a:t>
            </a:r>
          </a:p>
          <a:p>
            <a:pPr marL="514350" indent="-514350">
              <a:buFontTx/>
              <a:buAutoNum type="arabicPeriod"/>
              <a:defRPr/>
            </a:pPr>
            <a:r>
              <a:rPr lang="en-US" sz="2800" b="0" dirty="0" smtClean="0">
                <a:latin typeface="Times New Roman" pitchFamily="18" charset="0"/>
                <a:cs typeface="Times New Roman" pitchFamily="18" charset="0"/>
              </a:rPr>
              <a:t> By </a:t>
            </a:r>
            <a:r>
              <a:rPr lang="en-US" sz="2800" b="0" dirty="0" err="1" smtClean="0">
                <a:latin typeface="Times New Roman" pitchFamily="18" charset="0"/>
                <a:cs typeface="Times New Roman" pitchFamily="18" charset="0"/>
              </a:rPr>
              <a:t>isomerisation</a:t>
            </a:r>
            <a:endParaRPr lang="en-US" sz="2800" b="0" dirty="0" smtClean="0">
              <a:latin typeface="Times New Roman" pitchFamily="18" charset="0"/>
              <a:cs typeface="Times New Roman" pitchFamily="18" charset="0"/>
            </a:endParaRPr>
          </a:p>
          <a:p>
            <a:pPr marL="514350" indent="-514350">
              <a:buFontTx/>
              <a:buAutoNum type="arabicPeriod"/>
              <a:defRPr/>
            </a:pPr>
            <a:r>
              <a:rPr lang="en-US" sz="2800" b="0" dirty="0" smtClean="0">
                <a:latin typeface="Times New Roman" pitchFamily="18" charset="0"/>
                <a:cs typeface="Times New Roman" pitchFamily="18" charset="0"/>
              </a:rPr>
              <a:t> By alkylation</a:t>
            </a:r>
          </a:p>
          <a:p>
            <a:pPr marL="514350" indent="-514350">
              <a:buFontTx/>
              <a:buAutoNum type="arabicPeriod"/>
              <a:defRPr/>
            </a:pPr>
            <a:r>
              <a:rPr lang="en-US" sz="2800" b="0" dirty="0" smtClean="0">
                <a:latin typeface="Times New Roman" pitchFamily="18" charset="0"/>
                <a:cs typeface="Times New Roman" pitchFamily="18" charset="0"/>
              </a:rPr>
              <a:t> By </a:t>
            </a:r>
            <a:r>
              <a:rPr lang="en-US" sz="2800" b="0" dirty="0" err="1" smtClean="0">
                <a:latin typeface="Times New Roman" pitchFamily="18" charset="0"/>
                <a:cs typeface="Times New Roman" pitchFamily="18" charset="0"/>
              </a:rPr>
              <a:t>aromatisation</a:t>
            </a:r>
            <a:endParaRPr lang="en-US" sz="2800" b="0" dirty="0" smtClean="0">
              <a:latin typeface="Times New Roman" pitchFamily="18" charset="0"/>
              <a:cs typeface="Times New Roman" pitchFamily="18" charset="0"/>
            </a:endParaRPr>
          </a:p>
          <a:p>
            <a:pPr marL="514350" indent="-514350">
              <a:buFontTx/>
              <a:buAutoNum type="arabicPeriod"/>
              <a:defRPr/>
            </a:pPr>
            <a:r>
              <a:rPr lang="en-US" sz="2800" b="0" dirty="0" smtClean="0">
                <a:latin typeface="Times New Roman" pitchFamily="18" charset="0"/>
                <a:cs typeface="Times New Roman" pitchFamily="18" charset="0"/>
              </a:rPr>
              <a:t>By Cracking</a:t>
            </a:r>
          </a:p>
          <a:p>
            <a:pPr>
              <a:defRPr/>
            </a:pPr>
            <a:endParaRPr lang="en-US" dirty="0"/>
          </a:p>
        </p:txBody>
      </p:sp>
    </p:spTree>
    <p:extLst>
      <p:ext uri="{BB962C8B-B14F-4D97-AF65-F5344CB8AC3E}">
        <p14:creationId xmlns:p14="http://schemas.microsoft.com/office/powerpoint/2010/main" val="3974575688"/>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518" name="Chart" r:id="rId3" imgW="9525294" imgH="5496130" progId="Excel.Chart.8">
                  <p:embed/>
                </p:oleObj>
              </mc:Choice>
              <mc:Fallback>
                <p:oleObj name="Chart" r:id="rId3" imgW="9525294" imgH="5496130" progId="Excel.Chart.8">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64" name="Rectangle 36"/>
          <p:cNvSpPr>
            <a:spLocks noChangeArrowheads="1"/>
          </p:cNvSpPr>
          <p:nvPr/>
        </p:nvSpPr>
        <p:spPr bwMode="auto">
          <a:xfrm>
            <a:off x="3239991" y="3048000"/>
            <a:ext cx="5727796" cy="381000"/>
          </a:xfrm>
          <a:prstGeom prst="rect">
            <a:avLst/>
          </a:prstGeom>
          <a:solidFill>
            <a:schemeClr val="bg1"/>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Rectangle 35"/>
          <p:cNvSpPr>
            <a:spLocks noChangeArrowheads="1"/>
          </p:cNvSpPr>
          <p:nvPr/>
        </p:nvSpPr>
        <p:spPr bwMode="auto">
          <a:xfrm>
            <a:off x="4724400" y="3505200"/>
            <a:ext cx="4191000" cy="818140"/>
          </a:xfrm>
          <a:prstGeom prst="rect">
            <a:avLst/>
          </a:prstGeom>
          <a:solidFill>
            <a:schemeClr val="bg1"/>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Rectangle 34"/>
          <p:cNvSpPr>
            <a:spLocks noChangeArrowheads="1"/>
          </p:cNvSpPr>
          <p:nvPr/>
        </p:nvSpPr>
        <p:spPr bwMode="auto">
          <a:xfrm>
            <a:off x="5943600" y="4267200"/>
            <a:ext cx="1905000" cy="1752600"/>
          </a:xfrm>
          <a:prstGeom prst="rect">
            <a:avLst/>
          </a:prstGeom>
          <a:solidFill>
            <a:schemeClr val="bg1"/>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Rectangle 33"/>
          <p:cNvSpPr>
            <a:spLocks noChangeArrowheads="1"/>
          </p:cNvSpPr>
          <p:nvPr/>
        </p:nvSpPr>
        <p:spPr bwMode="auto">
          <a:xfrm>
            <a:off x="2981324" y="1552576"/>
            <a:ext cx="5948798" cy="504824"/>
          </a:xfrm>
          <a:prstGeom prst="rect">
            <a:avLst/>
          </a:prstGeom>
          <a:solidFill>
            <a:schemeClr val="bg1"/>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Text Box 3"/>
          <p:cNvSpPr txBox="1">
            <a:spLocks noChangeArrowheads="1"/>
          </p:cNvSpPr>
          <p:nvPr/>
        </p:nvSpPr>
        <p:spPr bwMode="auto">
          <a:xfrm>
            <a:off x="228600" y="3048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b="1" i="1">
                <a:solidFill>
                  <a:srgbClr val="FFFF00"/>
                </a:solidFill>
              </a:rPr>
              <a:t>  Conversion Reactions</a:t>
            </a:r>
          </a:p>
        </p:txBody>
      </p:sp>
      <p:sp>
        <p:nvSpPr>
          <p:cNvPr id="22533" name="Rectangle 5"/>
          <p:cNvSpPr>
            <a:spLocks noChangeArrowheads="1"/>
          </p:cNvSpPr>
          <p:nvPr/>
        </p:nvSpPr>
        <p:spPr bwMode="auto">
          <a:xfrm>
            <a:off x="1895475"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2532" name="Object 4"/>
          <p:cNvGraphicFramePr>
            <a:graphicFrameLocks noChangeAspect="1"/>
          </p:cNvGraphicFramePr>
          <p:nvPr>
            <p:extLst>
              <p:ext uri="{D42A27DB-BD31-4B8C-83A1-F6EECF244321}">
                <p14:modId xmlns:p14="http://schemas.microsoft.com/office/powerpoint/2010/main" val="2814615390"/>
              </p:ext>
            </p:extLst>
          </p:nvPr>
        </p:nvGraphicFramePr>
        <p:xfrm>
          <a:off x="3059257" y="1616580"/>
          <a:ext cx="5720199" cy="474664"/>
        </p:xfrm>
        <a:graphic>
          <a:graphicData uri="http://schemas.openxmlformats.org/presentationml/2006/ole">
            <mc:AlternateContent xmlns:mc="http://schemas.openxmlformats.org/markup-compatibility/2006">
              <mc:Choice xmlns:v="urn:schemas-microsoft-com:vml" Requires="v">
                <p:oleObj spid="_x0000_s21519" name="Document" r:id="rId5" imgW="4600440" imgH="447840" progId="ChemWindow.Document">
                  <p:embed/>
                </p:oleObj>
              </mc:Choice>
              <mc:Fallback>
                <p:oleObj name="Document" r:id="rId5" imgW="4600440" imgH="447840" progId="ChemWindow.Document">
                  <p:embed/>
                  <p:pic>
                    <p:nvPicPr>
                      <p:cNvPr id="22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257" y="1616580"/>
                        <a:ext cx="5720199" cy="474664"/>
                      </a:xfrm>
                      <a:prstGeom prst="rect">
                        <a:avLst/>
                      </a:prstGeom>
                      <a:noFill/>
                    </p:spPr>
                  </p:pic>
                </p:oleObj>
              </mc:Fallback>
            </mc:AlternateContent>
          </a:graphicData>
        </a:graphic>
      </p:graphicFrame>
      <p:sp>
        <p:nvSpPr>
          <p:cNvPr id="22534" name="Line 6"/>
          <p:cNvSpPr>
            <a:spLocks noChangeShapeType="1"/>
          </p:cNvSpPr>
          <p:nvPr/>
        </p:nvSpPr>
        <p:spPr bwMode="auto">
          <a:xfrm>
            <a:off x="685800" y="1066800"/>
            <a:ext cx="0" cy="518160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7"/>
          <p:cNvSpPr>
            <a:spLocks noChangeShapeType="1"/>
          </p:cNvSpPr>
          <p:nvPr/>
        </p:nvSpPr>
        <p:spPr bwMode="auto">
          <a:xfrm>
            <a:off x="685800" y="1828800"/>
            <a:ext cx="762000" cy="0"/>
          </a:xfrm>
          <a:prstGeom prst="line">
            <a:avLst/>
          </a:prstGeom>
          <a:noFill/>
          <a:ln w="57150" cmpd="thinThick">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8"/>
          <p:cNvSpPr>
            <a:spLocks noChangeShapeType="1"/>
          </p:cNvSpPr>
          <p:nvPr/>
        </p:nvSpPr>
        <p:spPr bwMode="auto">
          <a:xfrm>
            <a:off x="685800" y="3352800"/>
            <a:ext cx="762000" cy="0"/>
          </a:xfrm>
          <a:prstGeom prst="line">
            <a:avLst/>
          </a:prstGeom>
          <a:noFill/>
          <a:ln w="57150" cmpd="thinThick">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9"/>
          <p:cNvSpPr>
            <a:spLocks noChangeShapeType="1"/>
          </p:cNvSpPr>
          <p:nvPr/>
        </p:nvSpPr>
        <p:spPr bwMode="auto">
          <a:xfrm>
            <a:off x="685800" y="4953000"/>
            <a:ext cx="762000" cy="0"/>
          </a:xfrm>
          <a:prstGeom prst="line">
            <a:avLst/>
          </a:prstGeom>
          <a:noFill/>
          <a:ln w="57150" cmpd="thinThick">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Text Box 10"/>
          <p:cNvSpPr txBox="1">
            <a:spLocks noChangeArrowheads="1"/>
          </p:cNvSpPr>
          <p:nvPr/>
        </p:nvSpPr>
        <p:spPr bwMode="auto">
          <a:xfrm>
            <a:off x="1524000" y="1646238"/>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FF00"/>
                </a:solidFill>
                <a:latin typeface="Arial" panose="020B0604020202020204" pitchFamily="34" charset="0"/>
              </a:rPr>
              <a:t>CRACK</a:t>
            </a:r>
          </a:p>
        </p:txBody>
      </p:sp>
      <p:sp>
        <p:nvSpPr>
          <p:cNvPr id="22539" name="Text Box 11"/>
          <p:cNvSpPr txBox="1">
            <a:spLocks noChangeArrowheads="1"/>
          </p:cNvSpPr>
          <p:nvPr/>
        </p:nvSpPr>
        <p:spPr bwMode="auto">
          <a:xfrm>
            <a:off x="1447800" y="3170238"/>
            <a:ext cx="1370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FF00"/>
                </a:solidFill>
                <a:latin typeface="Arial" panose="020B0604020202020204" pitchFamily="34" charset="0"/>
              </a:rPr>
              <a:t>COMBINE</a:t>
            </a:r>
          </a:p>
        </p:txBody>
      </p:sp>
      <p:sp>
        <p:nvSpPr>
          <p:cNvPr id="22540" name="Text Box 12"/>
          <p:cNvSpPr txBox="1">
            <a:spLocks noChangeArrowheads="1"/>
          </p:cNvSpPr>
          <p:nvPr/>
        </p:nvSpPr>
        <p:spPr bwMode="auto">
          <a:xfrm>
            <a:off x="1447800" y="4724400"/>
            <a:ext cx="179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FF00"/>
                </a:solidFill>
                <a:latin typeface="Arial" panose="020B0604020202020204" pitchFamily="34" charset="0"/>
              </a:rPr>
              <a:t>REARRANGE</a:t>
            </a:r>
          </a:p>
        </p:txBody>
      </p:sp>
      <p:sp>
        <p:nvSpPr>
          <p:cNvPr id="22541" name="Line 13"/>
          <p:cNvSpPr>
            <a:spLocks noChangeShapeType="1"/>
          </p:cNvSpPr>
          <p:nvPr/>
        </p:nvSpPr>
        <p:spPr bwMode="auto">
          <a:xfrm>
            <a:off x="2590800" y="1828800"/>
            <a:ext cx="304800"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Line 14"/>
          <p:cNvSpPr>
            <a:spLocks noChangeShapeType="1"/>
          </p:cNvSpPr>
          <p:nvPr/>
        </p:nvSpPr>
        <p:spPr bwMode="auto">
          <a:xfrm flipV="1">
            <a:off x="2895600" y="1447800"/>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Line 15"/>
          <p:cNvSpPr>
            <a:spLocks noChangeShapeType="1"/>
          </p:cNvSpPr>
          <p:nvPr/>
        </p:nvSpPr>
        <p:spPr bwMode="auto">
          <a:xfrm>
            <a:off x="2895600" y="1828800"/>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16"/>
          <p:cNvSpPr>
            <a:spLocks noChangeShapeType="1"/>
          </p:cNvSpPr>
          <p:nvPr/>
        </p:nvSpPr>
        <p:spPr bwMode="auto">
          <a:xfrm>
            <a:off x="2895600" y="1447800"/>
            <a:ext cx="304800"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Line 17"/>
          <p:cNvSpPr>
            <a:spLocks noChangeShapeType="1"/>
          </p:cNvSpPr>
          <p:nvPr/>
        </p:nvSpPr>
        <p:spPr bwMode="auto">
          <a:xfrm>
            <a:off x="2895600" y="2209800"/>
            <a:ext cx="304800"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2547" name="Object 19"/>
          <p:cNvGraphicFramePr>
            <a:graphicFrameLocks noChangeAspect="1"/>
          </p:cNvGraphicFramePr>
          <p:nvPr/>
        </p:nvGraphicFramePr>
        <p:xfrm>
          <a:off x="2819400" y="2971800"/>
          <a:ext cx="823913" cy="838200"/>
        </p:xfrm>
        <a:graphic>
          <a:graphicData uri="http://schemas.openxmlformats.org/presentationml/2006/ole">
            <mc:AlternateContent xmlns:mc="http://schemas.openxmlformats.org/markup-compatibility/2006">
              <mc:Choice xmlns:v="urn:schemas-microsoft-com:vml" Requires="v">
                <p:oleObj spid="_x0000_s21520" name="Document" r:id="rId7" imgW="514440" imgH="523800" progId="ChemWindow.Document">
                  <p:embed/>
                </p:oleObj>
              </mc:Choice>
              <mc:Fallback>
                <p:oleObj name="Document" r:id="rId7" imgW="514440" imgH="523800" progId="ChemWindow.Document">
                  <p:embed/>
                  <p:pic>
                    <p:nvPicPr>
                      <p:cNvPr id="22547"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971800"/>
                        <a:ext cx="8239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 name="Object 20"/>
          <p:cNvGraphicFramePr>
            <a:graphicFrameLocks noChangeAspect="1"/>
          </p:cNvGraphicFramePr>
          <p:nvPr/>
        </p:nvGraphicFramePr>
        <p:xfrm>
          <a:off x="3200400" y="4495800"/>
          <a:ext cx="896938" cy="914400"/>
        </p:xfrm>
        <a:graphic>
          <a:graphicData uri="http://schemas.openxmlformats.org/presentationml/2006/ole">
            <mc:AlternateContent xmlns:mc="http://schemas.openxmlformats.org/markup-compatibility/2006">
              <mc:Choice xmlns:v="urn:schemas-microsoft-com:vml" Requires="v">
                <p:oleObj spid="_x0000_s21521" name="Document" r:id="rId9" imgW="514440" imgH="523800" progId="ChemWindow.Document">
                  <p:embed/>
                </p:oleObj>
              </mc:Choice>
              <mc:Fallback>
                <p:oleObj name="Document" r:id="rId9" imgW="514440" imgH="523800" progId="ChemWindow.Document">
                  <p:embed/>
                  <p:pic>
                    <p:nvPicPr>
                      <p:cNvPr id="22548"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495800"/>
                        <a:ext cx="8969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9" name="Text Box 21"/>
          <p:cNvSpPr txBox="1">
            <a:spLocks noChangeArrowheads="1"/>
          </p:cNvSpPr>
          <p:nvPr/>
        </p:nvSpPr>
        <p:spPr bwMode="auto">
          <a:xfrm>
            <a:off x="3200400" y="1295400"/>
            <a:ext cx="103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latin typeface="Arial" panose="020B0604020202020204" pitchFamily="34" charset="0"/>
              </a:rPr>
              <a:t>THERMAL</a:t>
            </a:r>
          </a:p>
        </p:txBody>
      </p:sp>
      <p:sp>
        <p:nvSpPr>
          <p:cNvPr id="22551" name="Text Box 23"/>
          <p:cNvSpPr txBox="1">
            <a:spLocks noChangeArrowheads="1"/>
          </p:cNvSpPr>
          <p:nvPr/>
        </p:nvSpPr>
        <p:spPr bwMode="auto">
          <a:xfrm>
            <a:off x="3200400" y="2057400"/>
            <a:ext cx="1162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latin typeface="Arial" panose="020B0604020202020204" pitchFamily="34" charset="0"/>
              </a:rPr>
              <a:t>CATALYTIC</a:t>
            </a:r>
          </a:p>
        </p:txBody>
      </p:sp>
      <p:sp>
        <p:nvSpPr>
          <p:cNvPr id="22552" name="Text Box 24"/>
          <p:cNvSpPr txBox="1">
            <a:spLocks noChangeArrowheads="1"/>
          </p:cNvSpPr>
          <p:nvPr/>
        </p:nvSpPr>
        <p:spPr bwMode="auto">
          <a:xfrm>
            <a:off x="3657600" y="2819400"/>
            <a:ext cx="1281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latin typeface="Arial" panose="020B0604020202020204" pitchFamily="34" charset="0"/>
              </a:rPr>
              <a:t>ALKYLATION</a:t>
            </a:r>
          </a:p>
        </p:txBody>
      </p:sp>
      <p:sp>
        <p:nvSpPr>
          <p:cNvPr id="22553" name="Text Box 25"/>
          <p:cNvSpPr txBox="1">
            <a:spLocks noChangeArrowheads="1"/>
          </p:cNvSpPr>
          <p:nvPr/>
        </p:nvSpPr>
        <p:spPr bwMode="auto">
          <a:xfrm>
            <a:off x="3076358" y="3823854"/>
            <a:ext cx="175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rgbClr val="FFFF00"/>
                </a:solidFill>
                <a:latin typeface="Arial" panose="020B0604020202020204" pitchFamily="34" charset="0"/>
              </a:rPr>
              <a:t>POLYMERIZATION</a:t>
            </a:r>
          </a:p>
        </p:txBody>
      </p:sp>
      <p:sp>
        <p:nvSpPr>
          <p:cNvPr id="22554" name="Text Box 26"/>
          <p:cNvSpPr txBox="1">
            <a:spLocks noChangeArrowheads="1"/>
          </p:cNvSpPr>
          <p:nvPr/>
        </p:nvSpPr>
        <p:spPr bwMode="auto">
          <a:xfrm>
            <a:off x="4114800" y="4419600"/>
            <a:ext cx="1319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latin typeface="Arial" panose="020B0604020202020204" pitchFamily="34" charset="0"/>
              </a:rPr>
              <a:t>REFORMIING</a:t>
            </a:r>
          </a:p>
        </p:txBody>
      </p:sp>
      <p:sp>
        <p:nvSpPr>
          <p:cNvPr id="22555" name="Text Box 27"/>
          <p:cNvSpPr txBox="1">
            <a:spLocks noChangeArrowheads="1"/>
          </p:cNvSpPr>
          <p:nvPr/>
        </p:nvSpPr>
        <p:spPr bwMode="auto">
          <a:xfrm>
            <a:off x="4114800" y="5257800"/>
            <a:ext cx="1585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latin typeface="Arial" panose="020B0604020202020204" pitchFamily="34" charset="0"/>
              </a:rPr>
              <a:t>ISOMERIZATION</a:t>
            </a:r>
          </a:p>
        </p:txBody>
      </p:sp>
      <p:sp>
        <p:nvSpPr>
          <p:cNvPr id="22557" name="Rectangle 29"/>
          <p:cNvSpPr>
            <a:spLocks noChangeArrowheads="1"/>
          </p:cNvSpPr>
          <p:nvPr/>
        </p:nvSpPr>
        <p:spPr bwMode="auto">
          <a:xfrm>
            <a:off x="1828800"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2556" name="Object 28"/>
          <p:cNvGraphicFramePr>
            <a:graphicFrameLocks noChangeAspect="1"/>
          </p:cNvGraphicFramePr>
          <p:nvPr>
            <p:extLst>
              <p:ext uri="{D42A27DB-BD31-4B8C-83A1-F6EECF244321}">
                <p14:modId xmlns:p14="http://schemas.microsoft.com/office/powerpoint/2010/main" val="2403632312"/>
              </p:ext>
            </p:extLst>
          </p:nvPr>
        </p:nvGraphicFramePr>
        <p:xfrm>
          <a:off x="3249951" y="3081915"/>
          <a:ext cx="5680171" cy="250825"/>
        </p:xfrm>
        <a:graphic>
          <a:graphicData uri="http://schemas.openxmlformats.org/presentationml/2006/ole">
            <mc:AlternateContent xmlns:mc="http://schemas.openxmlformats.org/markup-compatibility/2006">
              <mc:Choice xmlns:v="urn:schemas-microsoft-com:vml" Requires="v">
                <p:oleObj spid="_x0000_s21522" name="Document" r:id="rId10" imgW="5438880" imgH="304920" progId="ChemWindow.Document">
                  <p:embed/>
                </p:oleObj>
              </mc:Choice>
              <mc:Fallback>
                <p:oleObj name="Document" r:id="rId10" imgW="5438880" imgH="304920" progId="ChemWindow.Document">
                  <p:embed/>
                  <p:pic>
                    <p:nvPicPr>
                      <p:cNvPr id="22556"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9951" y="3081915"/>
                        <a:ext cx="5680171" cy="250825"/>
                      </a:xfrm>
                      <a:prstGeom prst="rect">
                        <a:avLst/>
                      </a:prstGeom>
                      <a:noFill/>
                    </p:spPr>
                  </p:pic>
                </p:oleObj>
              </mc:Fallback>
            </mc:AlternateContent>
          </a:graphicData>
        </a:graphic>
      </p:graphicFrame>
      <p:sp>
        <p:nvSpPr>
          <p:cNvPr id="22559" name="Rectangle 31"/>
          <p:cNvSpPr>
            <a:spLocks noChangeArrowheads="1"/>
          </p:cNvSpPr>
          <p:nvPr/>
        </p:nvSpPr>
        <p:spPr bwMode="auto">
          <a:xfrm>
            <a:off x="1905000" y="2971800"/>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2558" name="Object 30"/>
          <p:cNvGraphicFramePr>
            <a:graphicFrameLocks noChangeAspect="1"/>
          </p:cNvGraphicFramePr>
          <p:nvPr>
            <p:extLst>
              <p:ext uri="{D42A27DB-BD31-4B8C-83A1-F6EECF244321}">
                <p14:modId xmlns:p14="http://schemas.microsoft.com/office/powerpoint/2010/main" val="882135436"/>
              </p:ext>
            </p:extLst>
          </p:nvPr>
        </p:nvGraphicFramePr>
        <p:xfrm flipV="1">
          <a:off x="4883944" y="3609698"/>
          <a:ext cx="3871912" cy="596096"/>
        </p:xfrm>
        <a:graphic>
          <a:graphicData uri="http://schemas.openxmlformats.org/presentationml/2006/ole">
            <mc:AlternateContent xmlns:mc="http://schemas.openxmlformats.org/markup-compatibility/2006">
              <mc:Choice xmlns:v="urn:schemas-microsoft-com:vml" Requires="v">
                <p:oleObj spid="_x0000_s21523" name="Document" r:id="rId12" imgW="6448320" imgH="1066680" progId="ChemWindow.Document">
                  <p:embed/>
                </p:oleObj>
              </mc:Choice>
              <mc:Fallback>
                <p:oleObj name="Document" r:id="rId12" imgW="6448320" imgH="1066680" progId="ChemWindow.Document">
                  <p:embed/>
                  <p:pic>
                    <p:nvPicPr>
                      <p:cNvPr id="22558"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83944" y="3609698"/>
                        <a:ext cx="3871912" cy="596096"/>
                      </a:xfrm>
                      <a:prstGeom prst="rect">
                        <a:avLst/>
                      </a:prstGeom>
                      <a:noFill/>
                    </p:spPr>
                  </p:pic>
                </p:oleObj>
              </mc:Fallback>
            </mc:AlternateContent>
          </a:graphicData>
        </a:graphic>
      </p:graphicFrame>
      <p:sp>
        <p:nvSpPr>
          <p:cNvPr id="22560" name="Text Box 32"/>
          <p:cNvSpPr txBox="1">
            <a:spLocks noChangeArrowheads="1"/>
          </p:cNvSpPr>
          <p:nvPr/>
        </p:nvSpPr>
        <p:spPr bwMode="auto">
          <a:xfrm>
            <a:off x="5943600" y="4343400"/>
            <a:ext cx="19812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FF3300"/>
                </a:solidFill>
                <a:latin typeface="Arial" panose="020B0604020202020204" pitchFamily="34" charset="0"/>
              </a:rPr>
              <a:t>Dehydrogenation</a:t>
            </a:r>
          </a:p>
          <a:p>
            <a:pPr>
              <a:spcBef>
                <a:spcPct val="50000"/>
              </a:spcBef>
            </a:pPr>
            <a:r>
              <a:rPr lang="en-US" altLang="en-US" sz="1400" dirty="0" err="1">
                <a:solidFill>
                  <a:srgbClr val="FF3300"/>
                </a:solidFill>
                <a:latin typeface="Arial" panose="020B0604020202020204" pitchFamily="34" charset="0"/>
              </a:rPr>
              <a:t>Dehydroisomerization</a:t>
            </a:r>
            <a:endParaRPr lang="en-US" altLang="en-US" sz="1400" dirty="0">
              <a:solidFill>
                <a:srgbClr val="FF3300"/>
              </a:solidFill>
              <a:latin typeface="Arial" panose="020B0604020202020204" pitchFamily="34" charset="0"/>
            </a:endParaRPr>
          </a:p>
          <a:p>
            <a:pPr>
              <a:spcBef>
                <a:spcPct val="50000"/>
              </a:spcBef>
            </a:pPr>
            <a:r>
              <a:rPr lang="en-US" altLang="en-US" sz="1400" dirty="0">
                <a:solidFill>
                  <a:srgbClr val="FF3300"/>
                </a:solidFill>
                <a:latin typeface="Arial" panose="020B0604020202020204" pitchFamily="34" charset="0"/>
              </a:rPr>
              <a:t>Isomerization</a:t>
            </a:r>
          </a:p>
          <a:p>
            <a:pPr>
              <a:spcBef>
                <a:spcPct val="50000"/>
              </a:spcBef>
            </a:pPr>
            <a:r>
              <a:rPr lang="en-US" altLang="en-US" sz="1400" dirty="0" err="1">
                <a:solidFill>
                  <a:srgbClr val="FF3300"/>
                </a:solidFill>
                <a:latin typeface="Arial" panose="020B0604020202020204" pitchFamily="34" charset="0"/>
              </a:rPr>
              <a:t>Dehydrocyclization</a:t>
            </a:r>
            <a:endParaRPr lang="en-US" altLang="en-US" sz="1400" dirty="0">
              <a:solidFill>
                <a:srgbClr val="FF3300"/>
              </a:solidFill>
              <a:latin typeface="Arial" panose="020B0604020202020204" pitchFamily="34" charset="0"/>
            </a:endParaRPr>
          </a:p>
          <a:p>
            <a:pPr>
              <a:spcBef>
                <a:spcPct val="50000"/>
              </a:spcBef>
            </a:pPr>
            <a:r>
              <a:rPr lang="en-US" altLang="en-US" sz="1400" dirty="0">
                <a:solidFill>
                  <a:srgbClr val="FF3300"/>
                </a:solidFill>
                <a:latin typeface="Arial" panose="020B0604020202020204" pitchFamily="34" charset="0"/>
              </a:rPr>
              <a:t>Hydrocracking</a:t>
            </a:r>
          </a:p>
        </p:txBody>
      </p:sp>
    </p:spTree>
    <p:extLst>
      <p:ext uri="{BB962C8B-B14F-4D97-AF65-F5344CB8AC3E}">
        <p14:creationId xmlns:p14="http://schemas.microsoft.com/office/powerpoint/2010/main" val="21379457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2534" name="Chart" r:id="rId3" imgW="9525294" imgH="5496130" progId="Excel.Chart.8">
                  <p:embed/>
                </p:oleObj>
              </mc:Choice>
              <mc:Fallback>
                <p:oleObj name="Chart" r:id="rId3" imgW="9525294" imgH="5496130" progId="Excel.Chart.8">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7" name="Rectangle 15"/>
          <p:cNvSpPr>
            <a:spLocks noChangeArrowheads="1"/>
          </p:cNvSpPr>
          <p:nvPr/>
        </p:nvSpPr>
        <p:spPr bwMode="auto">
          <a:xfrm>
            <a:off x="1752600" y="838200"/>
            <a:ext cx="5943600" cy="5791200"/>
          </a:xfrm>
          <a:prstGeom prst="rect">
            <a:avLst/>
          </a:prstGeom>
          <a:solidFill>
            <a:schemeClr val="bg1"/>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Text Box 4"/>
          <p:cNvSpPr txBox="1">
            <a:spLocks noChangeArrowheads="1"/>
          </p:cNvSpPr>
          <p:nvPr/>
        </p:nvSpPr>
        <p:spPr bwMode="auto">
          <a:xfrm>
            <a:off x="685800" y="2286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i="1">
                <a:solidFill>
                  <a:srgbClr val="FFFF00"/>
                </a:solidFill>
              </a:rPr>
              <a:t>Catalytic Reforming – Conversion Reactions</a:t>
            </a:r>
          </a:p>
        </p:txBody>
      </p:sp>
      <p:graphicFrame>
        <p:nvGraphicFramePr>
          <p:cNvPr id="18446" name="Object 14"/>
          <p:cNvGraphicFramePr>
            <a:graphicFrameLocks noChangeAspect="1"/>
          </p:cNvGraphicFramePr>
          <p:nvPr/>
        </p:nvGraphicFramePr>
        <p:xfrm>
          <a:off x="1976438" y="995363"/>
          <a:ext cx="5470525" cy="5527675"/>
        </p:xfrm>
        <a:graphic>
          <a:graphicData uri="http://schemas.openxmlformats.org/presentationml/2006/ole">
            <mc:AlternateContent xmlns:mc="http://schemas.openxmlformats.org/markup-compatibility/2006">
              <mc:Choice xmlns:v="urn:schemas-microsoft-com:vml" Requires="v">
                <p:oleObj spid="_x0000_s22535" name="Document" r:id="rId5" imgW="5676840" imgH="5743440" progId="ChemWindow.Document">
                  <p:embed/>
                </p:oleObj>
              </mc:Choice>
              <mc:Fallback>
                <p:oleObj name="Document" r:id="rId5" imgW="5676840" imgH="5743440" progId="ChemWindow.Document">
                  <p:embed/>
                  <p:pic>
                    <p:nvPicPr>
                      <p:cNvPr id="1844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995363"/>
                        <a:ext cx="5470525"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8759515"/>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lgn="l" eaLnBrk="1" hangingPunct="1">
              <a:buFontTx/>
              <a:buChar char="•"/>
              <a:defRPr/>
            </a:pPr>
            <a:r>
              <a:rPr lang="en-US" dirty="0" smtClean="0"/>
              <a:t> </a:t>
            </a:r>
            <a:r>
              <a:rPr lang="en-US" sz="2800" dirty="0" smtClean="0">
                <a:solidFill>
                  <a:srgbClr val="FFFFFF"/>
                </a:solidFill>
                <a:latin typeface="Times New Roman" pitchFamily="18" charset="0"/>
                <a:cs typeface="Times New Roman" pitchFamily="18" charset="0"/>
              </a:rPr>
              <a:t>Cracking (</a:t>
            </a:r>
            <a:r>
              <a:rPr lang="en-US" sz="2800" dirty="0" err="1" smtClean="0">
                <a:solidFill>
                  <a:srgbClr val="FFFFFF"/>
                </a:solidFill>
                <a:latin typeface="Times New Roman" pitchFamily="18" charset="0"/>
                <a:cs typeface="Times New Roman" pitchFamily="18" charset="0"/>
              </a:rPr>
              <a:t>Pyrolysis</a:t>
            </a:r>
            <a:r>
              <a:rPr lang="en-US" sz="2800" dirty="0" smtClean="0">
                <a:solidFill>
                  <a:srgbClr val="FFFFFF"/>
                </a:solidFill>
                <a:latin typeface="Times New Roman" pitchFamily="18" charset="0"/>
                <a:cs typeface="Times New Roman" pitchFamily="18" charset="0"/>
              </a:rPr>
              <a:t>).</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  + H</a:t>
            </a:r>
            <a:r>
              <a:rPr lang="en-US" sz="2000" baseline="-25000" dirty="0" smtClean="0">
                <a:solidFill>
                  <a:srgbClr val="FFFFFF"/>
                </a:solidFill>
                <a:latin typeface="Times New Roman" pitchFamily="18" charset="0"/>
                <a:cs typeface="Times New Roman" pitchFamily="18" charset="0"/>
              </a:rPr>
              <a:t>2</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                             </a:t>
            </a: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 + H</a:t>
            </a:r>
            <a:r>
              <a:rPr lang="en-US" sz="2000" baseline="-25000" dirty="0" smtClean="0">
                <a:solidFill>
                  <a:srgbClr val="FFFFFF"/>
                </a:solidFill>
                <a:latin typeface="Times New Roman" pitchFamily="18" charset="0"/>
                <a:cs typeface="Times New Roman" pitchFamily="18" charset="0"/>
              </a:rPr>
              <a:t>2</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 + CH</a:t>
            </a:r>
            <a:r>
              <a:rPr lang="en-US" sz="2000" baseline="-25000" dirty="0" smtClean="0">
                <a:solidFill>
                  <a:srgbClr val="FFFFFF"/>
                </a:solidFill>
                <a:latin typeface="Times New Roman" pitchFamily="18" charset="0"/>
                <a:cs typeface="Times New Roman" pitchFamily="18" charset="0"/>
              </a:rPr>
              <a:t>4</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                                     </a:t>
            </a: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 + H</a:t>
            </a:r>
            <a:r>
              <a:rPr lang="en-US" sz="2000" baseline="-25000" dirty="0" smtClean="0">
                <a:solidFill>
                  <a:srgbClr val="FFFFFF"/>
                </a:solidFill>
                <a:latin typeface="Times New Roman" pitchFamily="18" charset="0"/>
                <a:cs typeface="Times New Roman" pitchFamily="18" charset="0"/>
              </a:rPr>
              <a:t>2</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 + CH</a:t>
            </a:r>
            <a:r>
              <a:rPr lang="en-US" sz="2000" baseline="-25000" dirty="0" smtClean="0">
                <a:solidFill>
                  <a:srgbClr val="FFFFFF"/>
                </a:solidFill>
                <a:latin typeface="Times New Roman" pitchFamily="18" charset="0"/>
                <a:cs typeface="Times New Roman" pitchFamily="18" charset="0"/>
              </a:rPr>
              <a:t>4</a:t>
            </a:r>
          </a:p>
          <a:p>
            <a:pPr eaLnBrk="1" hangingPunct="1">
              <a:buFont typeface="Arial" charset="0"/>
              <a:buNone/>
              <a:defRPr/>
            </a:pPr>
            <a:r>
              <a:rPr lang="en-US" sz="2000" dirty="0" smtClean="0">
                <a:solidFill>
                  <a:srgbClr val="FFFFFF"/>
                </a:solidFill>
                <a:latin typeface="Times New Roman" pitchFamily="18" charset="0"/>
                <a:cs typeface="Times New Roman" pitchFamily="18" charset="0"/>
              </a:rPr>
              <a:t>                                                    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3</a:t>
            </a:r>
            <a:r>
              <a:rPr lang="en-US" sz="2000" dirty="0" smtClean="0">
                <a:solidFill>
                  <a:srgbClr val="FFFFFF"/>
                </a:solidFill>
                <a:latin typeface="Times New Roman" pitchFamily="18" charset="0"/>
                <a:cs typeface="Times New Roman" pitchFamily="18" charset="0"/>
              </a:rPr>
              <a:t> + CH</a:t>
            </a:r>
            <a:r>
              <a:rPr lang="en-US" sz="2000" baseline="-25000" dirty="0" smtClean="0">
                <a:solidFill>
                  <a:srgbClr val="FFFFFF"/>
                </a:solidFill>
                <a:latin typeface="Times New Roman" pitchFamily="18" charset="0"/>
                <a:cs typeface="Times New Roman" pitchFamily="18" charset="0"/>
              </a:rPr>
              <a:t>2</a:t>
            </a:r>
            <a:r>
              <a:rPr lang="en-US" sz="2000" dirty="0" smtClean="0">
                <a:solidFill>
                  <a:srgbClr val="FFFFFF"/>
                </a:solidFill>
                <a:latin typeface="Times New Roman" pitchFamily="18" charset="0"/>
                <a:cs typeface="Times New Roman" pitchFamily="18" charset="0"/>
              </a:rPr>
              <a:t>=CH</a:t>
            </a:r>
            <a:r>
              <a:rPr lang="en-US" sz="2000" baseline="-25000" dirty="0" smtClean="0">
                <a:solidFill>
                  <a:srgbClr val="FFFFFF"/>
                </a:solidFill>
                <a:latin typeface="Times New Roman" pitchFamily="18" charset="0"/>
                <a:cs typeface="Times New Roman" pitchFamily="18" charset="0"/>
              </a:rPr>
              <a:t>2</a:t>
            </a:r>
          </a:p>
          <a:p>
            <a:pPr algn="l" eaLnBrk="1" hangingPunct="1">
              <a:buFont typeface="Arial" charset="0"/>
              <a:buNone/>
              <a:defRPr/>
            </a:pPr>
            <a:r>
              <a:rPr lang="en-US" sz="2800" dirty="0" smtClean="0">
                <a:solidFill>
                  <a:srgbClr val="FFFFFF"/>
                </a:solidFill>
                <a:latin typeface="Times New Roman" pitchFamily="18" charset="0"/>
                <a:cs typeface="Times New Roman" pitchFamily="18" charset="0"/>
              </a:rPr>
              <a:t> </a:t>
            </a:r>
          </a:p>
          <a:p>
            <a:pPr algn="l" eaLnBrk="1" hangingPunct="1">
              <a:buFont typeface="Arial" panose="020B0604020202020204" pitchFamily="34" charset="0"/>
              <a:buChar char="•"/>
              <a:defRPr/>
            </a:pPr>
            <a:r>
              <a:rPr lang="en-US" sz="2800" dirty="0" smtClean="0">
                <a:solidFill>
                  <a:srgbClr val="FFFFFF"/>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Isomerisation</a:t>
            </a:r>
            <a:r>
              <a:rPr lang="en-US" sz="2800" dirty="0" smtClean="0">
                <a:latin typeface="Times New Roman" pitchFamily="18" charset="0"/>
                <a:cs typeface="Times New Roman" pitchFamily="18" charset="0"/>
              </a:rPr>
              <a:t>.</a:t>
            </a:r>
          </a:p>
          <a:p>
            <a:pPr>
              <a:buFont typeface="Arial" charset="0"/>
              <a:buNone/>
              <a:defRPr/>
            </a:pP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CH</a:t>
            </a:r>
          </a:p>
          <a:p>
            <a:pPr>
              <a:buFont typeface="Arial" charset="0"/>
              <a:buNone/>
              <a:defRPr/>
            </a:pP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CHCH(CH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 (CH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C-CH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p>
          <a:p>
            <a:pPr>
              <a:buFont typeface="Arial" charset="0"/>
              <a:buNone/>
              <a:defRPr/>
            </a:pP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p>
          <a:p>
            <a:pPr algn="l">
              <a:buFont typeface="Arial" charset="0"/>
              <a:buNone/>
              <a:defRPr/>
            </a:pP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(ON = -19)                                     (ON = 100)</a:t>
            </a: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sz="2000" baseline="-25000" dirty="0" smtClean="0">
              <a:latin typeface="Times New Roman" pitchFamily="18" charset="0"/>
              <a:cs typeface="Times New Roman" pitchFamily="18" charset="0"/>
            </a:endParaRPr>
          </a:p>
          <a:p>
            <a:pPr algn="l">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dirty="0" smtClean="0">
              <a:latin typeface="Times New Roman" pitchFamily="18" charset="0"/>
              <a:cs typeface="Times New Roman" pitchFamily="18" charset="0"/>
            </a:endParaRPr>
          </a:p>
          <a:p>
            <a:pPr>
              <a:buFont typeface="Arial" charset="0"/>
              <a:buNone/>
              <a:defRPr/>
            </a:pPr>
            <a:r>
              <a:rPr lang="en-US" sz="2800" dirty="0" smtClean="0">
                <a:latin typeface="Times New Roman" pitchFamily="18" charset="0"/>
                <a:cs typeface="Times New Roman" pitchFamily="18" charset="0"/>
              </a:rPr>
              <a:t> </a:t>
            </a:r>
          </a:p>
          <a:p>
            <a:pPr algn="l">
              <a:buFont typeface="Arial" charset="0"/>
              <a:buNone/>
              <a:defRPr/>
            </a:pPr>
            <a:endParaRPr lang="en-US" sz="2800" dirty="0" smtClean="0">
              <a:latin typeface="Times New Roman" pitchFamily="18" charset="0"/>
              <a:cs typeface="Times New Roman" pitchFamily="18" charset="0"/>
            </a:endParaRPr>
          </a:p>
          <a:p>
            <a:pPr algn="l">
              <a:buFont typeface="Arial" charset="0"/>
              <a:buNone/>
              <a:defRPr/>
            </a:pPr>
            <a:r>
              <a:rPr lang="en-US" dirty="0" smtClean="0"/>
              <a:t> </a:t>
            </a:r>
            <a:endParaRPr lang="en-US" dirty="0"/>
          </a:p>
        </p:txBody>
      </p:sp>
      <p:sp>
        <p:nvSpPr>
          <p:cNvPr id="22531" name="TextBox 12"/>
          <p:cNvSpPr txBox="1">
            <a:spLocks noChangeArrowheads="1"/>
          </p:cNvSpPr>
          <p:nvPr/>
        </p:nvSpPr>
        <p:spPr bwMode="auto">
          <a:xfrm>
            <a:off x="3200400" y="461645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AlCl</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3</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HCl / ∆    </a:t>
            </a:r>
          </a:p>
        </p:txBody>
      </p:sp>
      <p:sp>
        <p:nvSpPr>
          <p:cNvPr id="22532" name="TextBox 12"/>
          <p:cNvSpPr txBox="1">
            <a:spLocks noChangeArrowheads="1"/>
          </p:cNvSpPr>
          <p:nvPr/>
        </p:nvSpPr>
        <p:spPr bwMode="auto">
          <a:xfrm>
            <a:off x="3810000" y="14478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∆/-nce of air</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2533" name="TextBox 12"/>
          <p:cNvSpPr txBox="1">
            <a:spLocks noChangeArrowheads="1"/>
          </p:cNvSpPr>
          <p:nvPr/>
        </p:nvSpPr>
        <p:spPr bwMode="auto">
          <a:xfrm>
            <a:off x="3733800" y="10668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∆/-nce of air</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2534" name="TextBox 12"/>
          <p:cNvSpPr txBox="1">
            <a:spLocks noChangeArrowheads="1"/>
          </p:cNvSpPr>
          <p:nvPr/>
        </p:nvSpPr>
        <p:spPr bwMode="auto">
          <a:xfrm>
            <a:off x="3810000" y="2133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∆/-nce of air</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11" name="Right Arrow 7"/>
          <p:cNvSpPr/>
          <p:nvPr/>
        </p:nvSpPr>
        <p:spPr>
          <a:xfrm>
            <a:off x="3810000" y="12954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ight Arrow 7"/>
          <p:cNvSpPr/>
          <p:nvPr/>
        </p:nvSpPr>
        <p:spPr>
          <a:xfrm>
            <a:off x="3800475" y="16764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ight Arrow 7"/>
          <p:cNvSpPr/>
          <p:nvPr/>
        </p:nvSpPr>
        <p:spPr>
          <a:xfrm>
            <a:off x="3810000" y="23622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538" name="TextBox 12"/>
          <p:cNvSpPr txBox="1">
            <a:spLocks noChangeArrowheads="1"/>
          </p:cNvSpPr>
          <p:nvPr/>
        </p:nvSpPr>
        <p:spPr bwMode="auto">
          <a:xfrm>
            <a:off x="3505200" y="499745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AlCl</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3</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HCl / ∆    </a:t>
            </a:r>
          </a:p>
        </p:txBody>
      </p:sp>
      <p:sp>
        <p:nvSpPr>
          <p:cNvPr id="15" name="Right Arrow 7"/>
          <p:cNvSpPr/>
          <p:nvPr/>
        </p:nvSpPr>
        <p:spPr>
          <a:xfrm>
            <a:off x="4495800" y="44958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ight Arrow 7"/>
          <p:cNvSpPr/>
          <p:nvPr/>
        </p:nvSpPr>
        <p:spPr>
          <a:xfrm>
            <a:off x="3276600" y="48768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7"/>
          <p:cNvSpPr/>
          <p:nvPr/>
        </p:nvSpPr>
        <p:spPr>
          <a:xfrm>
            <a:off x="3733800" y="52578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542" name="TextBox 12"/>
          <p:cNvSpPr txBox="1">
            <a:spLocks noChangeArrowheads="1"/>
          </p:cNvSpPr>
          <p:nvPr/>
        </p:nvSpPr>
        <p:spPr bwMode="auto">
          <a:xfrm>
            <a:off x="4343400" y="42672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AlCl</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3</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HCl / ∆    </a:t>
            </a:r>
          </a:p>
        </p:txBody>
      </p:sp>
    </p:spTree>
    <p:extLst>
      <p:ext uri="{BB962C8B-B14F-4D97-AF65-F5344CB8AC3E}">
        <p14:creationId xmlns:p14="http://schemas.microsoft.com/office/powerpoint/2010/main" val="500914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buFont typeface="Arial" panose="020B0604020202020204" pitchFamily="34" charset="0"/>
              <a:buChar char="•"/>
              <a:defRPr/>
            </a:pPr>
            <a:endParaRPr lang="en-US" dirty="0" smtClean="0">
              <a:latin typeface="Times New Roman" pitchFamily="18" charset="0"/>
              <a:cs typeface="Times New Roman" pitchFamily="18" charset="0"/>
            </a:endParaRPr>
          </a:p>
          <a:p>
            <a:pPr algn="l">
              <a:buFont typeface="Arial" panose="020B0604020202020204" pitchFamily="34" charset="0"/>
              <a:buChar char="•"/>
              <a:defRPr/>
            </a:pPr>
            <a:r>
              <a:rPr lang="en-US" sz="2800" dirty="0" err="1" smtClean="0">
                <a:latin typeface="Times New Roman" pitchFamily="18" charset="0"/>
                <a:cs typeface="Times New Roman" pitchFamily="18" charset="0"/>
              </a:rPr>
              <a:t>Aromatisation</a:t>
            </a:r>
            <a:r>
              <a:rPr lang="en-US" sz="2800" dirty="0" smtClean="0">
                <a:latin typeface="Times New Roman" pitchFamily="18" charset="0"/>
                <a:cs typeface="Times New Roman" pitchFamily="18" charset="0"/>
              </a:rPr>
              <a:t>.</a:t>
            </a:r>
          </a:p>
          <a:p>
            <a:pPr>
              <a:buFont typeface="Arial" charset="0"/>
              <a:buNone/>
              <a:defRPr/>
            </a:pPr>
            <a:r>
              <a:rPr lang="en-US" sz="2000" dirty="0"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14             </a:t>
            </a:r>
            <a:r>
              <a:rPr lang="en-US" sz="2000" dirty="0" smtClean="0">
                <a:latin typeface="Times New Roman" pitchFamily="18" charset="0"/>
                <a:cs typeface="Times New Roman" pitchFamily="18" charset="0"/>
              </a:rPr>
              <a:t>                      C</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6</a:t>
            </a:r>
          </a:p>
          <a:p>
            <a:pPr>
              <a:buFont typeface="Arial" charset="0"/>
              <a:buNone/>
              <a:defRPr/>
            </a:pPr>
            <a:r>
              <a:rPr lang="en-US" sz="2000" dirty="0"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7</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16</a:t>
            </a:r>
            <a:r>
              <a:rPr lang="en-US" sz="2000" dirty="0" smtClean="0">
                <a:latin typeface="Times New Roman" pitchFamily="18" charset="0"/>
                <a:cs typeface="Times New Roman" pitchFamily="18" charset="0"/>
              </a:rPr>
              <a:t>                                C</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p>
          <a:p>
            <a:pPr>
              <a:buFont typeface="Arial" charset="0"/>
              <a:buNone/>
              <a:defRPr/>
            </a:pPr>
            <a:r>
              <a:rPr lang="en-US" sz="2000" dirty="0"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8</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18</a:t>
            </a:r>
            <a:r>
              <a:rPr lang="en-US" sz="2000" dirty="0" smtClean="0">
                <a:latin typeface="Times New Roman" pitchFamily="18" charset="0"/>
                <a:cs typeface="Times New Roman" pitchFamily="18" charset="0"/>
              </a:rPr>
              <a:t>                              C</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o-</a:t>
            </a:r>
            <a:r>
              <a:rPr lang="en-US" sz="2000" dirty="0" err="1" smtClean="0">
                <a:latin typeface="Times New Roman" pitchFamily="18" charset="0"/>
                <a:cs typeface="Times New Roman" pitchFamily="18" charset="0"/>
              </a:rPr>
              <a:t>xylene</a:t>
            </a:r>
            <a:r>
              <a:rPr lang="en-US" sz="2000" dirty="0" smtClean="0">
                <a:latin typeface="Times New Roman" pitchFamily="18" charset="0"/>
                <a:cs typeface="Times New Roman" pitchFamily="18" charset="0"/>
              </a:rPr>
              <a:t> + m-</a:t>
            </a:r>
            <a:r>
              <a:rPr lang="en-US" sz="2000" dirty="0" err="1" smtClean="0">
                <a:latin typeface="Times New Roman" pitchFamily="18" charset="0"/>
                <a:cs typeface="Times New Roman" pitchFamily="18" charset="0"/>
              </a:rPr>
              <a:t>xylene</a:t>
            </a:r>
            <a:r>
              <a:rPr lang="en-US" sz="2000" dirty="0" smtClean="0">
                <a:latin typeface="Times New Roman" pitchFamily="18" charset="0"/>
                <a:cs typeface="Times New Roman" pitchFamily="18" charset="0"/>
              </a:rPr>
              <a:t> + p-</a:t>
            </a:r>
            <a:r>
              <a:rPr lang="en-US" sz="2000" dirty="0" err="1" smtClean="0">
                <a:latin typeface="Times New Roman" pitchFamily="18" charset="0"/>
                <a:cs typeface="Times New Roman" pitchFamily="18" charset="0"/>
              </a:rPr>
              <a:t>xylene</a:t>
            </a:r>
            <a:endParaRPr lang="en-US" sz="2000" dirty="0" smtClean="0">
              <a:latin typeface="Times New Roman" pitchFamily="18" charset="0"/>
              <a:cs typeface="Times New Roman" pitchFamily="18" charset="0"/>
            </a:endParaRPr>
          </a:p>
          <a:p>
            <a:pPr algn="l">
              <a:buFont typeface="Arial" charset="0"/>
              <a:buNone/>
              <a:defRPr/>
            </a:pPr>
            <a:endParaRPr lang="en-US" sz="2000" dirty="0" smtClean="0">
              <a:latin typeface="Times New Roman" pitchFamily="18" charset="0"/>
              <a:cs typeface="Times New Roman" pitchFamily="18" charset="0"/>
            </a:endParaRPr>
          </a:p>
          <a:p>
            <a:pPr algn="l">
              <a:buFont typeface="Arial" charset="0"/>
              <a:buNone/>
              <a:defRPr/>
            </a:pPr>
            <a:r>
              <a:rPr lang="en-US" sz="2000"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Catalysts: </a:t>
            </a:r>
            <a:r>
              <a:rPr lang="en-US" sz="2000" dirty="0" smtClean="0">
                <a:latin typeface="Times New Roman" pitchFamily="18" charset="0"/>
                <a:cs typeface="Times New Roman" pitchFamily="18" charset="0"/>
              </a:rPr>
              <a:t>Cr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/Al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or CrO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/Pt.</a:t>
            </a:r>
          </a:p>
          <a:p>
            <a:pPr algn="l">
              <a:buFont typeface="Arial" charset="0"/>
              <a:buNone/>
              <a:defRPr/>
            </a:pPr>
            <a:endParaRPr lang="en-US" sz="2000" dirty="0" smtClean="0">
              <a:latin typeface="Times New Roman" pitchFamily="18" charset="0"/>
              <a:cs typeface="Times New Roman" pitchFamily="18" charset="0"/>
            </a:endParaRPr>
          </a:p>
          <a:p>
            <a:pPr algn="l">
              <a:buFont typeface="Arial" panose="020B0604020202020204" pitchFamily="34" charset="0"/>
              <a:buChar char="•"/>
              <a:defRPr/>
            </a:pPr>
            <a:r>
              <a:rPr lang="en-US" sz="2800" dirty="0" smtClean="0">
                <a:latin typeface="Times New Roman" pitchFamily="18" charset="0"/>
                <a:cs typeface="Times New Roman" pitchFamily="18" charset="0"/>
              </a:rPr>
              <a:t> Oxidation.</a:t>
            </a:r>
          </a:p>
          <a:p>
            <a:pPr algn="l">
              <a:buFont typeface="Wingdings" pitchFamily="2" charset="2"/>
              <a:buChar char="Ø"/>
              <a:defRPr/>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With Cu at 200°C &amp; 100 atm.     :        Alcohols.</a:t>
            </a:r>
          </a:p>
          <a:p>
            <a:pPr algn="l">
              <a:buFont typeface="Wingdings" pitchFamily="2" charset="2"/>
              <a:buChar char="Ø"/>
              <a:defRPr/>
            </a:pPr>
            <a:r>
              <a:rPr lang="en-US" sz="2400" dirty="0" smtClean="0">
                <a:latin typeface="Times New Roman" pitchFamily="18" charset="0"/>
                <a:cs typeface="Times New Roman" pitchFamily="18" charset="0"/>
              </a:rPr>
              <a:t>  With </a:t>
            </a:r>
            <a:r>
              <a:rPr lang="en-US" sz="2400" dirty="0" err="1" smtClean="0">
                <a:latin typeface="Times New Roman" pitchFamily="18" charset="0"/>
                <a:cs typeface="Times New Roman" pitchFamily="18" charset="0"/>
              </a:rPr>
              <a:t>MnO</a:t>
            </a:r>
            <a:r>
              <a:rPr lang="en-US" sz="2400" dirty="0" smtClean="0">
                <a:latin typeface="Times New Roman" pitchFamily="18" charset="0"/>
                <a:cs typeface="Times New Roman" pitchFamily="18" charset="0"/>
              </a:rPr>
              <a:t> at </a:t>
            </a:r>
            <a:r>
              <a:rPr lang="en-US" sz="2800" dirty="0" smtClean="0">
                <a:latin typeface="Times New Roman" pitchFamily="18" charset="0"/>
                <a:cs typeface="Times New Roman" pitchFamily="18" charset="0"/>
              </a:rPr>
              <a:t>200°C	        :       Carboxylic acids.</a:t>
            </a:r>
          </a:p>
          <a:p>
            <a:pPr algn="l">
              <a:buFont typeface="Wingdings" pitchFamily="2" charset="2"/>
              <a:buChar char="Ø"/>
              <a:defRPr/>
            </a:pPr>
            <a:r>
              <a:rPr lang="en-US" sz="2800" dirty="0" smtClean="0">
                <a:latin typeface="Times New Roman" pitchFamily="18" charset="0"/>
                <a:cs typeface="Times New Roman" pitchFamily="18" charset="0"/>
              </a:rPr>
              <a:t>  With </a:t>
            </a:r>
            <a:r>
              <a:rPr lang="en-US" sz="2800" dirty="0" err="1" smtClean="0">
                <a:latin typeface="Times New Roman" pitchFamily="18" charset="0"/>
                <a:cs typeface="Times New Roman" pitchFamily="18" charset="0"/>
              </a:rPr>
              <a:t>Mn</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OAc</a:t>
            </a:r>
            <a:r>
              <a:rPr lang="en-US" sz="2800" dirty="0" smtClean="0">
                <a:latin typeface="Times New Roman" pitchFamily="18" charset="0"/>
                <a:cs typeface="Times New Roman" pitchFamily="18" charset="0"/>
              </a:rPr>
              <a:t>)</a:t>
            </a:r>
            <a:r>
              <a:rPr lang="en-US" sz="2800" baseline="-25000" dirty="0" smtClean="0">
                <a:latin typeface="Times New Roman" pitchFamily="18" charset="0"/>
                <a:cs typeface="Times New Roman" pitchFamily="18" charset="0"/>
              </a:rPr>
              <a:t>2 </a:t>
            </a:r>
            <a:r>
              <a:rPr lang="en-US" sz="2800" dirty="0" smtClean="0">
                <a:latin typeface="Times New Roman" pitchFamily="18" charset="0"/>
                <a:cs typeface="Times New Roman" pitchFamily="18" charset="0"/>
              </a:rPr>
              <a:t>                  :       Carboxylic acids.</a:t>
            </a:r>
          </a:p>
          <a:p>
            <a:pPr algn="l">
              <a:buFont typeface="Wingdings" pitchFamily="2" charset="2"/>
              <a:buChar char="Ø"/>
              <a:defRPr/>
            </a:pPr>
            <a:r>
              <a:rPr lang="en-US" sz="2800" dirty="0" smtClean="0">
                <a:latin typeface="Times New Roman" pitchFamily="18" charset="0"/>
                <a:cs typeface="Times New Roman" pitchFamily="18" charset="0"/>
              </a:rPr>
              <a:t>  With alkaline KMnO</a:t>
            </a:r>
            <a:r>
              <a:rPr lang="en-US" sz="2800" baseline="-25000" dirty="0" smtClean="0">
                <a:latin typeface="Times New Roman" pitchFamily="18" charset="0"/>
                <a:cs typeface="Times New Roman" pitchFamily="18" charset="0"/>
              </a:rPr>
              <a:t>4 </a:t>
            </a:r>
            <a:r>
              <a:rPr lang="en-US" sz="2800" dirty="0" smtClean="0">
                <a:latin typeface="Times New Roman" pitchFamily="18" charset="0"/>
                <a:cs typeface="Times New Roman" pitchFamily="18" charset="0"/>
              </a:rPr>
              <a:t>         :       Tertiary alcohols.</a:t>
            </a: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sz="2000" baseline="-25000" dirty="0" smtClean="0">
              <a:latin typeface="Times New Roman" pitchFamily="18" charset="0"/>
              <a:cs typeface="Times New Roman" pitchFamily="18" charset="0"/>
            </a:endParaRPr>
          </a:p>
          <a:p>
            <a:pPr>
              <a:buFont typeface="Arial" charset="0"/>
              <a:buNone/>
              <a:defRPr/>
            </a:pPr>
            <a:endParaRPr lang="en-US" dirty="0"/>
          </a:p>
        </p:txBody>
      </p:sp>
      <p:sp>
        <p:nvSpPr>
          <p:cNvPr id="23555" name="TextBox 12"/>
          <p:cNvSpPr txBox="1">
            <a:spLocks noChangeArrowheads="1"/>
          </p:cNvSpPr>
          <p:nvPr/>
        </p:nvSpPr>
        <p:spPr bwMode="auto">
          <a:xfrm>
            <a:off x="3810000" y="9906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
        <p:nvSpPr>
          <p:cNvPr id="5" name="Right Arrow 7"/>
          <p:cNvSpPr/>
          <p:nvPr/>
        </p:nvSpPr>
        <p:spPr>
          <a:xfrm>
            <a:off x="3886200" y="1219200"/>
            <a:ext cx="1524000" cy="217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ight Arrow 7"/>
          <p:cNvSpPr/>
          <p:nvPr/>
        </p:nvSpPr>
        <p:spPr>
          <a:xfrm>
            <a:off x="3733800" y="1611313"/>
            <a:ext cx="1524000" cy="21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ight Arrow 7"/>
          <p:cNvSpPr/>
          <p:nvPr/>
        </p:nvSpPr>
        <p:spPr>
          <a:xfrm>
            <a:off x="1676400" y="1992313"/>
            <a:ext cx="1524000" cy="21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559" name="TextBox 12"/>
          <p:cNvSpPr txBox="1">
            <a:spLocks noChangeArrowheads="1"/>
          </p:cNvSpPr>
          <p:nvPr/>
        </p:nvSpPr>
        <p:spPr bwMode="auto">
          <a:xfrm>
            <a:off x="3700463" y="1393825"/>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
        <p:nvSpPr>
          <p:cNvPr id="23560" name="TextBox 12"/>
          <p:cNvSpPr txBox="1">
            <a:spLocks noChangeArrowheads="1"/>
          </p:cNvSpPr>
          <p:nvPr/>
        </p:nvSpPr>
        <p:spPr bwMode="auto">
          <a:xfrm>
            <a:off x="1676400" y="18288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Tree>
    <p:extLst>
      <p:ext uri="{BB962C8B-B14F-4D97-AF65-F5344CB8AC3E}">
        <p14:creationId xmlns:p14="http://schemas.microsoft.com/office/powerpoint/2010/main" val="1538725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subTitle" idx="1"/>
          </p:nvPr>
        </p:nvSpPr>
        <p:spPr>
          <a:xfrm>
            <a:off x="228600" y="0"/>
            <a:ext cx="8686800" cy="6858000"/>
          </a:xfrm>
        </p:spPr>
        <p:txBody>
          <a:bodyPr/>
          <a:lstStyle/>
          <a:p>
            <a:pPr eaLnBrk="1" hangingPunct="1"/>
            <a:endParaRPr lang="en-US" dirty="0" smtClean="0"/>
          </a:p>
          <a:p>
            <a:pPr eaLnBrk="1" hangingPunct="1"/>
            <a:r>
              <a:rPr lang="en-US" dirty="0" smtClean="0">
                <a:latin typeface="Times New Roman" pitchFamily="18" charset="0"/>
                <a:cs typeface="Times New Roman" pitchFamily="18" charset="0"/>
              </a:rPr>
              <a:t>CETANE NUMBER</a:t>
            </a:r>
          </a:p>
          <a:p>
            <a:pPr algn="just" eaLnBrk="1" hangingPunct="1"/>
            <a:endParaRPr lang="en-US" sz="2800" dirty="0" smtClean="0">
              <a:latin typeface="Times New Roman" pitchFamily="18" charset="0"/>
              <a:cs typeface="Times New Roman" pitchFamily="18" charset="0"/>
            </a:endParaRPr>
          </a:p>
          <a:p>
            <a:pPr algn="l">
              <a:buFontTx/>
              <a:buChar char="•"/>
            </a:pPr>
            <a:r>
              <a:rPr lang="en-US" sz="2800" dirty="0" smtClean="0">
                <a:latin typeface="Times New Roman" pitchFamily="18" charset="0"/>
                <a:cs typeface="Times New Roman" pitchFamily="18" charset="0"/>
              </a:rPr>
              <a:t> </a:t>
            </a:r>
            <a:r>
              <a:rPr lang="en-US" sz="2800" b="0" dirty="0" smtClean="0">
                <a:latin typeface="Times New Roman" pitchFamily="18" charset="0"/>
                <a:cs typeface="Times New Roman" pitchFamily="18" charset="0"/>
              </a:rPr>
              <a:t>For grading diesel oil</a:t>
            </a:r>
          </a:p>
          <a:p>
            <a:pPr algn="just">
              <a:buFontTx/>
              <a:buChar char="•"/>
            </a:pPr>
            <a:r>
              <a:rPr lang="en-US" sz="2800" b="0" dirty="0" smtClean="0">
                <a:latin typeface="Times New Roman" pitchFamily="18" charset="0"/>
                <a:cs typeface="Times New Roman" pitchFamily="18" charset="0"/>
              </a:rPr>
              <a:t>  Normal paraffin's have highest </a:t>
            </a:r>
            <a:r>
              <a:rPr lang="en-US" sz="2800" b="0" dirty="0" err="1" smtClean="0">
                <a:latin typeface="Times New Roman" pitchFamily="18" charset="0"/>
                <a:cs typeface="Times New Roman" pitchFamily="18" charset="0"/>
              </a:rPr>
              <a:t>cetane</a:t>
            </a:r>
            <a:r>
              <a:rPr lang="en-US" sz="2800" b="0" dirty="0" smtClean="0">
                <a:latin typeface="Times New Roman" pitchFamily="18" charset="0"/>
                <a:cs typeface="Times New Roman" pitchFamily="18" charset="0"/>
              </a:rPr>
              <a:t> no. followed by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naphthenes</a:t>
            </a: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isoparaffins</a:t>
            </a:r>
            <a:r>
              <a:rPr lang="en-US" sz="2800" b="0" dirty="0" smtClean="0">
                <a:latin typeface="Times New Roman" pitchFamily="18" charset="0"/>
                <a:cs typeface="Times New Roman" pitchFamily="18" charset="0"/>
              </a:rPr>
              <a:t>, olefins and aromatics. </a:t>
            </a:r>
          </a:p>
          <a:p>
            <a:pPr algn="just" eaLnBrk="1" hangingPunct="1">
              <a:buFontTx/>
              <a:buChar char="•"/>
            </a:pPr>
            <a:r>
              <a:rPr lang="en-US" sz="2800" b="0" dirty="0" smtClean="0">
                <a:latin typeface="Times New Roman" pitchFamily="18" charset="0"/>
                <a:cs typeface="Times New Roman" pitchFamily="18" charset="0"/>
              </a:rPr>
              <a:t>   For  grading diesel oil.    </a:t>
            </a:r>
          </a:p>
          <a:p>
            <a:pPr eaLnBrk="1" hangingPunct="1"/>
            <a:r>
              <a:rPr lang="en-US" sz="2800" b="0" dirty="0" smtClean="0">
                <a:latin typeface="Times New Roman" pitchFamily="18" charset="0"/>
                <a:cs typeface="Times New Roman" pitchFamily="18" charset="0"/>
              </a:rPr>
              <a:t>Hexadecane (</a:t>
            </a:r>
            <a:r>
              <a:rPr lang="en-US" sz="2800" b="0" dirty="0" err="1" smtClean="0">
                <a:latin typeface="Times New Roman" pitchFamily="18" charset="0"/>
                <a:cs typeface="Times New Roman" pitchFamily="18" charset="0"/>
              </a:rPr>
              <a:t>cetane</a:t>
            </a:r>
            <a:r>
              <a:rPr lang="en-US" sz="2800" b="0" dirty="0" smtClean="0">
                <a:latin typeface="Times New Roman" pitchFamily="18" charset="0"/>
                <a:cs typeface="Times New Roman" pitchFamily="18" charset="0"/>
              </a:rPr>
              <a:t>) = 100</a:t>
            </a:r>
          </a:p>
          <a:p>
            <a:pPr eaLnBrk="1" hangingPunct="1"/>
            <a:r>
              <a:rPr lang="en-US" sz="2800" b="0" dirty="0" smtClean="0">
                <a:latin typeface="Times New Roman" pitchFamily="18" charset="0"/>
                <a:cs typeface="Times New Roman" pitchFamily="18" charset="0"/>
              </a:rPr>
              <a:t>α- methyl naphthalene = 0</a:t>
            </a:r>
          </a:p>
          <a:p>
            <a:pPr algn="just" eaLnBrk="1" hangingPunct="1">
              <a:buFontTx/>
              <a:buChar char="•"/>
            </a:pPr>
            <a:r>
              <a:rPr lang="en-US" sz="2800" b="0" dirty="0" smtClean="0">
                <a:latin typeface="Times New Roman" pitchFamily="18" charset="0"/>
                <a:cs typeface="Times New Roman" pitchFamily="18" charset="0"/>
              </a:rPr>
              <a:t>  The % of </a:t>
            </a:r>
            <a:r>
              <a:rPr lang="en-US" sz="2800" b="0" dirty="0" err="1" smtClean="0">
                <a:latin typeface="Times New Roman" pitchFamily="18" charset="0"/>
                <a:cs typeface="Times New Roman" pitchFamily="18" charset="0"/>
              </a:rPr>
              <a:t>cetane</a:t>
            </a:r>
            <a:r>
              <a:rPr lang="en-US" sz="2800" b="0" dirty="0" smtClean="0">
                <a:latin typeface="Times New Roman" pitchFamily="18" charset="0"/>
                <a:cs typeface="Times New Roman" pitchFamily="18" charset="0"/>
              </a:rPr>
              <a:t> present in the mixture of </a:t>
            </a:r>
            <a:r>
              <a:rPr lang="en-US" sz="2800" b="0" dirty="0" err="1" smtClean="0">
                <a:latin typeface="Times New Roman" pitchFamily="18" charset="0"/>
                <a:cs typeface="Times New Roman" pitchFamily="18" charset="0"/>
              </a:rPr>
              <a:t>cetane</a:t>
            </a:r>
            <a:r>
              <a:rPr lang="en-US" sz="2800" b="0" dirty="0" smtClean="0">
                <a:latin typeface="Times New Roman" pitchFamily="18" charset="0"/>
                <a:cs typeface="Times New Roman" pitchFamily="18" charset="0"/>
              </a:rPr>
              <a:t> and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α-methyl naphthalene which has the same ignition </a:t>
            </a:r>
            <a:br>
              <a:rPr lang="en-US" sz="2800" b="0" dirty="0" smtClean="0">
                <a:latin typeface="Times New Roman" pitchFamily="18" charset="0"/>
                <a:cs typeface="Times New Roman" pitchFamily="18" charset="0"/>
              </a:rPr>
            </a:br>
            <a:r>
              <a:rPr lang="en-US" sz="2800" b="0" dirty="0" smtClean="0">
                <a:latin typeface="Times New Roman" pitchFamily="18" charset="0"/>
                <a:cs typeface="Times New Roman" pitchFamily="18" charset="0"/>
              </a:rPr>
              <a:t>    property as the fuel itself.</a:t>
            </a:r>
          </a:p>
          <a:p>
            <a:pPr algn="just" eaLnBrk="1" hangingPunct="1">
              <a:buFontTx/>
              <a:buChar char="•"/>
            </a:pPr>
            <a:r>
              <a:rPr lang="en-US" sz="2800" dirty="0" smtClean="0">
                <a:latin typeface="Times New Roman" pitchFamily="18" charset="0"/>
                <a:cs typeface="Times New Roman" pitchFamily="18" charset="0"/>
              </a:rPr>
              <a:t>   </a:t>
            </a:r>
            <a:r>
              <a:rPr lang="en-US" sz="2800" b="0" dirty="0" smtClean="0">
                <a:latin typeface="Times New Roman" pitchFamily="18" charset="0"/>
                <a:cs typeface="Times New Roman" pitchFamily="18" charset="0"/>
              </a:rPr>
              <a:t>More the </a:t>
            </a:r>
            <a:r>
              <a:rPr lang="en-US" sz="2800" b="0" dirty="0" err="1" smtClean="0">
                <a:latin typeface="Times New Roman" pitchFamily="18" charset="0"/>
                <a:cs typeface="Times New Roman" pitchFamily="18" charset="0"/>
              </a:rPr>
              <a:t>cetane</a:t>
            </a:r>
            <a:r>
              <a:rPr lang="en-US" sz="2800" b="0" dirty="0" smtClean="0">
                <a:latin typeface="Times New Roman" pitchFamily="18" charset="0"/>
                <a:cs typeface="Times New Roman" pitchFamily="18" charset="0"/>
              </a:rPr>
              <a:t> number, better the fuel efficiency.</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28609978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90" name="Chart" r:id="rId3" imgW="9492120" imgH="5490360" progId="Excel.Chart.8">
                  <p:embed/>
                </p:oleObj>
              </mc:Choice>
              <mc:Fallback>
                <p:oleObj name="Chart" r:id="rId3" imgW="9492120" imgH="549036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7" name="Rectangle 3"/>
          <p:cNvSpPr>
            <a:spLocks noChangeArrowheads="1"/>
          </p:cNvSpPr>
          <p:nvPr/>
        </p:nvSpPr>
        <p:spPr bwMode="auto">
          <a:xfrm>
            <a:off x="457200" y="1219200"/>
            <a:ext cx="8229600" cy="4800600"/>
          </a:xfrm>
          <a:prstGeom prst="rect">
            <a:avLst/>
          </a:prstGeom>
          <a:solidFill>
            <a:schemeClr val="bg1"/>
          </a:solidFill>
          <a:ln w="38100">
            <a:solidFill>
              <a:srgbClr val="FFFF00"/>
            </a:solidFill>
            <a:miter lim="800000"/>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31748" name="Text Box 4"/>
          <p:cNvSpPr txBox="1">
            <a:spLocks noChangeArrowheads="1"/>
          </p:cNvSpPr>
          <p:nvPr/>
        </p:nvSpPr>
        <p:spPr bwMode="auto">
          <a:xfrm>
            <a:off x="685800" y="3810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spcBef>
                <a:spcPct val="50000"/>
              </a:spcBef>
              <a:spcAft>
                <a:spcPct val="0"/>
              </a:spcAft>
            </a:pPr>
            <a:r>
              <a:rPr lang="en-US" sz="3200" b="1" i="1">
                <a:solidFill>
                  <a:srgbClr val="FFFF00"/>
                </a:solidFill>
              </a:rPr>
              <a:t>Composition of Crude Oil</a:t>
            </a:r>
          </a:p>
        </p:txBody>
      </p:sp>
      <p:sp>
        <p:nvSpPr>
          <p:cNvPr id="31749" name="Rectangle 6"/>
          <p:cNvSpPr>
            <a:spLocks noChangeArrowheads="1"/>
          </p:cNvSpPr>
          <p:nvPr/>
        </p:nvSpPr>
        <p:spPr bwMode="auto">
          <a:xfrm>
            <a:off x="1824038" y="2062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endParaRPr lang="en-US">
              <a:solidFill>
                <a:srgbClr val="000000"/>
              </a:solidFill>
            </a:endParaRPr>
          </a:p>
        </p:txBody>
      </p:sp>
      <p:graphicFrame>
        <p:nvGraphicFramePr>
          <p:cNvPr id="31750" name="Object 5"/>
          <p:cNvGraphicFramePr>
            <a:graphicFrameLocks noChangeAspect="1"/>
          </p:cNvGraphicFramePr>
          <p:nvPr/>
        </p:nvGraphicFramePr>
        <p:xfrm>
          <a:off x="457200" y="1219200"/>
          <a:ext cx="8229600" cy="4724400"/>
        </p:xfrm>
        <a:graphic>
          <a:graphicData uri="http://schemas.openxmlformats.org/presentationml/2006/ole">
            <mc:AlternateContent xmlns:mc="http://schemas.openxmlformats.org/markup-compatibility/2006">
              <mc:Choice xmlns:v="urn:schemas-microsoft-com:vml" Requires="v">
                <p:oleObj spid="_x0000_s1091" r:id="rId5" imgW="6581775" imgH="3276600" progId="ChemWindow.Document">
                  <p:embed/>
                </p:oleObj>
              </mc:Choice>
              <mc:Fallback>
                <p:oleObj r:id="rId5" imgW="6581775" imgH="3276600" progId="ChemWindow.Documen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19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42046058"/>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subTitle" idx="1"/>
          </p:nvPr>
        </p:nvSpPr>
        <p:spPr>
          <a:xfrm>
            <a:off x="304800" y="0"/>
            <a:ext cx="8458200" cy="6858000"/>
          </a:xfrm>
        </p:spPr>
        <p:txBody>
          <a:bodyPr/>
          <a:lstStyle/>
          <a:p>
            <a:pPr eaLnBrk="1" hangingPunct="1"/>
            <a:endParaRPr lang="en-US" smtClean="0"/>
          </a:p>
          <a:p>
            <a:pPr eaLnBrk="1" hangingPunct="1"/>
            <a:r>
              <a:rPr lang="en-US" sz="3000" smtClean="0">
                <a:latin typeface="Times New Roman" pitchFamily="18" charset="0"/>
                <a:cs typeface="Times New Roman" pitchFamily="18" charset="0"/>
              </a:rPr>
              <a:t>FLASH POINT</a:t>
            </a:r>
          </a:p>
          <a:p>
            <a:pPr algn="just" eaLnBrk="1" hangingPunct="1"/>
            <a:r>
              <a:rPr lang="en-US" sz="3000" b="0" smtClean="0">
                <a:latin typeface="Times New Roman" pitchFamily="18" charset="0"/>
                <a:cs typeface="Times New Roman" pitchFamily="18" charset="0"/>
              </a:rPr>
              <a:t>The flash point of a volatile liquid is the lowest temperature at which it can vaporise to form an ignitable mixture in air.</a:t>
            </a:r>
          </a:p>
          <a:p>
            <a:pPr algn="just" eaLnBrk="1" hangingPunct="1"/>
            <a:r>
              <a:rPr lang="en-US" sz="3000" b="0" smtClean="0">
                <a:latin typeface="Times New Roman" pitchFamily="18" charset="0"/>
                <a:cs typeface="Times New Roman" pitchFamily="18" charset="0"/>
              </a:rPr>
              <a:t>At the flash point, the vapour may cease to burn when the source of ignition is removed. </a:t>
            </a:r>
          </a:p>
          <a:p>
            <a:pPr eaLnBrk="1" hangingPunct="1"/>
            <a:r>
              <a:rPr lang="en-US" sz="3000" b="0" smtClean="0">
                <a:latin typeface="Times New Roman" pitchFamily="18" charset="0"/>
                <a:cs typeface="Times New Roman" pitchFamily="18" charset="0"/>
              </a:rPr>
              <a:t>Or</a:t>
            </a:r>
          </a:p>
          <a:p>
            <a:pPr algn="just" eaLnBrk="1" hangingPunct="1"/>
            <a:r>
              <a:rPr lang="en-US" sz="3000" b="0" smtClean="0">
                <a:latin typeface="Times New Roman" pitchFamily="18" charset="0"/>
                <a:cs typeface="Times New Roman" pitchFamily="18" charset="0"/>
              </a:rPr>
              <a:t>The minimum temperature, at which the sample gives sufficient vapours, which forms an ignition mixture with air, giving a flash when a flame is applied to it, is called flash point.</a:t>
            </a:r>
          </a:p>
        </p:txBody>
      </p:sp>
    </p:spTree>
    <p:extLst>
      <p:ext uri="{BB962C8B-B14F-4D97-AF65-F5344CB8AC3E}">
        <p14:creationId xmlns:p14="http://schemas.microsoft.com/office/powerpoint/2010/main" val="908346556"/>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subTitle" idx="1"/>
          </p:nvPr>
        </p:nvSpPr>
        <p:spPr>
          <a:xfrm>
            <a:off x="304800" y="0"/>
            <a:ext cx="8458200" cy="6858000"/>
          </a:xfrm>
        </p:spPr>
        <p:txBody>
          <a:bodyPr/>
          <a:lstStyle/>
          <a:p>
            <a:pPr eaLnBrk="1" hangingPunct="1"/>
            <a:endParaRPr lang="en-US" smtClean="0"/>
          </a:p>
          <a:p>
            <a:pPr eaLnBrk="1" hangingPunct="1"/>
            <a:r>
              <a:rPr lang="en-US" sz="3000" smtClean="0">
                <a:latin typeface="Times New Roman" pitchFamily="18" charset="0"/>
                <a:cs typeface="Times New Roman" pitchFamily="18" charset="0"/>
              </a:rPr>
              <a:t>FLASH POINT</a:t>
            </a:r>
          </a:p>
          <a:p>
            <a:pPr algn="just" eaLnBrk="1" hangingPunct="1"/>
            <a:r>
              <a:rPr lang="en-US" sz="3000" b="0" smtClean="0">
                <a:latin typeface="Times New Roman" pitchFamily="18" charset="0"/>
                <a:cs typeface="Times New Roman" pitchFamily="18" charset="0"/>
              </a:rPr>
              <a:t>The flash point of a volatile liquid is the lowest temperature at which it can vaporise to form an ignitable mixture in air.</a:t>
            </a:r>
          </a:p>
          <a:p>
            <a:pPr algn="just" eaLnBrk="1" hangingPunct="1"/>
            <a:r>
              <a:rPr lang="en-US" sz="3000" b="0" smtClean="0">
                <a:latin typeface="Times New Roman" pitchFamily="18" charset="0"/>
                <a:cs typeface="Times New Roman" pitchFamily="18" charset="0"/>
              </a:rPr>
              <a:t>At the flash point, the vapour may cease to burn when the source of ignition is removed. </a:t>
            </a:r>
          </a:p>
          <a:p>
            <a:pPr eaLnBrk="1" hangingPunct="1"/>
            <a:r>
              <a:rPr lang="en-US" sz="3000" b="0" smtClean="0">
                <a:latin typeface="Times New Roman" pitchFamily="18" charset="0"/>
                <a:cs typeface="Times New Roman" pitchFamily="18" charset="0"/>
              </a:rPr>
              <a:t>Or</a:t>
            </a:r>
          </a:p>
          <a:p>
            <a:pPr algn="just" eaLnBrk="1" hangingPunct="1"/>
            <a:r>
              <a:rPr lang="en-US" sz="3000" b="0" smtClean="0">
                <a:latin typeface="Times New Roman" pitchFamily="18" charset="0"/>
                <a:cs typeface="Times New Roman" pitchFamily="18" charset="0"/>
              </a:rPr>
              <a:t>The minimum temperature, at which the sample gives sufficient vapours, which forms an ignition mixture with air, giving a flash when a flame is applied to it, is called flash point.</a:t>
            </a:r>
          </a:p>
        </p:txBody>
      </p:sp>
    </p:spTree>
    <p:extLst>
      <p:ext uri="{BB962C8B-B14F-4D97-AF65-F5344CB8AC3E}">
        <p14:creationId xmlns:p14="http://schemas.microsoft.com/office/powerpoint/2010/main" val="1445856424"/>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52400"/>
            <a:ext cx="7772400" cy="1143000"/>
          </a:xfrm>
        </p:spPr>
        <p:txBody>
          <a:bodyPr rtlCol="0">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CHARACTERISTICS OF SATURATED HYDROCARBONS (ALKANES)</a:t>
            </a:r>
            <a:r>
              <a:rPr lang="en-US" sz="3200" b="1" dirty="0" smtClean="0"/>
              <a:t/>
            </a:r>
            <a:br>
              <a:rPr lang="en-US" sz="3200" b="1" dirty="0" smtClean="0"/>
            </a:br>
            <a:endParaRPr lang="en-US" sz="3200" b="1" dirty="0" smtClean="0"/>
          </a:p>
        </p:txBody>
      </p:sp>
      <p:sp>
        <p:nvSpPr>
          <p:cNvPr id="21507" name="Rectangle 3"/>
          <p:cNvSpPr>
            <a:spLocks noGrp="1" noChangeArrowheads="1"/>
          </p:cNvSpPr>
          <p:nvPr>
            <p:ph type="body" idx="1"/>
          </p:nvPr>
        </p:nvSpPr>
        <p:spPr>
          <a:xfrm>
            <a:off x="685800" y="1295400"/>
            <a:ext cx="7772400" cy="6096000"/>
          </a:xfrm>
        </p:spPr>
        <p:txBody>
          <a:bodyPr rtlCol="0">
            <a:normAutofit fontScale="92500" lnSpcReduction="10000"/>
          </a:bodyPr>
          <a:lstStyle/>
          <a:p>
            <a:pPr algn="just" eaLnBrk="1" fontAlgn="auto" hangingPunct="1">
              <a:lnSpc>
                <a:spcPct val="80000"/>
              </a:lnSpc>
              <a:spcAft>
                <a:spcPts val="0"/>
              </a:spcAft>
              <a:buFont typeface="Arial" panose="020B0604020202020204" pitchFamily="34" charset="0"/>
              <a:buNone/>
              <a:defRPr/>
            </a:pPr>
            <a:endParaRPr lang="en-US" sz="2400" dirty="0" smtClean="0">
              <a:solidFill>
                <a:srgbClr val="22228B"/>
              </a:solidFill>
            </a:endParaRPr>
          </a:p>
          <a:p>
            <a:pPr algn="just" eaLnBrk="1" fontAlgn="auto" hangingPunct="1">
              <a:lnSpc>
                <a:spcPct val="80000"/>
              </a:lnSpc>
              <a:spcAft>
                <a:spcPts val="0"/>
              </a:spcAft>
              <a:defRPr/>
            </a:pPr>
            <a:r>
              <a:rPr lang="en-US" sz="2600" dirty="0" smtClean="0">
                <a:latin typeface="Times New Roman" pitchFamily="18" charset="0"/>
                <a:cs typeface="Times New Roman" pitchFamily="18" charset="0"/>
              </a:rPr>
              <a:t>General formula: C</a:t>
            </a:r>
            <a:r>
              <a:rPr lang="en-US" sz="2600" baseline="-25000" dirty="0" smtClean="0">
                <a:latin typeface="Times New Roman" pitchFamily="18" charset="0"/>
                <a:cs typeface="Times New Roman" pitchFamily="18" charset="0"/>
              </a:rPr>
              <a:t>n</a:t>
            </a:r>
            <a:r>
              <a:rPr lang="en-US" sz="2600" dirty="0" smtClean="0">
                <a:latin typeface="Times New Roman" pitchFamily="18" charset="0"/>
                <a:cs typeface="Times New Roman" pitchFamily="18" charset="0"/>
              </a:rPr>
              <a:t>H</a:t>
            </a:r>
            <a:r>
              <a:rPr lang="en-US" sz="2600" baseline="-25000" dirty="0" smtClean="0">
                <a:latin typeface="Times New Roman" pitchFamily="18" charset="0"/>
                <a:cs typeface="Times New Roman" pitchFamily="18" charset="0"/>
              </a:rPr>
              <a:t>2n+2</a:t>
            </a:r>
            <a:r>
              <a:rPr lang="en-US" sz="2600" dirty="0" smtClean="0">
                <a:latin typeface="Times New Roman" pitchFamily="18" charset="0"/>
                <a:cs typeface="Times New Roman" pitchFamily="18" charset="0"/>
              </a:rPr>
              <a:t> (n is a whole number).</a:t>
            </a:r>
          </a:p>
          <a:p>
            <a:pPr algn="just" eaLnBrk="1" fontAlgn="auto" hangingPunct="1">
              <a:lnSpc>
                <a:spcPct val="80000"/>
              </a:lnSpc>
              <a:spcAft>
                <a:spcPts val="0"/>
              </a:spcAft>
              <a:defRPr/>
            </a:pPr>
            <a:r>
              <a:rPr lang="en-US" sz="2600" dirty="0" smtClean="0">
                <a:latin typeface="Times New Roman" pitchFamily="18" charset="0"/>
                <a:cs typeface="Times New Roman" pitchFamily="18" charset="0"/>
              </a:rPr>
              <a:t> All the four </a:t>
            </a:r>
            <a:r>
              <a:rPr lang="en-US" sz="2600" dirty="0" err="1" smtClean="0">
                <a:latin typeface="Times New Roman" pitchFamily="18" charset="0"/>
                <a:cs typeface="Times New Roman" pitchFamily="18" charset="0"/>
              </a:rPr>
              <a:t>valencies</a:t>
            </a:r>
            <a:r>
              <a:rPr lang="en-US" sz="2600" dirty="0" smtClean="0">
                <a:latin typeface="Times New Roman" pitchFamily="18" charset="0"/>
                <a:cs typeface="Times New Roman" pitchFamily="18" charset="0"/>
              </a:rPr>
              <a:t> satisfied with hydrogen/carbon/any other atom.</a:t>
            </a:r>
          </a:p>
          <a:p>
            <a:pPr algn="just" eaLnBrk="1" fontAlgn="auto" hangingPunct="1">
              <a:lnSpc>
                <a:spcPct val="80000"/>
              </a:lnSpc>
              <a:spcAft>
                <a:spcPts val="0"/>
              </a:spcAft>
              <a:defRPr/>
            </a:pPr>
            <a:r>
              <a:rPr lang="en-GB" sz="2600" dirty="0" smtClean="0">
                <a:latin typeface="Times New Roman" pitchFamily="18" charset="0"/>
                <a:cs typeface="Times New Roman" pitchFamily="18" charset="0"/>
              </a:rPr>
              <a:t>Consist of only carbon and hydrogen bonded by single covalent bonds.</a:t>
            </a:r>
          </a:p>
          <a:p>
            <a:pPr algn="just" eaLnBrk="1" fontAlgn="auto" hangingPunct="1">
              <a:lnSpc>
                <a:spcPct val="80000"/>
              </a:lnSpc>
              <a:spcAft>
                <a:spcPts val="0"/>
              </a:spcAft>
              <a:defRPr/>
            </a:pPr>
            <a:r>
              <a:rPr lang="en-US" sz="2600" dirty="0" smtClean="0">
                <a:latin typeface="Times New Roman" pitchFamily="18" charset="0"/>
                <a:cs typeface="Times New Roman" pitchFamily="18" charset="0"/>
              </a:rPr>
              <a:t>Range from Methane (one Carbon atom in the molecule) </a:t>
            </a:r>
            <a:r>
              <a:rPr lang="en-US" sz="2600" dirty="0" err="1" smtClean="0">
                <a:latin typeface="Times New Roman" pitchFamily="18" charset="0"/>
                <a:cs typeface="Times New Roman" pitchFamily="18" charset="0"/>
              </a:rPr>
              <a:t>upto</a:t>
            </a:r>
            <a:r>
              <a:rPr lang="en-US" sz="2600" dirty="0" smtClean="0">
                <a:latin typeface="Times New Roman" pitchFamily="18" charset="0"/>
                <a:cs typeface="Times New Roman" pitchFamily="18" charset="0"/>
              </a:rPr>
              <a:t> molecules containing 60+ C atoms i.e., a range of molecular weights from 16 </a:t>
            </a:r>
            <a:r>
              <a:rPr lang="en-US" sz="2600" dirty="0" err="1" smtClean="0">
                <a:latin typeface="Times New Roman" pitchFamily="18" charset="0"/>
                <a:cs typeface="Times New Roman" pitchFamily="18" charset="0"/>
              </a:rPr>
              <a:t>upto</a:t>
            </a:r>
            <a:r>
              <a:rPr lang="en-US" sz="2600" dirty="0" smtClean="0">
                <a:latin typeface="Times New Roman" pitchFamily="18" charset="0"/>
                <a:cs typeface="Times New Roman" pitchFamily="18" charset="0"/>
              </a:rPr>
              <a:t> 850 +. </a:t>
            </a:r>
          </a:p>
          <a:p>
            <a:pPr eaLnBrk="1" fontAlgn="auto" hangingPunct="1">
              <a:lnSpc>
                <a:spcPct val="90000"/>
              </a:lnSpc>
              <a:spcAft>
                <a:spcPts val="0"/>
              </a:spcAft>
              <a:defRPr/>
            </a:pPr>
            <a:r>
              <a:rPr lang="en-US" sz="2600" dirty="0" smtClean="0">
                <a:latin typeface="Times New Roman" pitchFamily="18" charset="0"/>
                <a:cs typeface="Times New Roman" pitchFamily="18" charset="0"/>
              </a:rPr>
              <a:t>Straight- or branched-chain molecules. </a:t>
            </a:r>
          </a:p>
          <a:p>
            <a:pPr eaLnBrk="1" fontAlgn="auto" hangingPunct="1">
              <a:lnSpc>
                <a:spcPct val="90000"/>
              </a:lnSpc>
              <a:spcAft>
                <a:spcPts val="0"/>
              </a:spcAft>
              <a:defRPr/>
            </a:pPr>
            <a:r>
              <a:rPr lang="en-US" sz="2600" dirty="0">
                <a:latin typeface="Times New Roman" pitchFamily="18" charset="0"/>
                <a:cs typeface="Times New Roman" pitchFamily="18" charset="0"/>
              </a:rPr>
              <a:t> </a:t>
            </a:r>
            <a:r>
              <a:rPr lang="en-GB" sz="2600" dirty="0" smtClean="0">
                <a:latin typeface="Times New Roman" pitchFamily="18" charset="0"/>
                <a:cs typeface="Times New Roman" pitchFamily="18" charset="0"/>
              </a:rPr>
              <a:t>Rotation about single covalent bonds</a:t>
            </a:r>
          </a:p>
          <a:p>
            <a:pPr eaLnBrk="1" fontAlgn="auto" hangingPunct="1">
              <a:lnSpc>
                <a:spcPct val="90000"/>
              </a:lnSpc>
              <a:spcAft>
                <a:spcPts val="0"/>
              </a:spcAft>
              <a:buFont typeface="Arial" panose="020B0604020202020204" pitchFamily="34" charset="0"/>
              <a:buNone/>
              <a:defRPr/>
            </a:pPr>
            <a:r>
              <a:rPr lang="en-GB" sz="2600" dirty="0" smtClean="0">
                <a:latin typeface="Times New Roman" pitchFamily="18" charset="0"/>
                <a:cs typeface="Times New Roman" pitchFamily="18" charset="0"/>
              </a:rPr>
              <a:t>     occurs freely. The energy barrier is small. </a:t>
            </a:r>
          </a:p>
          <a:p>
            <a:pPr eaLnBrk="1" fontAlgn="auto" hangingPunct="1">
              <a:lnSpc>
                <a:spcPct val="90000"/>
              </a:lnSpc>
              <a:spcAft>
                <a:spcPts val="0"/>
              </a:spcAft>
              <a:buFont typeface="Arial" panose="020B0604020202020204" pitchFamily="34" charset="0"/>
              <a:buNone/>
              <a:defRPr/>
            </a:pPr>
            <a:r>
              <a:rPr lang="en-GB" sz="2600" dirty="0" smtClean="0">
                <a:latin typeface="Times New Roman" pitchFamily="18" charset="0"/>
                <a:cs typeface="Times New Roman" pitchFamily="18" charset="0"/>
              </a:rPr>
              <a:t>     The position of hydrogen atoms relative to</a:t>
            </a:r>
          </a:p>
          <a:p>
            <a:pPr eaLnBrk="1" fontAlgn="auto" hangingPunct="1">
              <a:lnSpc>
                <a:spcPct val="90000"/>
              </a:lnSpc>
              <a:spcAft>
                <a:spcPts val="0"/>
              </a:spcAft>
              <a:buFont typeface="Arial" panose="020B0604020202020204" pitchFamily="34" charset="0"/>
              <a:buNone/>
              <a:defRPr/>
            </a:pPr>
            <a:r>
              <a:rPr lang="en-GB" sz="2600" dirty="0" smtClean="0">
                <a:latin typeface="Times New Roman" pitchFamily="18" charset="0"/>
                <a:cs typeface="Times New Roman" pitchFamily="18" charset="0"/>
              </a:rPr>
              <a:t>     one is thus constantly changing.</a:t>
            </a:r>
          </a:p>
          <a:p>
            <a:pPr eaLnBrk="1" fontAlgn="auto" hangingPunct="1">
              <a:lnSpc>
                <a:spcPct val="90000"/>
              </a:lnSpc>
              <a:spcAft>
                <a:spcPts val="0"/>
              </a:spcAft>
              <a:defRPr/>
            </a:pPr>
            <a:endParaRPr lang="en-US" sz="2400" dirty="0" smtClean="0"/>
          </a:p>
          <a:p>
            <a:pPr eaLnBrk="1" fontAlgn="auto" hangingPunct="1">
              <a:lnSpc>
                <a:spcPct val="90000"/>
              </a:lnSpc>
              <a:spcAft>
                <a:spcPts val="0"/>
              </a:spcAft>
              <a:buFontTx/>
              <a:buNone/>
              <a:defRPr/>
            </a:pPr>
            <a:endParaRPr lang="en-US" sz="2400" baseline="-25000" dirty="0" smtClean="0"/>
          </a:p>
          <a:p>
            <a:pPr eaLnBrk="1" fontAlgn="auto" hangingPunct="1">
              <a:lnSpc>
                <a:spcPct val="90000"/>
              </a:lnSpc>
              <a:spcAft>
                <a:spcPts val="0"/>
              </a:spcAft>
              <a:buFontTx/>
              <a:buNone/>
              <a:defRPr/>
            </a:pPr>
            <a:endParaRPr lang="en-US" sz="2400" dirty="0" smtClean="0"/>
          </a:p>
          <a:p>
            <a:pPr eaLnBrk="1" fontAlgn="auto" hangingPunct="1">
              <a:lnSpc>
                <a:spcPct val="90000"/>
              </a:lnSpc>
              <a:spcAft>
                <a:spcPts val="0"/>
              </a:spcAft>
              <a:buFontTx/>
              <a:buNone/>
              <a:defRPr/>
            </a:pPr>
            <a:r>
              <a:rPr lang="en-US" sz="2400" dirty="0" smtClean="0"/>
              <a:t>         </a:t>
            </a:r>
          </a:p>
          <a:p>
            <a:pPr eaLnBrk="1" fontAlgn="auto" hangingPunct="1">
              <a:lnSpc>
                <a:spcPct val="90000"/>
              </a:lnSpc>
              <a:spcAft>
                <a:spcPts val="0"/>
              </a:spcAft>
              <a:buFontTx/>
              <a:buNone/>
              <a:defRPr/>
            </a:pPr>
            <a:r>
              <a:rPr lang="en-US" sz="2400" dirty="0" smtClean="0"/>
              <a:t>         </a:t>
            </a:r>
            <a:endParaRPr lang="en-US" sz="2400" b="1" dirty="0" smtClean="0"/>
          </a:p>
        </p:txBody>
      </p:sp>
      <p:graphicFrame>
        <p:nvGraphicFramePr>
          <p:cNvPr id="15364" name="Object 2"/>
          <p:cNvGraphicFramePr>
            <a:graphicFrameLocks noChangeAspect="1"/>
          </p:cNvGraphicFramePr>
          <p:nvPr/>
        </p:nvGraphicFramePr>
        <p:xfrm>
          <a:off x="6629400" y="4267200"/>
          <a:ext cx="1722438" cy="1638300"/>
        </p:xfrm>
        <a:graphic>
          <a:graphicData uri="http://schemas.openxmlformats.org/presentationml/2006/ole">
            <mc:AlternateContent xmlns:mc="http://schemas.openxmlformats.org/markup-compatibility/2006">
              <mc:Choice xmlns:v="urn:schemas-microsoft-com:vml" Requires="v">
                <p:oleObj spid="_x0000_s5134" name="CS ChemDraw Drawing" r:id="rId3" imgW="1297940" imgH="1234440" progId="">
                  <p:embed/>
                </p:oleObj>
              </mc:Choice>
              <mc:Fallback>
                <p:oleObj name="CS ChemDraw Drawing" r:id="rId3" imgW="1297940" imgH="1234440" progId="">
                  <p:embed/>
                  <p:pic>
                    <p:nvPicPr>
                      <p:cNvPr id="153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267200"/>
                        <a:ext cx="1722438"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3642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6"/>
          <p:cNvSpPr txBox="1">
            <a:spLocks noChangeArrowheads="1"/>
          </p:cNvSpPr>
          <p:nvPr/>
        </p:nvSpPr>
        <p:spPr bwMode="auto">
          <a:xfrm>
            <a:off x="1524000" y="3657600"/>
            <a:ext cx="6213475" cy="523875"/>
          </a:xfrm>
          <a:prstGeom prst="rect">
            <a:avLst/>
          </a:prstGeom>
          <a:noFill/>
          <a:ln w="9525">
            <a:solidFill>
              <a:srgbClr val="FF7C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8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Skeletal structure of only carbon atoms</a:t>
            </a:r>
          </a:p>
        </p:txBody>
      </p:sp>
      <p:graphicFrame>
        <p:nvGraphicFramePr>
          <p:cNvPr id="16387" name="Object 3"/>
          <p:cNvGraphicFramePr>
            <a:graphicFrameLocks noChangeAspect="1"/>
          </p:cNvGraphicFramePr>
          <p:nvPr/>
        </p:nvGraphicFramePr>
        <p:xfrm>
          <a:off x="6096000" y="4572000"/>
          <a:ext cx="2376488" cy="1476375"/>
        </p:xfrm>
        <a:graphic>
          <a:graphicData uri="http://schemas.openxmlformats.org/presentationml/2006/ole">
            <mc:AlternateContent xmlns:mc="http://schemas.openxmlformats.org/markup-compatibility/2006">
              <mc:Choice xmlns:v="urn:schemas-microsoft-com:vml" Requires="v">
                <p:oleObj spid="_x0000_s6158" name="ISIS/Draw Sketch" r:id="rId4" imgW="1807210" imgH="1126490" progId="">
                  <p:embed/>
                </p:oleObj>
              </mc:Choice>
              <mc:Fallback>
                <p:oleObj name="ISIS/Draw Sketch" r:id="rId4" imgW="1807210" imgH="1126490" progId="">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72000"/>
                        <a:ext cx="237648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88" name="Picture 6" descr="metha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81000"/>
            <a:ext cx="1143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8" descr="ethane">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81000"/>
            <a:ext cx="144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0" descr="propan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228600"/>
            <a:ext cx="14478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2" descr="n-butane">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1981200"/>
            <a:ext cx="14478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4" descr="IsoButaneFAQ">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1981200"/>
            <a:ext cx="15240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Rectangle 13"/>
          <p:cNvSpPr>
            <a:spLocks noChangeArrowheads="1"/>
          </p:cNvSpPr>
          <p:nvPr/>
        </p:nvSpPr>
        <p:spPr bwMode="auto">
          <a:xfrm>
            <a:off x="990600" y="1295400"/>
            <a:ext cx="81534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Methane                   Ethane                         Propane</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n-Butane                       iso-Butane </a:t>
            </a:r>
          </a:p>
        </p:txBody>
      </p:sp>
      <p:sp>
        <p:nvSpPr>
          <p:cNvPr id="16394" name="Rectangle 14"/>
          <p:cNvSpPr>
            <a:spLocks noChangeArrowheads="1"/>
          </p:cNvSpPr>
          <p:nvPr/>
        </p:nvSpPr>
        <p:spPr bwMode="auto">
          <a:xfrm>
            <a:off x="457200" y="4495800"/>
            <a:ext cx="579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t>
            </a:r>
            <a:r>
              <a:rPr kumimoji="0" lang="en-GB" altLang="en-US" sz="24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C</a:t>
            </a:r>
            <a:r>
              <a:rPr kumimoji="0" lang="en-GB" altLang="en-US" sz="24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GB" altLang="en-US" sz="24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-alkanes are all gases.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Methane main component of natural gas.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Propane and butane often stored as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compressed gases.</a:t>
            </a:r>
          </a:p>
        </p:txBody>
      </p:sp>
    </p:spTree>
    <p:extLst>
      <p:ext uri="{BB962C8B-B14F-4D97-AF65-F5344CB8AC3E}">
        <p14:creationId xmlns:p14="http://schemas.microsoft.com/office/powerpoint/2010/main" val="3191060791"/>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eaLnBrk="1" hangingPunct="1">
              <a:defRPr/>
            </a:pPr>
            <a:endParaRPr lang="en-US" dirty="0" smtClean="0"/>
          </a:p>
          <a:p>
            <a:pPr eaLnBrk="1" hangingPunct="1">
              <a:defRPr/>
            </a:pPr>
            <a:r>
              <a:rPr lang="en-US" sz="3600" b="1" dirty="0" smtClean="0">
                <a:latin typeface="Times New Roman" pitchFamily="18" charset="0"/>
                <a:cs typeface="Times New Roman" pitchFamily="18" charset="0"/>
              </a:rPr>
              <a:t>PREPARATION OF ALKANES</a:t>
            </a:r>
          </a:p>
          <a:p>
            <a:pPr algn="just" eaLnBrk="1" hangingPunct="1">
              <a:buFont typeface="Arial" panose="020B0604020202020204" pitchFamily="34" charset="0"/>
              <a:buChar char="•"/>
              <a:defRPr/>
            </a:pP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By the reduction of unsaturated hydrocarbons.</a:t>
            </a:r>
          </a:p>
          <a:p>
            <a:pPr eaLnBrk="1" hangingPunct="1">
              <a:defRPr/>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RCH=CH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RCH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 </a:t>
            </a:r>
          </a:p>
          <a:p>
            <a:pPr algn="just" eaLnBrk="1" hangingPunct="1">
              <a:buFont typeface="Arial" panose="020B0604020202020204" pitchFamily="34" charset="0"/>
              <a:buChar char="•"/>
              <a:defRPr/>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By </a:t>
            </a:r>
            <a:r>
              <a:rPr lang="en-US" sz="2800" dirty="0" err="1" smtClean="0">
                <a:latin typeface="Times New Roman" pitchFamily="18" charset="0"/>
                <a:cs typeface="Times New Roman" pitchFamily="18" charset="0"/>
              </a:rPr>
              <a:t>Wurtz</a:t>
            </a:r>
            <a:r>
              <a:rPr lang="en-US" sz="2800" dirty="0" smtClean="0">
                <a:latin typeface="Times New Roman" pitchFamily="18" charset="0"/>
                <a:cs typeface="Times New Roman" pitchFamily="18" charset="0"/>
              </a:rPr>
              <a:t> reaction.</a:t>
            </a:r>
          </a:p>
          <a:p>
            <a:pPr eaLnBrk="1" hangingPunct="1">
              <a:defRPr/>
            </a:pPr>
            <a:r>
              <a:rPr lang="en-US" sz="2800" dirty="0" smtClean="0">
                <a:latin typeface="Times New Roman" pitchFamily="18" charset="0"/>
                <a:cs typeface="Times New Roman" pitchFamily="18" charset="0"/>
              </a:rPr>
              <a:t> 2RCH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X + 2Na                RCH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R</a:t>
            </a:r>
          </a:p>
          <a:p>
            <a:pPr algn="just" eaLnBrk="1" hangingPunct="1">
              <a:buFont typeface="Arial" panose="020B0604020202020204" pitchFamily="34" charset="0"/>
              <a:buChar char="•"/>
              <a:defRPr/>
            </a:pPr>
            <a:r>
              <a:rPr lang="en-US" sz="2800" dirty="0" smtClean="0">
                <a:latin typeface="Times New Roman" pitchFamily="18" charset="0"/>
                <a:cs typeface="Times New Roman" pitchFamily="18" charset="0"/>
              </a:rPr>
              <a:t>  From Grignard Reagent.</a:t>
            </a:r>
          </a:p>
          <a:p>
            <a:pPr eaLnBrk="1" hangingPunct="1">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RMgX</a:t>
            </a:r>
            <a:r>
              <a:rPr lang="en-US" sz="2800" dirty="0" smtClean="0">
                <a:latin typeface="Times New Roman" pitchFamily="18" charset="0"/>
                <a:cs typeface="Times New Roman" pitchFamily="18" charset="0"/>
              </a:rPr>
              <a:t>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 → RH + Mg(X)OH</a:t>
            </a:r>
          </a:p>
          <a:p>
            <a:pPr algn="just" eaLnBrk="1" hangingPunct="1">
              <a:buFont typeface="Arial" panose="020B0604020202020204" pitchFamily="34" charset="0"/>
              <a:buChar char="•"/>
              <a:defRPr/>
            </a:pPr>
            <a:r>
              <a:rPr lang="en-US" sz="2800" dirty="0" smtClean="0">
                <a:latin typeface="Times New Roman" pitchFamily="18" charset="0"/>
                <a:cs typeface="Times New Roman" pitchFamily="18" charset="0"/>
              </a:rPr>
              <a:t>  Kolbe’s electrolytic method.</a:t>
            </a:r>
          </a:p>
          <a:p>
            <a:pPr eaLnBrk="1" hangingPunct="1">
              <a:defRPr/>
            </a:pPr>
            <a:r>
              <a:rPr lang="en-US" sz="2800" dirty="0" smtClean="0">
                <a:latin typeface="Times New Roman" pitchFamily="18" charset="0"/>
                <a:cs typeface="Times New Roman" pitchFamily="18" charset="0"/>
              </a:rPr>
              <a:t> 2RCOONa                 2RCOO</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+ 2Na</a:t>
            </a:r>
            <a:r>
              <a:rPr lang="en-US" sz="2800" baseline="30000" dirty="0" smtClean="0">
                <a:latin typeface="Times New Roman" pitchFamily="18" charset="0"/>
                <a:cs typeface="Times New Roman" pitchFamily="18" charset="0"/>
              </a:rPr>
              <a:t>+</a:t>
            </a:r>
          </a:p>
          <a:p>
            <a:pPr eaLnBrk="1" hangingPunct="1">
              <a:defRPr/>
            </a:pPr>
            <a:r>
              <a:rPr lang="en-US" sz="1600" dirty="0" smtClean="0">
                <a:latin typeface="Times New Roman" pitchFamily="18" charset="0"/>
                <a:cs typeface="Times New Roman" pitchFamily="18" charset="0"/>
              </a:rPr>
              <a:t>                                                                      (At anode)   (At cathode)</a:t>
            </a:r>
          </a:p>
          <a:p>
            <a:pPr eaLnBrk="1" hangingPunct="1">
              <a:defRPr/>
            </a:pPr>
            <a:r>
              <a:rPr lang="en-US" sz="2800" dirty="0" smtClean="0">
                <a:latin typeface="Times New Roman" pitchFamily="18" charset="0"/>
                <a:cs typeface="Times New Roman" pitchFamily="18" charset="0"/>
              </a:rPr>
              <a:t>2Na</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2Na              2NaOH + H</a:t>
            </a:r>
            <a:r>
              <a:rPr lang="en-US" sz="2800" baseline="-25000" dirty="0" smtClean="0">
                <a:latin typeface="Times New Roman" pitchFamily="18" charset="0"/>
                <a:cs typeface="Times New Roman" pitchFamily="18" charset="0"/>
              </a:rPr>
              <a:t>2</a:t>
            </a:r>
          </a:p>
          <a:p>
            <a:pPr eaLnBrk="1" hangingPunct="1">
              <a:defRPr/>
            </a:pPr>
            <a:r>
              <a:rPr lang="en-US" sz="2800" dirty="0" smtClean="0">
                <a:latin typeface="Times New Roman" pitchFamily="18" charset="0"/>
                <a:cs typeface="Times New Roman" pitchFamily="18" charset="0"/>
              </a:rPr>
              <a:t>2RCOO</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2RCOO˙              2R˙                R-R         </a:t>
            </a:r>
          </a:p>
          <a:p>
            <a:pPr algn="l" eaLnBrk="1" hangingPunct="1">
              <a:buFont typeface="Arial" charset="0"/>
              <a:buNone/>
              <a:defRPr/>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a:p>
            <a:pPr eaLnBrk="1" hangingPunct="1">
              <a:defRPr/>
            </a:pPr>
            <a:endParaRPr lang="en-US" sz="3600" b="1" dirty="0" smtClean="0">
              <a:latin typeface="Times New Roman" pitchFamily="18" charset="0"/>
              <a:cs typeface="Times New Roman" pitchFamily="18" charset="0"/>
            </a:endParaRPr>
          </a:p>
          <a:p>
            <a:pPr algn="just" eaLnBrk="1" hangingPunct="1">
              <a:defRPr/>
            </a:pPr>
            <a:endParaRPr lang="en-US" sz="2400" dirty="0">
              <a:latin typeface="Times New Roman" pitchFamily="18" charset="0"/>
              <a:cs typeface="Times New Roman" pitchFamily="18" charset="0"/>
            </a:endParaRPr>
          </a:p>
        </p:txBody>
      </p:sp>
      <p:sp>
        <p:nvSpPr>
          <p:cNvPr id="1843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endParaRPr>
          </a:p>
        </p:txBody>
      </p:sp>
      <p:sp>
        <p:nvSpPr>
          <p:cNvPr id="18436"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endParaRPr>
          </a:p>
        </p:txBody>
      </p:sp>
      <p:sp>
        <p:nvSpPr>
          <p:cNvPr id="18437"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endParaRPr>
          </a:p>
        </p:txBody>
      </p:sp>
      <p:sp>
        <p:nvSpPr>
          <p:cNvPr id="12" name="Right Arrow 11"/>
          <p:cNvSpPr/>
          <p:nvPr/>
        </p:nvSpPr>
        <p:spPr>
          <a:xfrm>
            <a:off x="4800600" y="19050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439" name="TextBox 12"/>
          <p:cNvSpPr txBox="1">
            <a:spLocks noChangeArrowheads="1"/>
          </p:cNvSpPr>
          <p:nvPr/>
        </p:nvSpPr>
        <p:spPr bwMode="auto">
          <a:xfrm>
            <a:off x="5029200" y="16002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Ni</a:t>
            </a:r>
          </a:p>
        </p:txBody>
      </p:sp>
      <p:sp>
        <p:nvSpPr>
          <p:cNvPr id="10" name="Right Arrow 9"/>
          <p:cNvSpPr/>
          <p:nvPr/>
        </p:nvSpPr>
        <p:spPr>
          <a:xfrm>
            <a:off x="3744913" y="5006975"/>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441" name="TextBox 12"/>
          <p:cNvSpPr txBox="1">
            <a:spLocks noChangeArrowheads="1"/>
          </p:cNvSpPr>
          <p:nvPr/>
        </p:nvSpPr>
        <p:spPr bwMode="auto">
          <a:xfrm>
            <a:off x="3863975" y="4821238"/>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Current</a:t>
            </a:r>
          </a:p>
        </p:txBody>
      </p:sp>
      <p:sp>
        <p:nvSpPr>
          <p:cNvPr id="18442" name="TextBox 12"/>
          <p:cNvSpPr txBox="1">
            <a:spLocks noChangeArrowheads="1"/>
          </p:cNvSpPr>
          <p:nvPr/>
        </p:nvSpPr>
        <p:spPr bwMode="auto">
          <a:xfrm>
            <a:off x="2514600" y="60960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-2e</a:t>
            </a:r>
            <a:r>
              <a:rPr kumimoji="0" lang="en-US" altLang="en-US" sz="1600" b="0" i="0" u="none" strike="noStrike" kern="1200" cap="none" spc="0" normalizeH="0" baseline="30000" noProof="0" smtClean="0">
                <a:ln>
                  <a:noFill/>
                </a:ln>
                <a:solidFill>
                  <a:prstClr val="white"/>
                </a:solidFill>
                <a:effectLst/>
                <a:uLnTx/>
                <a:uFillTx/>
                <a:latin typeface="Arial" panose="020B0604020202020204" pitchFamily="34" charset="0"/>
                <a:ea typeface="+mn-ea"/>
                <a:cs typeface="+mn-cs"/>
              </a:rPr>
              <a:t>-</a:t>
            </a:r>
          </a:p>
        </p:txBody>
      </p:sp>
      <p:sp>
        <p:nvSpPr>
          <p:cNvPr id="14" name="Right Arrow 13"/>
          <p:cNvSpPr/>
          <p:nvPr/>
        </p:nvSpPr>
        <p:spPr>
          <a:xfrm>
            <a:off x="4419600" y="57912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ight Arrow 14"/>
          <p:cNvSpPr/>
          <p:nvPr/>
        </p:nvSpPr>
        <p:spPr>
          <a:xfrm>
            <a:off x="2590800" y="57912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445" name="TextBox 15"/>
          <p:cNvSpPr txBox="1">
            <a:spLocks noChangeArrowheads="1"/>
          </p:cNvSpPr>
          <p:nvPr/>
        </p:nvSpPr>
        <p:spPr bwMode="auto">
          <a:xfrm>
            <a:off x="2819400" y="55626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+2e</a:t>
            </a:r>
            <a:r>
              <a:rPr kumimoji="0" lang="en-US" altLang="en-US" sz="1600" b="0" i="0" u="none" strike="noStrike" kern="1200" cap="none" spc="0" normalizeH="0" baseline="30000" noProof="0" smtClean="0">
                <a:ln>
                  <a:noFill/>
                </a:ln>
                <a:solidFill>
                  <a:prstClr val="white"/>
                </a:solidFill>
                <a:effectLst/>
                <a:uLnTx/>
                <a:uFillTx/>
                <a:latin typeface="Arial" panose="020B0604020202020204" pitchFamily="34" charset="0"/>
                <a:ea typeface="+mn-ea"/>
                <a:cs typeface="+mn-cs"/>
              </a:rPr>
              <a:t>-</a:t>
            </a:r>
          </a:p>
        </p:txBody>
      </p:sp>
      <p:sp>
        <p:nvSpPr>
          <p:cNvPr id="18446" name="TextBox 16"/>
          <p:cNvSpPr txBox="1">
            <a:spLocks noChangeArrowheads="1"/>
          </p:cNvSpPr>
          <p:nvPr/>
        </p:nvSpPr>
        <p:spPr bwMode="auto">
          <a:xfrm>
            <a:off x="4724400" y="56388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O</a:t>
            </a:r>
            <a:endParaRPr kumimoji="0" lang="en-US" altLang="en-US" sz="1600" b="0" i="0" u="none" strike="noStrike" kern="1200" cap="none" spc="0" normalizeH="0" baseline="30000" noProof="0" smtClean="0">
              <a:ln>
                <a:noFill/>
              </a:ln>
              <a:solidFill>
                <a:prstClr val="white"/>
              </a:solidFill>
              <a:effectLst/>
              <a:uLnTx/>
              <a:uFillTx/>
              <a:latin typeface="Arial" panose="020B0604020202020204" pitchFamily="34" charset="0"/>
              <a:ea typeface="+mn-ea"/>
              <a:cs typeface="+mn-cs"/>
            </a:endParaRPr>
          </a:p>
        </p:txBody>
      </p:sp>
      <p:sp>
        <p:nvSpPr>
          <p:cNvPr id="18" name="Right Arrow 17"/>
          <p:cNvSpPr/>
          <p:nvPr/>
        </p:nvSpPr>
        <p:spPr>
          <a:xfrm>
            <a:off x="2187575" y="6302375"/>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18"/>
          <p:cNvSpPr/>
          <p:nvPr/>
        </p:nvSpPr>
        <p:spPr>
          <a:xfrm>
            <a:off x="4637088" y="6291263"/>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ight Arrow 19"/>
          <p:cNvSpPr/>
          <p:nvPr/>
        </p:nvSpPr>
        <p:spPr>
          <a:xfrm>
            <a:off x="6477000" y="6281738"/>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450" name="TextBox 20"/>
          <p:cNvSpPr txBox="1">
            <a:spLocks noChangeArrowheads="1"/>
          </p:cNvSpPr>
          <p:nvPr/>
        </p:nvSpPr>
        <p:spPr bwMode="auto">
          <a:xfrm>
            <a:off x="6553200" y="6062663"/>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Coupling</a:t>
            </a:r>
            <a:endParaRPr kumimoji="0" lang="en-US" altLang="en-US" sz="1600" b="0" i="0" u="none" strike="noStrike" kern="1200" cap="none" spc="0" normalizeH="0" baseline="30000" noProof="0" smtClean="0">
              <a:ln>
                <a:noFill/>
              </a:ln>
              <a:solidFill>
                <a:prstClr val="white"/>
              </a:solidFill>
              <a:effectLst/>
              <a:uLnTx/>
              <a:uFillTx/>
              <a:latin typeface="Arial" panose="020B0604020202020204" pitchFamily="34" charset="0"/>
              <a:ea typeface="+mn-ea"/>
              <a:cs typeface="+mn-cs"/>
            </a:endParaRPr>
          </a:p>
        </p:txBody>
      </p:sp>
      <p:sp>
        <p:nvSpPr>
          <p:cNvPr id="18451" name="TextBox 21"/>
          <p:cNvSpPr txBox="1">
            <a:spLocks noChangeArrowheads="1"/>
          </p:cNvSpPr>
          <p:nvPr/>
        </p:nvSpPr>
        <p:spPr bwMode="auto">
          <a:xfrm>
            <a:off x="4800600" y="60960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-2CO</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p>
        </p:txBody>
      </p:sp>
      <p:sp>
        <p:nvSpPr>
          <p:cNvPr id="21" name="Right Arrow 20"/>
          <p:cNvSpPr/>
          <p:nvPr/>
        </p:nvSpPr>
        <p:spPr>
          <a:xfrm>
            <a:off x="4343400" y="2971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453" name="TextBox 12"/>
          <p:cNvSpPr txBox="1">
            <a:spLocks noChangeArrowheads="1"/>
          </p:cNvSpPr>
          <p:nvPr/>
        </p:nvSpPr>
        <p:spPr bwMode="auto">
          <a:xfrm>
            <a:off x="4343400" y="2786063"/>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Ether / ∆</a:t>
            </a:r>
          </a:p>
        </p:txBody>
      </p:sp>
    </p:spTree>
    <p:extLst>
      <p:ext uri="{BB962C8B-B14F-4D97-AF65-F5344CB8AC3E}">
        <p14:creationId xmlns:p14="http://schemas.microsoft.com/office/powerpoint/2010/main" val="4152686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sz="2400" dirty="0" smtClean="0">
              <a:latin typeface="Times New Roman" pitchFamily="18" charset="0"/>
              <a:cs typeface="Times New Roman" pitchFamily="18" charset="0"/>
            </a:endParaRPr>
          </a:p>
          <a:p>
            <a:pPr algn="l" eaLnBrk="1" hangingPunct="1">
              <a:buFont typeface="Arial" panose="020B0604020202020204" pitchFamily="34" charset="0"/>
              <a:buChar char="•"/>
              <a:defRPr/>
            </a:pPr>
            <a:r>
              <a:rPr lang="en-US" sz="2400" dirty="0" smtClean="0">
                <a:latin typeface="Times New Roman" pitchFamily="18" charset="0"/>
                <a:cs typeface="Times New Roman" pitchFamily="18" charset="0"/>
              </a:rPr>
              <a:t> From sodium salt of carboxylic acids.</a:t>
            </a:r>
          </a:p>
          <a:p>
            <a:pPr eaLnBrk="1" hangingPunct="1">
              <a:buFont typeface="Arial" charset="0"/>
              <a:buNone/>
              <a:defRPr/>
            </a:pPr>
            <a:r>
              <a:rPr lang="en-US" sz="2400" dirty="0" smtClean="0">
                <a:latin typeface="Times New Roman" pitchFamily="18" charset="0"/>
                <a:cs typeface="Times New Roman" pitchFamily="18" charset="0"/>
              </a:rPr>
              <a:t>RCOOH + </a:t>
            </a:r>
            <a:r>
              <a:rPr lang="en-US" sz="2400" dirty="0" err="1" smtClean="0">
                <a:latin typeface="Times New Roman" pitchFamily="18" charset="0"/>
                <a:cs typeface="Times New Roman" pitchFamily="18" charset="0"/>
              </a:rPr>
              <a:t>NaOH</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RCOONa</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p>
          <a:p>
            <a:pPr eaLnBrk="1" hangingPunct="1">
              <a:buFont typeface="Arial" charset="0"/>
              <a:buNone/>
              <a:defRPr/>
            </a:pPr>
            <a:r>
              <a:rPr lang="en-US" sz="2400" dirty="0" err="1" smtClean="0">
                <a:latin typeface="Times New Roman" pitchFamily="18" charset="0"/>
                <a:cs typeface="Times New Roman" pitchFamily="18" charset="0"/>
              </a:rPr>
              <a:t>RCOONa</a:t>
            </a:r>
            <a:r>
              <a:rPr lang="en-US" sz="2400" dirty="0" smtClean="0">
                <a:latin typeface="Times New Roman" pitchFamily="18" charset="0"/>
                <a:cs typeface="Times New Roman" pitchFamily="18" charset="0"/>
              </a:rPr>
              <a:t>                RH +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CO</a:t>
            </a:r>
            <a:r>
              <a:rPr lang="en-US" sz="2400" baseline="-25000" dirty="0" smtClean="0">
                <a:latin typeface="Times New Roman" pitchFamily="18" charset="0"/>
                <a:cs typeface="Times New Roman" pitchFamily="18" charset="0"/>
              </a:rPr>
              <a:t>3</a:t>
            </a:r>
          </a:p>
          <a:p>
            <a:pPr algn="l">
              <a:buFont typeface="Arial" panose="020B0604020202020204" pitchFamily="34" charset="0"/>
              <a:buChar char="•"/>
              <a:defRPr/>
            </a:pPr>
            <a:r>
              <a:rPr lang="en-US" sz="2800" dirty="0" smtClean="0">
                <a:latin typeface="Times New Roman" pitchFamily="18" charset="0"/>
                <a:cs typeface="Times New Roman" pitchFamily="18" charset="0"/>
              </a:rPr>
              <a:t> By the reduction of alkyl halides.</a:t>
            </a:r>
          </a:p>
          <a:p>
            <a:pPr>
              <a:buFont typeface="Arial" charset="0"/>
              <a:buNone/>
              <a:defRPr/>
            </a:pPr>
            <a:r>
              <a:rPr lang="en-US" sz="2800" dirty="0" smtClean="0">
                <a:latin typeface="Times New Roman" pitchFamily="18" charset="0"/>
                <a:cs typeface="Times New Roman" pitchFamily="18" charset="0"/>
              </a:rPr>
              <a:t> RI                  RH + I</a:t>
            </a:r>
            <a:r>
              <a:rPr lang="en-US" sz="2800" baseline="-25000" dirty="0" smtClean="0">
                <a:latin typeface="Times New Roman" pitchFamily="18" charset="0"/>
                <a:cs typeface="Times New Roman" pitchFamily="18" charset="0"/>
              </a:rPr>
              <a:t>2</a:t>
            </a:r>
          </a:p>
          <a:p>
            <a:pPr>
              <a:buFont typeface="Arial" charset="0"/>
              <a:buNone/>
              <a:defRPr/>
            </a:pPr>
            <a:r>
              <a:rPr lang="en-US" sz="2800" dirty="0" smtClean="0">
                <a:latin typeface="Times New Roman" pitchFamily="18" charset="0"/>
                <a:cs typeface="Times New Roman" pitchFamily="18" charset="0"/>
              </a:rPr>
              <a:t>RI                  RH + I</a:t>
            </a:r>
            <a:r>
              <a:rPr lang="en-US" sz="2800" baseline="-25000" dirty="0" smtClean="0">
                <a:latin typeface="Times New Roman" pitchFamily="18" charset="0"/>
                <a:cs typeface="Times New Roman" pitchFamily="18" charset="0"/>
              </a:rPr>
              <a:t>2</a:t>
            </a:r>
          </a:p>
          <a:p>
            <a:pPr algn="l">
              <a:buFont typeface="Arial" panose="020B0604020202020204" pitchFamily="34" charset="0"/>
              <a:buChar char="•"/>
              <a:defRPr/>
            </a:pPr>
            <a:r>
              <a:rPr lang="en-US" sz="2800" dirty="0" smtClean="0">
                <a:latin typeface="Times New Roman" pitchFamily="18" charset="0"/>
                <a:cs typeface="Times New Roman" pitchFamily="18" charset="0"/>
              </a:rPr>
              <a:t>  By the </a:t>
            </a:r>
            <a:r>
              <a:rPr lang="en-US" sz="2800" dirty="0" err="1" smtClean="0">
                <a:latin typeface="Times New Roman" pitchFamily="18" charset="0"/>
                <a:cs typeface="Times New Roman" pitchFamily="18" charset="0"/>
              </a:rPr>
              <a:t>hydroboration</a:t>
            </a:r>
            <a:r>
              <a:rPr lang="en-US" sz="2800" dirty="0" smtClean="0">
                <a:latin typeface="Times New Roman" pitchFamily="18" charset="0"/>
                <a:cs typeface="Times New Roman" pitchFamily="18" charset="0"/>
              </a:rPr>
              <a:t> of alkenes.</a:t>
            </a:r>
          </a:p>
          <a:p>
            <a:pPr>
              <a:buFont typeface="Arial" charset="0"/>
              <a:buNone/>
              <a:defRPr/>
            </a:pPr>
            <a:r>
              <a:rPr lang="en-US" sz="2800" dirty="0" smtClean="0">
                <a:latin typeface="Times New Roman" pitchFamily="18" charset="0"/>
                <a:cs typeface="Times New Roman" pitchFamily="18" charset="0"/>
              </a:rPr>
              <a:t> RCH=CH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RCH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p>
          <a:p>
            <a:pPr algn="l">
              <a:buFont typeface="Arial" panose="020B0604020202020204" pitchFamily="34" charset="0"/>
              <a:buChar char="•"/>
              <a:defRPr/>
            </a:pPr>
            <a:r>
              <a:rPr lang="en-US" sz="2800" dirty="0" smtClean="0">
                <a:latin typeface="Times New Roman" pitchFamily="18" charset="0"/>
                <a:cs typeface="Times New Roman" pitchFamily="18" charset="0"/>
              </a:rPr>
              <a:t>  Corey-House Synthesis.</a:t>
            </a:r>
          </a:p>
          <a:p>
            <a:pPr>
              <a:buFont typeface="Arial" charset="0"/>
              <a:buNone/>
              <a:defRPr/>
            </a:pPr>
            <a:r>
              <a:rPr lang="en-US" sz="2800" dirty="0" err="1" smtClean="0">
                <a:latin typeface="Times New Roman" pitchFamily="18" charset="0"/>
                <a:cs typeface="Times New Roman" pitchFamily="18" charset="0"/>
              </a:rPr>
              <a:t>RCl</a:t>
            </a:r>
            <a:r>
              <a:rPr lang="en-US" sz="2800" dirty="0" smtClean="0">
                <a:latin typeface="Times New Roman" pitchFamily="18" charset="0"/>
                <a:cs typeface="Times New Roman" pitchFamily="18" charset="0"/>
              </a:rPr>
              <a:t> + 2Li              </a:t>
            </a:r>
            <a:r>
              <a:rPr lang="en-US" sz="2800" dirty="0" err="1" smtClean="0">
                <a:latin typeface="Times New Roman" pitchFamily="18" charset="0"/>
                <a:cs typeface="Times New Roman" pitchFamily="18" charset="0"/>
              </a:rPr>
              <a:t>RLi</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LiCl</a:t>
            </a:r>
            <a:endParaRPr lang="en-US" sz="2800" dirty="0" smtClean="0">
              <a:latin typeface="Times New Roman" pitchFamily="18" charset="0"/>
              <a:cs typeface="Times New Roman" pitchFamily="18" charset="0"/>
            </a:endParaRPr>
          </a:p>
          <a:p>
            <a:pPr>
              <a:buFont typeface="Arial" charset="0"/>
              <a:buNone/>
              <a:defRPr/>
            </a:pPr>
            <a:r>
              <a:rPr lang="en-US" sz="2800" dirty="0" smtClean="0">
                <a:latin typeface="Times New Roman" pitchFamily="18" charset="0"/>
                <a:cs typeface="Times New Roman" pitchFamily="18" charset="0"/>
              </a:rPr>
              <a:t>2RLi + </a:t>
            </a:r>
            <a:r>
              <a:rPr lang="en-US" sz="2800" dirty="0" err="1" smtClean="0">
                <a:latin typeface="Times New Roman" pitchFamily="18" charset="0"/>
                <a:cs typeface="Times New Roman" pitchFamily="18" charset="0"/>
              </a:rPr>
              <a:t>CuCl</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CuLi + </a:t>
            </a:r>
            <a:r>
              <a:rPr lang="en-US" sz="2800" dirty="0" err="1" smtClean="0">
                <a:latin typeface="Times New Roman" pitchFamily="18" charset="0"/>
                <a:cs typeface="Times New Roman" pitchFamily="18" charset="0"/>
              </a:rPr>
              <a:t>LiCl</a:t>
            </a:r>
            <a:endParaRPr lang="en-US" sz="2800" dirty="0" smtClean="0">
              <a:latin typeface="Times New Roman" pitchFamily="18" charset="0"/>
              <a:cs typeface="Times New Roman" pitchFamily="18" charset="0"/>
            </a:endParaRPr>
          </a:p>
          <a:p>
            <a:pPr>
              <a:buFont typeface="Arial" charset="0"/>
              <a:buNone/>
              <a:defRPr/>
            </a:pP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CuLi                   RR’ + </a:t>
            </a:r>
            <a:r>
              <a:rPr lang="en-US" sz="2800" dirty="0" err="1" smtClean="0">
                <a:latin typeface="Times New Roman" pitchFamily="18" charset="0"/>
                <a:cs typeface="Times New Roman" pitchFamily="18" charset="0"/>
              </a:rPr>
              <a:t>RCu</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LiCl</a:t>
            </a:r>
            <a:endParaRPr lang="en-US" sz="2800" dirty="0" smtClean="0">
              <a:latin typeface="Times New Roman" pitchFamily="18" charset="0"/>
              <a:cs typeface="Times New Roman" pitchFamily="18" charset="0"/>
            </a:endParaRP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r>
              <a:rPr lang="en-US" sz="2800" baseline="-25000" dirty="0" smtClean="0">
                <a:latin typeface="Times New Roman" pitchFamily="18" charset="0"/>
                <a:cs typeface="Times New Roman" pitchFamily="18" charset="0"/>
              </a:rPr>
              <a:t>          </a:t>
            </a:r>
          </a:p>
          <a:p>
            <a:pPr>
              <a:buFont typeface="Arial" charset="0"/>
              <a:buNone/>
              <a:defRPr/>
            </a:pPr>
            <a:endParaRPr lang="en-US" sz="2800" baseline="-25000" dirty="0" smtClean="0">
              <a:latin typeface="Times New Roman" pitchFamily="18" charset="0"/>
              <a:cs typeface="Times New Roman" pitchFamily="18" charset="0"/>
            </a:endParaRPr>
          </a:p>
          <a:p>
            <a:pPr>
              <a:buFont typeface="Arial" charset="0"/>
              <a:buNone/>
              <a:defRPr/>
            </a:pPr>
            <a:endParaRPr lang="en-US" sz="2800" baseline="-25000" dirty="0" smtClean="0"/>
          </a:p>
        </p:txBody>
      </p:sp>
      <p:sp>
        <p:nvSpPr>
          <p:cNvPr id="4" name="Right Arrow 3"/>
          <p:cNvSpPr/>
          <p:nvPr/>
        </p:nvSpPr>
        <p:spPr>
          <a:xfrm>
            <a:off x="3657600" y="24384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460" name="TextBox 12"/>
          <p:cNvSpPr txBox="1">
            <a:spLocks noChangeArrowheads="1"/>
          </p:cNvSpPr>
          <p:nvPr/>
        </p:nvSpPr>
        <p:spPr bwMode="auto">
          <a:xfrm>
            <a:off x="3886200" y="2252663"/>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HI, P            </a:t>
            </a:r>
          </a:p>
        </p:txBody>
      </p:sp>
      <p:sp>
        <p:nvSpPr>
          <p:cNvPr id="19461" name="TextBox 12"/>
          <p:cNvSpPr txBox="1">
            <a:spLocks noChangeArrowheads="1"/>
          </p:cNvSpPr>
          <p:nvPr/>
        </p:nvSpPr>
        <p:spPr bwMode="auto">
          <a:xfrm>
            <a:off x="3886200" y="2786063"/>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HI, P</a:t>
            </a:r>
          </a:p>
        </p:txBody>
      </p:sp>
      <p:sp>
        <p:nvSpPr>
          <p:cNvPr id="8" name="Right Arrow 7"/>
          <p:cNvSpPr/>
          <p:nvPr/>
        </p:nvSpPr>
        <p:spPr>
          <a:xfrm>
            <a:off x="3657600" y="2971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ight Arrow 8"/>
          <p:cNvSpPr/>
          <p:nvPr/>
        </p:nvSpPr>
        <p:spPr>
          <a:xfrm>
            <a:off x="2895600" y="3962400"/>
            <a:ext cx="3505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464" name="TextBox 12"/>
          <p:cNvSpPr txBox="1">
            <a:spLocks noChangeArrowheads="1"/>
          </p:cNvSpPr>
          <p:nvPr/>
        </p:nvSpPr>
        <p:spPr bwMode="auto">
          <a:xfrm>
            <a:off x="2971800" y="3700463"/>
            <a:ext cx="411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B</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6</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THF / Propionic acid (reflux)</a:t>
            </a:r>
          </a:p>
        </p:txBody>
      </p:sp>
      <p:sp>
        <p:nvSpPr>
          <p:cNvPr id="19465" name="TextBox 12"/>
          <p:cNvSpPr txBox="1">
            <a:spLocks noChangeArrowheads="1"/>
          </p:cNvSpPr>
          <p:nvPr/>
        </p:nvSpPr>
        <p:spPr bwMode="auto">
          <a:xfrm>
            <a:off x="4191000" y="48006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Ether</a:t>
            </a:r>
          </a:p>
        </p:txBody>
      </p:sp>
      <p:sp>
        <p:nvSpPr>
          <p:cNvPr id="19466" name="TextBox 12"/>
          <p:cNvSpPr txBox="1">
            <a:spLocks noChangeArrowheads="1"/>
          </p:cNvSpPr>
          <p:nvPr/>
        </p:nvSpPr>
        <p:spPr bwMode="auto">
          <a:xfrm>
            <a:off x="3505200" y="5834063"/>
            <a:ext cx="121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R’X</a:t>
            </a:r>
          </a:p>
        </p:txBody>
      </p:sp>
      <p:sp>
        <p:nvSpPr>
          <p:cNvPr id="13" name="Right Arrow 12"/>
          <p:cNvSpPr/>
          <p:nvPr/>
        </p:nvSpPr>
        <p:spPr>
          <a:xfrm>
            <a:off x="3962400" y="50292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ight Arrow 13"/>
          <p:cNvSpPr/>
          <p:nvPr/>
        </p:nvSpPr>
        <p:spPr>
          <a:xfrm>
            <a:off x="3276600" y="6019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ight Arrow 14"/>
          <p:cNvSpPr/>
          <p:nvPr/>
        </p:nvSpPr>
        <p:spPr>
          <a:xfrm>
            <a:off x="3700463" y="1447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470" name="TextBox 12"/>
          <p:cNvSpPr txBox="1">
            <a:spLocks noChangeArrowheads="1"/>
          </p:cNvSpPr>
          <p:nvPr/>
        </p:nvSpPr>
        <p:spPr bwMode="auto">
          <a:xfrm>
            <a:off x="3679825" y="12414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Soda lime</a:t>
            </a:r>
          </a:p>
        </p:txBody>
      </p:sp>
    </p:spTree>
    <p:extLst>
      <p:ext uri="{BB962C8B-B14F-4D97-AF65-F5344CB8AC3E}">
        <p14:creationId xmlns:p14="http://schemas.microsoft.com/office/powerpoint/2010/main" val="3767383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rtlCol="0">
            <a:normAutofit/>
          </a:bodyPr>
          <a:lstStyle/>
          <a:p>
            <a:pPr eaLnBrk="1" fontAlgn="auto" hangingPunct="1">
              <a:spcAft>
                <a:spcPts val="0"/>
              </a:spcAft>
              <a:defRPr/>
            </a:pPr>
            <a:endParaRPr lang="en-US" sz="4000" b="1" dirty="0" smtClean="0">
              <a:latin typeface="Times New Roman" pitchFamily="18" charset="0"/>
              <a:cs typeface="Times New Roman" pitchFamily="18" charset="0"/>
            </a:endParaRPr>
          </a:p>
          <a:p>
            <a:pPr eaLnBrk="1" fontAlgn="auto" hangingPunct="1">
              <a:spcAft>
                <a:spcPts val="0"/>
              </a:spcAft>
              <a:defRPr/>
            </a:pPr>
            <a:r>
              <a:rPr lang="en-US" sz="3600" b="1" dirty="0" smtClean="0">
                <a:latin typeface="Times New Roman" pitchFamily="18" charset="0"/>
                <a:cs typeface="Times New Roman" pitchFamily="18" charset="0"/>
              </a:rPr>
              <a:t>PHYSICAL PROPERTIES OF ALKANES </a:t>
            </a:r>
          </a:p>
          <a:p>
            <a:pPr algn="l" eaLnBrk="1" fontAlgn="auto" hangingPunct="1">
              <a:spcAft>
                <a:spcPts val="0"/>
              </a:spcAft>
              <a:buFont typeface="Arial" panose="020B0604020202020204" pitchFamily="34" charset="0"/>
              <a:buChar char="•"/>
              <a:defRPr/>
            </a:pPr>
            <a:r>
              <a:rPr lang="en-US" sz="2800" dirty="0" smtClean="0">
                <a:latin typeface="Times New Roman" pitchFamily="18" charset="0"/>
                <a:cs typeface="Times New Roman" pitchFamily="18" charset="0"/>
              </a:rPr>
              <a:t>  Lower members gases, in-between liquids and higher waxy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solids.</a:t>
            </a:r>
          </a:p>
          <a:p>
            <a:pPr algn="l" eaLnBrk="1" fontAlgn="auto" hangingPunct="1">
              <a:spcAft>
                <a:spcPts val="0"/>
              </a:spcAft>
              <a:buFont typeface="Arial" panose="020B0604020202020204" pitchFamily="34" charset="0"/>
              <a:buChar char="•"/>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Non-polar in nature, </a:t>
            </a:r>
            <a:r>
              <a:rPr lang="en-GB" sz="2800" dirty="0" smtClean="0">
                <a:latin typeface="Times New Roman" pitchFamily="18" charset="0"/>
                <a:cs typeface="Times New Roman" pitchFamily="18" charset="0"/>
              </a:rPr>
              <a:t>less denser than water. </a:t>
            </a:r>
          </a:p>
          <a:p>
            <a:pPr algn="l" eaLnBrk="1" fontAlgn="auto" hangingPunct="1">
              <a:spcAft>
                <a:spcPts val="0"/>
              </a:spcAft>
              <a:buFont typeface="Arial" panose="020B0604020202020204" pitchFamily="34" charset="0"/>
              <a:buChar char="•"/>
              <a:defRPr/>
            </a:pPr>
            <a:r>
              <a:rPr lang="en-GB" sz="2800" dirty="0">
                <a:latin typeface="Times New Roman" pitchFamily="18" charset="0"/>
                <a:cs typeface="Times New Roman" pitchFamily="18" charset="0"/>
              </a:rPr>
              <a:t> </a:t>
            </a:r>
            <a:r>
              <a:rPr lang="en-GB" sz="2800" dirty="0" smtClean="0">
                <a:latin typeface="Times New Roman" pitchFamily="18" charset="0"/>
                <a:cs typeface="Times New Roman" pitchFamily="18" charset="0"/>
              </a:rPr>
              <a:t> Immiscible with water making two layers but soluble in </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   organic solvents.</a:t>
            </a:r>
          </a:p>
          <a:p>
            <a:pPr algn="l" eaLnBrk="1" fontAlgn="auto" hangingPunct="1">
              <a:spcAft>
                <a:spcPts val="0"/>
              </a:spcAft>
              <a:buFont typeface="Arial" panose="020B0604020202020204" pitchFamily="34" charset="0"/>
              <a:buChar char="•"/>
              <a:defRPr/>
            </a:pPr>
            <a:r>
              <a:rPr lang="en-GB" sz="2800" dirty="0" smtClean="0">
                <a:latin typeface="Times New Roman" pitchFamily="18" charset="0"/>
                <a:cs typeface="Times New Roman" pitchFamily="18" charset="0"/>
              </a:rPr>
              <a:t>  Regular increases in boiling and melting points with  </a:t>
            </a:r>
            <a:br>
              <a:rPr lang="en-GB" sz="2800" dirty="0" smtClean="0">
                <a:latin typeface="Times New Roman" pitchFamily="18" charset="0"/>
                <a:cs typeface="Times New Roman" pitchFamily="18" charset="0"/>
              </a:rPr>
            </a:br>
            <a:r>
              <a:rPr lang="en-GB" sz="2800" dirty="0" smtClean="0">
                <a:latin typeface="Times New Roman" pitchFamily="18" charset="0"/>
                <a:cs typeface="Times New Roman" pitchFamily="18" charset="0"/>
              </a:rPr>
              <a:t>   molecular weight.</a:t>
            </a:r>
            <a:endParaRPr lang="en-US" sz="2800" dirty="0" smtClean="0">
              <a:latin typeface="Times New Roman" pitchFamily="18" charset="0"/>
              <a:cs typeface="Times New Roman" pitchFamily="18" charset="0"/>
            </a:endParaRPr>
          </a:p>
          <a:p>
            <a:pPr algn="l" eaLnBrk="1" fontAlgn="auto" hangingPunct="1">
              <a:spcAft>
                <a:spcPts val="0"/>
              </a:spcAft>
              <a:buFont typeface="Arial" panose="020B0604020202020204" pitchFamily="34" charset="0"/>
              <a:buChar char="•"/>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Specific gravity increases with increase in molecular weight.</a:t>
            </a:r>
            <a:endParaRPr lang="en-US" sz="2800" dirty="0">
              <a:latin typeface="Times New Roman" pitchFamily="18" charset="0"/>
              <a:cs typeface="Times New Roman" pitchFamily="18" charset="0"/>
            </a:endParaRPr>
          </a:p>
          <a:p>
            <a:pPr eaLnBrk="1" fontAlgn="auto" hangingPunct="1">
              <a:spcAft>
                <a:spcPts val="0"/>
              </a:spcAft>
              <a:defRPr/>
            </a:pP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860248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ubtitle 2"/>
          <p:cNvSpPr>
            <a:spLocks noGrp="1"/>
          </p:cNvSpPr>
          <p:nvPr>
            <p:ph type="subTitle" idx="1"/>
          </p:nvPr>
        </p:nvSpPr>
        <p:spPr>
          <a:xfrm>
            <a:off x="0" y="0"/>
            <a:ext cx="9144000" cy="6858000"/>
          </a:xfrm>
        </p:spPr>
        <p:txBody>
          <a:bodyPr/>
          <a:lstStyle/>
          <a:p>
            <a:pPr eaLnBrk="1" hangingPunct="1"/>
            <a:endParaRPr lang="en-US" altLang="en-US" sz="2800" smtClean="0">
              <a:solidFill>
                <a:srgbClr val="FFFFFF"/>
              </a:solidFill>
            </a:endParaRPr>
          </a:p>
          <a:p>
            <a:pPr eaLnBrk="1" hangingPunct="1"/>
            <a:r>
              <a:rPr lang="en-US" altLang="en-US" sz="2800" b="1" smtClean="0">
                <a:solidFill>
                  <a:srgbClr val="FFFFFF"/>
                </a:solidFill>
                <a:latin typeface="Times New Roman" panose="02020603050405020304" pitchFamily="18" charset="0"/>
                <a:cs typeface="Times New Roman" panose="02020603050405020304" pitchFamily="18" charset="0"/>
              </a:rPr>
              <a:t>CHEMICAL PROPERTIES OF ALKANES</a:t>
            </a:r>
          </a:p>
          <a:p>
            <a:pPr algn="l" eaLnBrk="1" hangingPunct="1">
              <a:buFontTx/>
              <a:buChar char="•"/>
            </a:pPr>
            <a:r>
              <a:rPr lang="en-US" altLang="en-US" sz="2800" b="1" smtClean="0">
                <a:solidFill>
                  <a:srgbClr val="FFFFFF"/>
                </a:solidFill>
                <a:latin typeface="Times New Roman" panose="02020603050405020304" pitchFamily="18" charset="0"/>
                <a:cs typeface="Times New Roman" panose="02020603050405020304" pitchFamily="18" charset="0"/>
              </a:rPr>
              <a:t>  </a:t>
            </a:r>
            <a:r>
              <a:rPr lang="en-US" altLang="en-US" sz="2800" smtClean="0">
                <a:solidFill>
                  <a:srgbClr val="FFFFFF"/>
                </a:solidFill>
                <a:latin typeface="Times New Roman" panose="02020603050405020304" pitchFamily="18" charset="0"/>
                <a:cs typeface="Times New Roman" panose="02020603050405020304" pitchFamily="18" charset="0"/>
              </a:rPr>
              <a:t>Combustion.</a:t>
            </a:r>
          </a:p>
          <a:p>
            <a:pPr eaLnBrk="1" hangingPunct="1">
              <a:buFontTx/>
              <a:buNone/>
            </a:pPr>
            <a:r>
              <a:rPr lang="en-US" altLang="en-US" sz="2000" smtClean="0">
                <a:solidFill>
                  <a:srgbClr val="FFFFFF"/>
                </a:solidFill>
                <a:latin typeface="Times New Roman" panose="02020603050405020304" pitchFamily="18" charset="0"/>
                <a:cs typeface="Times New Roman" panose="02020603050405020304" pitchFamily="18" charset="0"/>
              </a:rPr>
              <a:t>C</a:t>
            </a:r>
            <a:r>
              <a:rPr lang="en-US" altLang="en-US" sz="2000" baseline="-25000" smtClean="0">
                <a:solidFill>
                  <a:srgbClr val="FFFFFF"/>
                </a:solidFill>
                <a:latin typeface="Times New Roman" panose="02020603050405020304" pitchFamily="18" charset="0"/>
                <a:cs typeface="Times New Roman" panose="02020603050405020304" pitchFamily="18" charset="0"/>
              </a:rPr>
              <a:t>n</a:t>
            </a:r>
            <a:r>
              <a:rPr lang="en-US" altLang="en-US" sz="2000" smtClean="0">
                <a:solidFill>
                  <a:srgbClr val="FFFFFF"/>
                </a:solidFill>
                <a:latin typeface="Times New Roman" panose="02020603050405020304" pitchFamily="18" charset="0"/>
                <a:cs typeface="Times New Roman" panose="02020603050405020304" pitchFamily="18" charset="0"/>
              </a:rPr>
              <a:t>H</a:t>
            </a:r>
            <a:r>
              <a:rPr lang="en-US" altLang="en-US" sz="2000" baseline="-25000" smtClean="0">
                <a:solidFill>
                  <a:srgbClr val="FFFFFF"/>
                </a:solidFill>
                <a:latin typeface="Times New Roman" panose="02020603050405020304" pitchFamily="18" charset="0"/>
                <a:cs typeface="Times New Roman" panose="02020603050405020304" pitchFamily="18" charset="0"/>
              </a:rPr>
              <a:t>2n+2</a:t>
            </a:r>
            <a:r>
              <a:rPr lang="en-US" altLang="en-US" sz="2000" smtClean="0">
                <a:solidFill>
                  <a:srgbClr val="FFFFFF"/>
                </a:solidFill>
                <a:latin typeface="Times New Roman" panose="02020603050405020304" pitchFamily="18" charset="0"/>
                <a:cs typeface="Times New Roman" panose="02020603050405020304" pitchFamily="18" charset="0"/>
              </a:rPr>
              <a:t> + (3n+1/2) 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 (n+1) 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O + nCO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p>
          <a:p>
            <a:pPr algn="l" eaLnBrk="1" hangingPunct="1">
              <a:buFontTx/>
              <a:buChar char="•"/>
            </a:pPr>
            <a:endParaRPr lang="en-US" altLang="en-US" sz="2400" smtClean="0">
              <a:solidFill>
                <a:srgbClr val="FFFFFF"/>
              </a:solidFill>
              <a:latin typeface="Times New Roman" panose="02020603050405020304" pitchFamily="18" charset="0"/>
              <a:cs typeface="Times New Roman" panose="02020603050405020304" pitchFamily="18" charset="0"/>
            </a:endParaRPr>
          </a:p>
          <a:p>
            <a:pPr algn="l" eaLnBrk="1" hangingPunct="1">
              <a:buFontTx/>
              <a:buChar char="•"/>
            </a:pPr>
            <a:r>
              <a:rPr lang="en-US" altLang="en-US" sz="2800" smtClean="0">
                <a:solidFill>
                  <a:srgbClr val="FFFFFF"/>
                </a:solidFill>
                <a:latin typeface="Times New Roman" panose="02020603050405020304" pitchFamily="18" charset="0"/>
                <a:cs typeface="Times New Roman" panose="02020603050405020304" pitchFamily="18" charset="0"/>
              </a:rPr>
              <a:t>Free radical substitution reactions.</a:t>
            </a:r>
          </a:p>
          <a:p>
            <a:pPr algn="l" eaLnBrk="1" hangingPunct="1">
              <a:buFont typeface="Wingdings" panose="05000000000000000000" pitchFamily="2" charset="2"/>
              <a:buChar char="Ø"/>
            </a:pPr>
            <a:r>
              <a:rPr lang="en-US" altLang="en-US" sz="2400" smtClean="0">
                <a:solidFill>
                  <a:srgbClr val="FFFFFF"/>
                </a:solidFill>
                <a:latin typeface="Times New Roman" panose="02020603050405020304" pitchFamily="18" charset="0"/>
                <a:cs typeface="Times New Roman" panose="02020603050405020304" pitchFamily="18" charset="0"/>
              </a:rPr>
              <a:t>   Nitration.</a:t>
            </a:r>
          </a:p>
          <a:p>
            <a:pPr eaLnBrk="1" hangingPunct="1">
              <a:buFont typeface="Wingdings" panose="05000000000000000000" pitchFamily="2" charset="2"/>
              <a:buNone/>
            </a:pPr>
            <a:r>
              <a:rPr lang="en-US" altLang="en-US" sz="2000" smtClean="0">
                <a:solidFill>
                  <a:srgbClr val="FFFFFF"/>
                </a:solidFill>
                <a:latin typeface="Times New Roman" panose="02020603050405020304" pitchFamily="18" charset="0"/>
                <a:cs typeface="Times New Roman" panose="02020603050405020304" pitchFamily="18" charset="0"/>
              </a:rPr>
              <a:t>RCH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R’ + HNO</a:t>
            </a:r>
            <a:r>
              <a:rPr lang="en-US" altLang="en-US" sz="2000" baseline="-25000" smtClean="0">
                <a:solidFill>
                  <a:srgbClr val="FFFFFF"/>
                </a:solidFill>
                <a:latin typeface="Times New Roman" panose="02020603050405020304" pitchFamily="18" charset="0"/>
                <a:cs typeface="Times New Roman" panose="02020603050405020304" pitchFamily="18" charset="0"/>
              </a:rPr>
              <a:t>3</a:t>
            </a:r>
            <a:r>
              <a:rPr lang="en-US" altLang="en-US" sz="2000" smtClean="0">
                <a:solidFill>
                  <a:srgbClr val="FFFFFF"/>
                </a:solidFill>
                <a:latin typeface="Times New Roman" panose="02020603050405020304" pitchFamily="18" charset="0"/>
                <a:cs typeface="Times New Roman" panose="02020603050405020304" pitchFamily="18" charset="0"/>
              </a:rPr>
              <a:t>                   RNO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 R’CH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NO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 R’NO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 RCH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NO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 RCH(NO</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)R’ </a:t>
            </a:r>
          </a:p>
          <a:p>
            <a:pPr algn="l" eaLnBrk="1" hangingPunct="1">
              <a:buFont typeface="Wingdings" panose="05000000000000000000" pitchFamily="2" charset="2"/>
              <a:buChar char="Ø"/>
            </a:pPr>
            <a:r>
              <a:rPr lang="en-US" altLang="en-US" sz="2400" smtClean="0">
                <a:solidFill>
                  <a:srgbClr val="FFFFFF"/>
                </a:solidFill>
                <a:latin typeface="Times New Roman" panose="02020603050405020304" pitchFamily="18" charset="0"/>
                <a:cs typeface="Times New Roman" panose="02020603050405020304" pitchFamily="18" charset="0"/>
              </a:rPr>
              <a:t> Halogenation.</a:t>
            </a:r>
          </a:p>
          <a:p>
            <a:pPr eaLnBrk="1" hangingPunct="1">
              <a:buFont typeface="Wingdings" panose="05000000000000000000" pitchFamily="2" charset="2"/>
              <a:buNone/>
            </a:pPr>
            <a:r>
              <a:rPr lang="en-US" altLang="en-US" sz="2000" smtClean="0">
                <a:solidFill>
                  <a:srgbClr val="FFFFFF"/>
                </a:solidFill>
                <a:latin typeface="Times New Roman" panose="02020603050405020304" pitchFamily="18" charset="0"/>
                <a:cs typeface="Times New Roman" panose="02020603050405020304" pitchFamily="18" charset="0"/>
              </a:rPr>
              <a:t>CH</a:t>
            </a:r>
            <a:r>
              <a:rPr lang="en-US" altLang="en-US" sz="2000" baseline="-25000" smtClean="0">
                <a:solidFill>
                  <a:srgbClr val="FFFFFF"/>
                </a:solidFill>
                <a:latin typeface="Times New Roman" panose="02020603050405020304" pitchFamily="18" charset="0"/>
                <a:cs typeface="Times New Roman" panose="02020603050405020304" pitchFamily="18" charset="0"/>
              </a:rPr>
              <a:t>4</a:t>
            </a:r>
            <a:r>
              <a:rPr lang="en-US" altLang="en-US" sz="2000" smtClean="0">
                <a:solidFill>
                  <a:srgbClr val="FFFFFF"/>
                </a:solidFill>
                <a:latin typeface="Times New Roman" panose="02020603050405020304" pitchFamily="18" charset="0"/>
                <a:cs typeface="Times New Roman" panose="02020603050405020304" pitchFamily="18" charset="0"/>
              </a:rPr>
              <a:t>                       CH</a:t>
            </a:r>
            <a:r>
              <a:rPr lang="en-US" altLang="en-US" sz="2000" baseline="-25000" smtClean="0">
                <a:solidFill>
                  <a:srgbClr val="FFFFFF"/>
                </a:solidFill>
                <a:latin typeface="Times New Roman" panose="02020603050405020304" pitchFamily="18" charset="0"/>
                <a:cs typeface="Times New Roman" panose="02020603050405020304" pitchFamily="18" charset="0"/>
              </a:rPr>
              <a:t>3</a:t>
            </a:r>
            <a:r>
              <a:rPr lang="en-US" altLang="en-US" sz="2000" smtClean="0">
                <a:solidFill>
                  <a:srgbClr val="FFFFFF"/>
                </a:solidFill>
                <a:latin typeface="Times New Roman" panose="02020603050405020304" pitchFamily="18" charset="0"/>
                <a:cs typeface="Times New Roman" panose="02020603050405020304" pitchFamily="18" charset="0"/>
              </a:rPr>
              <a:t>Cl                    CH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Cl</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                     CHCl</a:t>
            </a:r>
            <a:r>
              <a:rPr lang="en-US" altLang="en-US" sz="2000" baseline="-25000" smtClean="0">
                <a:solidFill>
                  <a:srgbClr val="FFFFFF"/>
                </a:solidFill>
                <a:latin typeface="Times New Roman" panose="02020603050405020304" pitchFamily="18" charset="0"/>
                <a:cs typeface="Times New Roman" panose="02020603050405020304" pitchFamily="18" charset="0"/>
              </a:rPr>
              <a:t>3</a:t>
            </a:r>
            <a:r>
              <a:rPr lang="en-US" altLang="en-US" sz="2000" smtClean="0">
                <a:solidFill>
                  <a:srgbClr val="FFFFFF"/>
                </a:solidFill>
                <a:latin typeface="Times New Roman" panose="02020603050405020304" pitchFamily="18" charset="0"/>
                <a:cs typeface="Times New Roman" panose="02020603050405020304" pitchFamily="18" charset="0"/>
              </a:rPr>
              <a:t>                   CCl</a:t>
            </a:r>
            <a:r>
              <a:rPr lang="en-US" altLang="en-US" sz="2000" baseline="-25000" smtClean="0">
                <a:solidFill>
                  <a:srgbClr val="FFFFFF"/>
                </a:solidFill>
                <a:latin typeface="Times New Roman" panose="02020603050405020304" pitchFamily="18" charset="0"/>
                <a:cs typeface="Times New Roman" panose="02020603050405020304" pitchFamily="18" charset="0"/>
              </a:rPr>
              <a:t>4</a:t>
            </a:r>
          </a:p>
          <a:p>
            <a:pPr algn="l" eaLnBrk="1" hangingPunct="1">
              <a:buFont typeface="Wingdings" panose="05000000000000000000" pitchFamily="2" charset="2"/>
              <a:buChar char="Ø"/>
            </a:pPr>
            <a:r>
              <a:rPr lang="en-US" altLang="en-US" sz="2400" smtClean="0">
                <a:solidFill>
                  <a:srgbClr val="FFFFFF"/>
                </a:solidFill>
                <a:latin typeface="Times New Roman" panose="02020603050405020304" pitchFamily="18" charset="0"/>
                <a:cs typeface="Times New Roman" panose="02020603050405020304" pitchFamily="18" charset="0"/>
              </a:rPr>
              <a:t> Sulfonation.</a:t>
            </a:r>
          </a:p>
          <a:p>
            <a:pPr eaLnBrk="1" hangingPunct="1">
              <a:buFont typeface="Wingdings" panose="05000000000000000000" pitchFamily="2" charset="2"/>
              <a:buNone/>
            </a:pPr>
            <a:r>
              <a:rPr lang="en-US" altLang="en-US" sz="2000" smtClean="0">
                <a:solidFill>
                  <a:srgbClr val="FFFFFF"/>
                </a:solidFill>
                <a:latin typeface="Times New Roman" panose="02020603050405020304" pitchFamily="18" charset="0"/>
                <a:cs typeface="Times New Roman" panose="02020603050405020304" pitchFamily="18" charset="0"/>
              </a:rPr>
              <a:t>RH + 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SO</a:t>
            </a:r>
            <a:r>
              <a:rPr lang="en-US" altLang="en-US" sz="2000" baseline="-25000" smtClean="0">
                <a:solidFill>
                  <a:srgbClr val="FFFFFF"/>
                </a:solidFill>
                <a:latin typeface="Times New Roman" panose="02020603050405020304" pitchFamily="18" charset="0"/>
                <a:cs typeface="Times New Roman" panose="02020603050405020304" pitchFamily="18" charset="0"/>
              </a:rPr>
              <a:t>4</a:t>
            </a:r>
            <a:r>
              <a:rPr lang="en-US" altLang="en-US" sz="2000" smtClean="0">
                <a:solidFill>
                  <a:srgbClr val="FFFFFF"/>
                </a:solidFill>
                <a:latin typeface="Times New Roman" panose="02020603050405020304" pitchFamily="18" charset="0"/>
                <a:cs typeface="Times New Roman" panose="02020603050405020304" pitchFamily="18" charset="0"/>
              </a:rPr>
              <a:t> → RSO</a:t>
            </a:r>
            <a:r>
              <a:rPr lang="en-US" altLang="en-US" sz="2000" baseline="-25000" smtClean="0">
                <a:solidFill>
                  <a:srgbClr val="FFFFFF"/>
                </a:solidFill>
                <a:latin typeface="Times New Roman" panose="02020603050405020304" pitchFamily="18" charset="0"/>
                <a:cs typeface="Times New Roman" panose="02020603050405020304" pitchFamily="18" charset="0"/>
              </a:rPr>
              <a:t>3</a:t>
            </a:r>
            <a:r>
              <a:rPr lang="en-US" altLang="en-US" sz="2000" smtClean="0">
                <a:solidFill>
                  <a:srgbClr val="FFFFFF"/>
                </a:solidFill>
                <a:latin typeface="Times New Roman" panose="02020603050405020304" pitchFamily="18" charset="0"/>
                <a:cs typeface="Times New Roman" panose="02020603050405020304" pitchFamily="18" charset="0"/>
              </a:rPr>
              <a:t>H + H</a:t>
            </a:r>
            <a:r>
              <a:rPr lang="en-US" altLang="en-US" sz="2000" baseline="-25000" smtClean="0">
                <a:solidFill>
                  <a:srgbClr val="FFFFFF"/>
                </a:solidFill>
                <a:latin typeface="Times New Roman" panose="02020603050405020304" pitchFamily="18" charset="0"/>
                <a:cs typeface="Times New Roman" panose="02020603050405020304" pitchFamily="18" charset="0"/>
              </a:rPr>
              <a:t>2</a:t>
            </a:r>
            <a:r>
              <a:rPr lang="en-US" altLang="en-US" sz="2000" smtClean="0">
                <a:solidFill>
                  <a:srgbClr val="FFFFFF"/>
                </a:solidFill>
                <a:latin typeface="Times New Roman" panose="02020603050405020304" pitchFamily="18" charset="0"/>
                <a:cs typeface="Times New Roman" panose="02020603050405020304" pitchFamily="18" charset="0"/>
              </a:rPr>
              <a:t>O</a:t>
            </a:r>
          </a:p>
          <a:p>
            <a:pPr algn="l" eaLnBrk="1" hangingPunct="1"/>
            <a:endParaRPr lang="en-US" altLang="en-US" sz="2400" smtClean="0">
              <a:solidFill>
                <a:srgbClr val="FFFFFF"/>
              </a:solidFill>
              <a:latin typeface="Times New Roman" panose="02020603050405020304" pitchFamily="18" charset="0"/>
              <a:cs typeface="Times New Roman" panose="02020603050405020304" pitchFamily="18" charset="0"/>
            </a:endParaRPr>
          </a:p>
        </p:txBody>
      </p:sp>
      <p:sp>
        <p:nvSpPr>
          <p:cNvPr id="8" name="Right Arrow 7"/>
          <p:cNvSpPr/>
          <p:nvPr/>
        </p:nvSpPr>
        <p:spPr>
          <a:xfrm>
            <a:off x="1981200" y="33528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508" name="TextBox 12"/>
          <p:cNvSpPr txBox="1">
            <a:spLocks noChangeArrowheads="1"/>
          </p:cNvSpPr>
          <p:nvPr/>
        </p:nvSpPr>
        <p:spPr bwMode="auto">
          <a:xfrm>
            <a:off x="2209800" y="314642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450°C</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1509" name="TextBox 12"/>
          <p:cNvSpPr txBox="1">
            <a:spLocks noChangeArrowheads="1"/>
          </p:cNvSpPr>
          <p:nvPr/>
        </p:nvSpPr>
        <p:spPr bwMode="auto">
          <a:xfrm>
            <a:off x="3124200" y="393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Cl</a:t>
            </a:r>
            <a:r>
              <a:rPr kumimoji="0" lang="en-US" altLang="en-US" sz="14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/UV light</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 name="Right Arrow 7"/>
          <p:cNvSpPr/>
          <p:nvPr/>
        </p:nvSpPr>
        <p:spPr>
          <a:xfrm>
            <a:off x="1143000" y="41910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511" name="TextBox 12"/>
          <p:cNvSpPr txBox="1">
            <a:spLocks noChangeArrowheads="1"/>
          </p:cNvSpPr>
          <p:nvPr/>
        </p:nvSpPr>
        <p:spPr bwMode="auto">
          <a:xfrm>
            <a:off x="5105400" y="393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Cl</a:t>
            </a:r>
            <a:r>
              <a:rPr kumimoji="0" lang="en-US" altLang="en-US" sz="14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/UV light</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1512" name="TextBox 12"/>
          <p:cNvSpPr txBox="1">
            <a:spLocks noChangeArrowheads="1"/>
          </p:cNvSpPr>
          <p:nvPr/>
        </p:nvSpPr>
        <p:spPr bwMode="auto">
          <a:xfrm>
            <a:off x="1066800" y="393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Cl</a:t>
            </a:r>
            <a:r>
              <a:rPr kumimoji="0" lang="en-US" altLang="en-US" sz="14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/UV light </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21513" name="TextBox 12"/>
          <p:cNvSpPr txBox="1">
            <a:spLocks noChangeArrowheads="1"/>
          </p:cNvSpPr>
          <p:nvPr/>
        </p:nvSpPr>
        <p:spPr bwMode="auto">
          <a:xfrm>
            <a:off x="7010400" y="3962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Cl</a:t>
            </a:r>
            <a:r>
              <a:rPr kumimoji="0" lang="en-US" altLang="en-US" sz="14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/UV light  </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
        <p:nvSpPr>
          <p:cNvPr id="4" name="Right Arrow 7"/>
          <p:cNvSpPr/>
          <p:nvPr/>
        </p:nvSpPr>
        <p:spPr>
          <a:xfrm>
            <a:off x="7086600" y="41910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ight Arrow 7"/>
          <p:cNvSpPr/>
          <p:nvPr/>
        </p:nvSpPr>
        <p:spPr>
          <a:xfrm>
            <a:off x="5257800" y="4191000"/>
            <a:ext cx="914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ight Arrow 7"/>
          <p:cNvSpPr/>
          <p:nvPr/>
        </p:nvSpPr>
        <p:spPr>
          <a:xfrm>
            <a:off x="3200400" y="4191000"/>
            <a:ext cx="96202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94287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b="1" dirty="0" smtClean="0">
              <a:latin typeface="Times New Roman" pitchFamily="18" charset="0"/>
              <a:cs typeface="Times New Roman" pitchFamily="18" charset="0"/>
            </a:endParaRPr>
          </a:p>
          <a:p>
            <a:pPr>
              <a:buFont typeface="Arial" charset="0"/>
              <a:buNone/>
              <a:defRPr/>
            </a:pPr>
            <a:r>
              <a:rPr lang="en-US" b="1" dirty="0" smtClean="0">
                <a:latin typeface="Times New Roman" pitchFamily="18" charset="0"/>
                <a:cs typeface="Times New Roman" pitchFamily="18" charset="0"/>
              </a:rPr>
              <a:t>CHARACTERISTICS OF </a:t>
            </a:r>
          </a:p>
          <a:p>
            <a:pPr>
              <a:buFont typeface="Arial" charset="0"/>
              <a:buNone/>
              <a:defRPr/>
            </a:pPr>
            <a:r>
              <a:rPr lang="en-US" b="1" dirty="0" smtClean="0">
                <a:latin typeface="Times New Roman" pitchFamily="18" charset="0"/>
                <a:cs typeface="Times New Roman" pitchFamily="18" charset="0"/>
              </a:rPr>
              <a:t>UNSATURATED HYDROCARBONS</a:t>
            </a:r>
          </a:p>
          <a:p>
            <a:pPr lvl="2" algn="l">
              <a:buFont typeface="Arial" panose="020B0604020202020204" pitchFamily="34" charset="0"/>
              <a:buChar char="•"/>
              <a:defRPr/>
            </a:pPr>
            <a:endParaRPr lang="en-US" sz="2800" dirty="0" smtClean="0">
              <a:latin typeface="Times New Roman" pitchFamily="18" charset="0"/>
              <a:cs typeface="Times New Roman" pitchFamily="18" charset="0"/>
            </a:endParaRPr>
          </a:p>
          <a:p>
            <a:pPr lvl="2" algn="l">
              <a:buFont typeface="Arial" panose="020B0604020202020204" pitchFamily="34" charset="0"/>
              <a:buChar char="•"/>
              <a:defRPr/>
            </a:pPr>
            <a:r>
              <a:rPr lang="en-US" sz="2800" dirty="0" smtClean="0">
                <a:latin typeface="Times New Roman" pitchFamily="18" charset="0"/>
                <a:cs typeface="Times New Roman" pitchFamily="18" charset="0"/>
              </a:rPr>
              <a:t>   General formula C</a:t>
            </a:r>
            <a:r>
              <a:rPr lang="en-US" sz="2800" baseline="-25000"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H</a:t>
            </a:r>
            <a:r>
              <a:rPr lang="en-US" sz="2800" baseline="-25000" dirty="0" smtClean="0">
                <a:latin typeface="Times New Roman" pitchFamily="18" charset="0"/>
                <a:cs typeface="Times New Roman" pitchFamily="18" charset="0"/>
              </a:rPr>
              <a:t>2n</a:t>
            </a:r>
            <a:r>
              <a:rPr lang="en-US" sz="2800" dirty="0" smtClean="0">
                <a:latin typeface="Times New Roman" pitchFamily="18" charset="0"/>
                <a:cs typeface="Times New Roman" pitchFamily="18" charset="0"/>
              </a:rPr>
              <a:t>. </a:t>
            </a:r>
          </a:p>
          <a:p>
            <a:pPr lvl="2" algn="l">
              <a:buFont typeface="Arial" panose="020B0604020202020204" pitchFamily="34" charset="0"/>
              <a:buChar char="•"/>
              <a:defRPr/>
            </a:pPr>
            <a:r>
              <a:rPr lang="en-US" sz="2800" dirty="0" smtClean="0">
                <a:latin typeface="Times New Roman" pitchFamily="18" charset="0"/>
                <a:cs typeface="Times New Roman" pitchFamily="18" charset="0"/>
              </a:rPr>
              <a:t>   Presence of double or triple bonds in between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different carbon atoms.</a:t>
            </a:r>
          </a:p>
          <a:p>
            <a:pPr lvl="2" algn="l">
              <a:buFont typeface="Arial" panose="020B0604020202020204" pitchFamily="34" charset="0"/>
              <a:buChar char="•"/>
              <a:defRPr/>
            </a:pPr>
            <a:r>
              <a:rPr lang="en-US" sz="2800" dirty="0" smtClean="0">
                <a:latin typeface="Times New Roman" pitchFamily="18" charset="0"/>
                <a:cs typeface="Times New Roman" pitchFamily="18" charset="0"/>
              </a:rPr>
              <a:t>   Straight or branched chain molecules.</a:t>
            </a:r>
          </a:p>
          <a:p>
            <a:pPr lvl="2" algn="l">
              <a:buFont typeface="Arial" panose="020B0604020202020204" pitchFamily="34" charset="0"/>
              <a:buChar char="•"/>
              <a:defRPr/>
            </a:pPr>
            <a:r>
              <a:rPr lang="en-US" sz="2800" dirty="0" smtClean="0">
                <a:latin typeface="Times New Roman" pitchFamily="18" charset="0"/>
                <a:cs typeface="Times New Roman" pitchFamily="18" charset="0"/>
              </a:rPr>
              <a:t>   sp</a:t>
            </a:r>
            <a:r>
              <a:rPr lang="en-US" sz="2800" baseline="30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hybridized.</a:t>
            </a:r>
          </a:p>
          <a:p>
            <a:pPr lvl="2" algn="l">
              <a:buFont typeface="Arial" panose="020B0604020202020204" pitchFamily="34" charset="0"/>
              <a:buChar char="•"/>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Trigonal</a:t>
            </a:r>
            <a:r>
              <a:rPr lang="en-US" sz="2800" dirty="0" smtClean="0">
                <a:latin typeface="Times New Roman" pitchFamily="18" charset="0"/>
                <a:cs typeface="Times New Roman" pitchFamily="18" charset="0"/>
              </a:rPr>
              <a:t> planar in shape.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68225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PREPARATION OF ALKENES</a:t>
            </a:r>
          </a:p>
          <a:p>
            <a:pPr>
              <a:buFont typeface="Arial" charset="0"/>
              <a:buNone/>
              <a:defRPr/>
            </a:pPr>
            <a:endParaRPr lang="en-US" b="1" dirty="0" smtClean="0">
              <a:latin typeface="Times New Roman" pitchFamily="18" charset="0"/>
              <a:cs typeface="Times New Roman" pitchFamily="18" charset="0"/>
            </a:endParaRPr>
          </a:p>
          <a:p>
            <a:pPr algn="l">
              <a:buFont typeface="Arial" panose="020B0604020202020204" pitchFamily="34" charset="0"/>
              <a:buChar char="•"/>
              <a:defRPr/>
            </a:pPr>
            <a:r>
              <a:rPr lang="en-US" sz="2800" dirty="0" smtClean="0">
                <a:latin typeface="Times New Roman" pitchFamily="18" charset="0"/>
                <a:cs typeface="Times New Roman" pitchFamily="18" charset="0"/>
              </a:rPr>
              <a:t> By the dehydration of alcohols.</a:t>
            </a:r>
          </a:p>
          <a:p>
            <a:pPr>
              <a:buFont typeface="Arial" charset="0"/>
              <a:buNone/>
              <a:defRPr/>
            </a:pPr>
            <a:r>
              <a:rPr lang="en-US" sz="2800" dirty="0" smtClean="0">
                <a:latin typeface="Times New Roman" pitchFamily="18" charset="0"/>
                <a:cs typeface="Times New Roman" pitchFamily="18" charset="0"/>
              </a:rPr>
              <a:t>C</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H</a:t>
            </a:r>
            <a:r>
              <a:rPr lang="en-US" sz="2800" baseline="-25000" dirty="0" smtClean="0">
                <a:latin typeface="Times New Roman" pitchFamily="18" charset="0"/>
                <a:cs typeface="Times New Roman" pitchFamily="18" charset="0"/>
              </a:rPr>
              <a:t>5</a:t>
            </a:r>
            <a:r>
              <a:rPr lang="en-US" sz="2800" dirty="0" smtClean="0">
                <a:latin typeface="Times New Roman" pitchFamily="18" charset="0"/>
                <a:cs typeface="Times New Roman" pitchFamily="18" charset="0"/>
              </a:rPr>
              <a:t>OH                       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p>
          <a:p>
            <a:pPr>
              <a:buFont typeface="Arial" charset="0"/>
              <a:buNone/>
              <a:defRPr/>
            </a:pP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OH                      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p>
          <a:p>
            <a:pPr>
              <a:buFont typeface="Arial" charset="0"/>
              <a:buNone/>
              <a:defRPr/>
            </a:pP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COH                       (CH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C=CH</a:t>
            </a:r>
            <a:r>
              <a:rPr lang="en-US" sz="2800" baseline="-25000" dirty="0" smtClean="0">
                <a:latin typeface="Times New Roman" pitchFamily="18" charset="0"/>
                <a:cs typeface="Times New Roman" pitchFamily="18" charset="0"/>
              </a:rPr>
              <a:t>2</a:t>
            </a:r>
          </a:p>
          <a:p>
            <a:pPr algn="l">
              <a:buFont typeface="Arial" charset="0"/>
              <a:buNone/>
              <a:defRPr/>
            </a:pPr>
            <a:r>
              <a:rPr lang="en-US" sz="2400" dirty="0" smtClean="0">
                <a:latin typeface="Times New Roman" pitchFamily="18" charset="0"/>
                <a:cs typeface="Times New Roman" pitchFamily="18" charset="0"/>
              </a:rPr>
              <a:t>(*Elimination according to </a:t>
            </a:r>
            <a:r>
              <a:rPr lang="en-US" sz="2400" dirty="0" err="1" smtClean="0">
                <a:latin typeface="Times New Roman" pitchFamily="18" charset="0"/>
                <a:cs typeface="Times New Roman" pitchFamily="18" charset="0"/>
              </a:rPr>
              <a:t>Saytzeff’s</a:t>
            </a:r>
            <a:r>
              <a:rPr lang="en-US" sz="2400" dirty="0" smtClean="0">
                <a:latin typeface="Times New Roman" pitchFamily="18" charset="0"/>
                <a:cs typeface="Times New Roman" pitchFamily="18" charset="0"/>
              </a:rPr>
              <a:t> rule).</a:t>
            </a:r>
          </a:p>
          <a:p>
            <a:pPr algn="l">
              <a:buFont typeface="Arial" panose="020B0604020202020204" pitchFamily="34" charset="0"/>
              <a:buChar char="•"/>
              <a:defRPr/>
            </a:pPr>
            <a:r>
              <a:rPr lang="en-US" sz="2800" dirty="0" smtClean="0">
                <a:latin typeface="Times New Roman" pitchFamily="18" charset="0"/>
                <a:cs typeface="Times New Roman" pitchFamily="18" charset="0"/>
              </a:rPr>
              <a:t> By the </a:t>
            </a:r>
            <a:r>
              <a:rPr lang="en-US" sz="2800" dirty="0" err="1" smtClean="0">
                <a:latin typeface="Times New Roman" pitchFamily="18" charset="0"/>
                <a:cs typeface="Times New Roman" pitchFamily="18" charset="0"/>
              </a:rPr>
              <a:t>dehydrohalogenation</a:t>
            </a:r>
            <a:r>
              <a:rPr lang="en-US" sz="2800" dirty="0" smtClean="0">
                <a:latin typeface="Times New Roman" pitchFamily="18" charset="0"/>
                <a:cs typeface="Times New Roman" pitchFamily="18" charset="0"/>
              </a:rPr>
              <a:t> of alkenes.</a:t>
            </a:r>
          </a:p>
          <a:p>
            <a:pPr>
              <a:buFont typeface="Arial" charset="0"/>
              <a:buNone/>
              <a:defRPr/>
            </a:pPr>
            <a:r>
              <a:rPr lang="en-US" sz="2800" dirty="0" smtClean="0">
                <a:latin typeface="Times New Roman" pitchFamily="18" charset="0"/>
                <a:cs typeface="Times New Roman" pitchFamily="18" charset="0"/>
              </a:rPr>
              <a:t> 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Br                   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Br</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p>
          <a:p>
            <a:pPr algn="l">
              <a:buFont typeface="Arial" panose="020B0604020202020204" pitchFamily="34" charset="0"/>
              <a:buChar char="•"/>
              <a:defRPr/>
            </a:pPr>
            <a:r>
              <a:rPr lang="en-US" sz="2800" dirty="0" smtClean="0">
                <a:latin typeface="Times New Roman" pitchFamily="18" charset="0"/>
                <a:cs typeface="Times New Roman" pitchFamily="18" charset="0"/>
              </a:rPr>
              <a:t> By the </a:t>
            </a:r>
            <a:r>
              <a:rPr lang="en-US" sz="2800" dirty="0" err="1" smtClean="0">
                <a:latin typeface="Times New Roman" pitchFamily="18" charset="0"/>
                <a:cs typeface="Times New Roman" pitchFamily="18" charset="0"/>
              </a:rPr>
              <a:t>dehalogenation</a:t>
            </a:r>
            <a:r>
              <a:rPr lang="en-US" sz="2800" dirty="0" smtClean="0">
                <a:latin typeface="Times New Roman" pitchFamily="18" charset="0"/>
                <a:cs typeface="Times New Roman" pitchFamily="18" charset="0"/>
              </a:rPr>
              <a:t> of vicinal </a:t>
            </a:r>
            <a:r>
              <a:rPr lang="en-US" sz="2800" dirty="0" err="1" smtClean="0">
                <a:latin typeface="Times New Roman" pitchFamily="18" charset="0"/>
                <a:cs typeface="Times New Roman" pitchFamily="18" charset="0"/>
              </a:rPr>
              <a:t>dihalides</a:t>
            </a:r>
            <a:r>
              <a:rPr lang="en-US" sz="2800" dirty="0" smtClean="0">
                <a:latin typeface="Times New Roman" pitchFamily="18" charset="0"/>
                <a:cs typeface="Times New Roman" pitchFamily="18" charset="0"/>
              </a:rPr>
              <a:t>.</a:t>
            </a:r>
          </a:p>
          <a:p>
            <a:pPr>
              <a:buFont typeface="Arial" charset="0"/>
              <a:buNone/>
              <a:defRPr/>
            </a:pPr>
            <a:r>
              <a:rPr lang="en-US" sz="2800" dirty="0" smtClean="0">
                <a:latin typeface="Times New Roman" pitchFamily="18" charset="0"/>
                <a:cs typeface="Times New Roman" pitchFamily="18" charset="0"/>
              </a:rPr>
              <a:t> 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Br-CH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Br                    CH</a:t>
            </a:r>
            <a:r>
              <a:rPr lang="en-US" sz="24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ZnBr</a:t>
            </a:r>
            <a:r>
              <a:rPr lang="en-US" sz="2800" baseline="-25000" dirty="0" smtClean="0">
                <a:latin typeface="Times New Roman" pitchFamily="18" charset="0"/>
                <a:cs typeface="Times New Roman" pitchFamily="18" charset="0"/>
              </a:rPr>
              <a:t>2</a:t>
            </a:r>
          </a:p>
          <a:p>
            <a:pPr algn="l">
              <a:buFont typeface="Arial" charset="0"/>
              <a:buNone/>
              <a:defRPr/>
            </a:pPr>
            <a:r>
              <a:rPr lang="en-US" sz="2800" dirty="0" smtClean="0">
                <a:latin typeface="Times New Roman" pitchFamily="18" charset="0"/>
                <a:cs typeface="Times New Roman" pitchFamily="18" charset="0"/>
              </a:rPr>
              <a:t>        </a:t>
            </a:r>
          </a:p>
          <a:p>
            <a:pPr>
              <a:buFont typeface="Arial" charset="0"/>
              <a:buNone/>
              <a:defRPr/>
            </a:pPr>
            <a:endParaRPr lang="en-US" b="1" dirty="0">
              <a:latin typeface="Times New Roman" pitchFamily="18" charset="0"/>
              <a:cs typeface="Times New Roman" pitchFamily="18" charset="0"/>
            </a:endParaRPr>
          </a:p>
        </p:txBody>
      </p:sp>
      <p:sp>
        <p:nvSpPr>
          <p:cNvPr id="4" name="Right Arrow 3"/>
          <p:cNvSpPr/>
          <p:nvPr/>
        </p:nvSpPr>
        <p:spPr>
          <a:xfrm>
            <a:off x="3352800" y="19050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700" name="TextBox 12"/>
          <p:cNvSpPr txBox="1">
            <a:spLocks noChangeArrowheads="1"/>
          </p:cNvSpPr>
          <p:nvPr/>
        </p:nvSpPr>
        <p:spPr bwMode="auto">
          <a:xfrm>
            <a:off x="3276600" y="16430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SO</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4</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160°C</a:t>
            </a:r>
          </a:p>
        </p:txBody>
      </p:sp>
      <p:sp>
        <p:nvSpPr>
          <p:cNvPr id="7" name="Right Arrow 6"/>
          <p:cNvSpPr/>
          <p:nvPr/>
        </p:nvSpPr>
        <p:spPr>
          <a:xfrm>
            <a:off x="3124200" y="43434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702" name="TextBox 12"/>
          <p:cNvSpPr txBox="1">
            <a:spLocks noChangeArrowheads="1"/>
          </p:cNvSpPr>
          <p:nvPr/>
        </p:nvSpPr>
        <p:spPr bwMode="auto">
          <a:xfrm>
            <a:off x="3200400" y="40814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Alc. KOH / ∆</a:t>
            </a:r>
          </a:p>
        </p:txBody>
      </p:sp>
      <p:sp>
        <p:nvSpPr>
          <p:cNvPr id="29703" name="TextBox 12"/>
          <p:cNvSpPr txBox="1">
            <a:spLocks noChangeArrowheads="1"/>
          </p:cNvSpPr>
          <p:nvPr/>
        </p:nvSpPr>
        <p:spPr bwMode="auto">
          <a:xfrm>
            <a:off x="3581400" y="21764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SO</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4</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180°C</a:t>
            </a:r>
          </a:p>
        </p:txBody>
      </p:sp>
      <p:sp>
        <p:nvSpPr>
          <p:cNvPr id="10" name="Right Arrow 9"/>
          <p:cNvSpPr/>
          <p:nvPr/>
        </p:nvSpPr>
        <p:spPr>
          <a:xfrm>
            <a:off x="3657600" y="24384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ight Arrow 10"/>
          <p:cNvSpPr/>
          <p:nvPr/>
        </p:nvSpPr>
        <p:spPr>
          <a:xfrm>
            <a:off x="3810000" y="28956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706" name="TextBox 12"/>
          <p:cNvSpPr txBox="1">
            <a:spLocks noChangeArrowheads="1"/>
          </p:cNvSpPr>
          <p:nvPr/>
        </p:nvSpPr>
        <p:spPr bwMode="auto">
          <a:xfrm>
            <a:off x="3810000" y="26670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2</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SO</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4</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85°C</a:t>
            </a:r>
          </a:p>
        </p:txBody>
      </p:sp>
      <p:sp>
        <p:nvSpPr>
          <p:cNvPr id="29707" name="TextBox 12"/>
          <p:cNvSpPr txBox="1">
            <a:spLocks noChangeArrowheads="1"/>
          </p:cNvSpPr>
          <p:nvPr/>
        </p:nvSpPr>
        <p:spPr bwMode="auto">
          <a:xfrm>
            <a:off x="3581400" y="51482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Zn / CH</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3</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COOH</a:t>
            </a:r>
          </a:p>
        </p:txBody>
      </p:sp>
      <p:sp>
        <p:nvSpPr>
          <p:cNvPr id="14" name="Right Arrow 13"/>
          <p:cNvSpPr/>
          <p:nvPr/>
        </p:nvSpPr>
        <p:spPr>
          <a:xfrm>
            <a:off x="3657600" y="54102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52411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87450" y="260350"/>
            <a:ext cx="7354888" cy="1143000"/>
          </a:xfrm>
        </p:spPr>
        <p:txBody>
          <a:bodyPr/>
          <a:lstStyle/>
          <a:p>
            <a:pPr eaLnBrk="1" hangingPunct="1">
              <a:defRPr/>
            </a:pPr>
            <a:r>
              <a:rPr lang="en-US" sz="3400" b="1" dirty="0" smtClean="0">
                <a:solidFill>
                  <a:schemeClr val="accent1">
                    <a:lumMod val="50000"/>
                  </a:schemeClr>
                </a:solidFill>
                <a:effectLst>
                  <a:outerShdw blurRad="38100" dist="38100" dir="2700000" algn="tl">
                    <a:srgbClr val="C0C0C0"/>
                  </a:outerShdw>
                </a:effectLst>
              </a:rPr>
              <a:t>Fractional Distillation of Petroleum</a:t>
            </a:r>
          </a:p>
        </p:txBody>
      </p:sp>
      <p:sp>
        <p:nvSpPr>
          <p:cNvPr id="14339" name="Rectangle 3"/>
          <p:cNvSpPr>
            <a:spLocks noGrp="1" noChangeArrowheads="1"/>
          </p:cNvSpPr>
          <p:nvPr>
            <p:ph type="body" sz="half" idx="1"/>
          </p:nvPr>
        </p:nvSpPr>
        <p:spPr>
          <a:xfrm>
            <a:off x="395288" y="2060575"/>
            <a:ext cx="8424862" cy="3529013"/>
          </a:xfrm>
        </p:spPr>
        <p:txBody>
          <a:bodyPr/>
          <a:lstStyle/>
          <a:p>
            <a:pPr eaLnBrk="1" hangingPunct="1">
              <a:defRPr/>
            </a:pPr>
            <a:r>
              <a:rPr lang="en-US" dirty="0" smtClean="0">
                <a:solidFill>
                  <a:srgbClr val="00B0F0"/>
                </a:solidFill>
              </a:rPr>
              <a:t>Petroleum can be separated into different fractions by fractional distillation.</a:t>
            </a:r>
          </a:p>
          <a:p>
            <a:pPr eaLnBrk="1" hangingPunct="1">
              <a:defRPr/>
            </a:pPr>
            <a:endParaRPr lang="en-US" dirty="0" smtClean="0"/>
          </a:p>
          <a:p>
            <a:pPr eaLnBrk="1" hangingPunct="1">
              <a:defRPr/>
            </a:pPr>
            <a:r>
              <a:rPr lang="en-US" dirty="0" smtClean="0">
                <a:solidFill>
                  <a:schemeClr val="accent6">
                    <a:lumMod val="75000"/>
                  </a:schemeClr>
                </a:solidFill>
              </a:rPr>
              <a:t>This separation can take place because petroleum is a mixture of substances with different boiling points. </a:t>
            </a:r>
          </a:p>
        </p:txBody>
      </p:sp>
      <p:pic>
        <p:nvPicPr>
          <p:cNvPr id="33796" name="Picture 7" descr="oil_barrel">
            <a:hlinkClick r:id="rId2"/>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23850" y="333375"/>
            <a:ext cx="698500" cy="1104900"/>
          </a:xfrm>
        </p:spPr>
      </p:pic>
    </p:spTree>
    <p:extLst>
      <p:ext uri="{BB962C8B-B14F-4D97-AF65-F5344CB8AC3E}">
        <p14:creationId xmlns:p14="http://schemas.microsoft.com/office/powerpoint/2010/main" val="471998950"/>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buFont typeface="Arial" panose="020B0604020202020204" pitchFamily="34" charset="0"/>
              <a:buChar char="•"/>
              <a:defRPr/>
            </a:pPr>
            <a:endParaRPr lang="en-US" b="1" dirty="0" smtClean="0">
              <a:latin typeface="Times New Roman" pitchFamily="18" charset="0"/>
              <a:cs typeface="Times New Roman" pitchFamily="18" charset="0"/>
            </a:endParaRPr>
          </a:p>
          <a:p>
            <a:pPr algn="l">
              <a:buFont typeface="Arial" panose="020B0604020202020204" pitchFamily="34" charset="0"/>
              <a:buChar char="•"/>
              <a:defRP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By Cracking.</a:t>
            </a:r>
          </a:p>
          <a:p>
            <a:pPr>
              <a:buFont typeface="Arial" charset="0"/>
              <a:buNone/>
              <a:defRPr/>
            </a:pP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CH</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CH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=CH-CH</a:t>
            </a:r>
            <a:r>
              <a:rPr lang="en-US" baseline="-25000" dirty="0" smtClean="0">
                <a:latin typeface="Times New Roman" pitchFamily="18" charset="0"/>
                <a:cs typeface="Times New Roman" pitchFamily="18" charset="0"/>
              </a:rPr>
              <a:t>3</a:t>
            </a:r>
          </a:p>
          <a:p>
            <a:pPr>
              <a:buFont typeface="Arial" charset="0"/>
              <a:buNone/>
              <a:defRPr/>
            </a:pPr>
            <a:r>
              <a:rPr lang="en-US" dirty="0" smtClean="0">
                <a:latin typeface="Times New Roman" pitchFamily="18" charset="0"/>
                <a:cs typeface="Times New Roman" pitchFamily="18" charset="0"/>
              </a:rPr>
              <a:t>                                                    CH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CH</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CH</a:t>
            </a:r>
            <a:r>
              <a:rPr lang="en-US" baseline="-25000" dirty="0" smtClean="0">
                <a:latin typeface="Times New Roman" pitchFamily="18" charset="0"/>
                <a:cs typeface="Times New Roman" pitchFamily="18" charset="0"/>
              </a:rPr>
              <a:t>3</a:t>
            </a:r>
            <a:endParaRPr lang="en-US" b="1" dirty="0" smtClean="0">
              <a:latin typeface="Times New Roman" pitchFamily="18" charset="0"/>
              <a:cs typeface="Times New Roman" pitchFamily="18" charset="0"/>
            </a:endParaRPr>
          </a:p>
          <a:p>
            <a:pPr algn="l">
              <a:buFont typeface="Arial" panose="020B0604020202020204" pitchFamily="34" charset="0"/>
              <a:buChar char="•"/>
              <a:defRP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By the controlled hydrogenation of alkynes.</a:t>
            </a:r>
          </a:p>
          <a:p>
            <a:pPr>
              <a:buFont typeface="Arial" charset="0"/>
              <a:buNone/>
              <a:defRPr/>
            </a:pPr>
            <a:r>
              <a:rPr lang="en-US" dirty="0" smtClean="0">
                <a:latin typeface="Times New Roman" pitchFamily="18" charset="0"/>
                <a:cs typeface="Times New Roman" pitchFamily="18" charset="0"/>
              </a:rPr>
              <a:t>RC</a:t>
            </a:r>
            <a:r>
              <a:rPr lang="en-US" dirty="0" smtClean="0">
                <a:latin typeface="Times New Roman"/>
                <a:cs typeface="Times New Roman"/>
              </a:rPr>
              <a:t>≡CH + H</a:t>
            </a:r>
            <a:r>
              <a:rPr lang="en-US" baseline="-25000" dirty="0" smtClean="0">
                <a:latin typeface="Times New Roman"/>
                <a:cs typeface="Times New Roman"/>
              </a:rPr>
              <a:t>2</a:t>
            </a:r>
            <a:r>
              <a:rPr lang="en-US" dirty="0" smtClean="0">
                <a:latin typeface="Times New Roman"/>
                <a:cs typeface="Times New Roman"/>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RCH=CH</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p:txBody>
      </p:sp>
      <p:sp>
        <p:nvSpPr>
          <p:cNvPr id="30723" name="TextBox 12"/>
          <p:cNvSpPr txBox="1">
            <a:spLocks noChangeArrowheads="1"/>
          </p:cNvSpPr>
          <p:nvPr/>
        </p:nvSpPr>
        <p:spPr bwMode="auto">
          <a:xfrm>
            <a:off x="3657600" y="2862263"/>
            <a:ext cx="2514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Pd-CaCO</a:t>
            </a:r>
            <a:r>
              <a:rPr kumimoji="0" lang="en-US" altLang="en-US" sz="1600" b="0" i="0" u="none" strike="noStrike" kern="1200" cap="none" spc="0" normalizeH="0" baseline="-25000" noProof="0" smtClean="0">
                <a:ln>
                  <a:noFill/>
                </a:ln>
                <a:solidFill>
                  <a:prstClr val="white"/>
                </a:solidFill>
                <a:effectLst/>
                <a:uLnTx/>
                <a:uFillTx/>
                <a:latin typeface="Arial" panose="020B0604020202020204" pitchFamily="34" charset="0"/>
                <a:ea typeface="+mn-ea"/>
                <a:cs typeface="+mn-cs"/>
              </a:rPr>
              <a:t>3</a:t>
            </a: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 quinoline</a:t>
            </a:r>
          </a:p>
        </p:txBody>
      </p:sp>
      <p:sp>
        <p:nvSpPr>
          <p:cNvPr id="5" name="Right Arrow 4"/>
          <p:cNvSpPr/>
          <p:nvPr/>
        </p:nvSpPr>
        <p:spPr>
          <a:xfrm>
            <a:off x="3962400" y="31242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ight Arrow 5"/>
          <p:cNvSpPr/>
          <p:nvPr/>
        </p:nvSpPr>
        <p:spPr>
          <a:xfrm>
            <a:off x="3810000" y="14478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726" name="TextBox 12"/>
          <p:cNvSpPr txBox="1">
            <a:spLocks noChangeArrowheads="1"/>
          </p:cNvSpPr>
          <p:nvPr/>
        </p:nvSpPr>
        <p:spPr bwMode="auto">
          <a:xfrm>
            <a:off x="4267200" y="12192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3075852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b="1" dirty="0" smtClean="0">
              <a:latin typeface="Times New Roman" pitchFamily="18" charset="0"/>
              <a:cs typeface="Times New Roman" pitchFamily="18" charset="0"/>
            </a:endParaRPr>
          </a:p>
          <a:p>
            <a:pPr>
              <a:buFont typeface="Arial" charset="0"/>
              <a:buNone/>
              <a:defRPr/>
            </a:pPr>
            <a:r>
              <a:rPr lang="en-US" b="1" dirty="0" smtClean="0">
                <a:latin typeface="Times New Roman" pitchFamily="18" charset="0"/>
                <a:cs typeface="Times New Roman" pitchFamily="18" charset="0"/>
              </a:rPr>
              <a:t>PHYSICAL PROPERTIES OF ALKENES</a:t>
            </a:r>
          </a:p>
          <a:p>
            <a:pPr algn="l">
              <a:buFont typeface="Arial" panose="020B0604020202020204" pitchFamily="34" charset="0"/>
              <a:buChar char="•"/>
              <a:defRPr/>
            </a:pPr>
            <a:endParaRPr lang="en-US" sz="2800" dirty="0" smtClean="0">
              <a:latin typeface="Times New Roman" pitchFamily="18" charset="0"/>
              <a:cs typeface="Times New Roman" pitchFamily="18" charset="0"/>
            </a:endParaRPr>
          </a:p>
          <a:p>
            <a:pPr algn="l">
              <a:buFont typeface="Arial" panose="020B0604020202020204" pitchFamily="34" charset="0"/>
              <a:buChar char="•"/>
              <a:defRPr/>
            </a:pPr>
            <a:r>
              <a:rPr lang="en-US" sz="2800" dirty="0" smtClean="0">
                <a:latin typeface="Times New Roman" pitchFamily="18" charset="0"/>
                <a:cs typeface="Times New Roman" pitchFamily="18" charset="0"/>
              </a:rPr>
              <a:t> First three members: gases at ordinary temperature; next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fourteen liquids; rest solids.</a:t>
            </a:r>
          </a:p>
          <a:p>
            <a:pPr algn="l">
              <a:buFont typeface="Arial" panose="020B0604020202020204" pitchFamily="34" charset="0"/>
              <a:buChar char="•"/>
              <a:defRPr/>
            </a:pPr>
            <a:r>
              <a:rPr lang="en-US" sz="2800" dirty="0" smtClean="0">
                <a:latin typeface="Times New Roman" pitchFamily="18" charset="0"/>
                <a:cs typeface="Times New Roman" pitchFamily="18" charset="0"/>
              </a:rPr>
              <a:t> Slightly soluble in water; freely soluble in organic solvents.</a:t>
            </a:r>
          </a:p>
          <a:p>
            <a:pPr algn="l">
              <a:buFont typeface="Arial" panose="020B0604020202020204" pitchFamily="34" charset="0"/>
              <a:buChar char="•"/>
              <a:defRPr/>
            </a:pPr>
            <a:r>
              <a:rPr lang="en-US" sz="2800" dirty="0" smtClean="0">
                <a:latin typeface="Times New Roman" pitchFamily="18" charset="0"/>
                <a:cs typeface="Times New Roman" pitchFamily="18" charset="0"/>
              </a:rPr>
              <a:t> M.P., B.P. and specific gravity rise with increase in molecular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weight.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50853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a:p>
        </p:txBody>
      </p:sp>
      <p:graphicFrame>
        <p:nvGraphicFramePr>
          <p:cNvPr id="33795" name="Object 2"/>
          <p:cNvGraphicFramePr>
            <a:graphicFrameLocks noChangeAspect="1"/>
          </p:cNvGraphicFramePr>
          <p:nvPr/>
        </p:nvGraphicFramePr>
        <p:xfrm>
          <a:off x="0" y="2590800"/>
          <a:ext cx="5562600" cy="3983038"/>
        </p:xfrm>
        <a:graphic>
          <a:graphicData uri="http://schemas.openxmlformats.org/presentationml/2006/ole">
            <mc:AlternateContent xmlns:mc="http://schemas.openxmlformats.org/markup-compatibility/2006">
              <mc:Choice xmlns:v="urn:schemas-microsoft-com:vml" Requires="v">
                <p:oleObj spid="_x0000_s7194" name="CS ChemDraw Drawing" r:id="rId3" imgW="4853940" imgH="3477260" progId="ChemDraw.Document.4.0">
                  <p:embed/>
                </p:oleObj>
              </mc:Choice>
              <mc:Fallback>
                <p:oleObj name="CS ChemDraw Drawing" r:id="rId3" imgW="4853940" imgH="3477260" progId="ChemDraw.Document.4.0">
                  <p:embed/>
                  <p:pic>
                    <p:nvPicPr>
                      <p:cNvPr id="3379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90800"/>
                        <a:ext cx="5562600" cy="398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3"/>
          <p:cNvGraphicFramePr>
            <a:graphicFrameLocks noChangeAspect="1"/>
          </p:cNvGraphicFramePr>
          <p:nvPr/>
        </p:nvGraphicFramePr>
        <p:xfrm>
          <a:off x="1905000" y="1371600"/>
          <a:ext cx="6172200" cy="1017588"/>
        </p:xfrm>
        <a:graphic>
          <a:graphicData uri="http://schemas.openxmlformats.org/presentationml/2006/ole">
            <mc:AlternateContent xmlns:mc="http://schemas.openxmlformats.org/markup-compatibility/2006">
              <mc:Choice xmlns:v="urn:schemas-microsoft-com:vml" Requires="v">
                <p:oleObj spid="_x0000_s7195" name="CS ChemDraw Drawing" r:id="rId5" imgW="5257800" imgH="866140" progId="ChemDraw.Document.4.0">
                  <p:embed/>
                </p:oleObj>
              </mc:Choice>
              <mc:Fallback>
                <p:oleObj name="CS ChemDraw Drawing" r:id="rId5" imgW="5257800" imgH="866140" progId="ChemDraw.Document.4.0">
                  <p:embed/>
                  <p:pic>
                    <p:nvPicPr>
                      <p:cNvPr id="3379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371600"/>
                        <a:ext cx="617220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6"/>
          <p:cNvSpPr txBox="1">
            <a:spLocks noChangeArrowheads="1"/>
          </p:cNvSpPr>
          <p:nvPr/>
        </p:nvSpPr>
        <p:spPr bwMode="auto">
          <a:xfrm>
            <a:off x="2286000" y="533400"/>
            <a:ext cx="5216525" cy="5842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32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 ADDITION REACTIONS</a:t>
            </a:r>
          </a:p>
        </p:txBody>
      </p:sp>
      <p:sp>
        <p:nvSpPr>
          <p:cNvPr id="33798" name="Text Box 9"/>
          <p:cNvSpPr txBox="1">
            <a:spLocks noChangeArrowheads="1"/>
          </p:cNvSpPr>
          <p:nvPr/>
        </p:nvSpPr>
        <p:spPr bwMode="auto">
          <a:xfrm>
            <a:off x="5867400" y="2895600"/>
            <a:ext cx="1970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Alkyl Halides</a:t>
            </a:r>
          </a:p>
        </p:txBody>
      </p:sp>
      <p:sp>
        <p:nvSpPr>
          <p:cNvPr id="33799" name="Rectangle 10"/>
          <p:cNvSpPr>
            <a:spLocks noChangeArrowheads="1"/>
          </p:cNvSpPr>
          <p:nvPr/>
        </p:nvSpPr>
        <p:spPr bwMode="auto">
          <a:xfrm>
            <a:off x="5867400" y="3886200"/>
            <a:ext cx="3071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Alkyl hydrogen Sulfate</a:t>
            </a:r>
          </a:p>
        </p:txBody>
      </p:sp>
      <p:sp>
        <p:nvSpPr>
          <p:cNvPr id="33800" name="Rectangle 11"/>
          <p:cNvSpPr>
            <a:spLocks noChangeArrowheads="1"/>
          </p:cNvSpPr>
          <p:nvPr/>
        </p:nvSpPr>
        <p:spPr bwMode="auto">
          <a:xfrm>
            <a:off x="5942013" y="48768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Alcohols</a:t>
            </a:r>
          </a:p>
        </p:txBody>
      </p:sp>
      <p:sp>
        <p:nvSpPr>
          <p:cNvPr id="33801" name="Rectangle 12"/>
          <p:cNvSpPr>
            <a:spLocks noChangeArrowheads="1"/>
          </p:cNvSpPr>
          <p:nvPr/>
        </p:nvSpPr>
        <p:spPr bwMode="auto">
          <a:xfrm>
            <a:off x="5943600" y="5867400"/>
            <a:ext cx="194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Dihaloalkanes</a:t>
            </a:r>
          </a:p>
        </p:txBody>
      </p:sp>
      <p:sp>
        <p:nvSpPr>
          <p:cNvPr id="33802" name="Rectangle 12"/>
          <p:cNvSpPr>
            <a:spLocks noChangeArrowheads="1"/>
          </p:cNvSpPr>
          <p:nvPr/>
        </p:nvSpPr>
        <p:spPr bwMode="auto">
          <a:xfrm>
            <a:off x="3505200" y="2286000"/>
            <a:ext cx="1279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smtClean="0">
                <a:ln>
                  <a:noFill/>
                </a:ln>
                <a:solidFill>
                  <a:prstClr val="white"/>
                </a:solidFill>
                <a:effectLst/>
                <a:uLnTx/>
                <a:uFillTx/>
                <a:latin typeface="Tahoma" panose="020B0604030504040204" pitchFamily="34" charset="0"/>
                <a:ea typeface="+mn-ea"/>
                <a:cs typeface="+mn-cs"/>
              </a:rPr>
              <a:t>Addendum</a:t>
            </a:r>
          </a:p>
        </p:txBody>
      </p:sp>
    </p:spTree>
    <p:extLst>
      <p:ext uri="{BB962C8B-B14F-4D97-AF65-F5344CB8AC3E}">
        <p14:creationId xmlns:p14="http://schemas.microsoft.com/office/powerpoint/2010/main" val="1379376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a:spLocks noGrp="1" noChangeArrowheads="1"/>
          </p:cNvSpPr>
          <p:nvPr>
            <p:ph type="subTitle" idx="1"/>
          </p:nvPr>
        </p:nvSpPr>
        <p:spPr>
          <a:xfrm>
            <a:off x="0" y="0"/>
            <a:ext cx="9144000" cy="1692275"/>
          </a:xfrm>
          <a:noFill/>
        </p:spPr>
        <p:txBody>
          <a:bodyPr>
            <a:spAutoFit/>
          </a:bodyPr>
          <a:lstStyle/>
          <a:p>
            <a:r>
              <a:rPr lang="en-GB" altLang="en-US" b="1" smtClean="0">
                <a:solidFill>
                  <a:schemeClr val="tx1"/>
                </a:solidFill>
                <a:latin typeface="Times New Roman" panose="02020603050405020304" pitchFamily="18" charset="0"/>
                <a:cs typeface="Times New Roman" panose="02020603050405020304" pitchFamily="18" charset="0"/>
              </a:rPr>
              <a:t>Mechanism of Addition reactions on C=C</a:t>
            </a:r>
          </a:p>
          <a:p>
            <a:endParaRPr lang="en-GB" altLang="en-US" b="1" smtClean="0">
              <a:solidFill>
                <a:srgbClr val="FFCCCC"/>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US" sz="2800" smtClean="0">
                <a:solidFill>
                  <a:schemeClr val="tx1"/>
                </a:solidFill>
                <a:latin typeface="Times New Roman" panose="02020603050405020304" pitchFamily="18" charset="0"/>
                <a:cs typeface="Times New Roman" panose="02020603050405020304" pitchFamily="18" charset="0"/>
              </a:rPr>
              <a:t> Ionic mechanism. Always Electrophilic addition</a:t>
            </a:r>
          </a:p>
        </p:txBody>
      </p:sp>
      <p:graphicFrame>
        <p:nvGraphicFramePr>
          <p:cNvPr id="34819" name="Object 2"/>
          <p:cNvGraphicFramePr>
            <a:graphicFrameLocks noChangeAspect="1"/>
          </p:cNvGraphicFramePr>
          <p:nvPr/>
        </p:nvGraphicFramePr>
        <p:xfrm>
          <a:off x="1981200" y="2895600"/>
          <a:ext cx="4953000" cy="1603375"/>
        </p:xfrm>
        <a:graphic>
          <a:graphicData uri="http://schemas.openxmlformats.org/presentationml/2006/ole">
            <mc:AlternateContent xmlns:mc="http://schemas.openxmlformats.org/markup-compatibility/2006">
              <mc:Choice xmlns:v="urn:schemas-microsoft-com:vml" Requires="v">
                <p:oleObj spid="_x0000_s8218" name="CS ChemDraw Drawing" r:id="rId3" imgW="4211320" imgH="1363980" progId="ChemDraw.Document.4.0">
                  <p:embed/>
                </p:oleObj>
              </mc:Choice>
              <mc:Fallback>
                <p:oleObj name="CS ChemDraw Drawing" r:id="rId3" imgW="4211320" imgH="1363980" progId="ChemDraw.Document.4.0">
                  <p:embed/>
                  <p:pic>
                    <p:nvPicPr>
                      <p:cNvPr id="348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895600"/>
                        <a:ext cx="4953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3"/>
          <p:cNvGraphicFramePr>
            <a:graphicFrameLocks noChangeAspect="1"/>
          </p:cNvGraphicFramePr>
          <p:nvPr/>
        </p:nvGraphicFramePr>
        <p:xfrm>
          <a:off x="1447800" y="5334000"/>
          <a:ext cx="6172200" cy="1195388"/>
        </p:xfrm>
        <a:graphic>
          <a:graphicData uri="http://schemas.openxmlformats.org/presentationml/2006/ole">
            <mc:AlternateContent xmlns:mc="http://schemas.openxmlformats.org/markup-compatibility/2006">
              <mc:Choice xmlns:v="urn:schemas-microsoft-com:vml" Requires="v">
                <p:oleObj spid="_x0000_s8219" name="CS ChemDraw Drawing" r:id="rId5" imgW="4803140" imgH="929640" progId="ChemDraw.Document.4.0">
                  <p:embed/>
                </p:oleObj>
              </mc:Choice>
              <mc:Fallback>
                <p:oleObj name="CS ChemDraw Drawing" r:id="rId5" imgW="4803140" imgH="929640" progId="ChemDraw.Document.4.0">
                  <p:embed/>
                  <p:pic>
                    <p:nvPicPr>
                      <p:cNvPr id="348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334000"/>
                        <a:ext cx="6172200"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Text Box 3"/>
          <p:cNvSpPr txBox="1">
            <a:spLocks noChangeArrowheads="1"/>
          </p:cNvSpPr>
          <p:nvPr/>
        </p:nvSpPr>
        <p:spPr bwMode="auto">
          <a:xfrm>
            <a:off x="0" y="1676400"/>
            <a:ext cx="91440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*The electrophile is a Lewis acid, i.e. it accepts a pair of electrons,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while nucleophile is a Lewis base, its donated a pair of electrons.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p:txBody>
      </p:sp>
      <p:sp>
        <p:nvSpPr>
          <p:cNvPr id="34822" name="Text Box 3"/>
          <p:cNvSpPr txBox="1">
            <a:spLocks noChangeArrowheads="1"/>
          </p:cNvSpPr>
          <p:nvPr/>
        </p:nvSpPr>
        <p:spPr bwMode="auto">
          <a:xfrm>
            <a:off x="0" y="2514600"/>
            <a:ext cx="9144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Step I: </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Attack of electrophile</a:t>
            </a:r>
            <a:endPar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p:txBody>
      </p:sp>
      <p:sp>
        <p:nvSpPr>
          <p:cNvPr id="34823" name="Text Box 3"/>
          <p:cNvSpPr txBox="1">
            <a:spLocks noChangeArrowheads="1"/>
          </p:cNvSpPr>
          <p:nvPr/>
        </p:nvSpPr>
        <p:spPr bwMode="auto">
          <a:xfrm>
            <a:off x="0" y="4876800"/>
            <a:ext cx="9144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Step II: </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Attack of nucleophilic part of the addendum.</a:t>
            </a:r>
            <a:endPar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altLang="en-US" sz="2000" b="1" i="0" u="none" strike="noStrike" kern="1200" cap="none" spc="0" normalizeH="0" baseline="30000" noProof="0" smtClean="0">
              <a:ln>
                <a:noFill/>
              </a:ln>
              <a:solidFill>
                <a:prstClr val="black"/>
              </a:solidFill>
              <a:effectLst/>
              <a:uLnTx/>
              <a:uFillTx/>
              <a:latin typeface="Tahoma" panose="020B0604030504040204" pitchFamily="34" charset="0"/>
              <a:ea typeface="+mn-ea"/>
              <a:cs typeface="+mn-cs"/>
            </a:endParaRPr>
          </a:p>
        </p:txBody>
      </p:sp>
      <p:sp>
        <p:nvSpPr>
          <p:cNvPr id="34824" name="Text Box 10"/>
          <p:cNvSpPr txBox="1">
            <a:spLocks noChangeArrowheads="1"/>
          </p:cNvSpPr>
          <p:nvPr/>
        </p:nvSpPr>
        <p:spPr bwMode="auto">
          <a:xfrm>
            <a:off x="0" y="4267200"/>
            <a:ext cx="562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The Slow Step is the Rate Determining Step</a:t>
            </a:r>
          </a:p>
        </p:txBody>
      </p:sp>
    </p:spTree>
    <p:extLst>
      <p:ext uri="{BB962C8B-B14F-4D97-AF65-F5344CB8AC3E}">
        <p14:creationId xmlns:p14="http://schemas.microsoft.com/office/powerpoint/2010/main" val="218481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buFont typeface="Arial" charset="0"/>
              <a:buNone/>
              <a:defRPr/>
            </a:pPr>
            <a:endParaRPr lang="en-US" dirty="0" smtClean="0"/>
          </a:p>
          <a:p>
            <a:pPr>
              <a:buFont typeface="Arial" charset="0"/>
              <a:buNone/>
              <a:defRPr/>
            </a:pPr>
            <a:endParaRPr lang="en-US" dirty="0" smtClean="0"/>
          </a:p>
          <a:p>
            <a:pPr>
              <a:buFont typeface="Arial" charset="0"/>
              <a:buNone/>
              <a:defRPr/>
            </a:pPr>
            <a:endParaRPr lang="en-US" dirty="0" smtClean="0"/>
          </a:p>
          <a:p>
            <a:pPr algn="l">
              <a:buFont typeface="Arial" charset="0"/>
              <a:buNone/>
              <a:defRPr/>
            </a:pPr>
            <a:r>
              <a:rPr lang="en-US" sz="2800" b="1" dirty="0" smtClean="0">
                <a:latin typeface="Times New Roman" pitchFamily="18" charset="0"/>
                <a:cs typeface="Times New Roman" pitchFamily="18" charset="0"/>
              </a:rPr>
              <a:t>Anti-</a:t>
            </a:r>
            <a:r>
              <a:rPr lang="en-US" sz="2800" b="1" dirty="0" err="1" smtClean="0">
                <a:latin typeface="Times New Roman" pitchFamily="18" charset="0"/>
                <a:cs typeface="Times New Roman" pitchFamily="18" charset="0"/>
              </a:rPr>
              <a:t>Markovnikov’s</a:t>
            </a:r>
            <a:r>
              <a:rPr lang="en-US" sz="2800" b="1" dirty="0" smtClean="0">
                <a:latin typeface="Times New Roman" pitchFamily="18" charset="0"/>
                <a:cs typeface="Times New Roman" pitchFamily="18" charset="0"/>
              </a:rPr>
              <a:t> Rule / Peroxide Effect / </a:t>
            </a:r>
            <a:r>
              <a:rPr lang="en-US" sz="2800" b="1" dirty="0" err="1" smtClean="0">
                <a:latin typeface="Times New Roman" pitchFamily="18" charset="0"/>
                <a:cs typeface="Times New Roman" pitchFamily="18" charset="0"/>
              </a:rPr>
              <a:t>Khharasch</a:t>
            </a:r>
            <a:r>
              <a:rPr lang="en-US" sz="2800" b="1" dirty="0" smtClean="0">
                <a:latin typeface="Times New Roman" pitchFamily="18" charset="0"/>
                <a:cs typeface="Times New Roman" pitchFamily="18" charset="0"/>
              </a:rPr>
              <a:t> Effect: </a:t>
            </a:r>
            <a:r>
              <a:rPr lang="en-US" sz="2800" dirty="0" smtClean="0">
                <a:latin typeface="Times New Roman" pitchFamily="18" charset="0"/>
                <a:cs typeface="Times New Roman" pitchFamily="18" charset="0"/>
              </a:rPr>
              <a:t>Addition reversed in the +</a:t>
            </a:r>
            <a:r>
              <a:rPr lang="en-US" sz="2800" dirty="0" err="1" smtClean="0">
                <a:latin typeface="Times New Roman" pitchFamily="18" charset="0"/>
                <a:cs typeface="Times New Roman" pitchFamily="18" charset="0"/>
              </a:rPr>
              <a:t>nce</a:t>
            </a:r>
            <a:r>
              <a:rPr lang="en-US" sz="2800" dirty="0" smtClean="0">
                <a:latin typeface="Times New Roman" pitchFamily="18" charset="0"/>
                <a:cs typeface="Times New Roman" pitchFamily="18" charset="0"/>
              </a:rPr>
              <a:t> of peroxides.</a:t>
            </a:r>
          </a:p>
          <a:p>
            <a:pPr algn="l">
              <a:buFont typeface="Arial" charset="0"/>
              <a:buNone/>
              <a:defRPr/>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Br</a:t>
            </a:r>
            <a:r>
              <a:rPr lang="en-US" sz="2800" b="1" dirty="0" smtClean="0">
                <a:latin typeface="Times New Roman" pitchFamily="18" charset="0"/>
                <a:cs typeface="Times New Roman" pitchFamily="18" charset="0"/>
              </a:rPr>
              <a:t>                 </a:t>
            </a:r>
          </a:p>
          <a:p>
            <a:pPr algn="l">
              <a:buFont typeface="Arial" charset="0"/>
              <a:buNone/>
              <a:defRPr/>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HBr</a:t>
            </a:r>
            <a:endParaRPr lang="en-US" sz="2800" dirty="0" smtClean="0">
              <a:latin typeface="Times New Roman" pitchFamily="18" charset="0"/>
              <a:cs typeface="Times New Roman" pitchFamily="18" charset="0"/>
            </a:endParaRPr>
          </a:p>
          <a:p>
            <a:pPr algn="l">
              <a:buFont typeface="Arial" charset="0"/>
              <a:buNone/>
              <a:defRPr/>
            </a:pPr>
            <a:r>
              <a:rPr lang="en-US" sz="2800" dirty="0" smtClean="0">
                <a:latin typeface="Times New Roman" pitchFamily="18" charset="0"/>
                <a:cs typeface="Times New Roman" pitchFamily="18" charset="0"/>
              </a:rPr>
              <a:t>                                                                     CH</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CHBrCH</a:t>
            </a:r>
            <a:r>
              <a:rPr lang="en-US" sz="2800" baseline="-25000" dirty="0" smtClean="0">
                <a:latin typeface="Times New Roman" pitchFamily="18" charset="0"/>
                <a:cs typeface="Times New Roman" pitchFamily="18" charset="0"/>
              </a:rPr>
              <a:t>3</a:t>
            </a:r>
          </a:p>
          <a:p>
            <a:pPr algn="l">
              <a:buFont typeface="Arial" charset="0"/>
              <a:buNone/>
              <a:defRPr/>
            </a:pPr>
            <a:r>
              <a:rPr lang="en-US" sz="2000" dirty="0" smtClean="0">
                <a:latin typeface="Times New Roman" pitchFamily="18" charset="0"/>
                <a:cs typeface="Times New Roman" pitchFamily="18" charset="0"/>
              </a:rPr>
              <a:t>(*Proceeds via free radical mechanism).</a:t>
            </a:r>
            <a:r>
              <a:rPr lang="en-US" sz="2800"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5843" name="Text Box 3"/>
          <p:cNvSpPr txBox="1">
            <a:spLocks noChangeArrowheads="1"/>
          </p:cNvSpPr>
          <p:nvPr/>
        </p:nvSpPr>
        <p:spPr bwMode="auto">
          <a:xfrm>
            <a:off x="0" y="152400"/>
            <a:ext cx="3454400" cy="523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8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Markovnikov’s Rule:</a:t>
            </a:r>
          </a:p>
        </p:txBody>
      </p:sp>
      <p:sp>
        <p:nvSpPr>
          <p:cNvPr id="35844" name="Text Box 4"/>
          <p:cNvSpPr txBox="1">
            <a:spLocks noChangeArrowheads="1"/>
          </p:cNvSpPr>
          <p:nvPr/>
        </p:nvSpPr>
        <p:spPr bwMode="auto">
          <a:xfrm>
            <a:off x="0" y="160338"/>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1" u="none" strike="noStrike" kern="1200" cap="none" spc="0" normalizeH="0" baseline="0" noProof="0" smtClean="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GB"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Times New Roman" panose="02020603050405020304" pitchFamily="18" charset="0"/>
              </a:rPr>
              <a:t>+ve part of the addendum goes to that carbon atom which already contains the maximum number of H atoms.</a:t>
            </a:r>
          </a:p>
        </p:txBody>
      </p:sp>
      <p:graphicFrame>
        <p:nvGraphicFramePr>
          <p:cNvPr id="35845" name="Object 3"/>
          <p:cNvGraphicFramePr>
            <a:graphicFrameLocks noChangeAspect="1"/>
          </p:cNvGraphicFramePr>
          <p:nvPr/>
        </p:nvGraphicFramePr>
        <p:xfrm>
          <a:off x="1143000" y="990600"/>
          <a:ext cx="6934200" cy="1143000"/>
        </p:xfrm>
        <a:graphic>
          <a:graphicData uri="http://schemas.openxmlformats.org/presentationml/2006/ole">
            <mc:AlternateContent xmlns:mc="http://schemas.openxmlformats.org/markup-compatibility/2006">
              <mc:Choice xmlns:v="urn:schemas-microsoft-com:vml" Requires="v">
                <p:oleObj spid="_x0000_s9230" name="CS ChemDraw Drawing" r:id="rId3" imgW="6065520" imgH="1000760" progId="ChemDraw.Document.4.0">
                  <p:embed/>
                </p:oleObj>
              </mc:Choice>
              <mc:Fallback>
                <p:oleObj name="CS ChemDraw Drawing" r:id="rId3" imgW="6065520" imgH="1000760" progId="ChemDraw.Document.4.0">
                  <p:embed/>
                  <p:pic>
                    <p:nvPicPr>
                      <p:cNvPr id="3584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90600"/>
                        <a:ext cx="6934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533400" y="1366838"/>
            <a:ext cx="3027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t>Unsymmetrical Alkene</a:t>
            </a:r>
          </a:p>
        </p:txBody>
      </p:sp>
      <p:cxnSp>
        <p:nvCxnSpPr>
          <p:cNvPr id="14" name="Straight Arrow Connector 13"/>
          <p:cNvCxnSpPr/>
          <p:nvPr/>
        </p:nvCxnSpPr>
        <p:spPr>
          <a:xfrm rot="5400000" flipH="1" flipV="1">
            <a:off x="3886200" y="3733800"/>
            <a:ext cx="76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038600" y="4038600"/>
            <a:ext cx="76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ight Arrow 27"/>
          <p:cNvSpPr/>
          <p:nvPr/>
        </p:nvSpPr>
        <p:spPr>
          <a:xfrm>
            <a:off x="4648200" y="35052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850" name="TextBox 12"/>
          <p:cNvSpPr txBox="1">
            <a:spLocks noChangeArrowheads="1"/>
          </p:cNvSpPr>
          <p:nvPr/>
        </p:nvSpPr>
        <p:spPr bwMode="auto">
          <a:xfrm>
            <a:off x="4572000" y="426720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No peroxide</a:t>
            </a:r>
          </a:p>
        </p:txBody>
      </p:sp>
      <p:sp>
        <p:nvSpPr>
          <p:cNvPr id="35851" name="TextBox 12"/>
          <p:cNvSpPr txBox="1">
            <a:spLocks noChangeArrowheads="1"/>
          </p:cNvSpPr>
          <p:nvPr/>
        </p:nvSpPr>
        <p:spPr bwMode="auto">
          <a:xfrm>
            <a:off x="4724400" y="3243263"/>
            <a:ext cx="2514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 Peroxide</a:t>
            </a:r>
          </a:p>
        </p:txBody>
      </p:sp>
      <p:sp>
        <p:nvSpPr>
          <p:cNvPr id="31" name="Right Arrow 30"/>
          <p:cNvSpPr/>
          <p:nvPr/>
        </p:nvSpPr>
        <p:spPr>
          <a:xfrm>
            <a:off x="4648200" y="45720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35853" name="Group 17"/>
          <p:cNvGrpSpPr>
            <a:grpSpLocks/>
          </p:cNvGrpSpPr>
          <p:nvPr/>
        </p:nvGrpSpPr>
        <p:grpSpPr bwMode="auto">
          <a:xfrm>
            <a:off x="3886200" y="3581400"/>
            <a:ext cx="763588" cy="1066800"/>
            <a:chOff x="3886200" y="3581400"/>
            <a:chExt cx="763588" cy="1066800"/>
          </a:xfrm>
        </p:grpSpPr>
        <p:cxnSp>
          <p:nvCxnSpPr>
            <p:cNvPr id="15" name="Straight Connector 14"/>
            <p:cNvCxnSpPr>
              <a:stCxn id="28" idx="1"/>
              <a:endCxn id="31" idx="1"/>
            </p:cNvCxnSpPr>
            <p:nvPr/>
          </p:nvCxnSpPr>
          <p:spPr>
            <a:xfrm rot="10800000" flipV="1">
              <a:off x="4648200" y="3581400"/>
              <a:ext cx="1588"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86200" y="40386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7807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1447800" y="1219200"/>
          <a:ext cx="6629400" cy="3030538"/>
        </p:xfrm>
        <a:graphic>
          <a:graphicData uri="http://schemas.openxmlformats.org/presentationml/2006/ole">
            <mc:AlternateContent xmlns:mc="http://schemas.openxmlformats.org/markup-compatibility/2006">
              <mc:Choice xmlns:v="urn:schemas-microsoft-com:vml" Requires="v">
                <p:oleObj spid="_x0000_s10254" name="CS ChemDraw Drawing" r:id="rId4" imgW="5036820" imgH="2303780" progId="ChemDraw.Document.4.0">
                  <p:embed/>
                </p:oleObj>
              </mc:Choice>
              <mc:Fallback>
                <p:oleObj name="CS ChemDraw Drawing" r:id="rId4" imgW="5036820" imgH="2303780" progId="ChemDraw.Document.4.0">
                  <p:embed/>
                  <p:pic>
                    <p:nvPicPr>
                      <p:cNvPr id="368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19200"/>
                        <a:ext cx="66294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7" name="Text Box 3"/>
          <p:cNvSpPr txBox="1">
            <a:spLocks noChangeArrowheads="1"/>
          </p:cNvSpPr>
          <p:nvPr/>
        </p:nvSpPr>
        <p:spPr bwMode="auto">
          <a:xfrm>
            <a:off x="304800" y="376238"/>
            <a:ext cx="3740150"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(i) Addition of sulfuric acid</a:t>
            </a:r>
          </a:p>
        </p:txBody>
      </p:sp>
    </p:spTree>
    <p:extLst>
      <p:ext uri="{BB962C8B-B14F-4D97-AF65-F5344CB8AC3E}">
        <p14:creationId xmlns:p14="http://schemas.microsoft.com/office/powerpoint/2010/main" val="4280943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381000" y="914400"/>
          <a:ext cx="6019800" cy="1958975"/>
        </p:xfrm>
        <a:graphic>
          <a:graphicData uri="http://schemas.openxmlformats.org/presentationml/2006/ole">
            <mc:AlternateContent xmlns:mc="http://schemas.openxmlformats.org/markup-compatibility/2006">
              <mc:Choice xmlns:v="urn:schemas-microsoft-com:vml" Requires="v">
                <p:oleObj spid="_x0000_s11314" name="CS ChemDraw Drawing" r:id="rId4" imgW="4439920" imgH="1445260" progId="ChemDraw.Document.4.0">
                  <p:embed/>
                </p:oleObj>
              </mc:Choice>
              <mc:Fallback>
                <p:oleObj name="CS ChemDraw Drawing" r:id="rId4" imgW="4439920" imgH="1445260" progId="ChemDraw.Document.4.0">
                  <p:embed/>
                  <p:pic>
                    <p:nvPicPr>
                      <p:cNvPr id="378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14400"/>
                        <a:ext cx="6019800"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457200" y="3200400"/>
          <a:ext cx="5040313" cy="2024063"/>
        </p:xfrm>
        <a:graphic>
          <a:graphicData uri="http://schemas.openxmlformats.org/presentationml/2006/ole">
            <mc:AlternateContent xmlns:mc="http://schemas.openxmlformats.org/markup-compatibility/2006">
              <mc:Choice xmlns:v="urn:schemas-microsoft-com:vml" Requires="v">
                <p:oleObj spid="_x0000_s11315" name="CS ChemDraw Drawing" r:id="rId6" imgW="3604260" imgH="1447800" progId="ChemDraw.Document.4.0">
                  <p:embed/>
                </p:oleObj>
              </mc:Choice>
              <mc:Fallback>
                <p:oleObj name="CS ChemDraw Drawing" r:id="rId6" imgW="3604260" imgH="1447800" progId="ChemDraw.Document.4.0">
                  <p:embed/>
                  <p:pic>
                    <p:nvPicPr>
                      <p:cNvPr id="3789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00400"/>
                        <a:ext cx="5040313"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Text Box 5"/>
          <p:cNvSpPr txBox="1">
            <a:spLocks noChangeArrowheads="1"/>
          </p:cNvSpPr>
          <p:nvPr/>
        </p:nvSpPr>
        <p:spPr bwMode="auto">
          <a:xfrm>
            <a:off x="3048000" y="2362200"/>
            <a:ext cx="3103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GB" altLang="en-US" sz="24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Carbocation prefered</a:t>
            </a:r>
          </a:p>
        </p:txBody>
      </p:sp>
      <p:sp>
        <p:nvSpPr>
          <p:cNvPr id="37893" name="Rectangle 6"/>
          <p:cNvSpPr>
            <a:spLocks noChangeArrowheads="1"/>
          </p:cNvSpPr>
          <p:nvPr/>
        </p:nvSpPr>
        <p:spPr bwMode="auto">
          <a:xfrm>
            <a:off x="3581400" y="4648200"/>
            <a:ext cx="200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kumimoji="0" lang="en-GB" altLang="en-US" sz="24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Carbocation</a:t>
            </a:r>
          </a:p>
        </p:txBody>
      </p:sp>
      <p:sp>
        <p:nvSpPr>
          <p:cNvPr id="37894" name="Text Box 7"/>
          <p:cNvSpPr txBox="1">
            <a:spLocks noChangeArrowheads="1"/>
          </p:cNvSpPr>
          <p:nvPr/>
        </p:nvSpPr>
        <p:spPr bwMode="auto">
          <a:xfrm>
            <a:off x="2971800" y="5486400"/>
            <a:ext cx="2962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GB" altLang="en-US" sz="2400" b="1"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&gt; 2</a:t>
            </a:r>
            <a:r>
              <a:rPr kumimoji="0" lang="en-GB" altLang="en-US" sz="2400" b="1"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&gt; 1</a:t>
            </a:r>
            <a:r>
              <a:rPr kumimoji="0" lang="en-GB" altLang="en-US" sz="2400" b="1"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Carbocation stability</a:t>
            </a:r>
          </a:p>
        </p:txBody>
      </p:sp>
      <p:sp>
        <p:nvSpPr>
          <p:cNvPr id="37895" name="Text Box 8"/>
          <p:cNvSpPr txBox="1">
            <a:spLocks noChangeArrowheads="1"/>
          </p:cNvSpPr>
          <p:nvPr/>
        </p:nvSpPr>
        <p:spPr bwMode="auto">
          <a:xfrm>
            <a:off x="6800850" y="2057400"/>
            <a:ext cx="2343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2-Bromopropane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(Major product)</a:t>
            </a:r>
          </a:p>
        </p:txBody>
      </p:sp>
      <p:sp>
        <p:nvSpPr>
          <p:cNvPr id="37896" name="Rectangle 9"/>
          <p:cNvSpPr>
            <a:spLocks noChangeArrowheads="1"/>
          </p:cNvSpPr>
          <p:nvPr/>
        </p:nvSpPr>
        <p:spPr bwMode="auto">
          <a:xfrm>
            <a:off x="5486400" y="4343400"/>
            <a:ext cx="403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1-Bromopropane (Minor product)</a:t>
            </a:r>
          </a:p>
        </p:txBody>
      </p:sp>
      <p:graphicFrame>
        <p:nvGraphicFramePr>
          <p:cNvPr id="37897" name="Object 4"/>
          <p:cNvGraphicFramePr>
            <a:graphicFrameLocks noChangeAspect="1"/>
          </p:cNvGraphicFramePr>
          <p:nvPr/>
        </p:nvGraphicFramePr>
        <p:xfrm>
          <a:off x="6705600" y="1447800"/>
          <a:ext cx="2438400" cy="420688"/>
        </p:xfrm>
        <a:graphic>
          <a:graphicData uri="http://schemas.openxmlformats.org/presentationml/2006/ole">
            <mc:AlternateContent xmlns:mc="http://schemas.openxmlformats.org/markup-compatibility/2006">
              <mc:Choice xmlns:v="urn:schemas-microsoft-com:vml" Requires="v">
                <p:oleObj spid="_x0000_s11316" name="CS ChemDraw Drawing" r:id="rId8" imgW="1445260" imgH="248920" progId="ChemDraw.Document.4.0">
                  <p:embed/>
                </p:oleObj>
              </mc:Choice>
              <mc:Fallback>
                <p:oleObj name="CS ChemDraw Drawing" r:id="rId8" imgW="1445260" imgH="248920" progId="ChemDraw.Document.4.0">
                  <p:embed/>
                  <p:pic>
                    <p:nvPicPr>
                      <p:cNvPr id="37897"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1447800"/>
                        <a:ext cx="2438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8" name="Object 5"/>
          <p:cNvGraphicFramePr>
            <a:graphicFrameLocks noChangeAspect="1"/>
          </p:cNvGraphicFramePr>
          <p:nvPr/>
        </p:nvGraphicFramePr>
        <p:xfrm>
          <a:off x="6629400" y="3429000"/>
          <a:ext cx="2057400" cy="596900"/>
        </p:xfrm>
        <a:graphic>
          <a:graphicData uri="http://schemas.openxmlformats.org/presentationml/2006/ole">
            <mc:AlternateContent xmlns:mc="http://schemas.openxmlformats.org/markup-compatibility/2006">
              <mc:Choice xmlns:v="urn:schemas-microsoft-com:vml" Requires="v">
                <p:oleObj spid="_x0000_s11317" name="CS ChemDraw Drawing" r:id="rId10" imgW="1635760" imgH="474980" progId="ChemDraw.Document.4.0">
                  <p:embed/>
                </p:oleObj>
              </mc:Choice>
              <mc:Fallback>
                <p:oleObj name="CS ChemDraw Drawing" r:id="rId10" imgW="1635760" imgH="474980" progId="ChemDraw.Document.4.0">
                  <p:embed/>
                  <p:pic>
                    <p:nvPicPr>
                      <p:cNvPr id="37898"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3429000"/>
                        <a:ext cx="2057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9" name="Text Box 5"/>
          <p:cNvSpPr txBox="1">
            <a:spLocks noChangeArrowheads="1"/>
          </p:cNvSpPr>
          <p:nvPr/>
        </p:nvSpPr>
        <p:spPr bwMode="auto">
          <a:xfrm>
            <a:off x="401638" y="228600"/>
            <a:ext cx="4030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(ii) Addition of Halogen acids</a:t>
            </a:r>
          </a:p>
        </p:txBody>
      </p:sp>
    </p:spTree>
    <p:extLst>
      <p:ext uri="{BB962C8B-B14F-4D97-AF65-F5344CB8AC3E}">
        <p14:creationId xmlns:p14="http://schemas.microsoft.com/office/powerpoint/2010/main" val="2358128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65125" y="414338"/>
            <a:ext cx="276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8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(iii) Bromination</a:t>
            </a:r>
          </a:p>
        </p:txBody>
      </p:sp>
      <p:sp>
        <p:nvSpPr>
          <p:cNvPr id="38915" name="Rectangle 6"/>
          <p:cNvSpPr>
            <a:spLocks noChangeArrowheads="1"/>
          </p:cNvSpPr>
          <p:nvPr/>
        </p:nvSpPr>
        <p:spPr bwMode="auto">
          <a:xfrm>
            <a:off x="304800" y="50292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Back-side nucleophilic attack of bromide ion: opening of three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membered ring.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*Stereospecific Product</a:t>
            </a:r>
          </a:p>
        </p:txBody>
      </p:sp>
      <p:graphicFrame>
        <p:nvGraphicFramePr>
          <p:cNvPr id="38916" name="Object 2"/>
          <p:cNvGraphicFramePr>
            <a:graphicFrameLocks noChangeAspect="1"/>
          </p:cNvGraphicFramePr>
          <p:nvPr/>
        </p:nvGraphicFramePr>
        <p:xfrm>
          <a:off x="1600200" y="1066800"/>
          <a:ext cx="4943475" cy="1211263"/>
        </p:xfrm>
        <a:graphic>
          <a:graphicData uri="http://schemas.openxmlformats.org/presentationml/2006/ole">
            <mc:AlternateContent xmlns:mc="http://schemas.openxmlformats.org/markup-compatibility/2006">
              <mc:Choice xmlns:v="urn:schemas-microsoft-com:vml" Requires="v">
                <p:oleObj spid="_x0000_s12314" name="CS ChemDraw Drawing" r:id="rId4" imgW="4942840" imgH="1211580" progId="ChemDraw.Document.4.0">
                  <p:embed/>
                </p:oleObj>
              </mc:Choice>
              <mc:Fallback>
                <p:oleObj name="CS ChemDraw Drawing" r:id="rId4" imgW="4942840" imgH="1211580" progId="ChemDraw.Document.4.0">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066800"/>
                        <a:ext cx="4943475"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3"/>
          <p:cNvGraphicFramePr>
            <a:graphicFrameLocks noChangeAspect="1"/>
          </p:cNvGraphicFramePr>
          <p:nvPr/>
        </p:nvGraphicFramePr>
        <p:xfrm>
          <a:off x="1981200" y="3124200"/>
          <a:ext cx="4800600" cy="1827213"/>
        </p:xfrm>
        <a:graphic>
          <a:graphicData uri="http://schemas.openxmlformats.org/presentationml/2006/ole">
            <mc:AlternateContent xmlns:mc="http://schemas.openxmlformats.org/markup-compatibility/2006">
              <mc:Choice xmlns:v="urn:schemas-microsoft-com:vml" Requires="v">
                <p:oleObj spid="_x0000_s12315" name="CS ChemDraw Drawing" r:id="rId6" imgW="4272280" imgH="1625600" progId="ChemDraw.Document.4.0">
                  <p:embed/>
                </p:oleObj>
              </mc:Choice>
              <mc:Fallback>
                <p:oleObj name="CS ChemDraw Drawing" r:id="rId6" imgW="4272280" imgH="1625600" progId="ChemDraw.Document.4.0">
                  <p:embed/>
                  <p:pic>
                    <p:nvPicPr>
                      <p:cNvPr id="389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124200"/>
                        <a:ext cx="48006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Rectangle 6"/>
          <p:cNvSpPr>
            <a:spLocks noChangeArrowheads="1"/>
          </p:cNvSpPr>
          <p:nvPr/>
        </p:nvSpPr>
        <p:spPr bwMode="auto">
          <a:xfrm>
            <a:off x="228600" y="2482850"/>
            <a:ext cx="4295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Formation of cyclic intermediate.</a:t>
            </a:r>
          </a:p>
        </p:txBody>
      </p:sp>
    </p:spTree>
    <p:extLst>
      <p:ext uri="{BB962C8B-B14F-4D97-AF65-F5344CB8AC3E}">
        <p14:creationId xmlns:p14="http://schemas.microsoft.com/office/powerpoint/2010/main" val="1786176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lgn="l">
              <a:buFont typeface="Arial" charset="0"/>
              <a:buNone/>
              <a:defRPr/>
            </a:pPr>
            <a:r>
              <a:rPr lang="en-US" sz="2800" b="1" dirty="0" smtClean="0">
                <a:solidFill>
                  <a:schemeClr val="tx1"/>
                </a:solidFill>
                <a:latin typeface="Times New Roman" pitchFamily="18" charset="0"/>
                <a:cs typeface="Times New Roman" pitchFamily="18" charset="0"/>
              </a:rPr>
              <a:t>(v) Addition of </a:t>
            </a:r>
            <a:r>
              <a:rPr lang="en-US" sz="2800" b="1" dirty="0" err="1" smtClean="0">
                <a:solidFill>
                  <a:schemeClr val="tx1"/>
                </a:solidFill>
                <a:latin typeface="Times New Roman" pitchFamily="18" charset="0"/>
                <a:cs typeface="Times New Roman" pitchFamily="18" charset="0"/>
              </a:rPr>
              <a:t>Hypohalous</a:t>
            </a:r>
            <a:r>
              <a:rPr lang="en-US" sz="2800" b="1" dirty="0" smtClean="0">
                <a:solidFill>
                  <a:schemeClr val="tx1"/>
                </a:solidFill>
                <a:latin typeface="Times New Roman" pitchFamily="18" charset="0"/>
                <a:cs typeface="Times New Roman" pitchFamily="18" charset="0"/>
              </a:rPr>
              <a:t> acid.</a:t>
            </a:r>
          </a:p>
          <a:p>
            <a:pPr>
              <a:buFont typeface="Arial" charset="0"/>
              <a:buNone/>
              <a:defRPr/>
            </a:pPr>
            <a:r>
              <a:rPr lang="en-US" sz="2800" dirty="0" smtClean="0">
                <a:solidFill>
                  <a:schemeClr val="tx1"/>
                </a:solidFill>
                <a:latin typeface="Times New Roman" pitchFamily="18" charset="0"/>
                <a:cs typeface="Times New Roman" pitchFamily="18" charset="0"/>
              </a:rPr>
              <a:t>CH</a:t>
            </a:r>
            <a:r>
              <a:rPr lang="en-US" sz="2800" baseline="-2500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=CH</a:t>
            </a:r>
            <a:r>
              <a:rPr lang="en-US" sz="2800" baseline="-2500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 HOX → HOCH</a:t>
            </a:r>
            <a:r>
              <a:rPr lang="en-US" sz="2800" baseline="-2500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-CH</a:t>
            </a:r>
            <a:r>
              <a:rPr lang="en-US" sz="2800" baseline="-2500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X</a:t>
            </a:r>
          </a:p>
          <a:p>
            <a:pPr>
              <a:buFont typeface="Arial" charset="0"/>
              <a:buNone/>
              <a:defRPr/>
            </a:pP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Halohydrin</a:t>
            </a:r>
            <a:endParaRPr lang="en-US" sz="2000" dirty="0" smtClean="0">
              <a:solidFill>
                <a:schemeClr val="tx1"/>
              </a:solidFill>
              <a:latin typeface="Times New Roman" pitchFamily="18" charset="0"/>
              <a:cs typeface="Times New Roman" pitchFamily="18" charset="0"/>
            </a:endParaRPr>
          </a:p>
          <a:p>
            <a:pPr marL="571500" indent="-571500">
              <a:buFont typeface="Arial" charset="0"/>
              <a:buNone/>
              <a:defRPr/>
            </a:pPr>
            <a:endParaRPr lang="en-US" sz="2800" dirty="0" smtClean="0">
              <a:solidFill>
                <a:schemeClr val="tx1"/>
              </a:solidFill>
              <a:latin typeface="Times New Roman" pitchFamily="18" charset="0"/>
              <a:cs typeface="Times New Roman" pitchFamily="18" charset="0"/>
            </a:endParaRPr>
          </a:p>
          <a:p>
            <a:pPr marL="571500" indent="-571500" algn="l">
              <a:buFont typeface="Arial" charset="0"/>
              <a:buNone/>
              <a:defRPr/>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23929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lgn="l">
              <a:buFont typeface="Arial" charset="0"/>
              <a:buNone/>
              <a:defRPr/>
            </a:pPr>
            <a:r>
              <a:rPr lang="en-US" sz="2800" dirty="0" smtClean="0">
                <a:latin typeface="Times New Roman" pitchFamily="18" charset="0"/>
                <a:cs typeface="Times New Roman" pitchFamily="18" charset="0"/>
              </a:rPr>
              <a:t>(iv) With Ozone: </a:t>
            </a:r>
            <a:r>
              <a:rPr lang="en-US" sz="2800" dirty="0" err="1" smtClean="0">
                <a:latin typeface="Times New Roman" pitchFamily="18" charset="0"/>
                <a:cs typeface="Times New Roman" pitchFamily="18" charset="0"/>
              </a:rPr>
              <a:t>Aldehydes</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ketones</a:t>
            </a:r>
            <a:r>
              <a:rPr lang="en-US" sz="2800" dirty="0" smtClean="0">
                <a:latin typeface="Times New Roman" pitchFamily="18" charset="0"/>
                <a:cs typeface="Times New Roman" pitchFamily="18" charset="0"/>
              </a:rPr>
              <a:t>.</a:t>
            </a:r>
          </a:p>
          <a:p>
            <a:pPr>
              <a:buFont typeface="Arial" charset="0"/>
              <a:buNone/>
              <a:defRPr/>
            </a:pP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C=CHR                     R</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CO + RCHO</a:t>
            </a:r>
          </a:p>
          <a:p>
            <a:pPr>
              <a:buFont typeface="Arial" charset="0"/>
              <a:buNone/>
              <a:defRPr/>
            </a:pPr>
            <a:r>
              <a:rPr lang="en-US" sz="2800" dirty="0" smtClean="0">
                <a:latin typeface="Times New Roman" pitchFamily="18" charset="0"/>
                <a:cs typeface="Times New Roman" pitchFamily="18" charset="0"/>
              </a:rPr>
              <a:t>RCH=CHR’                      RCOOH + R’COOH         </a:t>
            </a:r>
          </a:p>
          <a:p>
            <a:pPr algn="l">
              <a:buFont typeface="Arial" charset="0"/>
              <a:buNone/>
              <a:defRPr/>
            </a:pPr>
            <a:r>
              <a:rPr lang="en-US" sz="2800" dirty="0" smtClean="0">
                <a:latin typeface="Times New Roman" pitchFamily="18" charset="0"/>
                <a:cs typeface="Times New Roman" pitchFamily="18" charset="0"/>
              </a:rPr>
              <a:t>3. Combustion.</a:t>
            </a:r>
          </a:p>
          <a:p>
            <a:pPr>
              <a:buFont typeface="Arial" charset="0"/>
              <a:buNone/>
              <a:defRPr/>
            </a:pP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=CH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+ 3O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2CO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+ 2H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p>
          <a:p>
            <a:pPr algn="l">
              <a:buFont typeface="Arial" charset="0"/>
              <a:buNone/>
              <a:defRPr/>
            </a:pPr>
            <a:endParaRPr lang="en-US" sz="2800" dirty="0" smtClean="0">
              <a:latin typeface="Times New Roman" pitchFamily="18" charset="0"/>
              <a:cs typeface="Times New Roman" pitchFamily="18" charset="0"/>
            </a:endParaRPr>
          </a:p>
          <a:p>
            <a:pPr algn="l">
              <a:buFont typeface="Arial" charset="0"/>
              <a:buNone/>
              <a:defRPr/>
            </a:pPr>
            <a:r>
              <a:rPr lang="en-US" sz="2800" b="1" dirty="0" smtClean="0">
                <a:latin typeface="Times New Roman" pitchFamily="18" charset="0"/>
                <a:cs typeface="Times New Roman" pitchFamily="18" charset="0"/>
              </a:rPr>
              <a:t>4. </a:t>
            </a:r>
            <a:r>
              <a:rPr lang="en-US" sz="2800" b="1" dirty="0" err="1" smtClean="0">
                <a:latin typeface="Times New Roman" pitchFamily="18" charset="0"/>
                <a:cs typeface="Times New Roman" pitchFamily="18" charset="0"/>
              </a:rPr>
              <a:t>Polymerisation</a:t>
            </a:r>
            <a:r>
              <a:rPr lang="en-US" sz="2800" b="1" dirty="0" smtClean="0">
                <a:latin typeface="Times New Roman" pitchFamily="18" charset="0"/>
                <a:cs typeface="Times New Roman" pitchFamily="18" charset="0"/>
              </a:rPr>
              <a:t>:</a:t>
            </a:r>
          </a:p>
          <a:p>
            <a:pPr algn="l">
              <a:buFont typeface="Arial" charset="0"/>
              <a:buNone/>
              <a:defRPr/>
            </a:pPr>
            <a:endParaRPr lang="en-US" sz="2800" dirty="0" smtClean="0">
              <a:latin typeface="Times New Roman" pitchFamily="18" charset="0"/>
              <a:cs typeface="Times New Roman" pitchFamily="18" charset="0"/>
            </a:endParaRPr>
          </a:p>
        </p:txBody>
      </p:sp>
      <p:sp>
        <p:nvSpPr>
          <p:cNvPr id="41987" name="TextBox 3"/>
          <p:cNvSpPr txBox="1">
            <a:spLocks noChangeArrowheads="1"/>
          </p:cNvSpPr>
          <p:nvPr/>
        </p:nvSpPr>
        <p:spPr bwMode="auto">
          <a:xfrm>
            <a:off x="2438400" y="990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Zn-H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p>
        </p:txBody>
      </p:sp>
      <p:sp>
        <p:nvSpPr>
          <p:cNvPr id="5" name="Right Arrow 4"/>
          <p:cNvSpPr/>
          <p:nvPr/>
        </p:nvSpPr>
        <p:spPr>
          <a:xfrm>
            <a:off x="3429000" y="1295400"/>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989" name="Text Box 3"/>
          <p:cNvSpPr txBox="1">
            <a:spLocks noChangeArrowheads="1"/>
          </p:cNvSpPr>
          <p:nvPr/>
        </p:nvSpPr>
        <p:spPr bwMode="auto">
          <a:xfrm>
            <a:off x="0" y="4122738"/>
            <a:ext cx="8839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Large molecules containing many identical repeating units (100-</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1000000).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Condensation Polymerisation: </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 by-product is eliminated along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with the formation of polymer.</a:t>
            </a:r>
          </a:p>
        </p:txBody>
      </p:sp>
      <p:sp>
        <p:nvSpPr>
          <p:cNvPr id="41990" name="Text Box 5"/>
          <p:cNvSpPr txBox="1">
            <a:spLocks noChangeArrowheads="1"/>
          </p:cNvSpPr>
          <p:nvPr/>
        </p:nvSpPr>
        <p:spPr bwMode="auto">
          <a:xfrm>
            <a:off x="0" y="5799138"/>
            <a:ext cx="8686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GB" altLang="en-US" sz="24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Addition polymer: </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Monomer simply add together to give the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polymer without elimination of by-product.</a:t>
            </a:r>
          </a:p>
        </p:txBody>
      </p:sp>
      <p:sp>
        <p:nvSpPr>
          <p:cNvPr id="7" name="Right Arrow 6"/>
          <p:cNvSpPr/>
          <p:nvPr/>
        </p:nvSpPr>
        <p:spPr>
          <a:xfrm>
            <a:off x="3124200" y="1752600"/>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992" name="TextBox 3"/>
          <p:cNvSpPr txBox="1">
            <a:spLocks noChangeArrowheads="1"/>
          </p:cNvSpPr>
          <p:nvPr/>
        </p:nvSpPr>
        <p:spPr bwMode="auto">
          <a:xfrm>
            <a:off x="2133600" y="14478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p>
        </p:txBody>
      </p:sp>
    </p:spTree>
    <p:extLst>
      <p:ext uri="{BB962C8B-B14F-4D97-AF65-F5344CB8AC3E}">
        <p14:creationId xmlns:p14="http://schemas.microsoft.com/office/powerpoint/2010/main" val="321101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333375"/>
            <a:ext cx="8229600" cy="692150"/>
          </a:xfrm>
        </p:spPr>
        <p:txBody>
          <a:bodyPr/>
          <a:lstStyle/>
          <a:p>
            <a:pPr algn="l" eaLnBrk="1" hangingPunct="1">
              <a:defRPr/>
            </a:pPr>
            <a:r>
              <a:rPr lang="en-US" b="1" u="sng" dirty="0" smtClean="0">
                <a:solidFill>
                  <a:schemeClr val="accent1">
                    <a:lumMod val="50000"/>
                  </a:schemeClr>
                </a:solidFill>
                <a:effectLst>
                  <a:outerShdw blurRad="38100" dist="38100" dir="2700000" algn="tl">
                    <a:srgbClr val="C0C0C0"/>
                  </a:outerShdw>
                </a:effectLst>
              </a:rPr>
              <a:t>Conditions for Oil Refining</a:t>
            </a:r>
          </a:p>
        </p:txBody>
      </p:sp>
      <p:sp>
        <p:nvSpPr>
          <p:cNvPr id="34819" name="Rectangle 3"/>
          <p:cNvSpPr>
            <a:spLocks noGrp="1" noChangeArrowheads="1"/>
          </p:cNvSpPr>
          <p:nvPr>
            <p:ph type="body" idx="1"/>
          </p:nvPr>
        </p:nvSpPr>
        <p:spPr>
          <a:xfrm>
            <a:off x="500063" y="2857500"/>
            <a:ext cx="8229600" cy="1512888"/>
          </a:xfrm>
        </p:spPr>
        <p:txBody>
          <a:bodyPr/>
          <a:lstStyle/>
          <a:p>
            <a:pPr eaLnBrk="1" hangingPunct="1"/>
            <a:r>
              <a:rPr lang="en-US" smtClean="0">
                <a:solidFill>
                  <a:srgbClr val="00B050"/>
                </a:solidFill>
              </a:rPr>
              <a:t>Petroleum is heated to 360</a:t>
            </a:r>
            <a:r>
              <a:rPr lang="en-US" smtClean="0">
                <a:solidFill>
                  <a:srgbClr val="00B050"/>
                </a:solidFill>
                <a:sym typeface="Symbol" pitchFamily="18" charset="2"/>
              </a:rPr>
              <a:t>C in the absence of air in a furnace to vaporize it before fractional distillation</a:t>
            </a:r>
            <a:r>
              <a:rPr lang="en-US" smtClean="0">
                <a:sym typeface="Symbol" pitchFamily="18" charset="2"/>
              </a:rPr>
              <a:t>.</a:t>
            </a:r>
          </a:p>
        </p:txBody>
      </p:sp>
    </p:spTree>
    <p:extLst>
      <p:ext uri="{BB962C8B-B14F-4D97-AF65-F5344CB8AC3E}">
        <p14:creationId xmlns:p14="http://schemas.microsoft.com/office/powerpoint/2010/main" val="804161249"/>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a:p>
        </p:txBody>
      </p:sp>
      <p:graphicFrame>
        <p:nvGraphicFramePr>
          <p:cNvPr id="43011" name="Object 2"/>
          <p:cNvGraphicFramePr>
            <a:graphicFrameLocks noChangeAspect="1"/>
          </p:cNvGraphicFramePr>
          <p:nvPr/>
        </p:nvGraphicFramePr>
        <p:xfrm>
          <a:off x="2514600" y="533400"/>
          <a:ext cx="4252913" cy="6324600"/>
        </p:xfrm>
        <a:graphic>
          <a:graphicData uri="http://schemas.openxmlformats.org/presentationml/2006/ole">
            <mc:AlternateContent xmlns:mc="http://schemas.openxmlformats.org/markup-compatibility/2006">
              <mc:Choice xmlns:v="urn:schemas-microsoft-com:vml" Requires="v">
                <p:oleObj spid="_x0000_s13326" name="CS ChemDraw Drawing" r:id="rId3" imgW="5237480" imgH="8448040" progId="ChemDraw.Document.4.0">
                  <p:embed/>
                </p:oleObj>
              </mc:Choice>
              <mc:Fallback>
                <p:oleObj name="CS ChemDraw Drawing" r:id="rId3" imgW="5237480" imgH="8448040" progId="ChemDraw.Document.4.0">
                  <p:embed/>
                  <p:pic>
                    <p:nvPicPr>
                      <p:cNvPr id="430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33400"/>
                        <a:ext cx="42529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66193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7620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General formula C</a:t>
            </a:r>
            <a:r>
              <a:rPr kumimoji="0" lang="en-GB" altLang="en-US" sz="24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GB" altLang="en-US" sz="24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2n-2</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Presence of triple bond, containing one </a:t>
            </a:r>
            <a:r>
              <a:rPr kumimoji="0" lang="el-GR"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σ</a:t>
            </a:r>
            <a:r>
              <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and two </a:t>
            </a:r>
            <a:r>
              <a:rPr kumimoji="0" lang="el-GR"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Π</a:t>
            </a:r>
            <a:r>
              <a:rPr kumimoji="0" lang="en-US"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-bond</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t>
            </a:r>
            <a:endParaRPr kumimoji="0" lang="en-GB" alt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endParaRPr>
          </a:p>
        </p:txBody>
      </p:sp>
      <p:sp>
        <p:nvSpPr>
          <p:cNvPr id="46083" name="Rectangle 3"/>
          <p:cNvSpPr>
            <a:spLocks noChangeArrowheads="1"/>
          </p:cNvSpPr>
          <p:nvPr/>
        </p:nvSpPr>
        <p:spPr bwMode="auto">
          <a:xfrm>
            <a:off x="0" y="15240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The two p-bonds are perpendicular to each other and form a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cylinder of negative charge about the axis of the bond ---------- No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bond rotation about triple bond.</a:t>
            </a:r>
          </a:p>
        </p:txBody>
      </p:sp>
      <p:sp>
        <p:nvSpPr>
          <p:cNvPr id="46084" name="Text Box 5"/>
          <p:cNvSpPr txBox="1">
            <a:spLocks noChangeArrowheads="1"/>
          </p:cNvSpPr>
          <p:nvPr/>
        </p:nvSpPr>
        <p:spPr bwMode="auto">
          <a:xfrm>
            <a:off x="0" y="27432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sp-orbitals contain 50% s- and 50% p-character.</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The carbon-carbon bond is 1.2A</a:t>
            </a:r>
            <a:r>
              <a:rPr kumimoji="0" lang="en-GB" altLang="en-US" sz="24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shorter than C=C, which is 1.3A</a:t>
            </a:r>
            <a:r>
              <a:rPr kumimoji="0" lang="en-GB" altLang="en-US" sz="24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C-H bond is also shorter than ethene, which is shorter than ethane.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The bonding electrons reside closer to the C-nucleus, and so are held  </a:t>
            </a:r>
            <a:b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more tightly.</a:t>
            </a:r>
            <a:endParaRPr kumimoji="0" lang="en-GB" altLang="en-US" sz="24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46085" name="TextBox 5"/>
          <p:cNvSpPr txBox="1">
            <a:spLocks noChangeArrowheads="1"/>
          </p:cNvSpPr>
          <p:nvPr/>
        </p:nvSpPr>
        <p:spPr bwMode="auto">
          <a:xfrm>
            <a:off x="-304800" y="0"/>
            <a:ext cx="982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CHARACTERISTICS OF ALKYNES</a:t>
            </a:r>
          </a:p>
        </p:txBody>
      </p:sp>
    </p:spTree>
    <p:extLst>
      <p:ext uri="{BB962C8B-B14F-4D97-AF65-F5344CB8AC3E}">
        <p14:creationId xmlns:p14="http://schemas.microsoft.com/office/powerpoint/2010/main" val="81627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PREPARATION OF ALKYNES</a:t>
            </a:r>
          </a:p>
          <a:p>
            <a:pPr marL="514350" indent="-514350" algn="l">
              <a:buFont typeface="Arial" charset="0"/>
              <a:buAutoNum type="arabicPeriod"/>
              <a:defRPr/>
            </a:pPr>
            <a:r>
              <a:rPr lang="en-US" sz="2800" dirty="0" smtClean="0">
                <a:latin typeface="Times New Roman" pitchFamily="18" charset="0"/>
                <a:cs typeface="Times New Roman" pitchFamily="18" charset="0"/>
              </a:rPr>
              <a:t>From calcium carbide:</a:t>
            </a:r>
          </a:p>
          <a:p>
            <a:pPr marL="514350" indent="-514350">
              <a:buFont typeface="Arial" charset="0"/>
              <a:buNone/>
              <a:defRPr/>
            </a:pPr>
            <a:r>
              <a:rPr lang="en-US" sz="2400" dirty="0" smtClean="0">
                <a:latin typeface="Times New Roman" pitchFamily="18" charset="0"/>
                <a:cs typeface="Times New Roman" pitchFamily="18" charset="0"/>
              </a:rPr>
              <a:t>CaC</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 HC≡CH + Ca(OH)</a:t>
            </a:r>
            <a:r>
              <a:rPr lang="en-US" sz="2400" baseline="-25000" dirty="0" smtClean="0">
                <a:latin typeface="Times New Roman" pitchFamily="18" charset="0"/>
                <a:cs typeface="Times New Roman" pitchFamily="18" charset="0"/>
              </a:rPr>
              <a:t>2</a:t>
            </a:r>
          </a:p>
          <a:p>
            <a:pPr marL="514350" indent="-514350" algn="l">
              <a:buFont typeface="Arial" charset="0"/>
              <a:buNone/>
              <a:defRPr/>
            </a:pPr>
            <a:r>
              <a:rPr lang="en-US" sz="2800" dirty="0" smtClean="0">
                <a:latin typeface="Times New Roman" pitchFamily="18" charset="0"/>
                <a:cs typeface="Times New Roman" pitchFamily="18" charset="0"/>
              </a:rPr>
              <a:t>2. From </a:t>
            </a:r>
            <a:r>
              <a:rPr lang="en-US" sz="2800" dirty="0" err="1" smtClean="0">
                <a:latin typeface="Times New Roman" pitchFamily="18" charset="0"/>
                <a:cs typeface="Times New Roman" pitchFamily="18" charset="0"/>
              </a:rPr>
              <a:t>dehydrohalogenation</a:t>
            </a:r>
            <a:r>
              <a:rPr lang="en-US" sz="2800" dirty="0" smtClean="0">
                <a:latin typeface="Times New Roman" pitchFamily="18" charset="0"/>
                <a:cs typeface="Times New Roman" pitchFamily="18" charset="0"/>
              </a:rPr>
              <a:t> of vicinal </a:t>
            </a:r>
            <a:r>
              <a:rPr lang="en-US" sz="2800" dirty="0" err="1" smtClean="0">
                <a:latin typeface="Times New Roman" pitchFamily="18" charset="0"/>
                <a:cs typeface="Times New Roman" pitchFamily="18" charset="0"/>
              </a:rPr>
              <a:t>dihalides</a:t>
            </a:r>
            <a:r>
              <a:rPr lang="en-US" sz="2800" dirty="0" smtClean="0">
                <a:latin typeface="Times New Roman" pitchFamily="18" charset="0"/>
                <a:cs typeface="Times New Roman" pitchFamily="18" charset="0"/>
              </a:rPr>
              <a:t>:</a:t>
            </a:r>
          </a:p>
          <a:p>
            <a:pPr marL="514350" indent="-514350">
              <a:buFont typeface="Arial" charset="0"/>
              <a:buNone/>
              <a:defRPr/>
            </a:pP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CHBrCH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Br + 2KOH → 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C≡CH + 2KBr + 2H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p>
          <a:p>
            <a:pPr marL="514350" indent="-514350">
              <a:buFont typeface="Arial" charset="0"/>
              <a:buNone/>
              <a:defRPr/>
            </a:pPr>
            <a:r>
              <a:rPr lang="en-US" sz="2400" dirty="0" smtClean="0">
                <a:latin typeface="Times New Roman" pitchFamily="18" charset="0"/>
                <a:cs typeface="Times New Roman" pitchFamily="18" charset="0"/>
              </a:rPr>
              <a:t>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CHBrCH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Br + 2NaNH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C≡CH + 2NaBr + 2NH</a:t>
            </a:r>
            <a:r>
              <a:rPr lang="en-US" sz="2400" baseline="-25000" dirty="0" smtClean="0">
                <a:latin typeface="Times New Roman" pitchFamily="18" charset="0"/>
                <a:cs typeface="Times New Roman" pitchFamily="18" charset="0"/>
              </a:rPr>
              <a:t>3</a:t>
            </a:r>
          </a:p>
          <a:p>
            <a:pPr marL="514350" indent="-514350" algn="l">
              <a:buFont typeface="Arial" charset="0"/>
              <a:buNone/>
              <a:defRPr/>
            </a:pPr>
            <a:r>
              <a:rPr lang="en-US" sz="2000" dirty="0" smtClean="0">
                <a:latin typeface="Times New Roman" pitchFamily="18" charset="0"/>
                <a:cs typeface="Times New Roman" pitchFamily="18" charset="0"/>
              </a:rPr>
              <a:t>(*KOH helps in </a:t>
            </a:r>
            <a:r>
              <a:rPr lang="en-US" sz="2000" dirty="0" err="1" smtClean="0">
                <a:latin typeface="Times New Roman" pitchFamily="18" charset="0"/>
                <a:cs typeface="Times New Roman" pitchFamily="18" charset="0"/>
              </a:rPr>
              <a:t>isomerisation</a:t>
            </a:r>
            <a:r>
              <a:rPr lang="en-US" sz="2000" dirty="0" smtClean="0">
                <a:latin typeface="Times New Roman" pitchFamily="18" charset="0"/>
                <a:cs typeface="Times New Roman" pitchFamily="18" charset="0"/>
              </a:rPr>
              <a:t>).</a:t>
            </a:r>
          </a:p>
          <a:p>
            <a:pPr marL="514350" indent="-514350" algn="l">
              <a:buFont typeface="Arial" charset="0"/>
              <a:buNone/>
              <a:defRPr/>
            </a:pPr>
            <a:endParaRPr lang="en-US" sz="20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3. From </a:t>
            </a:r>
            <a:r>
              <a:rPr lang="en-US" sz="2800" dirty="0" err="1" smtClean="0">
                <a:latin typeface="Times New Roman" pitchFamily="18" charset="0"/>
                <a:cs typeface="Times New Roman" pitchFamily="18" charset="0"/>
              </a:rPr>
              <a:t>ketones</a:t>
            </a:r>
            <a:r>
              <a:rPr lang="en-US" sz="2800" dirty="0" smtClean="0">
                <a:latin typeface="Times New Roman" pitchFamily="18" charset="0"/>
                <a:cs typeface="Times New Roman" pitchFamily="18" charset="0"/>
              </a:rPr>
              <a:t>.</a:t>
            </a:r>
          </a:p>
          <a:p>
            <a:pPr marL="514350" indent="-514350">
              <a:buFont typeface="Arial" charset="0"/>
              <a:buNone/>
              <a:defRPr/>
            </a:pPr>
            <a:r>
              <a:rPr lang="en-US" sz="2400" dirty="0" smtClean="0">
                <a:latin typeface="Times New Roman" pitchFamily="18" charset="0"/>
                <a:cs typeface="Times New Roman" pitchFamily="18" charset="0"/>
              </a:rPr>
              <a:t>RCOCH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R’                     RC(X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R’                   RC≡CR’ + 2HCl</a:t>
            </a:r>
          </a:p>
          <a:p>
            <a:pPr marL="514350" indent="-514350" algn="l">
              <a:buFont typeface="Arial" charset="0"/>
              <a:buNone/>
              <a:defRPr/>
            </a:pPr>
            <a:r>
              <a:rPr lang="en-US" sz="2800" dirty="0" smtClean="0">
                <a:latin typeface="Times New Roman" pitchFamily="18" charset="0"/>
                <a:cs typeface="Times New Roman" pitchFamily="18" charset="0"/>
              </a:rPr>
              <a:t>4. By the displacement reaction.</a:t>
            </a:r>
          </a:p>
          <a:p>
            <a:pPr marL="514350" indent="-514350">
              <a:buFont typeface="Arial" charset="0"/>
              <a:buNone/>
              <a:defRPr/>
            </a:pPr>
            <a:r>
              <a:rPr lang="en-US" sz="2400" dirty="0" smtClean="0">
                <a:latin typeface="Times New Roman" pitchFamily="18" charset="0"/>
                <a:cs typeface="Times New Roman" pitchFamily="18" charset="0"/>
              </a:rPr>
              <a:t>RC≡CH                      RC≡C</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Na</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RC≡CR’ + </a:t>
            </a:r>
            <a:r>
              <a:rPr lang="en-US" sz="2400" dirty="0" err="1" smtClean="0">
                <a:latin typeface="Times New Roman" pitchFamily="18" charset="0"/>
                <a:cs typeface="Times New Roman" pitchFamily="18" charset="0"/>
              </a:rPr>
              <a:t>NaX</a:t>
            </a:r>
            <a:endParaRPr lang="en-US" sz="2400" dirty="0" smtClean="0">
              <a:latin typeface="Times New Roman" pitchFamily="18" charset="0"/>
              <a:cs typeface="Times New Roman" pitchFamily="18" charset="0"/>
            </a:endParaRPr>
          </a:p>
          <a:p>
            <a:pPr marL="514350" indent="-514350">
              <a:buFont typeface="Arial" charset="0"/>
              <a:buNone/>
              <a:defRPr/>
            </a:pPr>
            <a:endParaRPr lang="en-US" sz="2800" dirty="0" smtClean="0">
              <a:latin typeface="Times New Roman" pitchFamily="18" charset="0"/>
              <a:cs typeface="Times New Roman" pitchFamily="18" charset="0"/>
            </a:endParaRPr>
          </a:p>
          <a:p>
            <a:pPr marL="514350" indent="-514350">
              <a:buFont typeface="Arial" charset="0"/>
              <a:buNone/>
              <a:defRPr/>
            </a:pPr>
            <a:endParaRPr lang="en-US" sz="2800" dirty="0">
              <a:latin typeface="Times New Roman" pitchFamily="18" charset="0"/>
              <a:cs typeface="Times New Roman" pitchFamily="18" charset="0"/>
            </a:endParaRPr>
          </a:p>
        </p:txBody>
      </p:sp>
      <p:sp>
        <p:nvSpPr>
          <p:cNvPr id="4" name="Right Arrow 3"/>
          <p:cNvSpPr/>
          <p:nvPr/>
        </p:nvSpPr>
        <p:spPr>
          <a:xfrm>
            <a:off x="3886200" y="26670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108" name="TextBox 4"/>
          <p:cNvSpPr txBox="1">
            <a:spLocks noChangeArrowheads="1"/>
          </p:cNvSpPr>
          <p:nvPr/>
        </p:nvSpPr>
        <p:spPr bwMode="auto">
          <a:xfrm>
            <a:off x="2590800" y="24495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150°C</a:t>
            </a:r>
          </a:p>
        </p:txBody>
      </p:sp>
      <p:sp>
        <p:nvSpPr>
          <p:cNvPr id="47109" name="TextBox 5"/>
          <p:cNvSpPr txBox="1">
            <a:spLocks noChangeArrowheads="1"/>
          </p:cNvSpPr>
          <p:nvPr/>
        </p:nvSpPr>
        <p:spPr bwMode="auto">
          <a:xfrm>
            <a:off x="3962400" y="4038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Alc. KOH</a:t>
            </a:r>
          </a:p>
        </p:txBody>
      </p:sp>
      <p:sp>
        <p:nvSpPr>
          <p:cNvPr id="47110" name="TextBox 6"/>
          <p:cNvSpPr txBox="1">
            <a:spLocks noChangeArrowheads="1"/>
          </p:cNvSpPr>
          <p:nvPr/>
        </p:nvSpPr>
        <p:spPr bwMode="auto">
          <a:xfrm>
            <a:off x="762000" y="4038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PX</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5</a:t>
            </a:r>
          </a:p>
        </p:txBody>
      </p:sp>
      <p:sp>
        <p:nvSpPr>
          <p:cNvPr id="8" name="Right Arrow 7"/>
          <p:cNvSpPr/>
          <p:nvPr/>
        </p:nvSpPr>
        <p:spPr>
          <a:xfrm>
            <a:off x="5257800" y="43434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ight Arrow 8"/>
          <p:cNvSpPr/>
          <p:nvPr/>
        </p:nvSpPr>
        <p:spPr>
          <a:xfrm>
            <a:off x="1981200" y="43434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ight Arrow 10"/>
          <p:cNvSpPr/>
          <p:nvPr/>
        </p:nvSpPr>
        <p:spPr>
          <a:xfrm>
            <a:off x="2057400" y="5257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ight Arrow 11"/>
          <p:cNvSpPr/>
          <p:nvPr/>
        </p:nvSpPr>
        <p:spPr>
          <a:xfrm>
            <a:off x="4953000" y="5257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115" name="TextBox 12"/>
          <p:cNvSpPr txBox="1">
            <a:spLocks noChangeArrowheads="1"/>
          </p:cNvSpPr>
          <p:nvPr/>
        </p:nvSpPr>
        <p:spPr bwMode="auto">
          <a:xfrm>
            <a:off x="838200" y="50292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NaNH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p>
        </p:txBody>
      </p:sp>
      <p:sp>
        <p:nvSpPr>
          <p:cNvPr id="47116" name="TextBox 14"/>
          <p:cNvSpPr txBox="1">
            <a:spLocks noChangeArrowheads="1"/>
          </p:cNvSpPr>
          <p:nvPr/>
        </p:nvSpPr>
        <p:spPr bwMode="auto">
          <a:xfrm>
            <a:off x="3657600" y="50292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R’X</a:t>
            </a:r>
            <a:endPar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94651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b="1" dirty="0" smtClean="0">
              <a:latin typeface="Times New Roman" pitchFamily="18" charset="0"/>
              <a:cs typeface="Times New Roman" pitchFamily="18" charset="0"/>
            </a:endParaRPr>
          </a:p>
          <a:p>
            <a:pPr>
              <a:buFont typeface="Arial" charset="0"/>
              <a:buNone/>
              <a:defRPr/>
            </a:pPr>
            <a:r>
              <a:rPr lang="en-US" b="1" dirty="0" smtClean="0">
                <a:latin typeface="Times New Roman" pitchFamily="18" charset="0"/>
                <a:cs typeface="Times New Roman" pitchFamily="18" charset="0"/>
              </a:rPr>
              <a:t>PHYSICAL PROPERTIES OF ALKYNES</a:t>
            </a:r>
          </a:p>
          <a:p>
            <a:pPr>
              <a:buFont typeface="Arial" charset="0"/>
              <a:buNone/>
              <a:defRPr/>
            </a:pPr>
            <a:endParaRPr lang="en-US" b="1" dirty="0" smtClean="0">
              <a:latin typeface="Times New Roman" pitchFamily="18" charset="0"/>
              <a:cs typeface="Times New Roman" pitchFamily="18" charset="0"/>
            </a:endParaRPr>
          </a:p>
          <a:p>
            <a:pPr algn="l">
              <a:buFont typeface="Arial" panose="020B0604020202020204" pitchFamily="34" charset="0"/>
              <a:buChar char="•"/>
              <a:defRPr/>
            </a:pPr>
            <a:r>
              <a:rPr lang="en-US" sz="2800" dirty="0" smtClean="0">
                <a:latin typeface="Times New Roman" pitchFamily="18" charset="0"/>
                <a:cs typeface="Times New Roman" pitchFamily="18" charset="0"/>
              </a:rPr>
              <a:t> First three members gases; next eight liquids; higher solids.</a:t>
            </a:r>
          </a:p>
          <a:p>
            <a:pPr algn="l">
              <a:buFont typeface="Arial" panose="020B0604020202020204" pitchFamily="34" charset="0"/>
              <a:buChar char="•"/>
              <a:defRPr/>
            </a:pPr>
            <a:r>
              <a:rPr lang="en-US" sz="2800" dirty="0" smtClean="0">
                <a:latin typeface="Times New Roman" pitchFamily="18" charset="0"/>
                <a:cs typeface="Times New Roman" pitchFamily="18" charset="0"/>
              </a:rPr>
              <a:t> Slightly soluble in water; soluble in organic solvents. </a:t>
            </a:r>
          </a:p>
          <a:p>
            <a:pPr algn="l">
              <a:buFont typeface="Arial" panose="020B0604020202020204" pitchFamily="34" charset="0"/>
              <a:buChar char="•"/>
              <a:defRPr/>
            </a:pPr>
            <a:r>
              <a:rPr lang="en-US" sz="2800" dirty="0" smtClean="0">
                <a:latin typeface="Times New Roman" pitchFamily="18" charset="0"/>
                <a:cs typeface="Times New Roman" pitchFamily="18" charset="0"/>
              </a:rPr>
              <a:t> B.P., M.P., density increase with increase in molecular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weight.</a:t>
            </a:r>
          </a:p>
          <a:p>
            <a:pPr>
              <a:buFont typeface="Arial" charset="0"/>
              <a:buNone/>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544233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CHEMICAL PROPERTIES OF ALKYNES</a:t>
            </a:r>
          </a:p>
          <a:p>
            <a:pPr>
              <a:buFont typeface="Arial" charset="0"/>
              <a:buNone/>
              <a:defRPr/>
            </a:pPr>
            <a:endParaRPr lang="en-US" b="1" dirty="0" smtClean="0">
              <a:latin typeface="Times New Roman" pitchFamily="18" charset="0"/>
              <a:cs typeface="Times New Roman" pitchFamily="18" charset="0"/>
            </a:endParaRPr>
          </a:p>
          <a:p>
            <a:pPr>
              <a:buFont typeface="Arial" charset="0"/>
              <a:buNone/>
              <a:defRPr/>
            </a:pPr>
            <a:endParaRPr lang="en-US" b="1" dirty="0" smtClean="0">
              <a:latin typeface="Times New Roman" pitchFamily="18" charset="0"/>
              <a:cs typeface="Times New Roman" pitchFamily="18" charset="0"/>
            </a:endParaRPr>
          </a:p>
          <a:p>
            <a:pPr algn="l">
              <a:buFont typeface="Arial" charset="0"/>
              <a:buNone/>
              <a:defRPr/>
            </a:pPr>
            <a:r>
              <a:rPr lang="en-US" sz="2800" b="1" dirty="0" smtClean="0">
                <a:latin typeface="Times New Roman" pitchFamily="18" charset="0"/>
                <a:cs typeface="Times New Roman" pitchFamily="18" charset="0"/>
              </a:rPr>
              <a:t>1. Addition reactions:</a:t>
            </a:r>
          </a:p>
          <a:p>
            <a:pPr marL="514350" indent="-514350" algn="l">
              <a:buFont typeface="Arial" charset="0"/>
              <a:buAutoNum type="romanLcParenBoth"/>
              <a:defRPr/>
            </a:pPr>
            <a:r>
              <a:rPr lang="en-US" sz="2400" dirty="0" smtClean="0">
                <a:latin typeface="Times New Roman" pitchFamily="18" charset="0"/>
                <a:cs typeface="Times New Roman" pitchFamily="18" charset="0"/>
              </a:rPr>
              <a:t>Reduction.</a:t>
            </a:r>
          </a:p>
          <a:p>
            <a:pPr marL="514350" indent="-514350">
              <a:buFont typeface="Arial" charset="0"/>
              <a:buNone/>
              <a:defRPr/>
            </a:pPr>
            <a:r>
              <a:rPr lang="en-US" sz="2400" dirty="0" smtClean="0">
                <a:latin typeface="Times New Roman" pitchFamily="18" charset="0"/>
                <a:cs typeface="Times New Roman" pitchFamily="18" charset="0"/>
              </a:rPr>
              <a:t>RC≡CH                     RCH=CH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CH3</a:t>
            </a:r>
          </a:p>
          <a:p>
            <a:pPr marL="514350" indent="-514350">
              <a:buFont typeface="Arial" charset="0"/>
              <a:buNone/>
              <a:defRPr/>
            </a:pPr>
            <a:r>
              <a:rPr lang="en-US" sz="2400" dirty="0" smtClean="0">
                <a:latin typeface="Times New Roman" pitchFamily="18" charset="0"/>
                <a:cs typeface="Times New Roman" pitchFamily="18" charset="0"/>
              </a:rPr>
              <a:t>                                      R            </a:t>
            </a:r>
            <a:r>
              <a:rPr lang="en-US" sz="2400" dirty="0" err="1" smtClean="0">
                <a:latin typeface="Times New Roman" pitchFamily="18" charset="0"/>
                <a:cs typeface="Times New Roman" pitchFamily="18" charset="0"/>
              </a:rPr>
              <a:t>R</a:t>
            </a:r>
            <a:endParaRPr lang="en-US" sz="2400" dirty="0" smtClean="0">
              <a:latin typeface="Times New Roman" pitchFamily="18" charset="0"/>
              <a:cs typeface="Times New Roman" pitchFamily="18" charset="0"/>
            </a:endParaRPr>
          </a:p>
          <a:p>
            <a:pPr marL="514350" indent="-514350">
              <a:buFont typeface="Arial" charset="0"/>
              <a:buNone/>
              <a:defRPr/>
            </a:pPr>
            <a:r>
              <a:rPr lang="en-US" sz="2400" dirty="0" smtClean="0">
                <a:latin typeface="Times New Roman" pitchFamily="18" charset="0"/>
                <a:cs typeface="Times New Roman" pitchFamily="18" charset="0"/>
              </a:rPr>
              <a:t>RC≡CR                            C=C</a:t>
            </a:r>
          </a:p>
          <a:p>
            <a:pPr marL="514350" indent="-514350">
              <a:buFont typeface="Arial" charset="0"/>
              <a:buNone/>
              <a:defRPr/>
            </a:pPr>
            <a:r>
              <a:rPr lang="en-US" sz="2400" dirty="0" smtClean="0">
                <a:latin typeface="Times New Roman" pitchFamily="18" charset="0"/>
                <a:cs typeface="Times New Roman" pitchFamily="18" charset="0"/>
              </a:rPr>
              <a:t>                                        H            </a:t>
            </a:r>
            <a:r>
              <a:rPr lang="en-US" sz="2400" dirty="0" err="1" smtClean="0">
                <a:latin typeface="Times New Roman" pitchFamily="18" charset="0"/>
                <a:cs typeface="Times New Roman" pitchFamily="18" charset="0"/>
              </a:rPr>
              <a:t>H</a:t>
            </a:r>
            <a:endParaRPr lang="en-US" sz="2400" dirty="0" smtClean="0">
              <a:latin typeface="Times New Roman" pitchFamily="18" charset="0"/>
              <a:cs typeface="Times New Roman" pitchFamily="18" charset="0"/>
            </a:endParaRPr>
          </a:p>
          <a:p>
            <a:pPr marL="514350" indent="-514350">
              <a:buFont typeface="Arial" charset="0"/>
              <a:buNone/>
              <a:defRP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cis-alkene</a:t>
            </a:r>
            <a:endParaRPr lang="en-US" sz="2000" dirty="0" smtClean="0">
              <a:latin typeface="Times New Roman" pitchFamily="18" charset="0"/>
              <a:cs typeface="Times New Roman" pitchFamily="18" charset="0"/>
            </a:endParaRPr>
          </a:p>
          <a:p>
            <a:pPr marL="514350" indent="-514350">
              <a:buFont typeface="Arial" charset="0"/>
              <a:buNone/>
              <a:defRPr/>
            </a:pPr>
            <a:r>
              <a:rPr lang="en-US" sz="2400" dirty="0" smtClean="0">
                <a:latin typeface="Times New Roman" pitchFamily="18" charset="0"/>
                <a:cs typeface="Times New Roman" pitchFamily="18" charset="0"/>
              </a:rPr>
              <a:t>                                         R              H</a:t>
            </a:r>
          </a:p>
          <a:p>
            <a:pPr marL="514350" indent="-514350">
              <a:buFont typeface="Arial" charset="0"/>
              <a:buNone/>
              <a:defRPr/>
            </a:pPr>
            <a:r>
              <a:rPr lang="en-US" sz="2400" dirty="0" smtClean="0">
                <a:latin typeface="Times New Roman" pitchFamily="18" charset="0"/>
                <a:cs typeface="Times New Roman" pitchFamily="18" charset="0"/>
              </a:rPr>
              <a:t>                                          C=C</a:t>
            </a:r>
          </a:p>
          <a:p>
            <a:pPr marL="514350" indent="-514350">
              <a:buFont typeface="Arial" charset="0"/>
              <a:buNone/>
              <a:defRPr/>
            </a:pPr>
            <a:r>
              <a:rPr lang="en-US" sz="2400" dirty="0" smtClean="0">
                <a:latin typeface="Times New Roman" pitchFamily="18" charset="0"/>
                <a:cs typeface="Times New Roman" pitchFamily="18" charset="0"/>
              </a:rPr>
              <a:t>                                        H              R</a:t>
            </a:r>
          </a:p>
          <a:p>
            <a:pPr marL="514350" indent="-514350">
              <a:buFont typeface="Arial" charset="0"/>
              <a:buNone/>
              <a:defRPr/>
            </a:pPr>
            <a:r>
              <a:rPr lang="en-US" sz="2000" dirty="0" smtClean="0">
                <a:latin typeface="Times New Roman" pitchFamily="18" charset="0"/>
                <a:cs typeface="Times New Roman" pitchFamily="18" charset="0"/>
              </a:rPr>
              <a:t>                                                    trans-</a:t>
            </a:r>
            <a:r>
              <a:rPr lang="en-US" sz="2000" dirty="0" err="1" smtClean="0">
                <a:latin typeface="Times New Roman" pitchFamily="18" charset="0"/>
                <a:cs typeface="Times New Roman" pitchFamily="18" charset="0"/>
              </a:rPr>
              <a:t>alkene</a:t>
            </a:r>
            <a:endParaRPr lang="en-US" sz="2000" dirty="0" smtClean="0">
              <a:latin typeface="Times New Roman" pitchFamily="18" charset="0"/>
              <a:cs typeface="Times New Roman" pitchFamily="18" charset="0"/>
            </a:endParaRPr>
          </a:p>
          <a:p>
            <a:pPr marL="514350" indent="-514350">
              <a:buFont typeface="Arial" charset="0"/>
              <a:buNone/>
              <a:defRPr/>
            </a:pPr>
            <a:endParaRPr lang="en-US" sz="2400" dirty="0" smtClean="0">
              <a:latin typeface="Times New Roman" pitchFamily="18" charset="0"/>
              <a:cs typeface="Times New Roman" pitchFamily="18" charset="0"/>
            </a:endParaRPr>
          </a:p>
          <a:p>
            <a:pPr marL="514350" indent="-514350">
              <a:buFont typeface="Arial" charset="0"/>
              <a:buNone/>
              <a:defRPr/>
            </a:pPr>
            <a:endParaRPr lang="en-US" sz="2400" dirty="0" smtClean="0">
              <a:latin typeface="Times New Roman" pitchFamily="18" charset="0"/>
              <a:cs typeface="Times New Roman" pitchFamily="18" charset="0"/>
            </a:endParaRPr>
          </a:p>
          <a:p>
            <a:pPr marL="514350" indent="-514350">
              <a:buFont typeface="Arial" charset="0"/>
              <a:buNone/>
              <a:defRPr/>
            </a:pPr>
            <a:endParaRPr lang="en-US" sz="2400" baseline="-25000" dirty="0" smtClean="0">
              <a:latin typeface="Times New Roman" pitchFamily="18" charset="0"/>
              <a:cs typeface="Times New Roman" pitchFamily="18" charset="0"/>
            </a:endParaRPr>
          </a:p>
          <a:p>
            <a:pPr marL="514350" indent="-514350">
              <a:buFont typeface="Arial" charset="0"/>
              <a:buNone/>
              <a:defRPr/>
            </a:pPr>
            <a:endParaRPr lang="en-US" sz="2400" baseline="-25000" dirty="0" smtClean="0">
              <a:latin typeface="Times New Roman" pitchFamily="18" charset="0"/>
              <a:cs typeface="Times New Roman" pitchFamily="18" charset="0"/>
            </a:endParaRPr>
          </a:p>
          <a:p>
            <a:pPr algn="l">
              <a:buFont typeface="Arial"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9155" name="Text Box 11"/>
          <p:cNvSpPr txBox="1">
            <a:spLocks noChangeArrowheads="1"/>
          </p:cNvSpPr>
          <p:nvPr/>
        </p:nvSpPr>
        <p:spPr bwMode="auto">
          <a:xfrm>
            <a:off x="323850" y="692150"/>
            <a:ext cx="88201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Alkynes are more reactive in halogenation reactions than alkenes.</a:t>
            </a:r>
            <a:r>
              <a:rPr kumimoji="0" lang="en-GB" altLang="en-US" sz="2400" b="1" i="0" u="none" strike="noStrike" kern="1200" cap="none" spc="0" normalizeH="0" baseline="0" noProof="0" smtClean="0">
                <a:ln>
                  <a:noFill/>
                </a:ln>
                <a:solidFill>
                  <a:srgbClr val="FFFF00"/>
                </a:solidFill>
                <a:effectLst/>
                <a:uLnTx/>
                <a:uFillTx/>
                <a:latin typeface="Arial" panose="020B0604020202020204" pitchFamily="34" charset="0"/>
                <a:ea typeface="+mn-ea"/>
                <a:cs typeface="+mn-cs"/>
              </a:rPr>
              <a:t> </a:t>
            </a:r>
            <a:endParaRPr kumimoji="0" lang="en-US" altLang="en-US" sz="2400" b="1" i="0" u="none" strike="noStrike" kern="1200" cap="none" spc="0" normalizeH="0" baseline="0" noProof="0" smtClean="0">
              <a:ln>
                <a:noFill/>
              </a:ln>
              <a:solidFill>
                <a:srgbClr val="FFFF00"/>
              </a:solidFill>
              <a:effectLst/>
              <a:uLnTx/>
              <a:uFillTx/>
              <a:latin typeface="Arial" panose="020B0604020202020204" pitchFamily="34" charset="0"/>
              <a:ea typeface="+mn-ea"/>
              <a:cs typeface="+mn-cs"/>
            </a:endParaRPr>
          </a:p>
        </p:txBody>
      </p:sp>
      <p:sp>
        <p:nvSpPr>
          <p:cNvPr id="5" name="Right Arrow 4"/>
          <p:cNvSpPr/>
          <p:nvPr/>
        </p:nvSpPr>
        <p:spPr>
          <a:xfrm>
            <a:off x="2362200" y="28956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ight Arrow 5"/>
          <p:cNvSpPr/>
          <p:nvPr/>
        </p:nvSpPr>
        <p:spPr>
          <a:xfrm>
            <a:off x="5257800" y="28956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158" name="TextBox 4"/>
          <p:cNvSpPr txBox="1">
            <a:spLocks noChangeArrowheads="1"/>
          </p:cNvSpPr>
          <p:nvPr/>
        </p:nvSpPr>
        <p:spPr bwMode="auto">
          <a:xfrm>
            <a:off x="1143000" y="26019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Ni</a:t>
            </a:r>
          </a:p>
        </p:txBody>
      </p:sp>
      <p:sp>
        <p:nvSpPr>
          <p:cNvPr id="49159" name="TextBox 4"/>
          <p:cNvSpPr txBox="1">
            <a:spLocks noChangeArrowheads="1"/>
          </p:cNvSpPr>
          <p:nvPr/>
        </p:nvSpPr>
        <p:spPr bwMode="auto">
          <a:xfrm>
            <a:off x="3962400" y="25908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Ni</a:t>
            </a:r>
          </a:p>
        </p:txBody>
      </p:sp>
      <p:sp>
        <p:nvSpPr>
          <p:cNvPr id="49160" name="TextBox 4"/>
          <p:cNvSpPr txBox="1">
            <a:spLocks noChangeArrowheads="1"/>
          </p:cNvSpPr>
          <p:nvPr/>
        </p:nvSpPr>
        <p:spPr bwMode="auto">
          <a:xfrm>
            <a:off x="2590800" y="34290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Pd / BaSO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p>
        </p:txBody>
      </p:sp>
      <p:sp>
        <p:nvSpPr>
          <p:cNvPr id="9" name="Right Arrow 8"/>
          <p:cNvSpPr/>
          <p:nvPr/>
        </p:nvSpPr>
        <p:spPr>
          <a:xfrm>
            <a:off x="3810000" y="3733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162" name="TextBox 4"/>
          <p:cNvSpPr txBox="1">
            <a:spLocks noChangeArrowheads="1"/>
          </p:cNvSpPr>
          <p:nvPr/>
        </p:nvSpPr>
        <p:spPr bwMode="auto">
          <a:xfrm>
            <a:off x="2514600" y="38211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Quinoline </a:t>
            </a:r>
          </a:p>
        </p:txBody>
      </p:sp>
      <p:sp>
        <p:nvSpPr>
          <p:cNvPr id="49163" name="TextBox 4"/>
          <p:cNvSpPr txBox="1">
            <a:spLocks noChangeArrowheads="1"/>
          </p:cNvSpPr>
          <p:nvPr/>
        </p:nvSpPr>
        <p:spPr bwMode="auto">
          <a:xfrm>
            <a:off x="2514600" y="51054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Na / NH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p>
        </p:txBody>
      </p:sp>
      <p:sp>
        <p:nvSpPr>
          <p:cNvPr id="12" name="Right Arrow 11"/>
          <p:cNvSpPr/>
          <p:nvPr/>
        </p:nvSpPr>
        <p:spPr>
          <a:xfrm>
            <a:off x="3810000" y="5410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Straight Connector 13"/>
          <p:cNvCxnSpPr/>
          <p:nvPr/>
        </p:nvCxnSpPr>
        <p:spPr>
          <a:xfrm rot="16200000" flipH="1">
            <a:off x="6400800" y="5562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5562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5638800" y="5105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324600" y="3886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5562600" y="3429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400800" y="5029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62600" y="3886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324600" y="33528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541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buFont typeface="Arial" charset="0"/>
              <a:buNone/>
              <a:defRPr/>
            </a:pPr>
            <a:endParaRPr lang="en-US" sz="2800" dirty="0" smtClean="0">
              <a:latin typeface="Times New Roman" pitchFamily="18" charset="0"/>
              <a:cs typeface="Times New Roman" pitchFamily="18" charset="0"/>
            </a:endParaRPr>
          </a:p>
          <a:p>
            <a:pPr algn="l">
              <a:buFont typeface="Arial" charset="0"/>
              <a:buNone/>
              <a:defRPr/>
            </a:pPr>
            <a:r>
              <a:rPr lang="en-US" sz="2800" dirty="0" smtClean="0">
                <a:latin typeface="Times New Roman" pitchFamily="18" charset="0"/>
                <a:cs typeface="Times New Roman" pitchFamily="18" charset="0"/>
              </a:rPr>
              <a:t>(ii) Addition of Halogens.</a:t>
            </a:r>
          </a:p>
          <a:p>
            <a:pPr>
              <a:buFont typeface="Arial" charset="0"/>
              <a:buNone/>
              <a:defRPr/>
            </a:pPr>
            <a:r>
              <a:rPr lang="en-US" sz="2400" dirty="0" smtClean="0">
                <a:latin typeface="Times New Roman" pitchFamily="18" charset="0"/>
                <a:cs typeface="Times New Roman" pitchFamily="18" charset="0"/>
              </a:rPr>
              <a:t>RC</a:t>
            </a:r>
            <a:r>
              <a:rPr lang="en-US" sz="2400" dirty="0" smtClean="0">
                <a:latin typeface="Times New Roman"/>
                <a:cs typeface="Times New Roman"/>
              </a:rPr>
              <a:t>≡CR                     RCX=CXR                      RCX</a:t>
            </a:r>
            <a:r>
              <a:rPr lang="en-US" sz="2400" baseline="-25000" dirty="0" smtClean="0">
                <a:latin typeface="Times New Roman"/>
                <a:cs typeface="Times New Roman"/>
              </a:rPr>
              <a:t>2</a:t>
            </a:r>
            <a:r>
              <a:rPr lang="en-US" sz="2400" dirty="0" smtClean="0">
                <a:latin typeface="Times New Roman"/>
                <a:cs typeface="Times New Roman"/>
              </a:rPr>
              <a:t>-CX</a:t>
            </a:r>
            <a:r>
              <a:rPr lang="en-US" sz="2400" baseline="-25000" dirty="0" smtClean="0">
                <a:latin typeface="Times New Roman"/>
                <a:cs typeface="Times New Roman"/>
              </a:rPr>
              <a:t>2</a:t>
            </a:r>
            <a:r>
              <a:rPr lang="en-US" sz="2400" dirty="0" smtClean="0">
                <a:latin typeface="Times New Roman"/>
                <a:cs typeface="Times New Roman"/>
              </a:rPr>
              <a:t>R</a:t>
            </a:r>
          </a:p>
          <a:p>
            <a:pPr algn="l">
              <a:buFont typeface="Arial" charset="0"/>
              <a:buNone/>
              <a:defRPr/>
            </a:pPr>
            <a:r>
              <a:rPr lang="en-US" sz="2800" dirty="0" smtClean="0">
                <a:latin typeface="Times New Roman"/>
                <a:cs typeface="Times New Roman"/>
              </a:rPr>
              <a:t>(iii) Addition of Hydrogen Halides.</a:t>
            </a:r>
          </a:p>
          <a:p>
            <a:pPr>
              <a:buFont typeface="Arial" charset="0"/>
              <a:buNone/>
              <a:defRPr/>
            </a:pPr>
            <a:r>
              <a:rPr lang="en-US" sz="2400" dirty="0" smtClean="0">
                <a:latin typeface="Times New Roman" pitchFamily="18" charset="0"/>
                <a:cs typeface="Times New Roman" pitchFamily="18" charset="0"/>
              </a:rPr>
              <a:t>RC</a:t>
            </a:r>
            <a:r>
              <a:rPr lang="en-US" sz="2400" dirty="0" smtClean="0">
                <a:latin typeface="Times New Roman"/>
                <a:cs typeface="Times New Roman"/>
              </a:rPr>
              <a:t>≡CH                    RCX=CH</a:t>
            </a:r>
            <a:r>
              <a:rPr lang="en-US" sz="2400" baseline="-25000" dirty="0" smtClean="0">
                <a:latin typeface="Times New Roman"/>
                <a:cs typeface="Times New Roman"/>
              </a:rPr>
              <a:t>2</a:t>
            </a:r>
            <a:r>
              <a:rPr lang="en-US" sz="2400" dirty="0" smtClean="0">
                <a:latin typeface="Times New Roman"/>
                <a:cs typeface="Times New Roman"/>
              </a:rPr>
              <a:t>                    RCX</a:t>
            </a:r>
            <a:r>
              <a:rPr lang="en-US" sz="2400" baseline="-25000" dirty="0" smtClean="0">
                <a:latin typeface="Times New Roman"/>
                <a:cs typeface="Times New Roman"/>
              </a:rPr>
              <a:t>2</a:t>
            </a:r>
            <a:r>
              <a:rPr lang="en-US" sz="2400" dirty="0" smtClean="0">
                <a:latin typeface="Times New Roman"/>
                <a:cs typeface="Times New Roman"/>
              </a:rPr>
              <a:t>CH</a:t>
            </a:r>
            <a:r>
              <a:rPr lang="en-US" sz="2400" baseline="-25000" dirty="0" smtClean="0">
                <a:latin typeface="Times New Roman"/>
                <a:cs typeface="Times New Roman"/>
              </a:rPr>
              <a:t>3</a:t>
            </a:r>
          </a:p>
          <a:p>
            <a:pPr algn="l">
              <a:buFont typeface="Arial" charset="0"/>
              <a:buNone/>
              <a:defRPr/>
            </a:pPr>
            <a:endParaRPr lang="en-US" sz="2800" dirty="0" smtClean="0">
              <a:latin typeface="Times New Roman"/>
              <a:cs typeface="Times New Roman"/>
            </a:endParaRPr>
          </a:p>
          <a:p>
            <a:pPr>
              <a:buFont typeface="Arial" charset="0"/>
              <a:buNone/>
              <a:defRPr/>
            </a:pPr>
            <a:endParaRPr lang="en-US" sz="2400" dirty="0" smtClean="0">
              <a:latin typeface="Times New Roman"/>
              <a:cs typeface="Times New Roman"/>
            </a:endParaRPr>
          </a:p>
          <a:p>
            <a:pPr algn="l">
              <a:buFont typeface="Arial" charset="0"/>
              <a:buNone/>
              <a:defRPr/>
            </a:pPr>
            <a:r>
              <a:rPr lang="en-US" sz="2800" dirty="0" smtClean="0">
                <a:latin typeface="Times New Roman"/>
                <a:cs typeface="Times New Roman"/>
              </a:rPr>
              <a:t>2. Addition of HCN.</a:t>
            </a:r>
          </a:p>
          <a:p>
            <a:pPr>
              <a:buFont typeface="Arial" charset="0"/>
              <a:buNone/>
              <a:defRPr/>
            </a:pPr>
            <a:r>
              <a:rPr lang="en-US" sz="2400" dirty="0" smtClean="0">
                <a:latin typeface="Times New Roman"/>
                <a:cs typeface="Times New Roman"/>
              </a:rPr>
              <a:t>HC≡CH + HCN                     CH</a:t>
            </a:r>
            <a:r>
              <a:rPr lang="en-US" sz="2400" baseline="-25000" dirty="0" smtClean="0">
                <a:latin typeface="Times New Roman"/>
                <a:cs typeface="Times New Roman"/>
              </a:rPr>
              <a:t>2</a:t>
            </a:r>
            <a:r>
              <a:rPr lang="en-US" sz="2400" dirty="0" smtClean="0">
                <a:latin typeface="Times New Roman"/>
                <a:cs typeface="Times New Roman"/>
              </a:rPr>
              <a:t>=CHCN</a:t>
            </a:r>
          </a:p>
        </p:txBody>
      </p:sp>
      <p:sp>
        <p:nvSpPr>
          <p:cNvPr id="50179" name="TextBox 4"/>
          <p:cNvSpPr txBox="1">
            <a:spLocks noChangeArrowheads="1"/>
          </p:cNvSpPr>
          <p:nvPr/>
        </p:nvSpPr>
        <p:spPr bwMode="auto">
          <a:xfrm>
            <a:off x="815975" y="9255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X</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CCl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p>
        </p:txBody>
      </p:sp>
      <p:sp>
        <p:nvSpPr>
          <p:cNvPr id="5" name="Right Arrow 4"/>
          <p:cNvSpPr/>
          <p:nvPr/>
        </p:nvSpPr>
        <p:spPr>
          <a:xfrm>
            <a:off x="2057400" y="1219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ight Arrow 5"/>
          <p:cNvSpPr/>
          <p:nvPr/>
        </p:nvSpPr>
        <p:spPr>
          <a:xfrm>
            <a:off x="5105400" y="1219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182" name="TextBox 4"/>
          <p:cNvSpPr txBox="1">
            <a:spLocks noChangeArrowheads="1"/>
          </p:cNvSpPr>
          <p:nvPr/>
        </p:nvSpPr>
        <p:spPr bwMode="auto">
          <a:xfrm>
            <a:off x="3810000" y="95726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X</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CCl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p>
        </p:txBody>
      </p:sp>
      <p:sp>
        <p:nvSpPr>
          <p:cNvPr id="10" name="Right Arrow 9"/>
          <p:cNvSpPr/>
          <p:nvPr/>
        </p:nvSpPr>
        <p:spPr>
          <a:xfrm>
            <a:off x="5181600" y="21336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ight Arrow 10"/>
          <p:cNvSpPr/>
          <p:nvPr/>
        </p:nvSpPr>
        <p:spPr>
          <a:xfrm>
            <a:off x="2286000" y="21336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185" name="TextBox 4"/>
          <p:cNvSpPr txBox="1">
            <a:spLocks noChangeArrowheads="1"/>
          </p:cNvSpPr>
          <p:nvPr/>
        </p:nvSpPr>
        <p:spPr bwMode="auto">
          <a:xfrm>
            <a:off x="968375" y="19161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HX (g)</a:t>
            </a:r>
            <a:endPar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0186" name="TextBox 4"/>
          <p:cNvSpPr txBox="1">
            <a:spLocks noChangeArrowheads="1"/>
          </p:cNvSpPr>
          <p:nvPr/>
        </p:nvSpPr>
        <p:spPr bwMode="auto">
          <a:xfrm>
            <a:off x="3962400" y="19050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HX (g)</a:t>
            </a:r>
            <a:endPar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23" name="Right Arrow 22"/>
          <p:cNvSpPr/>
          <p:nvPr/>
        </p:nvSpPr>
        <p:spPr>
          <a:xfrm>
            <a:off x="4130675" y="4081462"/>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195" name="TextBox 4"/>
          <p:cNvSpPr txBox="1">
            <a:spLocks noChangeArrowheads="1"/>
          </p:cNvSpPr>
          <p:nvPr/>
        </p:nvSpPr>
        <p:spPr bwMode="auto">
          <a:xfrm>
            <a:off x="2873375" y="3759343"/>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err="1" smtClean="0">
                <a:ln>
                  <a:noFill/>
                </a:ln>
                <a:solidFill>
                  <a:prstClr val="white"/>
                </a:solidFill>
                <a:effectLst/>
                <a:uLnTx/>
                <a:uFillTx/>
                <a:latin typeface="Times New Roman" panose="02020603050405020304" pitchFamily="18" charset="0"/>
                <a:ea typeface="+mn-ea"/>
                <a:cs typeface="Times New Roman" panose="02020603050405020304" pitchFamily="18" charset="0"/>
              </a:rPr>
              <a:t>CuCl</a:t>
            </a:r>
            <a:r>
              <a:rPr kumimoji="0" lang="en-US" altLang="en-US" sz="18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 in </a:t>
            </a:r>
            <a:r>
              <a:rPr kumimoji="0" lang="en-US" altLang="en-US" sz="1800" b="0" i="0" u="none" strike="noStrike" kern="1200" cap="none" spc="0" normalizeH="0" baseline="0" noProof="0" dirty="0" err="1" smtClean="0">
                <a:ln>
                  <a:noFill/>
                </a:ln>
                <a:solidFill>
                  <a:prstClr val="white"/>
                </a:solidFill>
                <a:effectLst/>
                <a:uLnTx/>
                <a:uFillTx/>
                <a:latin typeface="Times New Roman" panose="02020603050405020304" pitchFamily="18" charset="0"/>
                <a:ea typeface="+mn-ea"/>
                <a:cs typeface="Times New Roman" panose="02020603050405020304" pitchFamily="18" charset="0"/>
              </a:rPr>
              <a:t>HCl</a:t>
            </a:r>
            <a:endParaRPr kumimoji="0" lang="en-US" altLang="en-US" sz="1800" b="0" i="0" u="none" strike="noStrike" kern="1200" cap="none" spc="0" normalizeH="0" baseline="-2500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8680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buFont typeface="Arial" charset="0"/>
              <a:buNone/>
              <a:defRPr/>
            </a:pPr>
            <a:r>
              <a:rPr lang="en-US" sz="2800" dirty="0" smtClean="0">
                <a:latin typeface="Times New Roman"/>
                <a:cs typeface="Times New Roman"/>
              </a:rPr>
              <a:t>4. Reaction with metals.</a:t>
            </a:r>
          </a:p>
          <a:p>
            <a:pPr>
              <a:buFont typeface="Arial" charset="0"/>
              <a:buNone/>
              <a:defRPr/>
            </a:pPr>
            <a:r>
              <a:rPr lang="en-US" sz="2400" dirty="0" smtClean="0">
                <a:latin typeface="Times New Roman"/>
                <a:cs typeface="Times New Roman"/>
              </a:rPr>
              <a:t>RC≡CH + NaNH</a:t>
            </a:r>
            <a:r>
              <a:rPr lang="en-US" sz="2400" baseline="-25000" dirty="0" smtClean="0">
                <a:latin typeface="Times New Roman"/>
                <a:cs typeface="Times New Roman"/>
              </a:rPr>
              <a:t>2</a:t>
            </a:r>
            <a:r>
              <a:rPr lang="en-US" sz="2400" dirty="0" smtClean="0">
                <a:latin typeface="Times New Roman"/>
                <a:cs typeface="Times New Roman"/>
              </a:rPr>
              <a:t> → RC≡C</a:t>
            </a:r>
            <a:r>
              <a:rPr lang="en-US" sz="2400" baseline="30000" dirty="0" smtClean="0">
                <a:latin typeface="Times New Roman"/>
                <a:cs typeface="Times New Roman"/>
              </a:rPr>
              <a:t>-</a:t>
            </a:r>
            <a:r>
              <a:rPr lang="en-US" sz="2400" dirty="0" smtClean="0">
                <a:latin typeface="Times New Roman"/>
                <a:cs typeface="Times New Roman"/>
              </a:rPr>
              <a:t>Na</a:t>
            </a:r>
            <a:r>
              <a:rPr lang="en-US" sz="2400" baseline="30000" dirty="0" smtClean="0">
                <a:latin typeface="Times New Roman"/>
                <a:cs typeface="Times New Roman"/>
              </a:rPr>
              <a:t>+</a:t>
            </a:r>
            <a:r>
              <a:rPr lang="en-US" sz="2400" dirty="0" smtClean="0">
                <a:latin typeface="Times New Roman"/>
                <a:cs typeface="Times New Roman"/>
              </a:rPr>
              <a:t> + NH</a:t>
            </a:r>
            <a:r>
              <a:rPr lang="en-US" sz="2400" baseline="-25000" dirty="0" smtClean="0">
                <a:latin typeface="Times New Roman"/>
                <a:cs typeface="Times New Roman"/>
              </a:rPr>
              <a:t>3</a:t>
            </a:r>
          </a:p>
          <a:p>
            <a:pPr>
              <a:buFont typeface="Arial" charset="0"/>
              <a:buNone/>
              <a:defRPr/>
            </a:pPr>
            <a:r>
              <a:rPr lang="en-US" sz="2400" dirty="0" smtClean="0">
                <a:latin typeface="Times New Roman"/>
                <a:cs typeface="Times New Roman"/>
              </a:rPr>
              <a:t>RC≡C</a:t>
            </a:r>
            <a:r>
              <a:rPr lang="en-US" sz="2400" baseline="30000" dirty="0" smtClean="0">
                <a:latin typeface="Times New Roman"/>
                <a:cs typeface="Times New Roman"/>
              </a:rPr>
              <a:t>-</a:t>
            </a:r>
            <a:r>
              <a:rPr lang="en-US" sz="2400" dirty="0" smtClean="0">
                <a:latin typeface="Times New Roman"/>
                <a:cs typeface="Times New Roman"/>
              </a:rPr>
              <a:t>Na</a:t>
            </a:r>
            <a:r>
              <a:rPr lang="en-US" sz="2400" baseline="30000" dirty="0" smtClean="0">
                <a:latin typeface="Times New Roman"/>
                <a:cs typeface="Times New Roman"/>
              </a:rPr>
              <a:t>+</a:t>
            </a:r>
            <a:r>
              <a:rPr lang="en-US" sz="2400" dirty="0" smtClean="0">
                <a:latin typeface="Times New Roman"/>
                <a:cs typeface="Times New Roman"/>
              </a:rPr>
              <a:t> + </a:t>
            </a:r>
            <a:r>
              <a:rPr lang="en-US" sz="2400" dirty="0" err="1" smtClean="0">
                <a:latin typeface="Times New Roman"/>
                <a:cs typeface="Times New Roman"/>
              </a:rPr>
              <a:t>R’Br</a:t>
            </a:r>
            <a:r>
              <a:rPr lang="en-US" sz="2400" dirty="0" smtClean="0">
                <a:latin typeface="Times New Roman"/>
                <a:cs typeface="Times New Roman"/>
              </a:rPr>
              <a:t> → RC≡CR’ + </a:t>
            </a:r>
            <a:r>
              <a:rPr lang="en-US" sz="2400" dirty="0" err="1" smtClean="0">
                <a:latin typeface="Times New Roman"/>
                <a:cs typeface="Times New Roman"/>
              </a:rPr>
              <a:t>NaBr</a:t>
            </a:r>
            <a:endParaRPr lang="en-US" sz="2400" dirty="0" smtClean="0">
              <a:latin typeface="Times New Roman"/>
              <a:cs typeface="Times New Roman"/>
            </a:endParaRPr>
          </a:p>
          <a:p>
            <a:pPr>
              <a:buFont typeface="Arial" charset="0"/>
              <a:buNone/>
              <a:defRPr/>
            </a:pPr>
            <a:r>
              <a:rPr lang="en-US" sz="2400" dirty="0" smtClean="0">
                <a:latin typeface="Times New Roman"/>
                <a:cs typeface="Times New Roman"/>
              </a:rPr>
              <a:t>RC≡CH + AgNO</a:t>
            </a:r>
            <a:r>
              <a:rPr lang="en-US" sz="2400" baseline="-25000" dirty="0" smtClean="0">
                <a:latin typeface="Times New Roman"/>
                <a:cs typeface="Times New Roman"/>
              </a:rPr>
              <a:t>3</a:t>
            </a:r>
            <a:r>
              <a:rPr lang="en-US" sz="2400" dirty="0" smtClean="0">
                <a:latin typeface="Times New Roman"/>
                <a:cs typeface="Times New Roman"/>
              </a:rPr>
              <a:t> + NH</a:t>
            </a:r>
            <a:r>
              <a:rPr lang="en-US" sz="2400" baseline="-25000" dirty="0" smtClean="0">
                <a:latin typeface="Times New Roman"/>
                <a:cs typeface="Times New Roman"/>
              </a:rPr>
              <a:t>4</a:t>
            </a:r>
            <a:r>
              <a:rPr lang="en-US" sz="2400" dirty="0" smtClean="0">
                <a:latin typeface="Times New Roman"/>
                <a:cs typeface="Times New Roman"/>
              </a:rPr>
              <a:t>OH → </a:t>
            </a:r>
            <a:r>
              <a:rPr lang="en-US" sz="2400" dirty="0" err="1" smtClean="0">
                <a:latin typeface="Times New Roman"/>
                <a:cs typeface="Times New Roman"/>
              </a:rPr>
              <a:t>RC≡CAg</a:t>
            </a:r>
            <a:r>
              <a:rPr lang="en-US" sz="2400" dirty="0" smtClean="0">
                <a:latin typeface="Times New Roman"/>
                <a:cs typeface="Times New Roman"/>
              </a:rPr>
              <a:t> + H</a:t>
            </a:r>
            <a:r>
              <a:rPr lang="en-US" sz="2400" baseline="-25000" dirty="0" smtClean="0">
                <a:latin typeface="Times New Roman"/>
                <a:cs typeface="Times New Roman"/>
              </a:rPr>
              <a:t>2</a:t>
            </a:r>
            <a:r>
              <a:rPr lang="en-US" sz="2400" dirty="0" smtClean="0">
                <a:latin typeface="Times New Roman"/>
                <a:cs typeface="Times New Roman"/>
              </a:rPr>
              <a:t>O + NH</a:t>
            </a:r>
            <a:r>
              <a:rPr lang="en-US" sz="2400" baseline="-25000" dirty="0" smtClean="0">
                <a:latin typeface="Times New Roman"/>
                <a:cs typeface="Times New Roman"/>
              </a:rPr>
              <a:t>4</a:t>
            </a:r>
            <a:r>
              <a:rPr lang="en-US" sz="2400" dirty="0" smtClean="0">
                <a:latin typeface="Times New Roman"/>
                <a:cs typeface="Times New Roman"/>
              </a:rPr>
              <a:t>NO</a:t>
            </a:r>
            <a:r>
              <a:rPr lang="en-US" sz="2400" baseline="-25000" dirty="0" smtClean="0">
                <a:latin typeface="Times New Roman"/>
                <a:cs typeface="Times New Roman"/>
              </a:rPr>
              <a:t>3</a:t>
            </a:r>
          </a:p>
          <a:p>
            <a:pPr>
              <a:buFont typeface="Arial" charset="0"/>
              <a:buNone/>
              <a:defRPr/>
            </a:pPr>
            <a:r>
              <a:rPr lang="en-US" sz="2400" dirty="0" smtClean="0">
                <a:latin typeface="Times New Roman"/>
                <a:cs typeface="Times New Roman"/>
              </a:rPr>
              <a:t>2RC≡CH + Cu</a:t>
            </a:r>
            <a:r>
              <a:rPr lang="en-US" sz="2400" baseline="-25000" dirty="0" smtClean="0">
                <a:latin typeface="Times New Roman"/>
                <a:cs typeface="Times New Roman"/>
              </a:rPr>
              <a:t>2</a:t>
            </a:r>
            <a:r>
              <a:rPr lang="en-US" sz="2400" dirty="0" smtClean="0">
                <a:latin typeface="Times New Roman"/>
                <a:cs typeface="Times New Roman"/>
              </a:rPr>
              <a:t>Cl</a:t>
            </a:r>
            <a:r>
              <a:rPr lang="en-US" sz="2400" baseline="-25000" dirty="0" smtClean="0">
                <a:latin typeface="Times New Roman"/>
                <a:cs typeface="Times New Roman"/>
              </a:rPr>
              <a:t>2</a:t>
            </a:r>
            <a:r>
              <a:rPr lang="en-US" sz="2400" dirty="0" smtClean="0">
                <a:latin typeface="Times New Roman"/>
                <a:cs typeface="Times New Roman"/>
              </a:rPr>
              <a:t> + 2NH</a:t>
            </a:r>
            <a:r>
              <a:rPr lang="en-US" sz="2400" baseline="-25000" dirty="0" smtClean="0">
                <a:latin typeface="Times New Roman"/>
                <a:cs typeface="Times New Roman"/>
              </a:rPr>
              <a:t>4</a:t>
            </a:r>
            <a:r>
              <a:rPr lang="en-US" sz="2400" dirty="0" smtClean="0">
                <a:latin typeface="Times New Roman"/>
                <a:cs typeface="Times New Roman"/>
              </a:rPr>
              <a:t>OH → 2RC≡CCu + 2H</a:t>
            </a:r>
            <a:r>
              <a:rPr lang="en-US" sz="2400" baseline="-25000" dirty="0" smtClean="0">
                <a:latin typeface="Times New Roman"/>
                <a:cs typeface="Times New Roman"/>
              </a:rPr>
              <a:t>2</a:t>
            </a:r>
            <a:r>
              <a:rPr lang="en-US" sz="2400" dirty="0" smtClean="0">
                <a:latin typeface="Times New Roman"/>
                <a:cs typeface="Times New Roman"/>
              </a:rPr>
              <a:t>O + 2NH</a:t>
            </a:r>
            <a:r>
              <a:rPr lang="en-US" sz="2400" baseline="-25000" dirty="0" smtClean="0">
                <a:latin typeface="Times New Roman"/>
                <a:cs typeface="Times New Roman"/>
              </a:rPr>
              <a:t>4</a:t>
            </a:r>
            <a:r>
              <a:rPr lang="en-US" sz="2400" dirty="0" smtClean="0">
                <a:latin typeface="Times New Roman"/>
                <a:cs typeface="Times New Roman"/>
              </a:rPr>
              <a:t>Cl</a:t>
            </a:r>
          </a:p>
          <a:p>
            <a:pPr>
              <a:buFont typeface="Arial" charset="0"/>
              <a:buNone/>
              <a:defRPr/>
            </a:pPr>
            <a:r>
              <a:rPr lang="en-US" sz="2400" dirty="0" smtClean="0">
                <a:latin typeface="Times New Roman"/>
                <a:cs typeface="Times New Roman"/>
              </a:rPr>
              <a:t>RC≡CH + CH</a:t>
            </a:r>
            <a:r>
              <a:rPr lang="en-US" sz="2400" baseline="-25000" dirty="0" smtClean="0">
                <a:latin typeface="Times New Roman"/>
                <a:cs typeface="Times New Roman"/>
              </a:rPr>
              <a:t>3</a:t>
            </a:r>
            <a:r>
              <a:rPr lang="en-US" sz="2400" dirty="0" smtClean="0">
                <a:latin typeface="Times New Roman"/>
                <a:cs typeface="Times New Roman"/>
              </a:rPr>
              <a:t>MgBr → </a:t>
            </a:r>
            <a:r>
              <a:rPr lang="en-US" sz="2400" dirty="0" err="1" smtClean="0">
                <a:latin typeface="Times New Roman"/>
                <a:cs typeface="Times New Roman"/>
              </a:rPr>
              <a:t>RC≡CMgBr</a:t>
            </a:r>
            <a:r>
              <a:rPr lang="en-US" sz="2400" dirty="0" smtClean="0">
                <a:latin typeface="Times New Roman"/>
                <a:cs typeface="Times New Roman"/>
              </a:rPr>
              <a:t> + CH</a:t>
            </a:r>
            <a:r>
              <a:rPr lang="en-US" sz="2400" baseline="-25000" dirty="0" smtClean="0">
                <a:latin typeface="Times New Roman"/>
                <a:cs typeface="Times New Roman"/>
              </a:rPr>
              <a:t>4</a:t>
            </a:r>
          </a:p>
          <a:p>
            <a:pPr>
              <a:buFont typeface="Arial" charset="0"/>
              <a:buNone/>
              <a:defRPr/>
            </a:pPr>
            <a:endParaRPr lang="en-US" sz="2400" dirty="0" smtClean="0">
              <a:latin typeface="Times New Roman"/>
              <a:cs typeface="Times New Roman"/>
            </a:endParaRPr>
          </a:p>
          <a:p>
            <a:pPr>
              <a:buFont typeface="Arial" charset="0"/>
              <a:buNone/>
              <a:defRPr/>
            </a:pPr>
            <a:endParaRPr lang="en-US" sz="2400" dirty="0" smtClean="0">
              <a:latin typeface="Times New Roman"/>
              <a:cs typeface="Times New Roman"/>
            </a:endParaRPr>
          </a:p>
          <a:p>
            <a:pPr>
              <a:buFont typeface="Arial" charset="0"/>
              <a:buNone/>
              <a:defRPr/>
            </a:pPr>
            <a:endParaRPr lang="en-US" sz="2400" dirty="0" smtClean="0">
              <a:latin typeface="Times New Roman"/>
              <a:cs typeface="Times New Roman"/>
            </a:endParaRPr>
          </a:p>
          <a:p>
            <a:pPr>
              <a:buFont typeface="Arial" charset="0"/>
              <a:buNone/>
              <a:defRPr/>
            </a:pPr>
            <a:endParaRPr lang="en-US" sz="2400" dirty="0" smtClean="0">
              <a:latin typeface="Times New Roman" pitchFamily="18" charset="0"/>
              <a:cs typeface="Times New Roman" pitchFamily="18" charset="0"/>
            </a:endParaRPr>
          </a:p>
          <a:p>
            <a:pPr>
              <a:buFont typeface="Arial" charset="0"/>
              <a:buNone/>
              <a:defRPr/>
            </a:pPr>
            <a:endParaRPr lang="en-US" dirty="0"/>
          </a:p>
        </p:txBody>
      </p:sp>
    </p:spTree>
    <p:extLst>
      <p:ext uri="{BB962C8B-B14F-4D97-AF65-F5344CB8AC3E}">
        <p14:creationId xmlns:p14="http://schemas.microsoft.com/office/powerpoint/2010/main" val="8481452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ALICYCLIC COMPOUNDS / NAPHTHENES</a:t>
            </a:r>
          </a:p>
          <a:p>
            <a:pPr algn="l">
              <a:buFont typeface="Arial" panose="020B0604020202020204" pitchFamily="34" charset="0"/>
              <a:buChar char="•"/>
              <a:defRPr/>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Cyclic and aliphatic in nature.</a:t>
            </a:r>
          </a:p>
          <a:p>
            <a:pPr algn="l">
              <a:buFont typeface="Arial" panose="020B0604020202020204" pitchFamily="34" charset="0"/>
              <a:buChar char="•"/>
              <a:defRPr/>
            </a:pPr>
            <a:r>
              <a:rPr lang="en-US" sz="2400" dirty="0" smtClean="0">
                <a:latin typeface="Times New Roman" pitchFamily="18" charset="0"/>
                <a:cs typeface="Times New Roman" pitchFamily="18" charset="0"/>
              </a:rPr>
              <a:t> General formula C</a:t>
            </a:r>
            <a:r>
              <a:rPr lang="en-US" sz="2400"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2n </a:t>
            </a:r>
            <a:r>
              <a:rPr lang="en-US" sz="2400" dirty="0" smtClean="0">
                <a:latin typeface="Times New Roman" pitchFamily="18" charset="0"/>
                <a:cs typeface="Times New Roman" pitchFamily="18" charset="0"/>
              </a:rPr>
              <a:t>(n is a whole number usually from 1 to 20).</a:t>
            </a:r>
          </a:p>
          <a:p>
            <a:pPr algn="l">
              <a:buFont typeface="Arial" panose="020B0604020202020204" pitchFamily="34" charset="0"/>
              <a:buChar char="•"/>
              <a:defRPr/>
            </a:pPr>
            <a:r>
              <a:rPr lang="en-US" sz="2400" dirty="0" smtClean="0">
                <a:latin typeface="Times New Roman" pitchFamily="18" charset="0"/>
                <a:cs typeface="Times New Roman" pitchFamily="18" charset="0"/>
              </a:rPr>
              <a:t> Isomeric with alkenes.</a:t>
            </a:r>
          </a:p>
          <a:p>
            <a:pPr algn="l">
              <a:buFont typeface="Arial" panose="020B0604020202020204" pitchFamily="34" charset="0"/>
              <a:buChar char="•"/>
              <a:defRPr/>
            </a:pPr>
            <a:r>
              <a:rPr lang="en-US" sz="2400" dirty="0" smtClean="0">
                <a:latin typeface="Times New Roman" pitchFamily="18" charset="0"/>
                <a:cs typeface="Times New Roman" pitchFamily="18" charset="0"/>
              </a:rPr>
              <a:t> Ring structures are monocyclic to Polycyclic combinations.</a:t>
            </a:r>
          </a:p>
          <a:p>
            <a:pPr algn="l">
              <a:buFont typeface="Arial" charset="0"/>
              <a:buNone/>
              <a:defRPr/>
            </a:pPr>
            <a:endParaRPr lang="en-US" sz="2400" dirty="0" smtClean="0">
              <a:latin typeface="Times New Roman" pitchFamily="18" charset="0"/>
              <a:cs typeface="Times New Roman" pitchFamily="18" charset="0"/>
            </a:endParaRPr>
          </a:p>
          <a:p>
            <a:pPr algn="l">
              <a:buFont typeface="Arial" charset="0"/>
              <a:buNone/>
              <a:defRPr/>
            </a:pPr>
            <a:endParaRPr lang="en-US" sz="2400" dirty="0">
              <a:latin typeface="Times New Roman" pitchFamily="18" charset="0"/>
              <a:cs typeface="Times New Roman" pitchFamily="18" charset="0"/>
            </a:endParaRPr>
          </a:p>
        </p:txBody>
      </p:sp>
      <p:graphicFrame>
        <p:nvGraphicFramePr>
          <p:cNvPr id="53251" name="Object 2"/>
          <p:cNvGraphicFramePr>
            <a:graphicFrameLocks noChangeAspect="1"/>
          </p:cNvGraphicFramePr>
          <p:nvPr/>
        </p:nvGraphicFramePr>
        <p:xfrm>
          <a:off x="3048000" y="2667000"/>
          <a:ext cx="1828800" cy="1312863"/>
        </p:xfrm>
        <a:graphic>
          <a:graphicData uri="http://schemas.openxmlformats.org/presentationml/2006/ole">
            <mc:AlternateContent xmlns:mc="http://schemas.openxmlformats.org/markup-compatibility/2006">
              <mc:Choice xmlns:v="urn:schemas-microsoft-com:vml" Requires="v">
                <p:oleObj spid="_x0000_s14434" name="CS ChemDraw Drawing" r:id="rId3" imgW="1107440" imgH="795020" progId="ChemDraw.Document.4.0">
                  <p:embed/>
                </p:oleObj>
              </mc:Choice>
              <mc:Fallback>
                <p:oleObj name="CS ChemDraw Drawing" r:id="rId3" imgW="1107440" imgH="795020" progId="ChemDraw.Document.4.0">
                  <p:embed/>
                  <p:pic>
                    <p:nvPicPr>
                      <p:cNvPr id="53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67000"/>
                        <a:ext cx="1828800" cy="131286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2" name="Object 3"/>
          <p:cNvGraphicFramePr>
            <a:graphicFrameLocks noChangeAspect="1"/>
          </p:cNvGraphicFramePr>
          <p:nvPr/>
        </p:nvGraphicFramePr>
        <p:xfrm>
          <a:off x="5638800" y="2914650"/>
          <a:ext cx="914400" cy="819150"/>
        </p:xfrm>
        <a:graphic>
          <a:graphicData uri="http://schemas.openxmlformats.org/presentationml/2006/ole">
            <mc:AlternateContent xmlns:mc="http://schemas.openxmlformats.org/markup-compatibility/2006">
              <mc:Choice xmlns:v="urn:schemas-microsoft-com:vml" Requires="v">
                <p:oleObj spid="_x0000_s14435" name="CS ChemDraw Drawing" r:id="rId5" imgW="485140" imgH="434340" progId="ChemDraw.Document.4.0">
                  <p:embed/>
                </p:oleObj>
              </mc:Choice>
              <mc:Fallback>
                <p:oleObj name="CS ChemDraw Drawing" r:id="rId5" imgW="485140" imgH="434340" progId="ChemDraw.Document.4.0">
                  <p:embed/>
                  <p:pic>
                    <p:nvPicPr>
                      <p:cNvPr id="53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914650"/>
                        <a:ext cx="914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4"/>
          <p:cNvGraphicFramePr>
            <a:graphicFrameLocks noChangeAspect="1"/>
          </p:cNvGraphicFramePr>
          <p:nvPr/>
        </p:nvGraphicFramePr>
        <p:xfrm>
          <a:off x="2971800" y="4049713"/>
          <a:ext cx="1676400" cy="979487"/>
        </p:xfrm>
        <a:graphic>
          <a:graphicData uri="http://schemas.openxmlformats.org/presentationml/2006/ole">
            <mc:AlternateContent xmlns:mc="http://schemas.openxmlformats.org/markup-compatibility/2006">
              <mc:Choice xmlns:v="urn:schemas-microsoft-com:vml" Requires="v">
                <p:oleObj spid="_x0000_s14436" name="CS ChemDraw Drawing" r:id="rId7" imgW="1107440" imgH="647700" progId="ChemDraw.Document.4.0">
                  <p:embed/>
                </p:oleObj>
              </mc:Choice>
              <mc:Fallback>
                <p:oleObj name="CS ChemDraw Drawing" r:id="rId7" imgW="1107440" imgH="647700" progId="ChemDraw.Document.4.0">
                  <p:embed/>
                  <p:pic>
                    <p:nvPicPr>
                      <p:cNvPr id="53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049713"/>
                        <a:ext cx="16764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5"/>
          <p:cNvGraphicFramePr>
            <a:graphicFrameLocks noChangeAspect="1"/>
          </p:cNvGraphicFramePr>
          <p:nvPr/>
        </p:nvGraphicFramePr>
        <p:xfrm>
          <a:off x="5791200" y="3962400"/>
          <a:ext cx="774700" cy="774700"/>
        </p:xfrm>
        <a:graphic>
          <a:graphicData uri="http://schemas.openxmlformats.org/presentationml/2006/ole">
            <mc:AlternateContent xmlns:mc="http://schemas.openxmlformats.org/markup-compatibility/2006">
              <mc:Choice xmlns:v="urn:schemas-microsoft-com:vml" Requires="v">
                <p:oleObj spid="_x0000_s14437" name="CS ChemDraw Drawing" r:id="rId9" imgW="485140" imgH="485140" progId="ChemDraw.Document.4.0">
                  <p:embed/>
                </p:oleObj>
              </mc:Choice>
              <mc:Fallback>
                <p:oleObj name="CS ChemDraw Drawing" r:id="rId9" imgW="485140" imgH="485140" progId="ChemDraw.Document.4.0">
                  <p:embed/>
                  <p:pic>
                    <p:nvPicPr>
                      <p:cNvPr id="53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962400"/>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5" name="Object 6"/>
          <p:cNvGraphicFramePr>
            <a:graphicFrameLocks noChangeAspect="1"/>
          </p:cNvGraphicFramePr>
          <p:nvPr/>
        </p:nvGraphicFramePr>
        <p:xfrm>
          <a:off x="7192963" y="3962400"/>
          <a:ext cx="1493837" cy="654050"/>
        </p:xfrm>
        <a:graphic>
          <a:graphicData uri="http://schemas.openxmlformats.org/presentationml/2006/ole">
            <mc:AlternateContent xmlns:mc="http://schemas.openxmlformats.org/markup-compatibility/2006">
              <mc:Choice xmlns:v="urn:schemas-microsoft-com:vml" Requires="v">
                <p:oleObj spid="_x0000_s14438" name="CS ChemDraw Drawing" r:id="rId11" imgW="853440" imgH="373380" progId="ChemDraw.Document.4.0">
                  <p:embed/>
                </p:oleObj>
              </mc:Choice>
              <mc:Fallback>
                <p:oleObj name="CS ChemDraw Drawing" r:id="rId11" imgW="853440" imgH="373380" progId="ChemDraw.Document.4.0">
                  <p:embed/>
                  <p:pic>
                    <p:nvPicPr>
                      <p:cNvPr id="53255"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92963" y="3962400"/>
                        <a:ext cx="149383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6" name="Object 7"/>
          <p:cNvGraphicFramePr>
            <a:graphicFrameLocks noChangeAspect="1"/>
          </p:cNvGraphicFramePr>
          <p:nvPr/>
        </p:nvGraphicFramePr>
        <p:xfrm>
          <a:off x="2743200" y="5105400"/>
          <a:ext cx="2286000" cy="1824038"/>
        </p:xfrm>
        <a:graphic>
          <a:graphicData uri="http://schemas.openxmlformats.org/presentationml/2006/ole">
            <mc:AlternateContent xmlns:mc="http://schemas.openxmlformats.org/markup-compatibility/2006">
              <mc:Choice xmlns:v="urn:schemas-microsoft-com:vml" Requires="v">
                <p:oleObj spid="_x0000_s14439" name="CS ChemDraw Drawing" r:id="rId13" imgW="1341120" imgH="1069340" progId="ChemDraw.Document.4.0">
                  <p:embed/>
                </p:oleObj>
              </mc:Choice>
              <mc:Fallback>
                <p:oleObj name="CS ChemDraw Drawing" r:id="rId13" imgW="1341120" imgH="1069340" progId="ChemDraw.Document.4.0">
                  <p:embed/>
                  <p:pic>
                    <p:nvPicPr>
                      <p:cNvPr id="53256"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5105400"/>
                        <a:ext cx="22860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7" name="Object 8"/>
          <p:cNvGraphicFramePr>
            <a:graphicFrameLocks noChangeAspect="1"/>
          </p:cNvGraphicFramePr>
          <p:nvPr/>
        </p:nvGraphicFramePr>
        <p:xfrm>
          <a:off x="5486400" y="5105400"/>
          <a:ext cx="1427163" cy="1401763"/>
        </p:xfrm>
        <a:graphic>
          <a:graphicData uri="http://schemas.openxmlformats.org/presentationml/2006/ole">
            <mc:AlternateContent xmlns:mc="http://schemas.openxmlformats.org/markup-compatibility/2006">
              <mc:Choice xmlns:v="urn:schemas-microsoft-com:vml" Requires="v">
                <p:oleObj spid="_x0000_s14440" name="CS ChemDraw Drawing" r:id="rId15" imgW="718820" imgH="706120" progId="ChemDraw.Document.4.0">
                  <p:embed/>
                </p:oleObj>
              </mc:Choice>
              <mc:Fallback>
                <p:oleObj name="CS ChemDraw Drawing" r:id="rId15" imgW="718820" imgH="706120" progId="ChemDraw.Document.4.0">
                  <p:embed/>
                  <p:pic>
                    <p:nvPicPr>
                      <p:cNvPr id="53257"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5105400"/>
                        <a:ext cx="1427163"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8" name="Object 9"/>
          <p:cNvGraphicFramePr>
            <a:graphicFrameLocks noChangeAspect="1"/>
          </p:cNvGraphicFramePr>
          <p:nvPr/>
        </p:nvGraphicFramePr>
        <p:xfrm>
          <a:off x="7086600" y="5257800"/>
          <a:ext cx="1752600" cy="1017588"/>
        </p:xfrm>
        <a:graphic>
          <a:graphicData uri="http://schemas.openxmlformats.org/presentationml/2006/ole">
            <mc:AlternateContent xmlns:mc="http://schemas.openxmlformats.org/markup-compatibility/2006">
              <mc:Choice xmlns:v="urn:schemas-microsoft-com:vml" Requires="v">
                <p:oleObj spid="_x0000_s14441" name="CS ChemDraw Drawing" r:id="rId17" imgW="802640" imgH="464820" progId="ChemDraw.Document.4.0">
                  <p:embed/>
                </p:oleObj>
              </mc:Choice>
              <mc:Fallback>
                <p:oleObj name="CS ChemDraw Drawing" r:id="rId17" imgW="802640" imgH="464820" progId="ChemDraw.Document.4.0">
                  <p:embed/>
                  <p:pic>
                    <p:nvPicPr>
                      <p:cNvPr id="53258"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5257800"/>
                        <a:ext cx="175260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9" name="Text Box 5"/>
          <p:cNvSpPr txBox="1">
            <a:spLocks noChangeArrowheads="1"/>
          </p:cNvSpPr>
          <p:nvPr/>
        </p:nvSpPr>
        <p:spPr bwMode="auto">
          <a:xfrm>
            <a:off x="304800" y="2667000"/>
            <a:ext cx="190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Cyclopropane</a:t>
            </a:r>
          </a:p>
        </p:txBody>
      </p:sp>
      <p:sp>
        <p:nvSpPr>
          <p:cNvPr id="53260" name="Text Box 11"/>
          <p:cNvSpPr txBox="1">
            <a:spLocks noChangeArrowheads="1"/>
          </p:cNvSpPr>
          <p:nvPr/>
        </p:nvSpPr>
        <p:spPr bwMode="auto">
          <a:xfrm>
            <a:off x="304800" y="3962400"/>
            <a:ext cx="1738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Cyclobutane</a:t>
            </a:r>
          </a:p>
        </p:txBody>
      </p:sp>
      <p:sp>
        <p:nvSpPr>
          <p:cNvPr id="53261" name="Rectangle 15"/>
          <p:cNvSpPr>
            <a:spLocks noChangeArrowheads="1"/>
          </p:cNvSpPr>
          <p:nvPr/>
        </p:nvSpPr>
        <p:spPr bwMode="auto">
          <a:xfrm>
            <a:off x="304800" y="5181600"/>
            <a:ext cx="1874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Cyclopentane</a:t>
            </a:r>
          </a:p>
        </p:txBody>
      </p:sp>
    </p:spTree>
    <p:extLst>
      <p:ext uri="{BB962C8B-B14F-4D97-AF65-F5344CB8AC3E}">
        <p14:creationId xmlns:p14="http://schemas.microsoft.com/office/powerpoint/2010/main" val="510226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PREPARATION OF CYCLOALKANES</a:t>
            </a:r>
          </a:p>
          <a:p>
            <a:pPr marL="514350" indent="-514350" algn="l">
              <a:buFont typeface="Arial" charset="0"/>
              <a:buAutoNum type="arabicPeriod"/>
              <a:defRPr/>
            </a:pPr>
            <a:r>
              <a:rPr lang="en-US" sz="2800" dirty="0" smtClean="0">
                <a:latin typeface="Times New Roman" pitchFamily="18" charset="0"/>
                <a:cs typeface="Times New Roman" pitchFamily="18" charset="0"/>
              </a:rPr>
              <a:t>By the reaction </a:t>
            </a:r>
            <a:r>
              <a:rPr lang="en-US" sz="2800" smtClean="0">
                <a:latin typeface="Times New Roman" pitchFamily="18" charset="0"/>
                <a:cs typeface="Times New Roman" pitchFamily="18" charset="0"/>
              </a:rPr>
              <a:t>of dihalogen</a:t>
            </a:r>
            <a:r>
              <a:rPr lang="en-US" sz="2800" dirty="0" smtClean="0">
                <a:latin typeface="Times New Roman" pitchFamily="18" charset="0"/>
                <a:cs typeface="Times New Roman" pitchFamily="18" charset="0"/>
              </a:rPr>
              <a:t> derivatives with sodium.</a:t>
            </a:r>
          </a:p>
          <a:p>
            <a:pPr marL="514350" indent="-514350">
              <a:buFont typeface="Arial" charset="0"/>
              <a:buNone/>
              <a:defRPr/>
            </a:pPr>
            <a:r>
              <a:rPr lang="en-US" sz="2400" dirty="0" smtClean="0">
                <a:latin typeface="Times New Roman" pitchFamily="18" charset="0"/>
                <a:cs typeface="Times New Roman" pitchFamily="18" charset="0"/>
              </a:rPr>
              <a:t>XCH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X + 2Na →              + 2NaX</a:t>
            </a:r>
          </a:p>
          <a:p>
            <a:pPr marL="514350" indent="-514350">
              <a:buFont typeface="Arial" charset="0"/>
              <a:buNone/>
              <a:defRPr/>
            </a:pPr>
            <a:endParaRPr lang="en-US" sz="24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2. By the photolysis of cyclic </a:t>
            </a:r>
            <a:r>
              <a:rPr lang="en-US" sz="2800" dirty="0" err="1" smtClean="0">
                <a:latin typeface="Times New Roman" pitchFamily="18" charset="0"/>
                <a:cs typeface="Times New Roman" pitchFamily="18" charset="0"/>
              </a:rPr>
              <a:t>ketones</a:t>
            </a:r>
            <a:r>
              <a:rPr lang="en-US" sz="2800" dirty="0" smtClean="0">
                <a:latin typeface="Times New Roman" pitchFamily="18" charset="0"/>
                <a:cs typeface="Times New Roman" pitchFamily="18" charset="0"/>
              </a:rPr>
              <a:t>.</a:t>
            </a:r>
          </a:p>
          <a:p>
            <a:pPr marL="514350" indent="-514350" algn="l">
              <a:buFont typeface="Arial" charset="0"/>
              <a:buNone/>
              <a:defRPr/>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CO</a:t>
            </a:r>
          </a:p>
          <a:p>
            <a:pPr marL="514350" indent="-514350" algn="l">
              <a:buFont typeface="Arial" charset="0"/>
              <a:buNone/>
              <a:defRPr/>
            </a:pPr>
            <a:endParaRPr lang="en-US" sz="24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3. By </a:t>
            </a:r>
            <a:r>
              <a:rPr lang="en-US" sz="2800" dirty="0" err="1" smtClean="0">
                <a:latin typeface="Times New Roman" pitchFamily="18" charset="0"/>
                <a:cs typeface="Times New Roman" pitchFamily="18" charset="0"/>
              </a:rPr>
              <a:t>Clemmensen</a:t>
            </a:r>
            <a:r>
              <a:rPr lang="en-US" sz="2800" dirty="0" smtClean="0">
                <a:latin typeface="Times New Roman" pitchFamily="18" charset="0"/>
                <a:cs typeface="Times New Roman" pitchFamily="18" charset="0"/>
              </a:rPr>
              <a:t> or Wolf-</a:t>
            </a:r>
            <a:r>
              <a:rPr lang="en-US" sz="2800" dirty="0" err="1" smtClean="0">
                <a:latin typeface="Times New Roman" pitchFamily="18" charset="0"/>
                <a:cs typeface="Times New Roman" pitchFamily="18" charset="0"/>
              </a:rPr>
              <a:t>Kishner</a:t>
            </a:r>
            <a:r>
              <a:rPr lang="en-US" sz="2800" dirty="0" smtClean="0">
                <a:latin typeface="Times New Roman" pitchFamily="18" charset="0"/>
                <a:cs typeface="Times New Roman" pitchFamily="18" charset="0"/>
              </a:rPr>
              <a:t> reduction. </a:t>
            </a: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4. By the reduction of aromatic hydrocarbons.</a:t>
            </a: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                                       </a:t>
            </a:r>
          </a:p>
          <a:p>
            <a:pPr marL="514350" indent="-514350" algn="l">
              <a:buFont typeface="Arial" charset="0"/>
              <a:buNone/>
              <a:defRPr/>
            </a:pPr>
            <a:endParaRPr lang="en-US" sz="2800" dirty="0">
              <a:latin typeface="Times New Roman" pitchFamily="18" charset="0"/>
              <a:cs typeface="Times New Roman" pitchFamily="18" charset="0"/>
            </a:endParaRPr>
          </a:p>
        </p:txBody>
      </p:sp>
      <p:graphicFrame>
        <p:nvGraphicFramePr>
          <p:cNvPr id="56323" name="Object 2"/>
          <p:cNvGraphicFramePr>
            <a:graphicFrameLocks noChangeAspect="1"/>
          </p:cNvGraphicFramePr>
          <p:nvPr/>
        </p:nvGraphicFramePr>
        <p:xfrm>
          <a:off x="5410200" y="1009650"/>
          <a:ext cx="914400" cy="819150"/>
        </p:xfrm>
        <a:graphic>
          <a:graphicData uri="http://schemas.openxmlformats.org/presentationml/2006/ole">
            <mc:AlternateContent xmlns:mc="http://schemas.openxmlformats.org/markup-compatibility/2006">
              <mc:Choice xmlns:v="urn:schemas-microsoft-com:vml" Requires="v">
                <p:oleObj spid="_x0000_s15398" name="CS ChemDraw Drawing" r:id="rId3" imgW="485140" imgH="434340" progId="ChemDraw.Document.4.0">
                  <p:embed/>
                </p:oleObj>
              </mc:Choice>
              <mc:Fallback>
                <p:oleObj name="CS ChemDraw Drawing" r:id="rId3" imgW="485140" imgH="434340" progId="ChemDraw.Document.4.0">
                  <p:embed/>
                  <p:pic>
                    <p:nvPicPr>
                      <p:cNvPr id="5632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9650"/>
                        <a:ext cx="914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324" name="Picture 6" descr="http://tbn0.google.com/images?q=tbn:zvLdM3SwJqBA0M:http://www.cem.msu.edu/~parrill/AIRS/cyclopentanone_st.GI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438400"/>
            <a:ext cx="609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Box 4"/>
          <p:cNvSpPr txBox="1">
            <a:spLocks noChangeArrowheads="1"/>
          </p:cNvSpPr>
          <p:nvPr/>
        </p:nvSpPr>
        <p:spPr bwMode="auto">
          <a:xfrm>
            <a:off x="1981200" y="2492375"/>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l-GR"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υ</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Right Arrow 8"/>
          <p:cNvSpPr/>
          <p:nvPr/>
        </p:nvSpPr>
        <p:spPr>
          <a:xfrm>
            <a:off x="3200400" y="2743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56327" name="Picture 6" descr="http://tbn0.google.com/images?q=tbn:zvLdM3SwJqBA0M:http://www.cem.msu.edu/~parrill/AIRS/cyclopentanone_st.GI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908425"/>
            <a:ext cx="609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8" name="Object 8"/>
          <p:cNvGraphicFramePr>
            <a:graphicFrameLocks noChangeAspect="1"/>
          </p:cNvGraphicFramePr>
          <p:nvPr/>
        </p:nvGraphicFramePr>
        <p:xfrm>
          <a:off x="5334000" y="3810000"/>
          <a:ext cx="1122363" cy="1101725"/>
        </p:xfrm>
        <a:graphic>
          <a:graphicData uri="http://schemas.openxmlformats.org/presentationml/2006/ole">
            <mc:AlternateContent xmlns:mc="http://schemas.openxmlformats.org/markup-compatibility/2006">
              <mc:Choice xmlns:v="urn:schemas-microsoft-com:vml" Requires="v">
                <p:oleObj spid="_x0000_s15399" name="CS ChemDraw Drawing" r:id="rId7" imgW="718820" imgH="706120" progId="ChemDraw.Document.4.0">
                  <p:embed/>
                </p:oleObj>
              </mc:Choice>
              <mc:Fallback>
                <p:oleObj name="CS ChemDraw Drawing" r:id="rId7" imgW="718820" imgH="706120" progId="ChemDraw.Document.4.0">
                  <p:embed/>
                  <p:pic>
                    <p:nvPicPr>
                      <p:cNvPr id="563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810000"/>
                        <a:ext cx="1122363"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ight Arrow 11"/>
          <p:cNvSpPr/>
          <p:nvPr/>
        </p:nvSpPr>
        <p:spPr>
          <a:xfrm>
            <a:off x="3352800" y="4343400"/>
            <a:ext cx="1828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56330" name="TextBox 4"/>
          <p:cNvSpPr txBox="1">
            <a:spLocks noChangeArrowheads="1"/>
          </p:cNvSpPr>
          <p:nvPr/>
        </p:nvSpPr>
        <p:spPr bwMode="auto">
          <a:xfrm>
            <a:off x="2286000" y="4038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Zn -Hg/ HCl</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6331" name="TextBox 4"/>
          <p:cNvSpPr txBox="1">
            <a:spLocks noChangeArrowheads="1"/>
          </p:cNvSpPr>
          <p:nvPr/>
        </p:nvSpPr>
        <p:spPr bwMode="auto">
          <a:xfrm>
            <a:off x="2362200" y="43434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NH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KOH</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56332" name="Picture 10" descr="http://tbn0.google.com/images?q=tbn:3sSPmVEe_VH8EM:http://upload.wikimedia.org/wikipedia/commons/thumb/4/42/Benzene-Kekule-2D-skeletal.png/528px-Benzene-Kekule-2D-skeletal.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9938" y="5638800"/>
            <a:ext cx="804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12" descr="http://tbn0.google.com/images?q=tbn:4MiuV03wPBo-dM:http://www.arb.ca.gov/db/solvents/solvent_pages/Hydrocarbon-HTML/cyclohexane.gif">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5638800"/>
            <a:ext cx="762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a:xfrm>
            <a:off x="3276600" y="6019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56335" name="TextBox 4"/>
          <p:cNvSpPr txBox="1">
            <a:spLocks noChangeArrowheads="1"/>
          </p:cNvSpPr>
          <p:nvPr/>
        </p:nvSpPr>
        <p:spPr bwMode="auto">
          <a:xfrm>
            <a:off x="2057400" y="58023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Ni</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56336" name="Object 5"/>
          <p:cNvGraphicFramePr>
            <a:graphicFrameLocks noChangeAspect="1"/>
          </p:cNvGraphicFramePr>
          <p:nvPr/>
        </p:nvGraphicFramePr>
        <p:xfrm>
          <a:off x="4800600" y="2438400"/>
          <a:ext cx="774700" cy="774700"/>
        </p:xfrm>
        <a:graphic>
          <a:graphicData uri="http://schemas.openxmlformats.org/presentationml/2006/ole">
            <mc:AlternateContent xmlns:mc="http://schemas.openxmlformats.org/markup-compatibility/2006">
              <mc:Choice xmlns:v="urn:schemas-microsoft-com:vml" Requires="v">
                <p:oleObj spid="_x0000_s15400" name="CS ChemDraw Drawing" r:id="rId13" imgW="485140" imgH="485140" progId="ChemDraw.Document.4.0">
                  <p:embed/>
                </p:oleObj>
              </mc:Choice>
              <mc:Fallback>
                <p:oleObj name="CS ChemDraw Drawing" r:id="rId13" imgW="485140" imgH="485140" progId="ChemDraw.Document.4.0">
                  <p:embed/>
                  <p:pic>
                    <p:nvPicPr>
                      <p:cNvPr id="56336"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2438400"/>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15164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sz="3600" b="1" dirty="0" smtClean="0">
              <a:latin typeface="Times New Roman" pitchFamily="18" charset="0"/>
              <a:cs typeface="Times New Roman" pitchFamily="18" charset="0"/>
            </a:endParaRPr>
          </a:p>
          <a:p>
            <a:pPr>
              <a:buFont typeface="Arial" charset="0"/>
              <a:buNone/>
              <a:defRPr/>
            </a:pPr>
            <a:r>
              <a:rPr lang="en-US" b="1" dirty="0" smtClean="0">
                <a:latin typeface="Times New Roman" pitchFamily="18" charset="0"/>
                <a:cs typeface="Times New Roman" pitchFamily="18" charset="0"/>
              </a:rPr>
              <a:t>PHYSICAL PROPERTIES</a:t>
            </a:r>
          </a:p>
          <a:p>
            <a:pPr algn="l">
              <a:buFont typeface="Arial" panose="020B0604020202020204" pitchFamily="34" charset="0"/>
              <a:buChar char="•"/>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First two members gases, rest liquids.</a:t>
            </a:r>
          </a:p>
          <a:p>
            <a:pPr algn="l">
              <a:buFont typeface="Arial" panose="020B0604020202020204" pitchFamily="34" charset="0"/>
              <a:buChar char="•"/>
              <a:defRPr/>
            </a:pPr>
            <a:r>
              <a:rPr lang="en-US" sz="2800" dirty="0" smtClean="0">
                <a:latin typeface="Times New Roman" pitchFamily="18" charset="0"/>
                <a:cs typeface="Times New Roman" pitchFamily="18" charset="0"/>
              </a:rPr>
              <a:t> M.P., B.P. increase with increase in molecular weight.</a:t>
            </a:r>
          </a:p>
          <a:p>
            <a:pPr algn="l">
              <a:buFont typeface="Arial" panose="020B0604020202020204" pitchFamily="34" charset="0"/>
              <a:buChar char="•"/>
              <a:defRPr/>
            </a:pPr>
            <a:r>
              <a:rPr lang="en-US" sz="2800" dirty="0" smtClean="0">
                <a:latin typeface="Times New Roman" pitchFamily="18" charset="0"/>
                <a:cs typeface="Times New Roman" pitchFamily="18" charset="0"/>
              </a:rPr>
              <a:t> Insoluble in water, soluble in organic solvents.</a:t>
            </a:r>
          </a:p>
          <a:p>
            <a:pPr>
              <a:buFont typeface="Arial" charset="0"/>
              <a:buNone/>
              <a:defRPr/>
            </a:pPr>
            <a:endParaRPr lang="en-US" dirty="0"/>
          </a:p>
        </p:txBody>
      </p:sp>
    </p:spTree>
    <p:extLst>
      <p:ext uri="{BB962C8B-B14F-4D97-AF65-F5344CB8AC3E}">
        <p14:creationId xmlns:p14="http://schemas.microsoft.com/office/powerpoint/2010/main" val="41656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7070725"/>
          </a:xfrm>
          <a:noFill/>
        </p:spPr>
      </p:pic>
    </p:spTree>
    <p:extLst>
      <p:ext uri="{BB962C8B-B14F-4D97-AF65-F5344CB8AC3E}">
        <p14:creationId xmlns:p14="http://schemas.microsoft.com/office/powerpoint/2010/main" val="3681784124"/>
      </p:ext>
    </p:extLst>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buFont typeface="Arial" charset="0"/>
              <a:buNone/>
              <a:defRPr/>
            </a:pPr>
            <a:r>
              <a:rPr lang="en-US" b="1" dirty="0" smtClean="0">
                <a:latin typeface="Times New Roman" pitchFamily="18" charset="0"/>
                <a:cs typeface="Times New Roman" pitchFamily="18" charset="0"/>
              </a:rPr>
              <a:t>CHEMICAL PROPERTIES OF CYCLOALKANES</a:t>
            </a:r>
          </a:p>
          <a:p>
            <a:pPr marL="514350" indent="-514350" algn="l">
              <a:buFont typeface="Arial" charset="0"/>
              <a:buAutoNum type="arabicPeriod"/>
              <a:defRPr/>
            </a:pPr>
            <a:r>
              <a:rPr lang="en-US" sz="2800" dirty="0" smtClean="0">
                <a:latin typeface="Times New Roman" pitchFamily="18" charset="0"/>
                <a:cs typeface="Times New Roman" pitchFamily="18" charset="0"/>
              </a:rPr>
              <a:t>Ring Opening reactions.</a:t>
            </a:r>
          </a:p>
          <a:p>
            <a:pPr marL="514350" indent="-514350" algn="l">
              <a:buFont typeface="Arial" charset="0"/>
              <a:buNone/>
              <a:defRPr/>
            </a:pPr>
            <a:r>
              <a:rPr lang="en-US" sz="2400" dirty="0" smtClean="0">
                <a:latin typeface="Times New Roman" pitchFamily="18" charset="0"/>
                <a:cs typeface="Times New Roman" pitchFamily="18" charset="0"/>
              </a:rPr>
              <a:t>                                                               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3</a:t>
            </a:r>
          </a:p>
          <a:p>
            <a:pPr marL="514350" indent="-514350" algn="l">
              <a:buFont typeface="Arial" charset="0"/>
              <a:buNone/>
              <a:defRPr/>
            </a:pPr>
            <a:r>
              <a:rPr lang="en-US" sz="2400" dirty="0" smtClean="0">
                <a:latin typeface="Times New Roman" pitchFamily="18" charset="0"/>
                <a:cs typeface="Times New Roman" pitchFamily="18" charset="0"/>
              </a:rPr>
              <a:t>                                                               BrCH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Br</a:t>
            </a:r>
          </a:p>
          <a:p>
            <a:pPr marL="514350" indent="-514350" algn="l">
              <a:buFont typeface="Arial" charset="0"/>
              <a:buNone/>
              <a:defRPr/>
            </a:pPr>
            <a:r>
              <a:rPr lang="en-US" sz="2400" dirty="0" smtClean="0">
                <a:latin typeface="Times New Roman" pitchFamily="18" charset="0"/>
                <a:cs typeface="Times New Roman" pitchFamily="18" charset="0"/>
              </a:rPr>
              <a:t>                                                               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Br</a:t>
            </a:r>
          </a:p>
          <a:p>
            <a:pPr marL="514350" indent="-514350" algn="l">
              <a:buFont typeface="Arial" charset="0"/>
              <a:buNone/>
              <a:defRPr/>
            </a:pPr>
            <a:r>
              <a:rPr lang="en-US" sz="2400" dirty="0" smtClean="0">
                <a:latin typeface="Times New Roman" pitchFamily="18" charset="0"/>
                <a:cs typeface="Times New Roman" pitchFamily="18" charset="0"/>
              </a:rPr>
              <a:t>                                                                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CH</a:t>
            </a:r>
            <a:r>
              <a:rPr lang="en-US" sz="2400" baseline="-25000" dirty="0" smtClean="0">
                <a:latin typeface="Times New Roman" pitchFamily="18" charset="0"/>
                <a:cs typeface="Times New Roman" pitchFamily="18" charset="0"/>
              </a:rPr>
              <a:t>3</a:t>
            </a: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2. Substitution reactions.                           </a:t>
            </a:r>
            <a:r>
              <a:rPr lang="en-US" sz="2400" dirty="0" smtClean="0">
                <a:latin typeface="Times New Roman" pitchFamily="18" charset="0"/>
                <a:cs typeface="Times New Roman" pitchFamily="18" charset="0"/>
              </a:rPr>
              <a:t>X</a:t>
            </a:r>
            <a:endParaRPr lang="en-US" sz="2800" dirty="0" smtClean="0">
              <a:latin typeface="Times New Roman" pitchFamily="18" charset="0"/>
              <a:cs typeface="Times New Roman" pitchFamily="18" charset="0"/>
            </a:endParaRPr>
          </a:p>
          <a:p>
            <a:pPr marL="514350" indent="-514350" algn="l">
              <a:buFont typeface="Arial" charset="0"/>
              <a:buNone/>
              <a:defRPr/>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HX</a:t>
            </a:r>
          </a:p>
          <a:p>
            <a:pPr marL="514350" indent="-514350" algn="l">
              <a:buFont typeface="Arial" charset="0"/>
              <a:buNone/>
              <a:defRPr/>
            </a:pPr>
            <a:endParaRPr lang="en-US" sz="24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14350" indent="-514350">
              <a:buFont typeface="Arial" charset="0"/>
              <a:buNone/>
              <a:defRPr/>
            </a:pPr>
            <a:endParaRPr lang="en-US" sz="2400" dirty="0">
              <a:latin typeface="Times New Roman" pitchFamily="18" charset="0"/>
              <a:cs typeface="Times New Roman" pitchFamily="18" charset="0"/>
            </a:endParaRPr>
          </a:p>
        </p:txBody>
      </p:sp>
      <p:graphicFrame>
        <p:nvGraphicFramePr>
          <p:cNvPr id="61443" name="Object 2"/>
          <p:cNvGraphicFramePr>
            <a:graphicFrameLocks noChangeAspect="1"/>
          </p:cNvGraphicFramePr>
          <p:nvPr/>
        </p:nvGraphicFramePr>
        <p:xfrm>
          <a:off x="1447800" y="2762250"/>
          <a:ext cx="914400" cy="819150"/>
        </p:xfrm>
        <a:graphic>
          <a:graphicData uri="http://schemas.openxmlformats.org/presentationml/2006/ole">
            <mc:AlternateContent xmlns:mc="http://schemas.openxmlformats.org/markup-compatibility/2006">
              <mc:Choice xmlns:v="urn:schemas-microsoft-com:vml" Requires="v">
                <p:oleObj spid="_x0000_s19494" name="CS ChemDraw Drawing" r:id="rId3" imgW="485140" imgH="434340" progId="ChemDraw.Document.4.0">
                  <p:embed/>
                </p:oleObj>
              </mc:Choice>
              <mc:Fallback>
                <p:oleObj name="CS ChemDraw Drawing" r:id="rId3" imgW="485140" imgH="434340" progId="ChemDraw.Document.4.0">
                  <p:embed/>
                  <p:pic>
                    <p:nvPicPr>
                      <p:cNvPr id="614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62250"/>
                        <a:ext cx="914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ight Arrow 4"/>
          <p:cNvSpPr/>
          <p:nvPr/>
        </p:nvSpPr>
        <p:spPr>
          <a:xfrm>
            <a:off x="3505200" y="32004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ight Arrow 5"/>
          <p:cNvSpPr/>
          <p:nvPr/>
        </p:nvSpPr>
        <p:spPr>
          <a:xfrm>
            <a:off x="3505200" y="2743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ight Arrow 6"/>
          <p:cNvSpPr/>
          <p:nvPr/>
        </p:nvSpPr>
        <p:spPr>
          <a:xfrm>
            <a:off x="3505200" y="22860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1447" name="TextBox 4"/>
          <p:cNvSpPr txBox="1">
            <a:spLocks noChangeArrowheads="1"/>
          </p:cNvSpPr>
          <p:nvPr/>
        </p:nvSpPr>
        <p:spPr bwMode="auto">
          <a:xfrm>
            <a:off x="2286000" y="202406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Pd / C</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1448" name="TextBox 4"/>
          <p:cNvSpPr txBox="1">
            <a:spLocks noChangeArrowheads="1"/>
          </p:cNvSpPr>
          <p:nvPr/>
        </p:nvSpPr>
        <p:spPr bwMode="auto">
          <a:xfrm>
            <a:off x="2286000" y="24384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Br</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p>
        </p:txBody>
      </p:sp>
      <p:sp>
        <p:nvSpPr>
          <p:cNvPr id="61449" name="TextBox 4"/>
          <p:cNvSpPr txBox="1">
            <a:spLocks noChangeArrowheads="1"/>
          </p:cNvSpPr>
          <p:nvPr/>
        </p:nvSpPr>
        <p:spPr bwMode="auto">
          <a:xfrm>
            <a:off x="2286000" y="29829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HBr</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nvGrpSpPr>
          <p:cNvPr id="61450" name="Group 20"/>
          <p:cNvGrpSpPr>
            <a:grpSpLocks/>
          </p:cNvGrpSpPr>
          <p:nvPr/>
        </p:nvGrpSpPr>
        <p:grpSpPr bwMode="auto">
          <a:xfrm>
            <a:off x="2514600" y="2363788"/>
            <a:ext cx="992188" cy="1370012"/>
            <a:chOff x="2514600" y="2362994"/>
            <a:chExt cx="991394" cy="1370806"/>
          </a:xfrm>
        </p:grpSpPr>
        <p:cxnSp>
          <p:nvCxnSpPr>
            <p:cNvPr id="12" name="Straight Connector 11"/>
            <p:cNvCxnSpPr/>
            <p:nvPr/>
          </p:nvCxnSpPr>
          <p:spPr>
            <a:xfrm rot="5400000">
              <a:off x="2819798" y="3047604"/>
              <a:ext cx="13708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14600" y="3046015"/>
              <a:ext cx="98980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451" name="TextBox 4"/>
          <p:cNvSpPr txBox="1">
            <a:spLocks noChangeArrowheads="1"/>
          </p:cNvSpPr>
          <p:nvPr/>
        </p:nvSpPr>
        <p:spPr bwMode="auto">
          <a:xfrm>
            <a:off x="2362200" y="339566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Ni , ∆</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9" name="Right Arrow 18"/>
          <p:cNvSpPr/>
          <p:nvPr/>
        </p:nvSpPr>
        <p:spPr>
          <a:xfrm>
            <a:off x="3505200" y="3733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61453" name="Object 3"/>
          <p:cNvGraphicFramePr>
            <a:graphicFrameLocks noChangeAspect="1"/>
          </p:cNvGraphicFramePr>
          <p:nvPr/>
        </p:nvGraphicFramePr>
        <p:xfrm>
          <a:off x="1447800" y="4895850"/>
          <a:ext cx="914400" cy="819150"/>
        </p:xfrm>
        <a:graphic>
          <a:graphicData uri="http://schemas.openxmlformats.org/presentationml/2006/ole">
            <mc:AlternateContent xmlns:mc="http://schemas.openxmlformats.org/markup-compatibility/2006">
              <mc:Choice xmlns:v="urn:schemas-microsoft-com:vml" Requires="v">
                <p:oleObj spid="_x0000_s19495" name="CS ChemDraw Drawing" r:id="rId5" imgW="485140" imgH="434340" progId="ChemDraw.Document.4.0">
                  <p:embed/>
                </p:oleObj>
              </mc:Choice>
              <mc:Fallback>
                <p:oleObj name="CS ChemDraw Drawing" r:id="rId5" imgW="485140" imgH="434340" progId="ChemDraw.Document.4.0">
                  <p:embed/>
                  <p:pic>
                    <p:nvPicPr>
                      <p:cNvPr id="6145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895850"/>
                        <a:ext cx="914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ight Arrow 22"/>
          <p:cNvSpPr/>
          <p:nvPr/>
        </p:nvSpPr>
        <p:spPr>
          <a:xfrm>
            <a:off x="3429000" y="5257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1455" name="TextBox 4"/>
          <p:cNvSpPr txBox="1">
            <a:spLocks noChangeArrowheads="1"/>
          </p:cNvSpPr>
          <p:nvPr/>
        </p:nvSpPr>
        <p:spPr bwMode="auto">
          <a:xfrm>
            <a:off x="2209800" y="504031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l-GR"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υ</a:t>
            </a: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1456" name="Object 4"/>
          <p:cNvGraphicFramePr>
            <a:graphicFrameLocks noChangeAspect="1"/>
          </p:cNvGraphicFramePr>
          <p:nvPr/>
        </p:nvGraphicFramePr>
        <p:xfrm>
          <a:off x="5029200" y="4876800"/>
          <a:ext cx="914400" cy="819150"/>
        </p:xfrm>
        <a:graphic>
          <a:graphicData uri="http://schemas.openxmlformats.org/presentationml/2006/ole">
            <mc:AlternateContent xmlns:mc="http://schemas.openxmlformats.org/markup-compatibility/2006">
              <mc:Choice xmlns:v="urn:schemas-microsoft-com:vml" Requires="v">
                <p:oleObj spid="_x0000_s19496" name="CS ChemDraw Drawing" r:id="rId6" imgW="485140" imgH="434340" progId="ChemDraw.Document.4.0">
                  <p:embed/>
                </p:oleObj>
              </mc:Choice>
              <mc:Fallback>
                <p:oleObj name="CS ChemDraw Drawing" r:id="rId6" imgW="485140" imgH="434340" progId="ChemDraw.Document.4.0">
                  <p:embed/>
                  <p:pic>
                    <p:nvPicPr>
                      <p:cNvPr id="614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876800"/>
                        <a:ext cx="914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7" name="Straight Connector 26"/>
          <p:cNvCxnSpPr/>
          <p:nvPr/>
        </p:nvCxnSpPr>
        <p:spPr>
          <a:xfrm rot="5400000">
            <a:off x="5829300" y="4762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661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0" y="0"/>
            <a:ext cx="9144000" cy="6858000"/>
          </a:xfrm>
        </p:spPr>
        <p:txBody>
          <a:bodyPr rtlCol="0">
            <a:normAutofit fontScale="92500" lnSpcReduction="20000"/>
          </a:bodyPr>
          <a:lstStyle/>
          <a:p>
            <a:pPr eaLnBrk="1" fontAlgn="auto" hangingPunct="1">
              <a:lnSpc>
                <a:spcPct val="80000"/>
              </a:lnSpc>
              <a:spcAft>
                <a:spcPts val="0"/>
              </a:spcAft>
              <a:defRPr/>
            </a:pPr>
            <a:endParaRPr lang="en-US" sz="4100" dirty="0" smtClean="0">
              <a:latin typeface="Times New Roman" pitchFamily="18" charset="0"/>
              <a:cs typeface="Times New Roman" pitchFamily="18" charset="0"/>
            </a:endParaRPr>
          </a:p>
          <a:p>
            <a:pPr algn="ctr" eaLnBrk="1" fontAlgn="auto" hangingPunct="1">
              <a:lnSpc>
                <a:spcPct val="80000"/>
              </a:lnSpc>
              <a:spcAft>
                <a:spcPts val="0"/>
              </a:spcAft>
              <a:buFont typeface="Arial" charset="0"/>
              <a:buNone/>
              <a:defRPr/>
            </a:pPr>
            <a:r>
              <a:rPr lang="en-US" sz="4100" b="1" dirty="0" smtClean="0">
                <a:latin typeface="Times New Roman" pitchFamily="18" charset="0"/>
                <a:cs typeface="Times New Roman" pitchFamily="18" charset="0"/>
              </a:rPr>
              <a:t>AROMATICS</a:t>
            </a:r>
          </a:p>
          <a:p>
            <a:pPr eaLnBrk="1" fontAlgn="auto" hangingPunct="1">
              <a:lnSpc>
                <a:spcPct val="80000"/>
              </a:lnSpc>
              <a:spcAft>
                <a:spcPts val="0"/>
              </a:spcAft>
              <a:defRPr/>
            </a:pPr>
            <a:endParaRPr lang="en-US" sz="4000" dirty="0" smtClean="0">
              <a:latin typeface="Times New Roman" pitchFamily="18" charset="0"/>
              <a:cs typeface="Times New Roman" pitchFamily="18" charset="0"/>
            </a:endParaRPr>
          </a:p>
          <a:p>
            <a:pPr eaLnBrk="1" fontAlgn="auto" hangingPunct="1">
              <a:lnSpc>
                <a:spcPct val="80000"/>
              </a:lnSpc>
              <a:spcAft>
                <a:spcPts val="0"/>
              </a:spcAft>
              <a:defRPr/>
            </a:pPr>
            <a:r>
              <a:rPr lang="en-US" sz="3000" dirty="0" smtClean="0">
                <a:latin typeface="Times New Roman" pitchFamily="18" charset="0"/>
                <a:cs typeface="Times New Roman" pitchFamily="18" charset="0"/>
              </a:rPr>
              <a:t>General formula: C</a:t>
            </a:r>
            <a:r>
              <a:rPr lang="en-US" sz="3000" baseline="-25000" dirty="0" smtClean="0">
                <a:latin typeface="Times New Roman" pitchFamily="18" charset="0"/>
                <a:cs typeface="Times New Roman" pitchFamily="18" charset="0"/>
              </a:rPr>
              <a:t>6</a:t>
            </a:r>
            <a:r>
              <a:rPr lang="en-US" sz="3000" dirty="0" smtClean="0">
                <a:latin typeface="Times New Roman" pitchFamily="18" charset="0"/>
                <a:cs typeface="Times New Roman" pitchFamily="18" charset="0"/>
              </a:rPr>
              <a:t>H</a:t>
            </a:r>
            <a:r>
              <a:rPr lang="en-US" sz="3000" baseline="-25000" dirty="0" smtClean="0">
                <a:latin typeface="Times New Roman" pitchFamily="18" charset="0"/>
                <a:cs typeface="Times New Roman" pitchFamily="18" charset="0"/>
              </a:rPr>
              <a:t>5</a:t>
            </a:r>
            <a:r>
              <a:rPr lang="en-US" sz="3000" dirty="0" smtClean="0">
                <a:latin typeface="Times New Roman" pitchFamily="18" charset="0"/>
                <a:cs typeface="Times New Roman" pitchFamily="18" charset="0"/>
              </a:rPr>
              <a:t>-Y (Y is a longer, straight molecule that connects to the benzene ring).</a:t>
            </a:r>
          </a:p>
          <a:p>
            <a:pPr eaLnBrk="1" fontAlgn="auto" hangingPunct="1">
              <a:lnSpc>
                <a:spcPct val="80000"/>
              </a:lnSpc>
              <a:spcAft>
                <a:spcPts val="0"/>
              </a:spcAft>
              <a:defRPr/>
            </a:pPr>
            <a:r>
              <a:rPr lang="en-US" sz="3000" dirty="0" smtClean="0">
                <a:latin typeface="Times New Roman" pitchFamily="18" charset="0"/>
                <a:cs typeface="Times New Roman" pitchFamily="18" charset="0"/>
              </a:rPr>
              <a:t>Ringed structures with one or more rings.</a:t>
            </a:r>
          </a:p>
          <a:p>
            <a:pPr eaLnBrk="1" fontAlgn="auto" hangingPunct="1">
              <a:lnSpc>
                <a:spcPct val="80000"/>
              </a:lnSpc>
              <a:spcAft>
                <a:spcPts val="0"/>
              </a:spcAft>
              <a:defRPr/>
            </a:pPr>
            <a:r>
              <a:rPr lang="en-US" sz="3000" dirty="0" smtClean="0">
                <a:latin typeface="Times New Roman" pitchFamily="18" charset="0"/>
                <a:cs typeface="Times New Roman" pitchFamily="18" charset="0"/>
              </a:rPr>
              <a:t>High carbon content: burns with smoky flame. </a:t>
            </a:r>
          </a:p>
          <a:p>
            <a:pPr eaLnBrk="1" fontAlgn="auto" hangingPunct="1">
              <a:lnSpc>
                <a:spcPct val="80000"/>
              </a:lnSpc>
              <a:spcAft>
                <a:spcPts val="0"/>
              </a:spcAft>
              <a:defRPr/>
            </a:pPr>
            <a:r>
              <a:rPr lang="en-US" sz="3000" dirty="0" smtClean="0">
                <a:latin typeface="Times New Roman" pitchFamily="18" charset="0"/>
                <a:cs typeface="Times New Roman" pitchFamily="18" charset="0"/>
              </a:rPr>
              <a:t> Cyclic.</a:t>
            </a:r>
          </a:p>
          <a:p>
            <a:pPr eaLnBrk="1" fontAlgn="auto" hangingPunct="1">
              <a:lnSpc>
                <a:spcPct val="80000"/>
              </a:lnSpc>
              <a:spcAft>
                <a:spcPts val="0"/>
              </a:spcAft>
              <a:defRPr/>
            </a:pPr>
            <a:r>
              <a:rPr lang="en-US" sz="3000" dirty="0" smtClean="0">
                <a:latin typeface="Times New Roman" pitchFamily="18" charset="0"/>
                <a:cs typeface="Times New Roman" pitchFamily="18" charset="0"/>
              </a:rPr>
              <a:t>Conjugation.</a:t>
            </a:r>
          </a:p>
          <a:p>
            <a:pPr eaLnBrk="1" fontAlgn="auto" hangingPunct="1">
              <a:lnSpc>
                <a:spcPct val="80000"/>
              </a:lnSpc>
              <a:spcAft>
                <a:spcPts val="0"/>
              </a:spcAft>
              <a:defRPr/>
            </a:pPr>
            <a:r>
              <a:rPr lang="en-US" sz="3000" dirty="0" smtClean="0">
                <a:latin typeface="Times New Roman" pitchFamily="18" charset="0"/>
                <a:cs typeface="Times New Roman" pitchFamily="18" charset="0"/>
              </a:rPr>
              <a:t>Planar structure.</a:t>
            </a:r>
          </a:p>
          <a:p>
            <a:pPr eaLnBrk="1" fontAlgn="auto" hangingPunct="1">
              <a:lnSpc>
                <a:spcPct val="80000"/>
              </a:lnSpc>
              <a:spcAft>
                <a:spcPts val="0"/>
              </a:spcAft>
              <a:defRPr/>
            </a:pPr>
            <a:r>
              <a:rPr lang="en-US" sz="3000" dirty="0" smtClean="0">
                <a:latin typeface="Times New Roman" pitchFamily="18" charset="0"/>
                <a:cs typeface="Times New Roman" pitchFamily="18" charset="0"/>
              </a:rPr>
              <a:t>Resonance.</a:t>
            </a:r>
          </a:p>
          <a:p>
            <a:pPr eaLnBrk="1" fontAlgn="auto" hangingPunct="1">
              <a:lnSpc>
                <a:spcPct val="80000"/>
              </a:lnSpc>
              <a:spcAft>
                <a:spcPts val="0"/>
              </a:spcAft>
              <a:defRPr/>
            </a:pPr>
            <a:r>
              <a:rPr lang="en-US" sz="3000" dirty="0" smtClean="0">
                <a:latin typeface="Times New Roman" pitchFamily="18" charset="0"/>
                <a:cs typeface="Times New Roman" pitchFamily="18" charset="0"/>
              </a:rPr>
              <a:t>Follow </a:t>
            </a:r>
            <a:r>
              <a:rPr lang="en-US" sz="3000" dirty="0" err="1" smtClean="0">
                <a:latin typeface="Times New Roman" pitchFamily="18" charset="0"/>
                <a:cs typeface="Times New Roman" pitchFamily="18" charset="0"/>
              </a:rPr>
              <a:t>Huckel’s</a:t>
            </a:r>
            <a:r>
              <a:rPr lang="en-US" sz="3000" dirty="0" smtClean="0">
                <a:latin typeface="Times New Roman" pitchFamily="18" charset="0"/>
                <a:cs typeface="Times New Roman" pitchFamily="18" charset="0"/>
              </a:rPr>
              <a:t> rule [Cyclic cloud of </a:t>
            </a:r>
            <a:r>
              <a:rPr lang="el-GR" sz="3000" dirty="0" smtClean="0">
                <a:latin typeface="Times New Roman" pitchFamily="18" charset="0"/>
                <a:cs typeface="Times New Roman" pitchFamily="18" charset="0"/>
              </a:rPr>
              <a:t>π</a:t>
            </a:r>
            <a:r>
              <a:rPr lang="en-US" sz="3000" dirty="0" smtClean="0">
                <a:latin typeface="Times New Roman" pitchFamily="18" charset="0"/>
                <a:cs typeface="Times New Roman" pitchFamily="18" charset="0"/>
              </a:rPr>
              <a:t>-electrons with presence of (4n+2) </a:t>
            </a:r>
            <a:r>
              <a:rPr lang="el-GR" sz="3000" dirty="0" smtClean="0">
                <a:latin typeface="Times New Roman" pitchFamily="18" charset="0"/>
                <a:cs typeface="Times New Roman" pitchFamily="18" charset="0"/>
              </a:rPr>
              <a:t>π</a:t>
            </a:r>
            <a:r>
              <a:rPr lang="en-US" sz="3000" dirty="0" smtClean="0">
                <a:latin typeface="Times New Roman" pitchFamily="18" charset="0"/>
                <a:cs typeface="Times New Roman" pitchFamily="18" charset="0"/>
              </a:rPr>
              <a:t>- electrons].</a:t>
            </a:r>
          </a:p>
          <a:p>
            <a:pPr eaLnBrk="1" fontAlgn="auto" hangingPunct="1">
              <a:lnSpc>
                <a:spcPct val="80000"/>
              </a:lnSpc>
              <a:spcAft>
                <a:spcPts val="0"/>
              </a:spcAft>
              <a:defRPr/>
            </a:pPr>
            <a:r>
              <a:rPr lang="en-US" sz="3000" dirty="0" smtClean="0">
                <a:latin typeface="Times New Roman" pitchFamily="18" charset="0"/>
                <a:cs typeface="Times New Roman" pitchFamily="18" charset="0"/>
              </a:rPr>
              <a:t>Show saturated </a:t>
            </a:r>
            <a:r>
              <a:rPr lang="en-US" sz="3000" dirty="0" err="1" smtClean="0">
                <a:latin typeface="Times New Roman" pitchFamily="18" charset="0"/>
                <a:cs typeface="Times New Roman" pitchFamily="18" charset="0"/>
              </a:rPr>
              <a:t>behaviour</a:t>
            </a:r>
            <a:r>
              <a:rPr lang="en-US" sz="3000" dirty="0" smtClean="0">
                <a:latin typeface="Times New Roman" pitchFamily="18" charset="0"/>
                <a:cs typeface="Times New Roman" pitchFamily="18" charset="0"/>
              </a:rPr>
              <a:t>.</a:t>
            </a:r>
          </a:p>
          <a:p>
            <a:pPr eaLnBrk="1" fontAlgn="auto" hangingPunct="1">
              <a:lnSpc>
                <a:spcPct val="80000"/>
              </a:lnSpc>
              <a:spcAft>
                <a:spcPts val="0"/>
              </a:spcAft>
              <a:defRPr/>
            </a:pPr>
            <a:endParaRPr lang="en-US" sz="3000" dirty="0" smtClean="0">
              <a:latin typeface="Times New Roman" pitchFamily="18" charset="0"/>
              <a:cs typeface="Times New Roman" pitchFamily="18" charset="0"/>
            </a:endParaRPr>
          </a:p>
          <a:p>
            <a:pPr eaLnBrk="1" fontAlgn="auto" hangingPunct="1">
              <a:lnSpc>
                <a:spcPct val="80000"/>
              </a:lnSpc>
              <a:spcAft>
                <a:spcPts val="0"/>
              </a:spcAft>
              <a:buFontTx/>
              <a:buNone/>
              <a:defRPr/>
            </a:pPr>
            <a:r>
              <a:rPr lang="en-US" sz="2400" dirty="0" smtClean="0">
                <a:solidFill>
                  <a:srgbClr val="333399"/>
                </a:solidFill>
              </a:rPr>
              <a:t/>
            </a:r>
            <a:br>
              <a:rPr lang="en-US" sz="2400" dirty="0" smtClean="0">
                <a:solidFill>
                  <a:srgbClr val="333399"/>
                </a:solidFill>
              </a:rPr>
            </a:br>
            <a:endParaRPr lang="en-US" sz="2400" dirty="0" smtClean="0">
              <a:solidFill>
                <a:srgbClr val="333399"/>
              </a:solidFill>
            </a:endParaRPr>
          </a:p>
          <a:p>
            <a:pPr eaLnBrk="1" fontAlgn="auto" hangingPunct="1">
              <a:lnSpc>
                <a:spcPct val="80000"/>
              </a:lnSpc>
              <a:spcAft>
                <a:spcPts val="0"/>
              </a:spcAft>
              <a:buFontTx/>
              <a:buNone/>
              <a:defRPr/>
            </a:pPr>
            <a:r>
              <a:rPr lang="en-US" sz="800" dirty="0" smtClean="0">
                <a:solidFill>
                  <a:srgbClr val="333399"/>
                </a:solidFill>
              </a:rPr>
              <a:t/>
            </a:r>
            <a:br>
              <a:rPr lang="en-US" sz="800" dirty="0" smtClean="0">
                <a:solidFill>
                  <a:srgbClr val="333399"/>
                </a:solidFill>
              </a:rPr>
            </a:br>
            <a:r>
              <a:rPr lang="en-US" sz="800" dirty="0" smtClean="0">
                <a:solidFill>
                  <a:srgbClr val="333399"/>
                </a:solidFill>
              </a:rPr>
              <a:t>                            </a:t>
            </a:r>
          </a:p>
          <a:p>
            <a:pPr eaLnBrk="1" fontAlgn="auto" hangingPunct="1">
              <a:lnSpc>
                <a:spcPct val="80000"/>
              </a:lnSpc>
              <a:spcAft>
                <a:spcPts val="0"/>
              </a:spcAft>
              <a:buFontTx/>
              <a:buNone/>
              <a:defRPr/>
            </a:pPr>
            <a:endParaRPr lang="en-US" sz="800" dirty="0" smtClean="0">
              <a:solidFill>
                <a:srgbClr val="333399"/>
              </a:solidFill>
            </a:endParaRPr>
          </a:p>
          <a:p>
            <a:pPr eaLnBrk="1" fontAlgn="auto" hangingPunct="1">
              <a:lnSpc>
                <a:spcPct val="80000"/>
              </a:lnSpc>
              <a:spcAft>
                <a:spcPts val="0"/>
              </a:spcAft>
              <a:buFontTx/>
              <a:buNone/>
              <a:defRPr/>
            </a:pPr>
            <a:r>
              <a:rPr lang="en-US" sz="800" dirty="0" smtClean="0">
                <a:solidFill>
                  <a:srgbClr val="333399"/>
                </a:solidFill>
              </a:rPr>
              <a:t> </a:t>
            </a:r>
          </a:p>
          <a:p>
            <a:pPr eaLnBrk="1" fontAlgn="auto" hangingPunct="1">
              <a:lnSpc>
                <a:spcPct val="80000"/>
              </a:lnSpc>
              <a:spcAft>
                <a:spcPts val="0"/>
              </a:spcAft>
              <a:buFontTx/>
              <a:buNone/>
              <a:defRPr/>
            </a:pPr>
            <a:r>
              <a:rPr lang="en-US" sz="800" dirty="0" smtClean="0">
                <a:solidFill>
                  <a:srgbClr val="333399"/>
                </a:solidFill>
              </a:rPr>
              <a:t>                </a:t>
            </a:r>
          </a:p>
          <a:p>
            <a:pPr eaLnBrk="1" fontAlgn="auto" hangingPunct="1">
              <a:lnSpc>
                <a:spcPct val="80000"/>
              </a:lnSpc>
              <a:spcAft>
                <a:spcPts val="0"/>
              </a:spcAft>
              <a:buFontTx/>
              <a:buNone/>
              <a:defRPr/>
            </a:pPr>
            <a:r>
              <a:rPr lang="en-US" sz="800" dirty="0" smtClean="0">
                <a:solidFill>
                  <a:srgbClr val="333399"/>
                </a:solidFill>
              </a:rPr>
              <a:t>                    </a:t>
            </a:r>
            <a:endParaRPr lang="en-US" sz="800" dirty="0" smtClean="0"/>
          </a:p>
        </p:txBody>
      </p:sp>
      <p:graphicFrame>
        <p:nvGraphicFramePr>
          <p:cNvPr id="63491" name="Object 1026"/>
          <p:cNvGraphicFramePr>
            <a:graphicFrameLocks noChangeAspect="1"/>
          </p:cNvGraphicFramePr>
          <p:nvPr/>
        </p:nvGraphicFramePr>
        <p:xfrm>
          <a:off x="685800" y="5029200"/>
          <a:ext cx="3546475" cy="1101725"/>
        </p:xfrm>
        <a:graphic>
          <a:graphicData uri="http://schemas.openxmlformats.org/presentationml/2006/ole">
            <mc:AlternateContent xmlns:mc="http://schemas.openxmlformats.org/markup-compatibility/2006">
              <mc:Choice xmlns:v="urn:schemas-microsoft-com:vml" Requires="v">
                <p:oleObj spid="_x0000_s20506" name="CS ChemDraw Drawing" r:id="rId3" imgW="2794000" imgH="866140" progId="ChemDraw.Document.4.0">
                  <p:embed/>
                </p:oleObj>
              </mc:Choice>
              <mc:Fallback>
                <p:oleObj name="CS ChemDraw Drawing" r:id="rId3" imgW="2794000" imgH="866140" progId="ChemDraw.Document.4.0">
                  <p:embed/>
                  <p:pic>
                    <p:nvPicPr>
                      <p:cNvPr id="63491"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029200"/>
                        <a:ext cx="354647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p:cNvGraphicFramePr>
            <a:graphicFrameLocks noChangeAspect="1"/>
          </p:cNvGraphicFramePr>
          <p:nvPr/>
        </p:nvGraphicFramePr>
        <p:xfrm>
          <a:off x="4953000" y="5029200"/>
          <a:ext cx="2819400" cy="1127125"/>
        </p:xfrm>
        <a:graphic>
          <a:graphicData uri="http://schemas.openxmlformats.org/presentationml/2006/ole">
            <mc:AlternateContent xmlns:mc="http://schemas.openxmlformats.org/markup-compatibility/2006">
              <mc:Choice xmlns:v="urn:schemas-microsoft-com:vml" Requires="v">
                <p:oleObj spid="_x0000_s20507" name="CS ChemDraw Drawing" r:id="rId5" imgW="2212340" imgH="883920" progId="ChemDraw.Document.4.0">
                  <p:embed/>
                </p:oleObj>
              </mc:Choice>
              <mc:Fallback>
                <p:oleObj name="CS ChemDraw Drawing" r:id="rId5" imgW="2212340" imgH="883920" progId="ChemDraw.Document.4.0">
                  <p:embed/>
                  <p:pic>
                    <p:nvPicPr>
                      <p:cNvPr id="634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5029200"/>
                        <a:ext cx="28194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71715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PREPARATION OF AROMATIC HYDROCARBONS</a:t>
            </a:r>
          </a:p>
          <a:p>
            <a:pPr marL="514350" indent="-514350" algn="l">
              <a:buFont typeface="Arial" charset="0"/>
              <a:buAutoNum type="arabicPeriod"/>
              <a:defRPr/>
            </a:pPr>
            <a:r>
              <a:rPr lang="en-US" sz="2800" dirty="0" smtClean="0">
                <a:latin typeface="Times New Roman" pitchFamily="18" charset="0"/>
                <a:cs typeface="Times New Roman" pitchFamily="18" charset="0"/>
              </a:rPr>
              <a:t>By heating the sodium salt of aromatic carboxylic acid in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nce</a:t>
            </a:r>
            <a:r>
              <a:rPr lang="en-US" sz="2800" dirty="0" smtClean="0">
                <a:latin typeface="Times New Roman" pitchFamily="18" charset="0"/>
                <a:cs typeface="Times New Roman" pitchFamily="18" charset="0"/>
              </a:rPr>
              <a:t> of soda-lime.</a:t>
            </a:r>
          </a:p>
          <a:p>
            <a:pPr marL="514350" indent="-514350">
              <a:buFont typeface="Arial" charset="0"/>
              <a:buNone/>
              <a:defRPr/>
            </a:pPr>
            <a:r>
              <a:rPr lang="en-US" sz="2400" dirty="0" smtClean="0">
                <a:latin typeface="Times New Roman" pitchFamily="18" charset="0"/>
                <a:cs typeface="Times New Roman" pitchFamily="18" charset="0"/>
              </a:rPr>
              <a:t>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COONa                      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CO</a:t>
            </a:r>
            <a:r>
              <a:rPr lang="en-US" sz="2400" baseline="-25000" dirty="0" smtClean="0">
                <a:latin typeface="Times New Roman" pitchFamily="18" charset="0"/>
                <a:cs typeface="Times New Roman" pitchFamily="18" charset="0"/>
              </a:rPr>
              <a:t>3</a:t>
            </a:r>
          </a:p>
          <a:p>
            <a:pPr marL="514350" indent="-514350" algn="l">
              <a:buFont typeface="Arial" charset="0"/>
              <a:buAutoNum type="arabicPeriod" startAt="2"/>
              <a:defRPr/>
            </a:pPr>
            <a:r>
              <a:rPr lang="en-US" sz="2800" dirty="0" smtClean="0">
                <a:latin typeface="Times New Roman" pitchFamily="18" charset="0"/>
                <a:cs typeface="Times New Roman" pitchFamily="18" charset="0"/>
              </a:rPr>
              <a:t>By </a:t>
            </a:r>
            <a:r>
              <a:rPr lang="en-US" sz="2800" dirty="0" err="1" smtClean="0">
                <a:latin typeface="Times New Roman" pitchFamily="18" charset="0"/>
                <a:cs typeface="Times New Roman" pitchFamily="18" charset="0"/>
              </a:rPr>
              <a:t>Friedel</a:t>
            </a:r>
            <a:r>
              <a:rPr lang="en-US" sz="2800" dirty="0" smtClean="0">
                <a:latin typeface="Times New Roman" pitchFamily="18" charset="0"/>
                <a:cs typeface="Times New Roman" pitchFamily="18" charset="0"/>
              </a:rPr>
              <a:t>-Craft’s alkylation.</a:t>
            </a:r>
          </a:p>
          <a:p>
            <a:pPr marL="514350" indent="-514350">
              <a:buFont typeface="Arial" charset="0"/>
              <a:buNone/>
              <a:defRPr/>
            </a:pPr>
            <a:r>
              <a:rPr lang="en-US" sz="2400" dirty="0" smtClean="0">
                <a:latin typeface="Times New Roman" pitchFamily="18" charset="0"/>
                <a:cs typeface="Times New Roman" pitchFamily="18" charset="0"/>
              </a:rPr>
              <a:t>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RX                    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R</a:t>
            </a:r>
          </a:p>
          <a:p>
            <a:pPr marL="514350" indent="-514350" algn="l">
              <a:buFont typeface="Arial" charset="0"/>
              <a:buAutoNum type="arabicPeriod" startAt="3"/>
              <a:defRPr/>
            </a:pPr>
            <a:r>
              <a:rPr lang="en-US" sz="2800" dirty="0" smtClean="0">
                <a:latin typeface="Times New Roman" pitchFamily="18" charset="0"/>
                <a:cs typeface="Times New Roman" pitchFamily="18" charset="0"/>
              </a:rPr>
              <a:t>Aromatization.</a:t>
            </a:r>
          </a:p>
          <a:p>
            <a:pPr marL="514350" indent="-514350">
              <a:buFont typeface="Arial" charset="0"/>
              <a:buNone/>
              <a:defRPr/>
            </a:pPr>
            <a:endParaRPr lang="en-US" sz="2400" dirty="0">
              <a:latin typeface="Times New Roman" pitchFamily="18" charset="0"/>
              <a:cs typeface="Times New Roman" pitchFamily="18" charset="0"/>
            </a:endParaRPr>
          </a:p>
        </p:txBody>
      </p:sp>
      <p:sp>
        <p:nvSpPr>
          <p:cNvPr id="68611" name="TextBox 7"/>
          <p:cNvSpPr txBox="1">
            <a:spLocks noChangeArrowheads="1"/>
          </p:cNvSpPr>
          <p:nvPr/>
        </p:nvSpPr>
        <p:spPr bwMode="auto">
          <a:xfrm>
            <a:off x="2514600" y="1905000"/>
            <a:ext cx="3810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Soda-lime / ∆</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 name="Right Arrow 4"/>
          <p:cNvSpPr/>
          <p:nvPr/>
        </p:nvSpPr>
        <p:spPr>
          <a:xfrm>
            <a:off x="3733800" y="2209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ight Arrow 5"/>
          <p:cNvSpPr/>
          <p:nvPr/>
        </p:nvSpPr>
        <p:spPr>
          <a:xfrm>
            <a:off x="4191000" y="3090863"/>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8614" name="TextBox 7"/>
          <p:cNvSpPr txBox="1">
            <a:spLocks noChangeArrowheads="1"/>
          </p:cNvSpPr>
          <p:nvPr/>
        </p:nvSpPr>
        <p:spPr bwMode="auto">
          <a:xfrm>
            <a:off x="2971800" y="2874963"/>
            <a:ext cx="3810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reflux</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8615" name="Rectangle 7"/>
          <p:cNvSpPr>
            <a:spLocks noChangeArrowheads="1"/>
          </p:cNvSpPr>
          <p:nvPr/>
        </p:nvSpPr>
        <p:spPr bwMode="auto">
          <a:xfrm>
            <a:off x="0" y="388620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6</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14             </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6</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6</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7</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16</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6</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5</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8</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18</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6</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5</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CH</a:t>
            </a:r>
            <a:r>
              <a:rPr kumimoji="0" lang="en-US" altLang="en-US" sz="22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22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o-xylene + m-xylene + p-xylene</a:t>
            </a:r>
          </a:p>
        </p:txBody>
      </p:sp>
      <p:sp>
        <p:nvSpPr>
          <p:cNvPr id="68616" name="TextBox 12"/>
          <p:cNvSpPr txBox="1">
            <a:spLocks noChangeArrowheads="1"/>
          </p:cNvSpPr>
          <p:nvPr/>
        </p:nvSpPr>
        <p:spPr bwMode="auto">
          <a:xfrm>
            <a:off x="3810000" y="41576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
        <p:nvSpPr>
          <p:cNvPr id="10" name="Right Arrow 7"/>
          <p:cNvSpPr/>
          <p:nvPr/>
        </p:nvSpPr>
        <p:spPr>
          <a:xfrm>
            <a:off x="3810000" y="4343400"/>
            <a:ext cx="1524000" cy="217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8618" name="Rectangle 10"/>
          <p:cNvSpPr>
            <a:spLocks noChangeArrowheads="1"/>
          </p:cNvSpPr>
          <p:nvPr/>
        </p:nvSpPr>
        <p:spPr bwMode="auto">
          <a:xfrm>
            <a:off x="381000" y="5257800"/>
            <a:ext cx="685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Catalysts: </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Cr</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/Al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or CrO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/Pt.</a:t>
            </a:r>
            <a:endParaRPr kumimoji="0" lang="en-US" alt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endParaRPr>
          </a:p>
        </p:txBody>
      </p:sp>
      <p:sp>
        <p:nvSpPr>
          <p:cNvPr id="68619" name="TextBox 12"/>
          <p:cNvSpPr txBox="1">
            <a:spLocks noChangeArrowheads="1"/>
          </p:cNvSpPr>
          <p:nvPr/>
        </p:nvSpPr>
        <p:spPr bwMode="auto">
          <a:xfrm>
            <a:off x="3886200" y="38100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
        <p:nvSpPr>
          <p:cNvPr id="68620" name="TextBox 12"/>
          <p:cNvSpPr txBox="1">
            <a:spLocks noChangeArrowheads="1"/>
          </p:cNvSpPr>
          <p:nvPr/>
        </p:nvSpPr>
        <p:spPr bwMode="auto">
          <a:xfrm>
            <a:off x="1295400" y="44958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mn-cs"/>
              </a:rPr>
              <a:t>Catalyst / 600°C</a:t>
            </a:r>
          </a:p>
        </p:txBody>
      </p:sp>
      <p:sp>
        <p:nvSpPr>
          <p:cNvPr id="14" name="Right Arrow 7"/>
          <p:cNvSpPr/>
          <p:nvPr/>
        </p:nvSpPr>
        <p:spPr>
          <a:xfrm>
            <a:off x="1371600" y="4735513"/>
            <a:ext cx="1524000" cy="21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ight Arrow 7"/>
          <p:cNvSpPr/>
          <p:nvPr/>
        </p:nvSpPr>
        <p:spPr>
          <a:xfrm>
            <a:off x="3886200" y="4038600"/>
            <a:ext cx="1524000" cy="217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699837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r>
              <a:rPr lang="en-US" b="1" dirty="0" smtClean="0">
                <a:latin typeface="Times New Roman" pitchFamily="18" charset="0"/>
                <a:cs typeface="Times New Roman" pitchFamily="18" charset="0"/>
              </a:rPr>
              <a:t>CHEMICAL PROPERTIES OF AROMATIC HYDROCARBONS</a:t>
            </a:r>
          </a:p>
          <a:p>
            <a:pPr algn="l">
              <a:buFont typeface="Arial" panose="020B0604020202020204" pitchFamily="34" charset="0"/>
              <a:buChar char="•"/>
              <a:defRPr/>
            </a:pPr>
            <a:r>
              <a:rPr lang="en-GB" dirty="0" smtClean="0">
                <a:solidFill>
                  <a:schemeClr val="tx1"/>
                </a:solidFill>
                <a:latin typeface="Times New Roman" pitchFamily="18" charset="0"/>
                <a:cs typeface="Times New Roman" pitchFamily="18" charset="0"/>
              </a:rPr>
              <a:t>  </a:t>
            </a:r>
            <a:r>
              <a:rPr lang="en-GB" sz="2800" dirty="0" smtClean="0">
                <a:solidFill>
                  <a:schemeClr val="tx1"/>
                </a:solidFill>
                <a:latin typeface="Times New Roman" pitchFamily="18" charset="0"/>
                <a:cs typeface="Times New Roman" pitchFamily="18" charset="0"/>
              </a:rPr>
              <a:t>Reactivity is different to other unsaturated compounds-</a:t>
            </a:r>
            <a:br>
              <a:rPr lang="en-GB" sz="2800" dirty="0" smtClean="0">
                <a:solidFill>
                  <a:schemeClr val="tx1"/>
                </a:solidFill>
                <a:latin typeface="Times New Roman" pitchFamily="18" charset="0"/>
                <a:cs typeface="Times New Roman" pitchFamily="18" charset="0"/>
              </a:rPr>
            </a:br>
            <a:r>
              <a:rPr lang="en-GB" sz="2800" dirty="0" smtClean="0">
                <a:solidFill>
                  <a:schemeClr val="tx1"/>
                </a:solidFill>
                <a:latin typeface="Times New Roman" pitchFamily="18" charset="0"/>
                <a:cs typeface="Times New Roman" pitchFamily="18" charset="0"/>
              </a:rPr>
              <a:t>   Substitution rather than Addition is favoured.</a:t>
            </a:r>
          </a:p>
          <a:p>
            <a:pPr marL="514350" indent="-514350" algn="l">
              <a:buFont typeface="Arial" charset="0"/>
              <a:buAutoNum type="arabicPeriod"/>
              <a:defRPr/>
            </a:pPr>
            <a:r>
              <a:rPr lang="en-GB" sz="2800" b="1" dirty="0" smtClean="0">
                <a:solidFill>
                  <a:schemeClr val="tx1"/>
                </a:solidFill>
                <a:latin typeface="Times New Roman" pitchFamily="18" charset="0"/>
                <a:cs typeface="Times New Roman" pitchFamily="18" charset="0"/>
              </a:rPr>
              <a:t>Substitution reactions: </a:t>
            </a:r>
            <a:r>
              <a:rPr lang="en-GB" sz="2800" dirty="0" err="1" smtClean="0">
                <a:solidFill>
                  <a:schemeClr val="tx1"/>
                </a:solidFill>
                <a:latin typeface="Times New Roman" pitchFamily="18" charset="0"/>
                <a:cs typeface="Times New Roman" pitchFamily="18" charset="0"/>
              </a:rPr>
              <a:t>Electrophilic</a:t>
            </a:r>
            <a:r>
              <a:rPr lang="en-GB" sz="2800" dirty="0" smtClean="0">
                <a:solidFill>
                  <a:schemeClr val="tx1"/>
                </a:solidFill>
                <a:latin typeface="Times New Roman" pitchFamily="18" charset="0"/>
                <a:cs typeface="Times New Roman" pitchFamily="18" charset="0"/>
              </a:rPr>
              <a:t> substitution.</a:t>
            </a:r>
          </a:p>
          <a:p>
            <a:pPr marL="514350" indent="-514350">
              <a:buFont typeface="Arial" charset="0"/>
              <a:buNone/>
              <a:defRPr/>
            </a:pPr>
            <a:r>
              <a:rPr lang="en-GB" sz="2400" dirty="0" smtClean="0">
                <a:solidFill>
                  <a:schemeClr val="tx1"/>
                </a:solidFill>
                <a:latin typeface="Times New Roman" pitchFamily="18" charset="0"/>
                <a:cs typeface="Times New Roman" pitchFamily="18" charset="0"/>
              </a:rPr>
              <a:t>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 + E-Nu → 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5</a:t>
            </a:r>
            <a:r>
              <a:rPr lang="en-GB" sz="2400" dirty="0" smtClean="0">
                <a:solidFill>
                  <a:schemeClr val="tx1"/>
                </a:solidFill>
                <a:latin typeface="Times New Roman" pitchFamily="18" charset="0"/>
                <a:cs typeface="Times New Roman" pitchFamily="18" charset="0"/>
              </a:rPr>
              <a:t>-E + </a:t>
            </a:r>
            <a:r>
              <a:rPr lang="en-GB" sz="2400" dirty="0" err="1" smtClean="0">
                <a:solidFill>
                  <a:schemeClr val="tx1"/>
                </a:solidFill>
                <a:latin typeface="Times New Roman" pitchFamily="18" charset="0"/>
                <a:cs typeface="Times New Roman" pitchFamily="18" charset="0"/>
              </a:rPr>
              <a:t>HNu</a:t>
            </a:r>
            <a:endParaRPr lang="en-GB" sz="2400" dirty="0" smtClean="0">
              <a:solidFill>
                <a:schemeClr val="tx1"/>
              </a:solidFill>
              <a:latin typeface="Times New Roman" pitchFamily="18" charset="0"/>
              <a:cs typeface="Times New Roman" pitchFamily="18" charset="0"/>
            </a:endParaRPr>
          </a:p>
          <a:p>
            <a:pPr marL="571500" indent="-571500" algn="l">
              <a:buFont typeface="Arial" charset="0"/>
              <a:buAutoNum type="romanLcParenBoth"/>
              <a:defRPr/>
            </a:pPr>
            <a:r>
              <a:rPr lang="en-GB" sz="2800" dirty="0" err="1" smtClean="0">
                <a:solidFill>
                  <a:schemeClr val="tx1"/>
                </a:solidFill>
                <a:latin typeface="Times New Roman" pitchFamily="18" charset="0"/>
                <a:cs typeface="Times New Roman" pitchFamily="18" charset="0"/>
              </a:rPr>
              <a:t>Halogenation</a:t>
            </a:r>
            <a:r>
              <a:rPr lang="en-GB" sz="2800" dirty="0" smtClean="0">
                <a:solidFill>
                  <a:schemeClr val="tx1"/>
                </a:solidFill>
                <a:latin typeface="Times New Roman" pitchFamily="18" charset="0"/>
                <a:cs typeface="Times New Roman" pitchFamily="18" charset="0"/>
              </a:rPr>
              <a:t>.</a:t>
            </a:r>
          </a:p>
          <a:p>
            <a:pPr marL="571500" indent="-571500">
              <a:buFont typeface="Arial" charset="0"/>
              <a:buNone/>
              <a:defRPr/>
            </a:pPr>
            <a:r>
              <a:rPr lang="en-GB" sz="2400" dirty="0" smtClean="0">
                <a:solidFill>
                  <a:schemeClr val="tx1"/>
                </a:solidFill>
                <a:latin typeface="Times New Roman" pitchFamily="18" charset="0"/>
                <a:cs typeface="Times New Roman" pitchFamily="18" charset="0"/>
              </a:rPr>
              <a:t>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 + X</a:t>
            </a:r>
            <a:r>
              <a:rPr lang="en-GB" sz="2400" baseline="-25000" dirty="0" smtClean="0">
                <a:solidFill>
                  <a:schemeClr val="tx1"/>
                </a:solidFill>
                <a:latin typeface="Times New Roman" pitchFamily="18" charset="0"/>
                <a:cs typeface="Times New Roman" pitchFamily="18" charset="0"/>
              </a:rPr>
              <a:t>2</a:t>
            </a:r>
            <a:r>
              <a:rPr lang="en-GB" sz="2400" dirty="0" smtClean="0">
                <a:solidFill>
                  <a:schemeClr val="tx1"/>
                </a:solidFill>
                <a:latin typeface="Times New Roman" pitchFamily="18" charset="0"/>
                <a:cs typeface="Times New Roman" pitchFamily="18" charset="0"/>
              </a:rPr>
              <a:t>                     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5</a:t>
            </a:r>
            <a:r>
              <a:rPr lang="en-GB" sz="2400" dirty="0" smtClean="0">
                <a:solidFill>
                  <a:schemeClr val="tx1"/>
                </a:solidFill>
                <a:latin typeface="Times New Roman" pitchFamily="18" charset="0"/>
                <a:cs typeface="Times New Roman" pitchFamily="18" charset="0"/>
              </a:rPr>
              <a:t>X + HX </a:t>
            </a:r>
          </a:p>
          <a:p>
            <a:pPr marL="571500" indent="-571500" algn="l">
              <a:buFont typeface="Arial" charset="0"/>
              <a:buNone/>
              <a:defRPr/>
            </a:pPr>
            <a:r>
              <a:rPr lang="en-GB" sz="2800" dirty="0" smtClean="0">
                <a:solidFill>
                  <a:schemeClr val="tx1"/>
                </a:solidFill>
                <a:latin typeface="Times New Roman" pitchFamily="18" charset="0"/>
                <a:cs typeface="Times New Roman" pitchFamily="18" charset="0"/>
              </a:rPr>
              <a:t>(ii) Nitration.</a:t>
            </a:r>
          </a:p>
          <a:p>
            <a:pPr marL="571500" indent="-571500">
              <a:buFont typeface="Arial" charset="0"/>
              <a:buNone/>
              <a:defRPr/>
            </a:pPr>
            <a:r>
              <a:rPr lang="en-GB" sz="2400" dirty="0" smtClean="0">
                <a:solidFill>
                  <a:schemeClr val="tx1"/>
                </a:solidFill>
                <a:latin typeface="Times New Roman" pitchFamily="18" charset="0"/>
                <a:cs typeface="Times New Roman" pitchFamily="18" charset="0"/>
              </a:rPr>
              <a:t>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                                     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5</a:t>
            </a:r>
            <a:r>
              <a:rPr lang="en-GB" sz="2400" dirty="0" smtClean="0">
                <a:solidFill>
                  <a:schemeClr val="tx1"/>
                </a:solidFill>
                <a:latin typeface="Times New Roman" pitchFamily="18" charset="0"/>
                <a:cs typeface="Times New Roman" pitchFamily="18" charset="0"/>
              </a:rPr>
              <a:t>NO</a:t>
            </a:r>
            <a:r>
              <a:rPr lang="en-GB" sz="2400" baseline="-25000" dirty="0" smtClean="0">
                <a:solidFill>
                  <a:schemeClr val="tx1"/>
                </a:solidFill>
                <a:latin typeface="Times New Roman" pitchFamily="18" charset="0"/>
                <a:cs typeface="Times New Roman" pitchFamily="18" charset="0"/>
              </a:rPr>
              <a:t>2</a:t>
            </a:r>
            <a:r>
              <a:rPr lang="en-GB" sz="2400" dirty="0" smtClean="0">
                <a:solidFill>
                  <a:schemeClr val="tx1"/>
                </a:solidFill>
                <a:latin typeface="Times New Roman" pitchFamily="18" charset="0"/>
                <a:cs typeface="Times New Roman" pitchFamily="18" charset="0"/>
              </a:rPr>
              <a:t> </a:t>
            </a:r>
          </a:p>
          <a:p>
            <a:pPr marL="571500" indent="-571500" algn="l">
              <a:buFont typeface="Arial" charset="0"/>
              <a:buNone/>
              <a:defRPr/>
            </a:pPr>
            <a:r>
              <a:rPr lang="en-GB" sz="2800" dirty="0" smtClean="0">
                <a:solidFill>
                  <a:schemeClr val="tx1"/>
                </a:solidFill>
                <a:latin typeface="Times New Roman" pitchFamily="18" charset="0"/>
                <a:cs typeface="Times New Roman" pitchFamily="18" charset="0"/>
              </a:rPr>
              <a:t>(iii) </a:t>
            </a:r>
            <a:r>
              <a:rPr lang="en-GB" sz="2800" dirty="0" err="1" smtClean="0">
                <a:solidFill>
                  <a:schemeClr val="tx1"/>
                </a:solidFill>
                <a:latin typeface="Times New Roman" pitchFamily="18" charset="0"/>
                <a:cs typeface="Times New Roman" pitchFamily="18" charset="0"/>
              </a:rPr>
              <a:t>Sulfonation</a:t>
            </a:r>
            <a:r>
              <a:rPr lang="en-GB" sz="2800" dirty="0" smtClean="0">
                <a:solidFill>
                  <a:schemeClr val="tx1"/>
                </a:solidFill>
                <a:latin typeface="Times New Roman" pitchFamily="18" charset="0"/>
                <a:cs typeface="Times New Roman" pitchFamily="18" charset="0"/>
              </a:rPr>
              <a:t>.</a:t>
            </a:r>
          </a:p>
          <a:p>
            <a:pPr marL="571500" indent="-571500">
              <a:buFont typeface="Arial" charset="0"/>
              <a:buNone/>
              <a:defRPr/>
            </a:pPr>
            <a:r>
              <a:rPr lang="en-GB" sz="2400" dirty="0" smtClean="0">
                <a:solidFill>
                  <a:schemeClr val="tx1"/>
                </a:solidFill>
                <a:latin typeface="Times New Roman" pitchFamily="18" charset="0"/>
                <a:cs typeface="Times New Roman" pitchFamily="18" charset="0"/>
              </a:rPr>
              <a:t>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                     C</a:t>
            </a:r>
            <a:r>
              <a:rPr lang="en-GB" sz="2400" baseline="-25000" dirty="0" smtClean="0">
                <a:solidFill>
                  <a:schemeClr val="tx1"/>
                </a:solidFill>
                <a:latin typeface="Times New Roman" pitchFamily="18" charset="0"/>
                <a:cs typeface="Times New Roman" pitchFamily="18" charset="0"/>
              </a:rPr>
              <a:t>6</a:t>
            </a:r>
            <a:r>
              <a:rPr lang="en-GB" sz="2400" dirty="0" smtClean="0">
                <a:solidFill>
                  <a:schemeClr val="tx1"/>
                </a:solidFill>
                <a:latin typeface="Times New Roman" pitchFamily="18" charset="0"/>
                <a:cs typeface="Times New Roman" pitchFamily="18" charset="0"/>
              </a:rPr>
              <a:t>H</a:t>
            </a:r>
            <a:r>
              <a:rPr lang="en-GB" sz="2400" baseline="-25000" dirty="0" smtClean="0">
                <a:solidFill>
                  <a:schemeClr val="tx1"/>
                </a:solidFill>
                <a:latin typeface="Times New Roman" pitchFamily="18" charset="0"/>
                <a:cs typeface="Times New Roman" pitchFamily="18" charset="0"/>
              </a:rPr>
              <a:t>5</a:t>
            </a:r>
            <a:r>
              <a:rPr lang="en-GB" sz="2400" dirty="0" smtClean="0">
                <a:solidFill>
                  <a:schemeClr val="tx1"/>
                </a:solidFill>
                <a:latin typeface="Times New Roman" pitchFamily="18" charset="0"/>
                <a:cs typeface="Times New Roman" pitchFamily="18" charset="0"/>
              </a:rPr>
              <a:t>SO</a:t>
            </a:r>
            <a:r>
              <a:rPr lang="en-GB" sz="2400" baseline="-25000" dirty="0" smtClean="0">
                <a:solidFill>
                  <a:schemeClr val="tx1"/>
                </a:solidFill>
                <a:latin typeface="Times New Roman" pitchFamily="18" charset="0"/>
                <a:cs typeface="Times New Roman" pitchFamily="18" charset="0"/>
              </a:rPr>
              <a:t>3</a:t>
            </a:r>
            <a:r>
              <a:rPr lang="en-GB" sz="2400" dirty="0" smtClean="0">
                <a:solidFill>
                  <a:schemeClr val="tx1"/>
                </a:solidFill>
                <a:latin typeface="Times New Roman" pitchFamily="18" charset="0"/>
                <a:cs typeface="Times New Roman" pitchFamily="18" charset="0"/>
              </a:rPr>
              <a:t>H</a:t>
            </a:r>
          </a:p>
          <a:p>
            <a:pPr marL="571500" indent="-571500" algn="l">
              <a:buFont typeface="Arial" charset="0"/>
              <a:buNone/>
              <a:defRPr/>
            </a:pPr>
            <a:endParaRPr lang="en-GB" sz="2800" dirty="0" smtClean="0">
              <a:solidFill>
                <a:schemeClr val="tx1"/>
              </a:solidFill>
              <a:latin typeface="Times New Roman" pitchFamily="18" charset="0"/>
              <a:cs typeface="Times New Roman" pitchFamily="18" charset="0"/>
            </a:endParaRPr>
          </a:p>
          <a:p>
            <a:pPr marL="514350" indent="-514350">
              <a:buFont typeface="Arial" charset="0"/>
              <a:buNone/>
              <a:defRPr/>
            </a:pPr>
            <a:endParaRPr lang="en-GB" sz="2400" dirty="0" smtClean="0">
              <a:solidFill>
                <a:schemeClr val="tx1"/>
              </a:solidFill>
              <a:latin typeface="Times New Roman" pitchFamily="18" charset="0"/>
              <a:cs typeface="Times New Roman" pitchFamily="18" charset="0"/>
            </a:endParaRPr>
          </a:p>
          <a:p>
            <a:pPr>
              <a:buFont typeface="Arial" charset="0"/>
              <a:buNone/>
              <a:defRPr/>
            </a:pPr>
            <a:endParaRPr lang="en-US" dirty="0"/>
          </a:p>
        </p:txBody>
      </p:sp>
      <p:sp>
        <p:nvSpPr>
          <p:cNvPr id="5" name="Right Arrow 4"/>
          <p:cNvSpPr/>
          <p:nvPr/>
        </p:nvSpPr>
        <p:spPr>
          <a:xfrm>
            <a:off x="3733800" y="3733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1684" name="TextBox 7"/>
          <p:cNvSpPr txBox="1">
            <a:spLocks noChangeArrowheads="1"/>
          </p:cNvSpPr>
          <p:nvPr/>
        </p:nvSpPr>
        <p:spPr bwMode="auto">
          <a:xfrm>
            <a:off x="2438400" y="3484563"/>
            <a:ext cx="3810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anhy. AlCl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1685" name="TextBox 7"/>
          <p:cNvSpPr txBox="1">
            <a:spLocks noChangeArrowheads="1"/>
          </p:cNvSpPr>
          <p:nvPr/>
        </p:nvSpPr>
        <p:spPr bwMode="auto">
          <a:xfrm>
            <a:off x="2362200" y="4354513"/>
            <a:ext cx="3810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Conc. HNO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 Conc. 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ight Arrow 7"/>
          <p:cNvSpPr/>
          <p:nvPr/>
        </p:nvSpPr>
        <p:spPr>
          <a:xfrm>
            <a:off x="3200400" y="4648200"/>
            <a:ext cx="2286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1687" name="TextBox 7"/>
          <p:cNvSpPr txBox="1">
            <a:spLocks noChangeArrowheads="1"/>
          </p:cNvSpPr>
          <p:nvPr/>
        </p:nvSpPr>
        <p:spPr bwMode="auto">
          <a:xfrm>
            <a:off x="2286000" y="5346700"/>
            <a:ext cx="3810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Conc. H</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SO</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4</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0" name="Right Arrow 9"/>
          <p:cNvSpPr/>
          <p:nvPr/>
        </p:nvSpPr>
        <p:spPr>
          <a:xfrm>
            <a:off x="3581400" y="5638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6034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buFont typeface="Arial" charset="0"/>
              <a:buNone/>
              <a:defRPr/>
            </a:pPr>
            <a:endParaRPr lang="en-US" dirty="0" smtClean="0"/>
          </a:p>
          <a:p>
            <a:pPr algn="l">
              <a:buFont typeface="Arial" charset="0"/>
              <a:buNone/>
              <a:defRPr/>
            </a:pPr>
            <a:r>
              <a:rPr lang="en-US" sz="2800" dirty="0" smtClean="0">
                <a:latin typeface="Times New Roman" pitchFamily="18" charset="0"/>
                <a:cs typeface="Times New Roman" pitchFamily="18" charset="0"/>
              </a:rPr>
              <a:t>(iv) </a:t>
            </a:r>
            <a:r>
              <a:rPr lang="en-US" sz="2800" dirty="0" err="1" smtClean="0">
                <a:latin typeface="Times New Roman" pitchFamily="18" charset="0"/>
                <a:cs typeface="Times New Roman" pitchFamily="18" charset="0"/>
              </a:rPr>
              <a:t>Friedel-Craft;s</a:t>
            </a:r>
            <a:r>
              <a:rPr lang="en-US" sz="2800" dirty="0" smtClean="0">
                <a:latin typeface="Times New Roman" pitchFamily="18" charset="0"/>
                <a:cs typeface="Times New Roman" pitchFamily="18" charset="0"/>
              </a:rPr>
              <a:t> reaction.</a:t>
            </a:r>
          </a:p>
          <a:p>
            <a:pPr marL="514350" indent="-514350" algn="l">
              <a:buFont typeface="Arial" charset="0"/>
              <a:buAutoNum type="alphaUcPeriod"/>
              <a:defRPr/>
            </a:pPr>
            <a:r>
              <a:rPr lang="en-US" sz="2800" dirty="0" smtClean="0">
                <a:latin typeface="Times New Roman" pitchFamily="18" charset="0"/>
                <a:cs typeface="Times New Roman" pitchFamily="18" charset="0"/>
              </a:rPr>
              <a:t>Alkylation.</a:t>
            </a:r>
          </a:p>
          <a:p>
            <a:pPr marL="514350" indent="-514350">
              <a:buFont typeface="Arial" charset="0"/>
              <a:buNone/>
              <a:defRPr/>
            </a:pPr>
            <a:r>
              <a:rPr lang="en-US" sz="2400" dirty="0" smtClean="0">
                <a:latin typeface="Times New Roman" pitchFamily="18" charset="0"/>
                <a:cs typeface="Times New Roman" pitchFamily="18" charset="0"/>
              </a:rPr>
              <a:t>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RX                     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R + HX</a:t>
            </a:r>
          </a:p>
          <a:p>
            <a:pPr marL="514350" indent="-514350" algn="l">
              <a:buFont typeface="Arial" charset="0"/>
              <a:buNone/>
              <a:defRPr/>
            </a:pPr>
            <a:r>
              <a:rPr lang="en-US" sz="2800" dirty="0" smtClean="0">
                <a:latin typeface="Times New Roman" pitchFamily="18" charset="0"/>
                <a:cs typeface="Times New Roman" pitchFamily="18" charset="0"/>
              </a:rPr>
              <a:t>B. </a:t>
            </a:r>
            <a:r>
              <a:rPr lang="en-US" sz="2800" dirty="0" err="1" smtClean="0">
                <a:latin typeface="Times New Roman" pitchFamily="18" charset="0"/>
                <a:cs typeface="Times New Roman" pitchFamily="18" charset="0"/>
              </a:rPr>
              <a:t>Acylation</a:t>
            </a:r>
            <a:r>
              <a:rPr lang="en-US" sz="2800" dirty="0" smtClean="0">
                <a:latin typeface="Times New Roman" pitchFamily="18" charset="0"/>
                <a:cs typeface="Times New Roman" pitchFamily="18" charset="0"/>
              </a:rPr>
              <a:t>.</a:t>
            </a:r>
          </a:p>
          <a:p>
            <a:pPr marL="514350" indent="-514350">
              <a:buFont typeface="Arial" charset="0"/>
              <a:buNone/>
              <a:defRPr/>
            </a:pPr>
            <a:r>
              <a:rPr lang="en-US" sz="2400" dirty="0" smtClean="0">
                <a:latin typeface="Times New Roman" pitchFamily="18" charset="0"/>
                <a:cs typeface="Times New Roman" pitchFamily="18" charset="0"/>
              </a:rPr>
              <a:t>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RCOX                          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COR + HX</a:t>
            </a:r>
          </a:p>
          <a:p>
            <a:pPr marL="514350" indent="-514350">
              <a:buFont typeface="Arial" charset="0"/>
              <a:buNone/>
              <a:defRPr/>
            </a:pPr>
            <a:r>
              <a:rPr lang="en-US" sz="2400" dirty="0" smtClean="0">
                <a:latin typeface="Times New Roman" pitchFamily="18" charset="0"/>
                <a:cs typeface="Times New Roman" pitchFamily="18" charset="0"/>
              </a:rPr>
              <a:t>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(RCO)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COR + RCOOH</a:t>
            </a:r>
          </a:p>
          <a:p>
            <a:pPr marL="514350" indent="-514350">
              <a:buFont typeface="Arial" charset="0"/>
              <a:buNone/>
              <a:defRPr/>
            </a:pPr>
            <a:endParaRPr lang="en-US" sz="2400" dirty="0" smtClean="0">
              <a:latin typeface="Times New Roman" pitchFamily="18" charset="0"/>
              <a:cs typeface="Times New Roman" pitchFamily="18" charset="0"/>
            </a:endParaRPr>
          </a:p>
          <a:p>
            <a:pPr marL="514350" indent="-514350" algn="l">
              <a:buFont typeface="Arial" charset="0"/>
              <a:buNone/>
              <a:defRPr/>
            </a:pPr>
            <a:endParaRPr lang="en-US" sz="2800" dirty="0" smtClean="0">
              <a:latin typeface="Times New Roman" pitchFamily="18" charset="0"/>
              <a:cs typeface="Times New Roman" pitchFamily="18" charset="0"/>
            </a:endParaRPr>
          </a:p>
          <a:p>
            <a:pPr marL="571500" indent="-571500" algn="l">
              <a:buFont typeface="Arial" charset="0"/>
              <a:buNone/>
              <a:defRPr/>
            </a:pPr>
            <a:r>
              <a:rPr lang="en-US" sz="2400" dirty="0" smtClean="0">
                <a:latin typeface="Times New Roman" pitchFamily="18" charset="0"/>
                <a:cs typeface="Times New Roman" pitchFamily="18" charset="0"/>
              </a:rPr>
              <a:t>                                            </a:t>
            </a:r>
            <a:endParaRPr lang="en-US" sz="2400" baseline="-25000" dirty="0" smtClean="0">
              <a:latin typeface="Times New Roman" pitchFamily="18" charset="0"/>
              <a:cs typeface="Times New Roman" pitchFamily="18" charset="0"/>
            </a:endParaRPr>
          </a:p>
          <a:p>
            <a:pPr marL="571500" indent="-571500" algn="l">
              <a:buFont typeface="Arial" charset="0"/>
              <a:buNone/>
              <a:defRPr/>
            </a:pPr>
            <a:r>
              <a:rPr lang="en-US" sz="2400" dirty="0" smtClean="0">
                <a:latin typeface="Times New Roman" pitchFamily="18" charset="0"/>
                <a:cs typeface="Times New Roman" pitchFamily="18" charset="0"/>
              </a:rPr>
              <a:t>                                      </a:t>
            </a:r>
          </a:p>
          <a:p>
            <a:pPr marL="571500" indent="-571500" algn="l">
              <a:buFont typeface="Arial" charset="0"/>
              <a:buAutoNum type="romanLcParenBoth"/>
              <a:defRPr/>
            </a:pPr>
            <a:endParaRPr lang="en-US" sz="2800" dirty="0">
              <a:latin typeface="Times New Roman" pitchFamily="18" charset="0"/>
              <a:cs typeface="Times New Roman" pitchFamily="18" charset="0"/>
            </a:endParaRPr>
          </a:p>
        </p:txBody>
      </p:sp>
      <p:sp>
        <p:nvSpPr>
          <p:cNvPr id="4" name="Right Arrow 3"/>
          <p:cNvSpPr/>
          <p:nvPr/>
        </p:nvSpPr>
        <p:spPr>
          <a:xfrm>
            <a:off x="3810000" y="17526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2708" name="TextBox 7"/>
          <p:cNvSpPr txBox="1">
            <a:spLocks noChangeArrowheads="1"/>
          </p:cNvSpPr>
          <p:nvPr/>
        </p:nvSpPr>
        <p:spPr bwMode="auto">
          <a:xfrm>
            <a:off x="2590800" y="1503363"/>
            <a:ext cx="3810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anhy. AlCl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2709" name="TextBox 7"/>
          <p:cNvSpPr txBox="1">
            <a:spLocks noChangeArrowheads="1"/>
          </p:cNvSpPr>
          <p:nvPr/>
        </p:nvSpPr>
        <p:spPr bwMode="auto">
          <a:xfrm>
            <a:off x="2438400" y="2819400"/>
            <a:ext cx="3810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anhy. AlCl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2710" name="TextBox 7"/>
          <p:cNvSpPr txBox="1">
            <a:spLocks noChangeArrowheads="1"/>
          </p:cNvSpPr>
          <p:nvPr/>
        </p:nvSpPr>
        <p:spPr bwMode="auto">
          <a:xfrm>
            <a:off x="2644775" y="2460625"/>
            <a:ext cx="3810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 anhy. AlCl</a:t>
            </a:r>
            <a:r>
              <a:rPr kumimoji="0" lang="en-US" altLang="en-US" sz="1800" b="0" i="0" u="none" strike="noStrike" kern="1200" cap="none" spc="0" normalizeH="0" baseline="-25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3000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ight Arrow 7"/>
          <p:cNvSpPr/>
          <p:nvPr/>
        </p:nvSpPr>
        <p:spPr>
          <a:xfrm>
            <a:off x="3886200" y="2720975"/>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ight Arrow 8"/>
          <p:cNvSpPr/>
          <p:nvPr/>
        </p:nvSpPr>
        <p:spPr>
          <a:xfrm>
            <a:off x="3657600" y="3124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78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295400"/>
            <a:ext cx="6858000" cy="369332"/>
          </a:xfrm>
          <a:prstGeom prst="rect">
            <a:avLst/>
          </a:prstGeom>
        </p:spPr>
        <p:txBody>
          <a:bodyPr wrap="square">
            <a:spAutoFit/>
          </a:bodyPr>
          <a:lstStyle/>
          <a:p>
            <a:r>
              <a:rPr lang="en-US" b="1" dirty="0">
                <a:latin typeface="Times New Roman" pitchFamily="18" charset="0"/>
                <a:cs typeface="Times New Roman" pitchFamily="18" charset="0"/>
              </a:rPr>
              <a:t>1k.cal = 1000Cal = 3.968 </a:t>
            </a:r>
            <a:r>
              <a:rPr lang="en-US" b="1" dirty="0" err="1">
                <a:latin typeface="Times New Roman" pitchFamily="18" charset="0"/>
                <a:cs typeface="Times New Roman" pitchFamily="18" charset="0"/>
              </a:rPr>
              <a:t>B.Th.U</a:t>
            </a:r>
            <a:r>
              <a:rPr lang="en-US" b="1" dirty="0">
                <a:latin typeface="Times New Roman" pitchFamily="18" charset="0"/>
                <a:cs typeface="Times New Roman" pitchFamily="18" charset="0"/>
              </a:rPr>
              <a:t>. = 2.2 C.H.U.</a:t>
            </a:r>
            <a:endParaRPr lang="en-US" dirty="0"/>
          </a:p>
        </p:txBody>
      </p:sp>
    </p:spTree>
    <p:extLst>
      <p:ext uri="{BB962C8B-B14F-4D97-AF65-F5344CB8AC3E}">
        <p14:creationId xmlns:p14="http://schemas.microsoft.com/office/powerpoint/2010/main" val="311109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2"/>
          <p:cNvGraphicFramePr>
            <a:graphicFrameLocks noChangeAspect="1"/>
          </p:cNvGraphicFramePr>
          <p:nvPr/>
        </p:nvGraphicFramePr>
        <p:xfrm>
          <a:off x="0" y="71438"/>
          <a:ext cx="9144000" cy="6858000"/>
        </p:xfrm>
        <a:graphic>
          <a:graphicData uri="http://schemas.openxmlformats.org/presentationml/2006/ole">
            <mc:AlternateContent xmlns:mc="http://schemas.openxmlformats.org/markup-compatibility/2006">
              <mc:Choice xmlns:v="urn:schemas-microsoft-com:vml" Requires="v">
                <p:oleObj spid="_x0000_s4132" name="Chart" r:id="rId3" imgW="9492120" imgH="5490360" progId="Excel.Chart.8">
                  <p:embed/>
                </p:oleObj>
              </mc:Choice>
              <mc:Fallback>
                <p:oleObj name="Chart" r:id="rId3" imgW="9492120" imgH="549036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1438"/>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3"/>
          <p:cNvSpPr>
            <a:spLocks noChangeArrowheads="1"/>
          </p:cNvSpPr>
          <p:nvPr/>
        </p:nvSpPr>
        <p:spPr bwMode="auto">
          <a:xfrm>
            <a:off x="838200" y="152400"/>
            <a:ext cx="1981200" cy="6400800"/>
          </a:xfrm>
          <a:prstGeom prst="rect">
            <a:avLst/>
          </a:prstGeom>
          <a:solidFill>
            <a:schemeClr val="bg1"/>
          </a:solidFill>
          <a:ln w="38100">
            <a:solidFill>
              <a:srgbClr val="FFFF00"/>
            </a:solidFill>
            <a:miter lim="800000"/>
            <a:headEnd/>
            <a:tailEnd/>
          </a:ln>
        </p:spPr>
        <p:txBody>
          <a:bodyPr wrap="none" anchor="ctr"/>
          <a:lstStyle/>
          <a:p>
            <a:pPr eaLnBrk="0" fontAlgn="base" hangingPunct="0">
              <a:spcBef>
                <a:spcPct val="0"/>
              </a:spcBef>
              <a:spcAft>
                <a:spcPct val="0"/>
              </a:spcAft>
            </a:pPr>
            <a:endParaRPr lang="en-US">
              <a:solidFill>
                <a:srgbClr val="000000"/>
              </a:solidFill>
            </a:endParaRPr>
          </a:p>
        </p:txBody>
      </p:sp>
      <p:graphicFrame>
        <p:nvGraphicFramePr>
          <p:cNvPr id="6" name="Object 4"/>
          <p:cNvGraphicFramePr>
            <a:graphicFrameLocks noChangeAspect="1"/>
          </p:cNvGraphicFramePr>
          <p:nvPr/>
        </p:nvGraphicFramePr>
        <p:xfrm>
          <a:off x="990600" y="304800"/>
          <a:ext cx="1665288" cy="6096000"/>
        </p:xfrm>
        <a:graphic>
          <a:graphicData uri="http://schemas.openxmlformats.org/presentationml/2006/ole">
            <mc:AlternateContent xmlns:mc="http://schemas.openxmlformats.org/markup-compatibility/2006">
              <mc:Choice xmlns:v="urn:schemas-microsoft-com:vml" Requires="v">
                <p:oleObj spid="_x0000_s4133" name="Document" r:id="rId5" imgW="952500" imgH="3429000" progId="ChemWindow.Document">
                  <p:embed/>
                </p:oleObj>
              </mc:Choice>
              <mc:Fallback>
                <p:oleObj name="Document" r:id="rId5" imgW="952500" imgH="3429000" progId="ChemWindow.Documen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04800"/>
                        <a:ext cx="166528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3352800" y="2895600"/>
            <a:ext cx="541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r>
              <a:rPr lang="en-US">
                <a:solidFill>
                  <a:srgbClr val="FFFF00"/>
                </a:solidFill>
              </a:rPr>
              <a:t>Distillation to separate by boiling point ranges</a:t>
            </a:r>
          </a:p>
        </p:txBody>
      </p:sp>
      <p:sp>
        <p:nvSpPr>
          <p:cNvPr id="8" name="Text Box 7"/>
          <p:cNvSpPr txBox="1">
            <a:spLocks noChangeArrowheads="1"/>
          </p:cNvSpPr>
          <p:nvPr/>
        </p:nvSpPr>
        <p:spPr bwMode="auto">
          <a:xfrm>
            <a:off x="3352800" y="1752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r>
              <a:rPr lang="en-US">
                <a:solidFill>
                  <a:srgbClr val="FFFF00"/>
                </a:solidFill>
              </a:rPr>
              <a:t>Water washing to remove impurities</a:t>
            </a:r>
          </a:p>
        </p:txBody>
      </p:sp>
      <p:sp>
        <p:nvSpPr>
          <p:cNvPr id="9" name="Text Box 8"/>
          <p:cNvSpPr txBox="1">
            <a:spLocks noChangeArrowheads="1"/>
          </p:cNvSpPr>
          <p:nvPr/>
        </p:nvSpPr>
        <p:spPr bwMode="auto">
          <a:xfrm>
            <a:off x="3352800" y="43434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r>
              <a:rPr lang="en-US" dirty="0">
                <a:solidFill>
                  <a:srgbClr val="FFFF00"/>
                </a:solidFill>
              </a:rPr>
              <a:t>Conversion reactions to alter molecular structures</a:t>
            </a:r>
          </a:p>
        </p:txBody>
      </p:sp>
      <p:sp>
        <p:nvSpPr>
          <p:cNvPr id="10" name="Text Box 9"/>
          <p:cNvSpPr txBox="1">
            <a:spLocks noChangeArrowheads="1"/>
          </p:cNvSpPr>
          <p:nvPr/>
        </p:nvSpPr>
        <p:spPr bwMode="auto">
          <a:xfrm>
            <a:off x="3352800" y="5486400"/>
            <a:ext cx="510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r>
              <a:rPr lang="en-US">
                <a:solidFill>
                  <a:srgbClr val="FFFF00"/>
                </a:solidFill>
              </a:rPr>
              <a:t>Mixing to obtain maximum commercial characteristics</a:t>
            </a:r>
          </a:p>
        </p:txBody>
      </p:sp>
      <p:sp>
        <p:nvSpPr>
          <p:cNvPr id="11" name="Text Box 10"/>
          <p:cNvSpPr txBox="1">
            <a:spLocks noChangeArrowheads="1"/>
          </p:cNvSpPr>
          <p:nvPr/>
        </p:nvSpPr>
        <p:spPr bwMode="auto">
          <a:xfrm>
            <a:off x="3352800" y="4572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r>
              <a:rPr lang="en-US">
                <a:solidFill>
                  <a:srgbClr val="FFFF00"/>
                </a:solidFill>
              </a:rPr>
              <a:t>Petroleum delivered from well field</a:t>
            </a:r>
          </a:p>
        </p:txBody>
      </p:sp>
      <p:sp>
        <p:nvSpPr>
          <p:cNvPr id="12" name="Line 14"/>
          <p:cNvSpPr>
            <a:spLocks noChangeShapeType="1"/>
          </p:cNvSpPr>
          <p:nvPr/>
        </p:nvSpPr>
        <p:spPr bwMode="auto">
          <a:xfrm flipH="1">
            <a:off x="2667000" y="6858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3" name="Line 15"/>
          <p:cNvSpPr>
            <a:spLocks noChangeShapeType="1"/>
          </p:cNvSpPr>
          <p:nvPr/>
        </p:nvSpPr>
        <p:spPr bwMode="auto">
          <a:xfrm flipH="1">
            <a:off x="2743200" y="31242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4" name="Line 16"/>
          <p:cNvSpPr>
            <a:spLocks noChangeShapeType="1"/>
          </p:cNvSpPr>
          <p:nvPr/>
        </p:nvSpPr>
        <p:spPr bwMode="auto">
          <a:xfrm flipH="1">
            <a:off x="2743200" y="45720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5" name="Line 17"/>
          <p:cNvSpPr>
            <a:spLocks noChangeShapeType="1"/>
          </p:cNvSpPr>
          <p:nvPr/>
        </p:nvSpPr>
        <p:spPr bwMode="auto">
          <a:xfrm flipH="1">
            <a:off x="2743200" y="57912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
        <p:nvSpPr>
          <p:cNvPr id="16" name="Line 18"/>
          <p:cNvSpPr>
            <a:spLocks noChangeShapeType="1"/>
          </p:cNvSpPr>
          <p:nvPr/>
        </p:nvSpPr>
        <p:spPr bwMode="auto">
          <a:xfrm flipH="1">
            <a:off x="2743200" y="19812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665137151"/>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85800"/>
          </a:xfrm>
        </p:spPr>
        <p:txBody>
          <a:bodyPr>
            <a:normAutofit fontScale="90000"/>
          </a:bodyPr>
          <a:lstStyle/>
          <a:p>
            <a:pPr>
              <a:defRPr/>
            </a:pPr>
            <a:r>
              <a:rPr lang="en-US" b="1" dirty="0" smtClean="0">
                <a:latin typeface="Algerian" pitchFamily="82" charset="0"/>
              </a:rPr>
              <a:t>CLASSIFICATION</a:t>
            </a:r>
            <a:r>
              <a:rPr lang="en-US" dirty="0" smtClean="0"/>
              <a:t/>
            </a:r>
            <a:br>
              <a:rPr lang="en-US" dirty="0" smtClean="0"/>
            </a:br>
            <a:endParaRPr lang="en-US" dirty="0"/>
          </a:p>
        </p:txBody>
      </p:sp>
      <p:sp>
        <p:nvSpPr>
          <p:cNvPr id="3" name="Subtitle 2"/>
          <p:cNvSpPr>
            <a:spLocks noGrp="1"/>
          </p:cNvSpPr>
          <p:nvPr>
            <p:ph type="subTitle" idx="1"/>
          </p:nvPr>
        </p:nvSpPr>
        <p:spPr>
          <a:xfrm>
            <a:off x="0" y="762000"/>
            <a:ext cx="9144000" cy="6096000"/>
          </a:xfrm>
        </p:spPr>
        <p:txBody>
          <a:bodyPr>
            <a:normAutofit fontScale="77500" lnSpcReduction="20000"/>
          </a:bodyPr>
          <a:lstStyle/>
          <a:p>
            <a:pPr>
              <a:defRPr/>
            </a:pPr>
            <a:r>
              <a:rPr lang="en-US" dirty="0" smtClean="0"/>
              <a:t>Fuels</a:t>
            </a:r>
          </a:p>
          <a:p>
            <a:pPr>
              <a:defRPr/>
            </a:pPr>
            <a:endParaRPr lang="en-US" dirty="0"/>
          </a:p>
          <a:p>
            <a:pPr>
              <a:defRPr/>
            </a:pPr>
            <a:r>
              <a:rPr lang="en-US" dirty="0" smtClean="0"/>
              <a:t>Primary or natural	    	  Secondary or  derived</a:t>
            </a:r>
          </a:p>
          <a:p>
            <a:pPr>
              <a:defRPr/>
            </a:pPr>
            <a:endParaRPr lang="en-US" dirty="0" smtClean="0"/>
          </a:p>
          <a:p>
            <a:pPr algn="l">
              <a:defRPr/>
            </a:pPr>
            <a:r>
              <a:rPr lang="en-US" dirty="0" smtClean="0"/>
              <a:t>Solid		liquid 		Gaseous	</a:t>
            </a:r>
            <a:endParaRPr lang="en-US" dirty="0"/>
          </a:p>
          <a:p>
            <a:pPr algn="l">
              <a:defRPr/>
            </a:pPr>
            <a:r>
              <a:rPr lang="en-US" dirty="0" smtClean="0"/>
              <a:t>Wood		crude oil	Natural gas</a:t>
            </a:r>
          </a:p>
          <a:p>
            <a:pPr algn="l">
              <a:defRPr/>
            </a:pPr>
            <a:r>
              <a:rPr lang="en-US" dirty="0" smtClean="0"/>
              <a:t>Coal</a:t>
            </a:r>
          </a:p>
          <a:p>
            <a:pPr algn="l">
              <a:defRPr/>
            </a:pPr>
            <a:r>
              <a:rPr lang="en-US" dirty="0" smtClean="0"/>
              <a:t>Dung</a:t>
            </a:r>
          </a:p>
          <a:p>
            <a:pPr algn="l">
              <a:defRPr/>
            </a:pPr>
            <a:r>
              <a:rPr lang="en-US" dirty="0" smtClean="0"/>
              <a:t>			solid		liquid		gaseous</a:t>
            </a:r>
          </a:p>
          <a:p>
            <a:pPr algn="l">
              <a:defRPr/>
            </a:pPr>
            <a:r>
              <a:rPr lang="en-US" dirty="0" smtClean="0"/>
              <a:t>			coke		tar		coal gas</a:t>
            </a:r>
          </a:p>
          <a:p>
            <a:pPr algn="l">
              <a:defRPr/>
            </a:pPr>
            <a:r>
              <a:rPr lang="en-US" dirty="0" smtClean="0"/>
              <a:t>			charcoal	kerosene	water gas</a:t>
            </a:r>
          </a:p>
          <a:p>
            <a:pPr algn="l">
              <a:defRPr/>
            </a:pPr>
            <a:r>
              <a:rPr lang="en-US" dirty="0" smtClean="0"/>
              <a:t>					diesel		oil gas</a:t>
            </a:r>
          </a:p>
          <a:p>
            <a:pPr algn="l">
              <a:defRPr/>
            </a:pPr>
            <a:r>
              <a:rPr lang="en-US" dirty="0"/>
              <a:t>	</a:t>
            </a:r>
            <a:r>
              <a:rPr lang="en-US" dirty="0" smtClean="0"/>
              <a:t>			          Petrol		bio gas</a:t>
            </a:r>
          </a:p>
          <a:p>
            <a:pPr algn="l">
              <a:defRPr/>
            </a:pPr>
            <a:r>
              <a:rPr lang="en-US" dirty="0"/>
              <a:t>	</a:t>
            </a:r>
            <a:r>
              <a:rPr lang="en-US" dirty="0" smtClean="0"/>
              <a:t>				                     LPG		</a:t>
            </a:r>
          </a:p>
          <a:p>
            <a:pPr algn="l">
              <a:defRPr/>
            </a:pPr>
            <a:r>
              <a:rPr lang="en-US" dirty="0"/>
              <a:t>	</a:t>
            </a:r>
            <a:r>
              <a:rPr lang="en-US" dirty="0" smtClean="0"/>
              <a:t>		</a:t>
            </a:r>
            <a:endParaRPr lang="en-US" dirty="0"/>
          </a:p>
        </p:txBody>
      </p:sp>
      <p:cxnSp>
        <p:nvCxnSpPr>
          <p:cNvPr id="5" name="Straight Connector 4"/>
          <p:cNvCxnSpPr/>
          <p:nvPr/>
        </p:nvCxnSpPr>
        <p:spPr>
          <a:xfrm>
            <a:off x="1905000" y="1371600"/>
            <a:ext cx="510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1000" y="220980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71800" y="365760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896100" y="3771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857500" y="3771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838700" y="3771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896100" y="1485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790700" y="1485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305300" y="23241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171700" y="23241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66700" y="23241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914900" y="2171700"/>
            <a:ext cx="1524000" cy="1447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22226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1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3567</TotalTime>
  <Words>2700</Words>
  <Application>Microsoft Office PowerPoint</Application>
  <PresentationFormat>On-screen Show (4:3)</PresentationFormat>
  <Paragraphs>719</Paragraphs>
  <Slides>75</Slides>
  <Notes>9</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7</vt:i4>
      </vt:variant>
      <vt:variant>
        <vt:lpstr>Slide Titles</vt:lpstr>
      </vt:variant>
      <vt:variant>
        <vt:i4>75</vt:i4>
      </vt:variant>
    </vt:vector>
  </HeadingPairs>
  <TitlesOfParts>
    <vt:vector size="99" baseType="lpstr">
      <vt:lpstr>Algerian</vt:lpstr>
      <vt:lpstr>Arial</vt:lpstr>
      <vt:lpstr>Calibri</vt:lpstr>
      <vt:lpstr>Impact</vt:lpstr>
      <vt:lpstr>Symbol</vt:lpstr>
      <vt:lpstr>Tahoma</vt:lpstr>
      <vt:lpstr>Times New Roman</vt:lpstr>
      <vt:lpstr>Wingdings</vt:lpstr>
      <vt:lpstr>1_Cloud skipper design template</vt:lpstr>
      <vt:lpstr>2_Cloud skipper design template</vt:lpstr>
      <vt:lpstr>3_Cloud skipper design template</vt:lpstr>
      <vt:lpstr>4_Cloud skipper design template</vt:lpstr>
      <vt:lpstr>5_Cloud skipper design template</vt:lpstr>
      <vt:lpstr>7_Cloud skipper design template</vt:lpstr>
      <vt:lpstr>6_Cloud skipper design template</vt:lpstr>
      <vt:lpstr>8_Cloud skipper design template</vt:lpstr>
      <vt:lpstr>Office Theme</vt:lpstr>
      <vt:lpstr>Chart</vt:lpstr>
      <vt:lpstr>ChemWindow.Document</vt:lpstr>
      <vt:lpstr>Document</vt:lpstr>
      <vt:lpstr>CS ChemDraw Drawing</vt:lpstr>
      <vt:lpstr>ISIS/Draw Sketch</vt:lpstr>
      <vt:lpstr>Microsoft Excel Chart</vt:lpstr>
      <vt:lpstr>ChemWindow Document</vt:lpstr>
      <vt:lpstr>FUELS </vt:lpstr>
      <vt:lpstr>Where We Get Oil? </vt:lpstr>
      <vt:lpstr> Composition of petroleum</vt:lpstr>
      <vt:lpstr>PowerPoint Presentation</vt:lpstr>
      <vt:lpstr>Fractional Distillation of Petroleum</vt:lpstr>
      <vt:lpstr>Conditions for Oil Refining</vt:lpstr>
      <vt:lpstr>PowerPoint Presentation</vt:lpstr>
      <vt:lpstr>PowerPoint Presentation</vt:lpstr>
      <vt:lpstr>CLASSIFICATION </vt:lpstr>
      <vt:lpstr>CHARACTERISTICS OF A GOOD FUEL 1. High Calorific value 2. Low moisture contents 3. Moderate ignition temperature 4. Low ash content 5. No harmful combustion product formation 6. Moderate rate of combustion 7. low cost 8. Easy to transport</vt:lpstr>
      <vt:lpstr>Comparision between solid, liquid and gaseous fuels      </vt:lpstr>
      <vt:lpstr>PowerPoint Presentation</vt:lpstr>
      <vt:lpstr>   CALORIFIC VALUE 1g compound + O2             CO2 +H2O,       ∆H= ? Here, ∆H = calorific value   UNITS 1. Calorie: for 1g of water by 1oC           1calorie = 4.184 Joule = 4.185 x 107  ergs 2. K.Calorie: for 1 kg of water by 1oC 3. British Thermal Unit (B.Th.U.): for 1 pound of        water  by 1oF 4. Centigrade heat unit (C.H.U.): for 1 pound by 1oC         </vt:lpstr>
      <vt:lpstr>GROSS OR HIGHER CALORIFIC VALUE (HCV) Heat evolved when a unit quantity of  a fuel is completely burnt and the products of combustion are allowed to cool at room temperature. A + O2    CO2 + H2O(v) ,  ∆H1=x H2O(v)   H2O(l)      ,       ∆H2 = y (y = latent heat of steam) So, HCV = Total ∆H = x+ y        </vt:lpstr>
      <vt:lpstr>   LOWER OR NET CALORIFIC VALUE    (LCV or NCV)  Heat evolved when a unit quantity of  a fuel is completely burnt and the products of combustion are allowed to escape at room temperature. A + O2    CO2 + H2O(v) ,  ∆H1=x  LCV = x    = HCV – latent heat of water              vapors formed   = HCV – 0.09 x H x 587 cal/g   (where, H = % of hydrogen in the fuel)   </vt:lpstr>
      <vt:lpstr>Differences between Gross and Net calorific value        </vt:lpstr>
      <vt:lpstr>PowerPoint Presentation</vt:lpstr>
      <vt:lpstr>PowerPoint Presentation</vt:lpstr>
      <vt:lpstr>   CALCULATION        mass of fuel taken in calorimeter = m g        mass of water taken in calorimeter=Wg        water  equivalent of calorimeter bomb, thermometer,          stirrer etc = w g         Initial temp. of water in calorometer = t1          final temp. of water in calorimeter = t2         higher calorific value = HCV         heat liberated by burning of fuel = m x HCV         heat gained by water, calorimeter etc = (W+w)(t2-t1)         heat liberated = heat gained                m x HCV    = (W + w)(t2-t1)                       HCV =   (W+w)(t2-t1) cal/g or kcal/kg                       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CHARACTERISTICS OF SATURATED HYDROCARBONS (ALKANES)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Petroleum</dc:title>
  <dc:creator>Shefali Arora</dc:creator>
  <cp:lastModifiedBy>Sravendra Rana</cp:lastModifiedBy>
  <cp:revision>43</cp:revision>
  <dcterms:created xsi:type="dcterms:W3CDTF">2012-08-28T06:25:52Z</dcterms:created>
  <dcterms:modified xsi:type="dcterms:W3CDTF">2020-01-20T06:15:21Z</dcterms:modified>
</cp:coreProperties>
</file>