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09" r:id="rId3"/>
    <p:sldId id="261" r:id="rId4"/>
    <p:sldId id="262" r:id="rId5"/>
    <p:sldId id="263" r:id="rId6"/>
    <p:sldId id="308" r:id="rId7"/>
    <p:sldId id="287" r:id="rId8"/>
    <p:sldId id="304" r:id="rId9"/>
    <p:sldId id="305" r:id="rId10"/>
    <p:sldId id="299" r:id="rId11"/>
    <p:sldId id="301" r:id="rId12"/>
    <p:sldId id="278" r:id="rId13"/>
    <p:sldId id="310" r:id="rId14"/>
    <p:sldId id="320" r:id="rId15"/>
    <p:sldId id="282" r:id="rId16"/>
    <p:sldId id="315" r:id="rId17"/>
    <p:sldId id="311" r:id="rId18"/>
    <p:sldId id="314" r:id="rId19"/>
    <p:sldId id="319" r:id="rId20"/>
    <p:sldId id="312" r:id="rId21"/>
    <p:sldId id="281" r:id="rId22"/>
    <p:sldId id="285" r:id="rId23"/>
    <p:sldId id="306" r:id="rId24"/>
    <p:sldId id="30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09" autoAdjust="0"/>
  </p:normalViewPr>
  <p:slideViewPr>
    <p:cSldViewPr>
      <p:cViewPr>
        <p:scale>
          <a:sx n="70" d="100"/>
          <a:sy n="70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812D-9C95-4B73-9DC9-82428BDAC1D4}" type="datetimeFigureOut">
              <a:rPr lang="en-US" smtClean="0"/>
              <a:pPr/>
              <a:t>16-Nov-18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E8BAC-D096-4A41-9B62-853074ABB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b="1" smtClean="0"/>
              <a:t>Scale of Things—Nanometers:</a:t>
            </a:r>
            <a:endParaRPr lang="en-US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Hence, nanotechnology refers to the process, act or ability to work with materials or matter at the scale of 1 to 100 nanometers. The ability of working at this scale renders novel benefits to numerous products and applications such as those found in the semiconductor manufacturing, material science, medicine, etc. 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However, what is the size of 1 nanometer? Albert Einstein estimated that the size of 1 sugar molecule was equal to 1 nanometer. One nanometer would also be equal to the linear size of 10 hydrogen atoms stacked side by side (Roueckes, et al., 2002). It is the same as one-billionth of a meter – a single bacterium is a few hundred nanometers in diameter and a DNA strand is approximately 2-12 nanometers across (NNI, 2007). The un-aided human eye can see down to about 10,000 nanometers (Ratner &amp; Ratner, 2003).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A popular diagram found at </a:t>
            </a:r>
            <a:r>
              <a:rPr lang="en-US" altLang="en-US" i="1" smtClean="0"/>
              <a:t>www.nano.gov</a:t>
            </a:r>
            <a:r>
              <a:rPr lang="en-US" altLang="en-US" smtClean="0"/>
              <a:t> shows size comparisons of natural and manmade things relative to the nanometer.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Fig. 1.5 -  http://www.nano.gov/html/facts/The_scale_of_things.html.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D1B920-E435-4691-AC33-52DFADE0296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FB08-FA9E-4F9E-8922-4F1CD66E7D47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C5E1-46DA-416A-A08C-9B5A658C8BC4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KK Bisht, Dept of Chemistry, UPES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B1E9-432A-4687-82D2-5C0CC8A74BD8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KK Bisht, Dept of Chemistry, UPES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9F7-8C0A-4AEC-B01B-B3490A7B1EF0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KK Bisht, Dept of Chemistry, UPES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4B48-EB07-47C3-B81D-70731214B2C6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KK Bisht, Dept of Chemistry, UPES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F04B-6EFF-453E-A675-F6A9CA628440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KK Bisht, Dept of Chemistry, UPES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8E55-A275-4A4E-A961-C810CA16D35D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KK Bisht, Dept of Chemistry, UPES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598F-5122-4846-BA12-2BF0C4282711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KK Bisht, Dept of Chemistry, UPES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57B8-B7FA-423F-AF6C-EDFA718D6035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KK Bisht, Dept of Chemistry, UPES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E0F5-DAC8-486F-ABF8-9174794A8C35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KK Bisht, Dept of Chemistry, UPES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CBCE-9665-489E-95DA-C7EB98940D85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KK Bisht, Dept of Chemistry, UPES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E7E3-5CD9-49D0-9409-3EB78756A3FA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 KK Bisht, Dept of Chemistry, UPES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0B7-2A1F-4D5B-B5E6-7157DE86EB2D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Dr KK Bisht, Dept of Chemistry, UPES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AD4B4-DB84-48CC-B27D-FA41E7109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www.carnivalglass.org/pine/images/2004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http://www.treadwaygallery.com/ONLINECATALOGS/Rookwood2006/catalog6-2006/weblarge/1928.jpg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a.com/discoveryguides/nano/glos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NANOCHEMISTRY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420118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nm =  10</a:t>
            </a:r>
            <a:r>
              <a:rPr lang="en-US" sz="2800" b="1" baseline="30000" dirty="0">
                <a:solidFill>
                  <a:schemeClr val="bg1">
                    <a:lumMod val="50000"/>
                  </a:schemeClr>
                </a:solidFill>
              </a:rPr>
              <a:t>-6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millimeter (mm)  = 10</a:t>
            </a:r>
            <a:r>
              <a:rPr lang="en-US" sz="2800" b="1" baseline="30000" dirty="0">
                <a:solidFill>
                  <a:schemeClr val="bg1">
                    <a:lumMod val="50000"/>
                  </a:schemeClr>
                </a:solidFill>
              </a:rPr>
              <a:t>-9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meter (m)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4886980"/>
            <a:ext cx="342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nm = 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10 Angstrom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5583" y="3577245"/>
            <a:ext cx="318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Classic sol-gel reaction scheme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90999" y="381000"/>
            <a:ext cx="4572001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dirty="0" smtClean="0"/>
              <a:t>Sol-gel processing refers to the hydrolysis and condensation of </a:t>
            </a:r>
            <a:r>
              <a:rPr lang="en-US" sz="2000" dirty="0" err="1" smtClean="0"/>
              <a:t>alkoxide</a:t>
            </a:r>
            <a:r>
              <a:rPr lang="en-US" sz="2000" dirty="0" smtClean="0"/>
              <a:t>-based  precursors such as Si(</a:t>
            </a:r>
            <a:r>
              <a:rPr lang="en-US" sz="2000" dirty="0" err="1" smtClean="0"/>
              <a:t>OEt</a:t>
            </a:r>
            <a:r>
              <a:rPr lang="en-US" sz="2000" dirty="0" smtClean="0"/>
              <a:t>)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(tetraethyl </a:t>
            </a:r>
            <a:r>
              <a:rPr lang="en-US" sz="2000" dirty="0" err="1" smtClean="0"/>
              <a:t>orthosilicate</a:t>
            </a:r>
            <a:r>
              <a:rPr lang="en-US" sz="2000" dirty="0" smtClean="0"/>
              <a:t>, or TEOS).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6497" y="1421668"/>
            <a:ext cx="4026503" cy="2845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b="43208"/>
          <a:stretch/>
        </p:blipFill>
        <p:spPr bwMode="auto">
          <a:xfrm>
            <a:off x="0" y="1824220"/>
            <a:ext cx="479652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7878" y="0"/>
            <a:ext cx="6324922" cy="86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800100" algn="l"/>
              </a:tabLst>
            </a:pPr>
            <a:r>
              <a:rPr lang="en-US" sz="3200" b="1" dirty="0" smtClean="0"/>
              <a:t>Sol-Gel Method: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837878" y="7530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b="1" i="1" dirty="0" smtClean="0">
                <a:solidFill>
                  <a:srgbClr val="C00000"/>
                </a:solidFill>
              </a:rPr>
              <a:t>Chemical method</a:t>
            </a:r>
            <a:endParaRPr lang="en-US" b="1" i="1" dirty="0">
              <a:solidFill>
                <a:srgbClr val="C00000"/>
              </a:solidFill>
            </a:endParaRPr>
          </a:p>
          <a:p>
            <a:pPr marL="342900" indent="-342900"/>
            <a:r>
              <a:rPr lang="en-US" b="1" i="1" dirty="0" smtClean="0">
                <a:solidFill>
                  <a:srgbClr val="C00000"/>
                </a:solidFill>
              </a:rPr>
              <a:t>Solution Phase</a:t>
            </a:r>
            <a:endParaRPr lang="en-US" b="1" i="1" dirty="0">
              <a:solidFill>
                <a:srgbClr val="C00000"/>
              </a:solidFill>
            </a:endParaRPr>
          </a:p>
          <a:p>
            <a:pPr marL="342900" indent="-342900"/>
            <a:r>
              <a:rPr lang="en-US" b="1" i="1" dirty="0" smtClean="0">
                <a:solidFill>
                  <a:srgbClr val="C00000"/>
                </a:solidFill>
              </a:rPr>
              <a:t>Bottom-Up approach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4038600"/>
            <a:ext cx="91440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700" b="1" u="sng" dirty="0" smtClean="0"/>
              <a:t>Over all Steps:</a:t>
            </a:r>
          </a:p>
          <a:p>
            <a:pPr>
              <a:lnSpc>
                <a:spcPct val="80000"/>
              </a:lnSpc>
            </a:pPr>
            <a:r>
              <a:rPr lang="en-US" sz="1700" b="1" dirty="0" smtClean="0"/>
              <a:t>Step 1:</a:t>
            </a:r>
            <a:r>
              <a:rPr lang="en-US" sz="1700" dirty="0" smtClean="0"/>
              <a:t> Formation of different stable solutions of the </a:t>
            </a:r>
            <a:r>
              <a:rPr lang="en-US" sz="1700" dirty="0" err="1" smtClean="0"/>
              <a:t>alkoxide</a:t>
            </a:r>
            <a:r>
              <a:rPr lang="en-US" sz="1700" dirty="0" smtClean="0"/>
              <a:t> (the sol).</a:t>
            </a:r>
            <a:endParaRPr lang="en-US" sz="1700" b="1" dirty="0" smtClean="0"/>
          </a:p>
          <a:p>
            <a:pPr>
              <a:lnSpc>
                <a:spcPct val="80000"/>
              </a:lnSpc>
            </a:pPr>
            <a:r>
              <a:rPr lang="en-US" sz="1700" b="1" dirty="0" smtClean="0"/>
              <a:t>Step 2:</a:t>
            </a:r>
            <a:r>
              <a:rPr lang="en-US" sz="1700" dirty="0" smtClean="0"/>
              <a:t> Gelation resulting from the formation of an oxide- bridged network (the gel) by </a:t>
            </a:r>
            <a:r>
              <a:rPr lang="en-US" sz="1700" dirty="0" err="1" smtClean="0"/>
              <a:t>polycondensation</a:t>
            </a:r>
            <a:r>
              <a:rPr lang="en-US" sz="1700" dirty="0" smtClean="0"/>
              <a:t> reaction </a:t>
            </a:r>
          </a:p>
          <a:p>
            <a:pPr>
              <a:lnSpc>
                <a:spcPct val="80000"/>
              </a:lnSpc>
            </a:pPr>
            <a:r>
              <a:rPr lang="en-US" sz="1700" b="1" dirty="0" smtClean="0"/>
              <a:t>Step 3:</a:t>
            </a:r>
            <a:r>
              <a:rPr lang="en-US" sz="1700" dirty="0" smtClean="0"/>
              <a:t> Aging of the gel, during which the </a:t>
            </a:r>
            <a:r>
              <a:rPr lang="en-US" sz="1700" dirty="0" err="1" smtClean="0"/>
              <a:t>polycondensation</a:t>
            </a:r>
            <a:r>
              <a:rPr lang="en-US" sz="1700" dirty="0" smtClean="0"/>
              <a:t> reactions continue until the gel transforms into a solid mass. </a:t>
            </a:r>
            <a:endParaRPr lang="en-US" sz="1700" b="1" dirty="0" smtClean="0"/>
          </a:p>
          <a:p>
            <a:pPr>
              <a:lnSpc>
                <a:spcPct val="80000"/>
              </a:lnSpc>
            </a:pPr>
            <a:r>
              <a:rPr lang="en-US" sz="1700" b="1" dirty="0" smtClean="0"/>
              <a:t>Step 4:</a:t>
            </a:r>
            <a:r>
              <a:rPr lang="en-US" sz="1700" dirty="0" smtClean="0"/>
              <a:t> Drying of the gel, when water and other volatile liquids are removed from the gel network. </a:t>
            </a:r>
          </a:p>
          <a:p>
            <a:pPr>
              <a:lnSpc>
                <a:spcPct val="80000"/>
              </a:lnSpc>
            </a:pPr>
            <a:r>
              <a:rPr lang="en-US" sz="1700" b="1" dirty="0" smtClean="0"/>
              <a:t>Step 5: </a:t>
            </a:r>
            <a:r>
              <a:rPr lang="en-US" sz="1700" dirty="0" smtClean="0"/>
              <a:t>Dehydration, during which surface- bound M-OH groups are removed, there by stabilizing the gel against rehydration. This is normally achieved by calcination at temperatures up to 800</a:t>
            </a:r>
            <a:r>
              <a:rPr lang="en-US" sz="1700" baseline="30000" dirty="0" smtClean="0"/>
              <a:t>0</a:t>
            </a:r>
            <a:r>
              <a:rPr lang="en-US" sz="1700" dirty="0" smtClean="0"/>
              <a:t>C.</a:t>
            </a:r>
            <a:endParaRPr lang="en-US" sz="1700" b="1" dirty="0" smtClean="0"/>
          </a:p>
          <a:p>
            <a:pPr>
              <a:lnSpc>
                <a:spcPct val="80000"/>
              </a:lnSpc>
            </a:pPr>
            <a:r>
              <a:rPr lang="en-US" sz="1700" b="1" dirty="0" smtClean="0"/>
              <a:t>Step 6:</a:t>
            </a:r>
            <a:r>
              <a:rPr lang="en-US" sz="1700" dirty="0" smtClean="0"/>
              <a:t> Densification and decomposition of the gels at high temperatures (T&gt;800</a:t>
            </a:r>
            <a:r>
              <a:rPr lang="en-US" sz="1700" baseline="30000" dirty="0" smtClean="0"/>
              <a:t>0</a:t>
            </a:r>
            <a:r>
              <a:rPr lang="en-US" sz="1700" dirty="0" smtClean="0"/>
              <a:t>C). The pores of the gel network are collapsed, and remaining organic species are volatilized.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1621-BDEA-4E71-8090-E8C781F9C128}" type="datetime1">
              <a:rPr lang="en-US" smtClean="0"/>
              <a:pPr/>
              <a:t>16-Nov-18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7878" y="0"/>
            <a:ext cx="6324922" cy="86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800100" algn="l"/>
              </a:tabLst>
            </a:pPr>
            <a:r>
              <a:rPr lang="en-US" sz="3200" b="1" dirty="0"/>
              <a:t>Wet chemical  </a:t>
            </a:r>
            <a:r>
              <a:rPr lang="en-US" sz="3200" b="1" dirty="0" smtClean="0"/>
              <a:t>synthesis: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837878" y="7530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b="1" i="1" dirty="0" smtClean="0">
                <a:solidFill>
                  <a:srgbClr val="C00000"/>
                </a:solidFill>
              </a:rPr>
              <a:t>Chemical method</a:t>
            </a:r>
            <a:endParaRPr lang="en-US" b="1" i="1" dirty="0">
              <a:solidFill>
                <a:srgbClr val="C00000"/>
              </a:solidFill>
            </a:endParaRPr>
          </a:p>
          <a:p>
            <a:pPr marL="342900" indent="-342900"/>
            <a:r>
              <a:rPr lang="en-US" b="1" i="1" dirty="0" smtClean="0">
                <a:solidFill>
                  <a:srgbClr val="C00000"/>
                </a:solidFill>
              </a:rPr>
              <a:t>Solution Phase</a:t>
            </a:r>
            <a:endParaRPr lang="en-US" b="1" i="1" dirty="0">
              <a:solidFill>
                <a:srgbClr val="C00000"/>
              </a:solidFill>
            </a:endParaRPr>
          </a:p>
          <a:p>
            <a:pPr marL="342900" indent="-342900"/>
            <a:r>
              <a:rPr lang="en-US" b="1" i="1" dirty="0" smtClean="0">
                <a:solidFill>
                  <a:srgbClr val="C00000"/>
                </a:solidFill>
              </a:rPr>
              <a:t>Bottom-Up approach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78051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Preparation  of Gold nanoparticles</a:t>
            </a:r>
          </a:p>
          <a:p>
            <a:pPr marL="0" indent="0">
              <a:buNone/>
            </a:pPr>
            <a:r>
              <a:rPr lang="en-IN" sz="2400" dirty="0" smtClean="0"/>
              <a:t>HAuCl</a:t>
            </a:r>
            <a:r>
              <a:rPr lang="en-IN" sz="2400" baseline="-25000" dirty="0" smtClean="0"/>
              <a:t>4</a:t>
            </a:r>
            <a:r>
              <a:rPr lang="en-IN" sz="2400" dirty="0" smtClean="0"/>
              <a:t> + Stabilizing agent + NaBH</a:t>
            </a:r>
            <a:r>
              <a:rPr lang="en-IN" sz="2400" baseline="-25000" dirty="0" smtClean="0"/>
              <a:t>4</a:t>
            </a:r>
            <a:r>
              <a:rPr lang="en-IN" sz="2400" dirty="0" smtClean="0"/>
              <a:t>               Au </a:t>
            </a:r>
            <a:r>
              <a:rPr lang="en-IN" sz="2400" dirty="0" err="1" smtClean="0"/>
              <a:t>nanoparticles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Stabilizing agents –  Thiols, </a:t>
            </a:r>
            <a:r>
              <a:rPr lang="en-IN" sz="2400" dirty="0" err="1" smtClean="0"/>
              <a:t>alkylammonium</a:t>
            </a:r>
            <a:r>
              <a:rPr lang="en-IN" sz="2400" dirty="0" smtClean="0"/>
              <a:t> salts, surfactants etc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456910"/>
            <a:ext cx="4032448" cy="172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025624" y="5227528"/>
            <a:ext cx="70104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900" dirty="0"/>
              <a:t>Stabilization with thiols involves two phase  synthesis ( Thiols bind strongly with gold due to soft character of Au and S)</a:t>
            </a:r>
          </a:p>
          <a:p>
            <a:r>
              <a:rPr lang="en-IN" sz="1900" dirty="0"/>
              <a:t>This method give smaller particle size and reduced dispersity</a:t>
            </a:r>
          </a:p>
          <a:p>
            <a:r>
              <a:rPr lang="en-IN" sz="1900" dirty="0"/>
              <a:t>The concentration of Au/thiol ratio determines the particle size</a:t>
            </a:r>
          </a:p>
          <a:p>
            <a:r>
              <a:rPr lang="en-IN" sz="1900" dirty="0"/>
              <a:t>The stability of particles depends on the chain length of thiols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81364" y="245773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698C-74B2-411B-9B6E-0D332058AAF2}" type="datetime1">
              <a:rPr lang="en-US" smtClean="0"/>
              <a:pPr/>
              <a:t>16-Nov-18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7878" y="0"/>
            <a:ext cx="6324922" cy="86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800100" algn="l"/>
              </a:tabLst>
            </a:pPr>
            <a:r>
              <a:rPr lang="en-US" sz="3200" b="1" dirty="0" smtClean="0"/>
              <a:t>Chemical precipitation: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837878" y="7530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b="1" i="1" dirty="0" smtClean="0">
                <a:solidFill>
                  <a:srgbClr val="C00000"/>
                </a:solidFill>
              </a:rPr>
              <a:t>Chemical method</a:t>
            </a:r>
            <a:endParaRPr lang="en-US" b="1" i="1" dirty="0">
              <a:solidFill>
                <a:srgbClr val="C00000"/>
              </a:solidFill>
            </a:endParaRPr>
          </a:p>
          <a:p>
            <a:pPr marL="342900" indent="-342900"/>
            <a:r>
              <a:rPr lang="en-US" b="1" i="1" dirty="0" smtClean="0">
                <a:solidFill>
                  <a:srgbClr val="C00000"/>
                </a:solidFill>
              </a:rPr>
              <a:t>Solution Phase</a:t>
            </a:r>
            <a:endParaRPr lang="en-US" b="1" i="1" dirty="0">
              <a:solidFill>
                <a:srgbClr val="C00000"/>
              </a:solidFill>
            </a:endParaRPr>
          </a:p>
          <a:p>
            <a:pPr marL="342900" indent="-342900"/>
            <a:r>
              <a:rPr lang="en-US" b="1" i="1" dirty="0" smtClean="0">
                <a:solidFill>
                  <a:srgbClr val="C00000"/>
                </a:solidFill>
              </a:rPr>
              <a:t>Bottom-Up approach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95600"/>
            <a:ext cx="3390739" cy="2864186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 smtClean="0">
                <a:cs typeface="Times New Roman" pitchFamily="18" charset="0"/>
              </a:rPr>
              <a:t>Fast chemical reaction is required to obtain a high degree of super-saturation of the product to favor homogeneous nucleation.</a:t>
            </a:r>
            <a:endParaRPr lang="en-US" sz="2500" dirty="0"/>
          </a:p>
        </p:txBody>
      </p:sp>
      <p:grpSp>
        <p:nvGrpSpPr>
          <p:cNvPr id="8" name="Group 7"/>
          <p:cNvGrpSpPr/>
          <p:nvPr/>
        </p:nvGrpSpPr>
        <p:grpSpPr>
          <a:xfrm>
            <a:off x="2514600" y="1725484"/>
            <a:ext cx="6397557" cy="5132515"/>
            <a:chOff x="685800" y="1371600"/>
            <a:chExt cx="7768462" cy="5533569"/>
          </a:xfrm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685800" y="6474282"/>
              <a:ext cx="7620000" cy="43088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200" b="1" u="sng" dirty="0">
                  <a:solidFill>
                    <a:srgbClr val="0070C0"/>
                  </a:solidFill>
                  <a:cs typeface="Times New Roman" pitchFamily="18" charset="0"/>
                </a:rPr>
                <a:t>Scheme of precipitation process.</a:t>
              </a:r>
              <a:endParaRPr lang="en-US" sz="2200" b="1" u="sng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5791200" y="3756025"/>
              <a:ext cx="184150" cy="36671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IN" b="1">
                <a:latin typeface="Batang" pitchFamily="18" charset="-127"/>
              </a:endParaRPr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2209800" y="1397000"/>
              <a:ext cx="1752600" cy="812800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39"/>
            <p:cNvSpPr>
              <a:spLocks noChangeArrowheads="1"/>
            </p:cNvSpPr>
            <p:nvPr/>
          </p:nvSpPr>
          <p:spPr bwMode="auto">
            <a:xfrm>
              <a:off x="4800600" y="1371600"/>
              <a:ext cx="1752600" cy="762000"/>
            </a:xfrm>
            <a:prstGeom prst="ellipse">
              <a:avLst/>
            </a:prstGeom>
            <a:solidFill>
              <a:srgbClr val="339933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40"/>
            <p:cNvSpPr>
              <a:spLocks noChangeShapeType="1"/>
            </p:cNvSpPr>
            <p:nvPr/>
          </p:nvSpPr>
          <p:spPr bwMode="auto">
            <a:xfrm>
              <a:off x="3560763" y="2133600"/>
              <a:ext cx="901700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41"/>
            <p:cNvSpPr>
              <a:spLocks noChangeShapeType="1"/>
            </p:cNvSpPr>
            <p:nvPr/>
          </p:nvSpPr>
          <p:spPr bwMode="auto">
            <a:xfrm flipH="1">
              <a:off x="4419600" y="2133600"/>
              <a:ext cx="104457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42"/>
            <p:cNvSpPr>
              <a:spLocks noChangeArrowheads="1"/>
            </p:cNvSpPr>
            <p:nvPr/>
          </p:nvSpPr>
          <p:spPr bwMode="auto">
            <a:xfrm>
              <a:off x="2895600" y="2428875"/>
              <a:ext cx="3200400" cy="755650"/>
            </a:xfrm>
            <a:prstGeom prst="flowChartPreparation">
              <a:avLst/>
            </a:prstGeom>
            <a:solidFill>
              <a:srgbClr val="E6C41C"/>
            </a:solidFill>
            <a:ln w="28575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362200" y="1496424"/>
              <a:ext cx="1447800" cy="76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chemeClr val="bg1"/>
                  </a:solidFill>
                </a:rPr>
                <a:t>Reactant A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4972050" y="1447929"/>
              <a:ext cx="1447800" cy="76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chemeClr val="bg1"/>
                  </a:solidFill>
                </a:rPr>
                <a:t>Reactant B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3333750" y="2428875"/>
              <a:ext cx="2457450" cy="847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Supersaturated solution</a:t>
              </a:r>
            </a:p>
          </p:txBody>
        </p:sp>
        <p:sp>
          <p:nvSpPr>
            <p:cNvPr id="19" name="AutoShape 46"/>
            <p:cNvSpPr>
              <a:spLocks noChangeArrowheads="1"/>
            </p:cNvSpPr>
            <p:nvPr/>
          </p:nvSpPr>
          <p:spPr bwMode="auto">
            <a:xfrm>
              <a:off x="3460750" y="3517900"/>
              <a:ext cx="2057400" cy="609600"/>
            </a:xfrm>
            <a:prstGeom prst="flowChartTerminator">
              <a:avLst/>
            </a:prstGeom>
            <a:solidFill>
              <a:srgbClr val="E6C41C"/>
            </a:solidFill>
            <a:ln w="28575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47"/>
            <p:cNvSpPr>
              <a:spLocks noChangeArrowheads="1"/>
            </p:cNvSpPr>
            <p:nvPr/>
          </p:nvSpPr>
          <p:spPr bwMode="auto">
            <a:xfrm>
              <a:off x="3460750" y="5111542"/>
              <a:ext cx="2057399" cy="609600"/>
            </a:xfrm>
            <a:prstGeom prst="flowChartTerminator">
              <a:avLst/>
            </a:prstGeom>
            <a:solidFill>
              <a:srgbClr val="E6C41C"/>
            </a:solidFill>
            <a:ln w="28575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48"/>
            <p:cNvSpPr txBox="1">
              <a:spLocks noChangeArrowheads="1"/>
            </p:cNvSpPr>
            <p:nvPr/>
          </p:nvSpPr>
          <p:spPr bwMode="auto">
            <a:xfrm>
              <a:off x="3592513" y="3644900"/>
              <a:ext cx="1828800" cy="400110"/>
            </a:xfrm>
            <a:prstGeom prst="rect">
              <a:avLst/>
            </a:prstGeom>
            <a:solidFill>
              <a:srgbClr val="E6C41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Nucleation</a:t>
              </a:r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3184071" y="5216416"/>
              <a:ext cx="2493964" cy="417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Crystal growth</a:t>
              </a:r>
            </a:p>
          </p:txBody>
        </p:sp>
        <p:sp>
          <p:nvSpPr>
            <p:cNvPr id="23" name="Line 50"/>
            <p:cNvSpPr>
              <a:spLocks noChangeShapeType="1"/>
            </p:cNvSpPr>
            <p:nvPr/>
          </p:nvSpPr>
          <p:spPr bwMode="auto">
            <a:xfrm>
              <a:off x="4419600" y="31845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1"/>
            <p:cNvSpPr>
              <a:spLocks noChangeShapeType="1"/>
            </p:cNvSpPr>
            <p:nvPr/>
          </p:nvSpPr>
          <p:spPr bwMode="auto">
            <a:xfrm>
              <a:off x="4419600" y="4127500"/>
              <a:ext cx="0" cy="438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3676650" y="4441825"/>
              <a:ext cx="1600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/>
                <a:t>Nuclei</a:t>
              </a:r>
            </a:p>
          </p:txBody>
        </p:sp>
        <p:sp>
          <p:nvSpPr>
            <p:cNvPr id="26" name="Line 53"/>
            <p:cNvSpPr>
              <a:spLocks noChangeShapeType="1"/>
            </p:cNvSpPr>
            <p:nvPr/>
          </p:nvSpPr>
          <p:spPr bwMode="auto">
            <a:xfrm>
              <a:off x="4419600" y="4759325"/>
              <a:ext cx="0" cy="361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54"/>
            <p:cNvSpPr txBox="1">
              <a:spLocks noChangeArrowheads="1"/>
            </p:cNvSpPr>
            <p:nvPr/>
          </p:nvSpPr>
          <p:spPr bwMode="auto">
            <a:xfrm>
              <a:off x="3333750" y="6113463"/>
              <a:ext cx="2362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dirty="0"/>
                <a:t>Nanoparticles</a:t>
              </a:r>
            </a:p>
          </p:txBody>
        </p:sp>
        <p:sp>
          <p:nvSpPr>
            <p:cNvPr id="28" name="Line 55"/>
            <p:cNvSpPr>
              <a:spLocks noChangeShapeType="1"/>
            </p:cNvSpPr>
            <p:nvPr/>
          </p:nvSpPr>
          <p:spPr bwMode="auto">
            <a:xfrm>
              <a:off x="4462463" y="5848350"/>
              <a:ext cx="0" cy="361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56"/>
            <p:cNvSpPr txBox="1">
              <a:spLocks noChangeArrowheads="1"/>
            </p:cNvSpPr>
            <p:nvPr/>
          </p:nvSpPr>
          <p:spPr bwMode="auto">
            <a:xfrm>
              <a:off x="5975350" y="2026239"/>
              <a:ext cx="2362200" cy="430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dirty="0">
                  <a:solidFill>
                    <a:srgbClr val="0070C0"/>
                  </a:solidFill>
                </a:rPr>
                <a:t>Mixing</a:t>
              </a:r>
            </a:p>
          </p:txBody>
        </p:sp>
        <p:sp>
          <p:nvSpPr>
            <p:cNvPr id="30" name="Text Box 57"/>
            <p:cNvSpPr txBox="1">
              <a:spLocks noChangeArrowheads="1"/>
            </p:cNvSpPr>
            <p:nvPr/>
          </p:nvSpPr>
          <p:spPr bwMode="auto">
            <a:xfrm>
              <a:off x="6092062" y="4161916"/>
              <a:ext cx="23622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dirty="0">
                  <a:solidFill>
                    <a:srgbClr val="0070C0"/>
                  </a:solidFill>
                </a:rPr>
                <a:t>Primary processes</a:t>
              </a: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2590800" y="3298825"/>
              <a:ext cx="3886200" cy="2667000"/>
            </a:xfrm>
            <a:prstGeom prst="rect">
              <a:avLst/>
            </a:prstGeom>
            <a:noFill/>
            <a:ln w="28575">
              <a:solidFill>
                <a:srgbClr val="6633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E68B-E8EF-45D4-91EC-98A4FE9CB3CD}" type="datetime1">
              <a:rPr lang="en-US" smtClean="0"/>
              <a:pPr/>
              <a:t>16-Nov-18</a:t>
            </a:fld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4B48-EB07-47C3-B81D-70731214B2C6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04800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ZnO</a:t>
            </a:r>
            <a:r>
              <a:rPr lang="en-US" sz="2400" dirty="0"/>
              <a:t> nanoparticles were synthesized </a:t>
            </a:r>
            <a:r>
              <a:rPr lang="en-US" sz="2400" dirty="0" smtClean="0"/>
              <a:t>by direct </a:t>
            </a:r>
            <a:r>
              <a:rPr lang="en-US" sz="2400" dirty="0"/>
              <a:t>precipitation method using zinc nitrate and KOH as precursors. In this work, the aqueous solution (</a:t>
            </a:r>
            <a:r>
              <a:rPr lang="en-US" sz="2400" dirty="0" smtClean="0"/>
              <a:t>0.2 M</a:t>
            </a:r>
            <a:r>
              <a:rPr lang="en-US" sz="2400" dirty="0"/>
              <a:t>) of zinc nitrate (Zn(NO3)2.6H2O) and the </a:t>
            </a:r>
            <a:r>
              <a:rPr lang="en-US" sz="2400" dirty="0" smtClean="0"/>
              <a:t>solution (0.4 </a:t>
            </a:r>
            <a:r>
              <a:rPr lang="en-US" sz="2400" dirty="0"/>
              <a:t>M) of KOH were prepared with deionized </a:t>
            </a:r>
            <a:r>
              <a:rPr lang="en-US" sz="2400" dirty="0" smtClean="0"/>
              <a:t>water, respectively</a:t>
            </a:r>
            <a:r>
              <a:rPr lang="en-US" sz="2400" dirty="0"/>
              <a:t>. The KOH solution was slowly added </a:t>
            </a:r>
            <a:r>
              <a:rPr lang="en-US" sz="2400" dirty="0" smtClean="0"/>
              <a:t>into zinc </a:t>
            </a:r>
            <a:r>
              <a:rPr lang="en-US" sz="2400" dirty="0"/>
              <a:t>nitrate solution at room temperature </a:t>
            </a:r>
            <a:r>
              <a:rPr lang="en-US" sz="2400" dirty="0" smtClean="0"/>
              <a:t>under vigorous </a:t>
            </a:r>
            <a:r>
              <a:rPr lang="en-US" sz="2400" dirty="0"/>
              <a:t>stirring, which resulted in the formation of </a:t>
            </a:r>
            <a:r>
              <a:rPr lang="en-US" sz="2400" dirty="0" smtClean="0"/>
              <a:t>a white </a:t>
            </a:r>
            <a:r>
              <a:rPr lang="en-US" sz="2400" dirty="0"/>
              <a:t>suspension. The white product was </a:t>
            </a:r>
            <a:r>
              <a:rPr lang="en-US" sz="2400" dirty="0" smtClean="0"/>
              <a:t>centrifuged at </a:t>
            </a:r>
            <a:r>
              <a:rPr lang="en-US" sz="2400" dirty="0"/>
              <a:t>5000 rpm for 20 min and washed three times </a:t>
            </a:r>
            <a:r>
              <a:rPr lang="en-US" sz="2400" dirty="0" smtClean="0"/>
              <a:t>with distilled </a:t>
            </a:r>
            <a:r>
              <a:rPr lang="en-US" sz="2400" dirty="0"/>
              <a:t>water, and washed with absolute alcohol </a:t>
            </a:r>
            <a:r>
              <a:rPr lang="en-US" sz="2400" dirty="0" smtClean="0"/>
              <a:t>at last</a:t>
            </a:r>
            <a:r>
              <a:rPr lang="en-US" sz="2400" dirty="0"/>
              <a:t>. The obtained product was calcined at 500 °C </a:t>
            </a:r>
            <a:r>
              <a:rPr lang="en-US" sz="2400" dirty="0" smtClean="0"/>
              <a:t>in air </a:t>
            </a:r>
            <a:r>
              <a:rPr lang="en-US" sz="2400" dirty="0"/>
              <a:t>atmosphere for 3 hr.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2" y="4410217"/>
            <a:ext cx="2962275" cy="230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2" y="6621087"/>
            <a:ext cx="3409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86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Aqueous solutions of metal salts or gels are treated at elevated temperatures (100-300˚C) and pressures above 1 atm.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Size and shape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nanoparticles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controlled by changing the conditions of the solutions: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Concentration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Solvent and process conditions (temperature, duration, etc.).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7878" y="0"/>
            <a:ext cx="7544122" cy="86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800100" algn="l"/>
              </a:tabLst>
            </a:pPr>
            <a:r>
              <a:rPr lang="en-US" sz="3200" b="1" dirty="0"/>
              <a:t>Hydrothermal synthesis (Thermal hydrolysis):</a:t>
            </a:r>
          </a:p>
        </p:txBody>
      </p:sp>
      <p:sp>
        <p:nvSpPr>
          <p:cNvPr id="5" name="Rectangle 4"/>
          <p:cNvSpPr/>
          <p:nvPr/>
        </p:nvSpPr>
        <p:spPr>
          <a:xfrm>
            <a:off x="837878" y="7530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b="1" i="1" dirty="0" smtClean="0">
                <a:solidFill>
                  <a:srgbClr val="C00000"/>
                </a:solidFill>
              </a:rPr>
              <a:t>Chemical method</a:t>
            </a:r>
            <a:endParaRPr lang="en-US" b="1" i="1" dirty="0">
              <a:solidFill>
                <a:srgbClr val="C00000"/>
              </a:solidFill>
            </a:endParaRPr>
          </a:p>
          <a:p>
            <a:pPr marL="342900" indent="-342900"/>
            <a:r>
              <a:rPr lang="en-US" b="1" i="1" dirty="0" smtClean="0">
                <a:solidFill>
                  <a:srgbClr val="C00000"/>
                </a:solidFill>
              </a:rPr>
              <a:t>Solution Phase</a:t>
            </a:r>
            <a:endParaRPr lang="en-US" b="1" i="1" dirty="0">
              <a:solidFill>
                <a:srgbClr val="C00000"/>
              </a:solidFill>
            </a:endParaRPr>
          </a:p>
          <a:p>
            <a:pPr marL="342900" indent="-342900"/>
            <a:r>
              <a:rPr lang="en-US" b="1" i="1" dirty="0" smtClean="0">
                <a:solidFill>
                  <a:srgbClr val="C00000"/>
                </a:solidFill>
              </a:rPr>
              <a:t>Bottom-Up approach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81F-A2C4-4F02-B1D5-64B35E980239}" type="datetime1">
              <a:rPr lang="en-US" smtClean="0"/>
              <a:pPr/>
              <a:t>16-Nov-18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4837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Microemulsions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Thermodynamically stable,  optically clear dispersions of two immiscible liquids, such as water and oil.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are formed, when a surfactant lowers the oil/water interfacial tension allowing thermal motions to spontaneously disperse the two immiscible phases.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Reverse micelles are molecular self assemblies from surfactants which have a spherical shape with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hydrophillic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core and a hydrophobic tail on the sphere surface.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popular method to prepare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nanosized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inorganic particles as oxides.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0"/>
            <a:ext cx="8686800" cy="86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800100" algn="l"/>
              </a:tabLst>
            </a:pPr>
            <a:r>
              <a:rPr lang="en-US" sz="3200" b="1" dirty="0" smtClean="0"/>
              <a:t>Micro-emulsion </a:t>
            </a:r>
            <a:r>
              <a:rPr lang="en-US" sz="3200" b="1" dirty="0"/>
              <a:t>synthesis (</a:t>
            </a:r>
            <a:r>
              <a:rPr lang="en-US" sz="3200" b="1" dirty="0" smtClean="0"/>
              <a:t>reverse micelles method):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81000" y="7530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b="1" i="1" dirty="0" smtClean="0">
                <a:solidFill>
                  <a:srgbClr val="C00000"/>
                </a:solidFill>
              </a:rPr>
              <a:t>Chemical method</a:t>
            </a:r>
            <a:endParaRPr lang="en-US" b="1" i="1" dirty="0">
              <a:solidFill>
                <a:srgbClr val="C00000"/>
              </a:solidFill>
            </a:endParaRPr>
          </a:p>
          <a:p>
            <a:pPr marL="342900" indent="-342900"/>
            <a:r>
              <a:rPr lang="en-US" b="1" i="1" dirty="0" smtClean="0">
                <a:solidFill>
                  <a:srgbClr val="C00000"/>
                </a:solidFill>
              </a:rPr>
              <a:t>Solution Phase</a:t>
            </a:r>
            <a:endParaRPr lang="en-US" b="1" i="1" dirty="0">
              <a:solidFill>
                <a:srgbClr val="C00000"/>
              </a:solidFill>
            </a:endParaRPr>
          </a:p>
          <a:p>
            <a:pPr marL="342900" indent="-342900"/>
            <a:r>
              <a:rPr lang="en-US" b="1" i="1" dirty="0" smtClean="0">
                <a:solidFill>
                  <a:srgbClr val="C00000"/>
                </a:solidFill>
              </a:rPr>
              <a:t>Bottom-Up approach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010C-7605-4B8D-B44C-A5BE8B472FF1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4B48-EB07-47C3-B81D-70731214B2C6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914400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a surfactant possessing balanced hydrophilic and lipophilic properties is used in the right concentration, a different oil and water system will be produced. The system remains an emulsion, but exhibits some characteristics that are different from the milky emulsions discussed earlier. These new systems are “</a:t>
            </a:r>
            <a:r>
              <a:rPr lang="en-US" sz="2400" dirty="0" err="1"/>
              <a:t>microemulsions</a:t>
            </a:r>
            <a:r>
              <a:rPr lang="en-US" sz="2400" dirty="0"/>
              <a:t>”. 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8862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Water-in-oil </a:t>
            </a:r>
            <a:r>
              <a:rPr lang="en-US" dirty="0" err="1"/>
              <a:t>microemulsions</a:t>
            </a:r>
            <a:r>
              <a:rPr lang="en-US" dirty="0"/>
              <a:t> are also known as reverse micelles. These systems have the ability to </a:t>
            </a:r>
            <a:r>
              <a:rPr lang="en-US" dirty="0" err="1"/>
              <a:t>solubilise</a:t>
            </a:r>
            <a:r>
              <a:rPr lang="en-US" dirty="0"/>
              <a:t> both hydrophilic and hydrophobic substances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0"/>
            <a:ext cx="8686800" cy="86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800100" algn="l"/>
              </a:tabLst>
            </a:pPr>
            <a:r>
              <a:rPr lang="en-US" sz="3200" b="1" dirty="0" smtClean="0"/>
              <a:t>Micro-emulsion </a:t>
            </a:r>
            <a:r>
              <a:rPr lang="en-US" sz="3200" b="1" dirty="0"/>
              <a:t>synthesis (</a:t>
            </a:r>
            <a:r>
              <a:rPr lang="en-US" sz="3200" b="1" dirty="0" smtClean="0"/>
              <a:t>reverse micelles method):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2435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4B48-EB07-47C3-B81D-70731214B2C6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6096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Ultrafine metal nanoparticles of diameter between 5 nm and 50 nm can </a:t>
            </a:r>
            <a:r>
              <a:rPr lang="en-US" dirty="0" smtClean="0"/>
              <a:t>be prepared </a:t>
            </a:r>
            <a:r>
              <a:rPr lang="en-US" dirty="0"/>
              <a:t>by water-in-oil </a:t>
            </a:r>
            <a:r>
              <a:rPr lang="en-US" dirty="0" err="1" smtClean="0"/>
              <a:t>microemulsions</a:t>
            </a:r>
            <a:r>
              <a:rPr lang="en-US" dirty="0"/>
              <a:t>. The </a:t>
            </a:r>
            <a:r>
              <a:rPr lang="en-US" dirty="0" err="1"/>
              <a:t>nanodroplets</a:t>
            </a:r>
            <a:r>
              <a:rPr lang="en-US" dirty="0"/>
              <a:t> of water are dispersed </a:t>
            </a:r>
            <a:r>
              <a:rPr lang="en-US" dirty="0" smtClean="0"/>
              <a:t>in the </a:t>
            </a:r>
            <a:r>
              <a:rPr lang="en-US" dirty="0"/>
              <a:t>oil phase. The size of the droplets can be varied in the range of </a:t>
            </a:r>
            <a:r>
              <a:rPr lang="en-US" dirty="0" smtClean="0"/>
              <a:t>5-50 nm by </a:t>
            </a:r>
            <a:r>
              <a:rPr lang="en-US" dirty="0"/>
              <a:t>changing the </a:t>
            </a:r>
            <a:r>
              <a:rPr lang="en-US" dirty="0" smtClean="0"/>
              <a:t> water/surfactant </a:t>
            </a:r>
            <a:r>
              <a:rPr lang="en-US" dirty="0"/>
              <a:t>ratio. The surfactant molecules provide </a:t>
            </a:r>
            <a:r>
              <a:rPr lang="en-US" dirty="0" smtClean="0"/>
              <a:t>the sites </a:t>
            </a:r>
            <a:r>
              <a:rPr lang="en-US" dirty="0"/>
              <a:t>for particle nucleation and stabilize the growing particles. Therefore, </a:t>
            </a:r>
            <a:r>
              <a:rPr lang="en-US" dirty="0" smtClean="0"/>
              <a:t>the </a:t>
            </a:r>
            <a:r>
              <a:rPr lang="en-US" dirty="0" err="1" smtClean="0"/>
              <a:t>microemulsion</a:t>
            </a:r>
            <a:r>
              <a:rPr lang="en-US" dirty="0" smtClean="0"/>
              <a:t> </a:t>
            </a:r>
            <a:r>
              <a:rPr lang="en-US" dirty="0"/>
              <a:t>acts as a </a:t>
            </a:r>
            <a:r>
              <a:rPr lang="en-US" dirty="0" err="1"/>
              <a:t>microreactor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819400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reactant metal salts and reducing agents are mostly soluble in </a:t>
            </a:r>
            <a:r>
              <a:rPr lang="en-US" dirty="0" smtClean="0"/>
              <a:t>water. Therefore</a:t>
            </a:r>
            <a:r>
              <a:rPr lang="en-US" dirty="0"/>
              <a:t>, the nucleation of particles proceeds in the water pools of </a:t>
            </a:r>
            <a:r>
              <a:rPr lang="en-US" dirty="0" smtClean="0"/>
              <a:t>the </a:t>
            </a:r>
            <a:r>
              <a:rPr lang="en-US" dirty="0" err="1" smtClean="0"/>
              <a:t>microemulsion</a:t>
            </a:r>
            <a:r>
              <a:rPr lang="en-US" dirty="0"/>
              <a:t>. One </a:t>
            </a:r>
            <a:r>
              <a:rPr lang="en-US" dirty="0" err="1"/>
              <a:t>microemulsion</a:t>
            </a:r>
            <a:r>
              <a:rPr lang="en-US" dirty="0"/>
              <a:t> contains the metal salt and the </a:t>
            </a:r>
            <a:r>
              <a:rPr lang="en-US" dirty="0" smtClean="0"/>
              <a:t>other </a:t>
            </a:r>
            <a:r>
              <a:rPr lang="en-US" dirty="0" err="1" smtClean="0"/>
              <a:t>microemulsion</a:t>
            </a:r>
            <a:r>
              <a:rPr lang="en-US" dirty="0" smtClean="0"/>
              <a:t> </a:t>
            </a:r>
            <a:r>
              <a:rPr lang="en-US" dirty="0"/>
              <a:t>contains the reducing agent. The nanoparticles are </a:t>
            </a:r>
            <a:r>
              <a:rPr lang="en-US" dirty="0" smtClean="0"/>
              <a:t>synthesized by </a:t>
            </a:r>
            <a:r>
              <a:rPr lang="en-US" dirty="0"/>
              <a:t>mixing the two </a:t>
            </a:r>
            <a:r>
              <a:rPr lang="en-US" dirty="0" err="1"/>
              <a:t>microemulsions</a:t>
            </a:r>
            <a:r>
              <a:rPr lang="en-US" dirty="0"/>
              <a:t> as shown in Fig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545338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During the collision of the water droplets, interchange of the reactants (i.e</a:t>
            </a:r>
            <a:r>
              <a:rPr lang="en-US" dirty="0" smtClean="0"/>
              <a:t>., the </a:t>
            </a:r>
            <a:r>
              <a:rPr lang="en-US" dirty="0"/>
              <a:t>metal salt and the reducing agent) takes place. The interchange </a:t>
            </a:r>
            <a:r>
              <a:rPr lang="en-US" dirty="0" smtClean="0"/>
              <a:t>of reactants </a:t>
            </a:r>
            <a:r>
              <a:rPr lang="en-US" dirty="0"/>
              <a:t>is very fast so that it occurs during the mixing process itself. </a:t>
            </a:r>
            <a:r>
              <a:rPr lang="en-US" dirty="0" smtClean="0"/>
              <a:t>The nucleation </a:t>
            </a:r>
            <a:r>
              <a:rPr lang="en-US" dirty="0"/>
              <a:t>and growth take place inside the droplets.</a:t>
            </a:r>
          </a:p>
        </p:txBody>
      </p:sp>
    </p:spTree>
    <p:extLst>
      <p:ext uri="{BB962C8B-B14F-4D97-AF65-F5344CB8AC3E}">
        <p14:creationId xmlns:p14="http://schemas.microsoft.com/office/powerpoint/2010/main" val="160952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E0F5-DAC8-486F-ABF8-9174794A8C35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06276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Interchange of nuclei or particles between the drops is hindered because </a:t>
            </a:r>
            <a:r>
              <a:rPr lang="en-US" dirty="0" smtClean="0"/>
              <a:t>it would </a:t>
            </a:r>
            <a:r>
              <a:rPr lang="en-US" dirty="0"/>
              <a:t>require formation of a big hole during the collision of the droplets </a:t>
            </a:r>
            <a:r>
              <a:rPr lang="en-US" dirty="0" smtClean="0"/>
              <a:t>and would </a:t>
            </a:r>
            <a:r>
              <a:rPr lang="en-US" dirty="0"/>
              <a:t>require a large change in the curvature of the surfactant layer </a:t>
            </a:r>
            <a:r>
              <a:rPr lang="en-US" dirty="0" smtClean="0"/>
              <a:t>around the </a:t>
            </a:r>
            <a:r>
              <a:rPr lang="en-US" dirty="0"/>
              <a:t>drops, which is not favored energetically. Since the inorganic salts </a:t>
            </a:r>
            <a:r>
              <a:rPr lang="en-US" dirty="0" smtClean="0"/>
              <a:t>have very </a:t>
            </a:r>
            <a:r>
              <a:rPr lang="en-US" dirty="0"/>
              <a:t>low solubility in the oil phase, the dynamic exchange of </a:t>
            </a:r>
            <a:r>
              <a:rPr lang="en-US" dirty="0" smtClean="0"/>
              <a:t>reactants between </a:t>
            </a:r>
            <a:r>
              <a:rPr lang="en-US" dirty="0"/>
              <a:t>the droplets through the continuous phase is unfavorable. When </a:t>
            </a:r>
            <a:r>
              <a:rPr lang="en-US" dirty="0" smtClean="0"/>
              <a:t>the particles </a:t>
            </a:r>
            <a:r>
              <a:rPr lang="en-US" dirty="0"/>
              <a:t>attain their final size, the surfactant molecules attach themselves </a:t>
            </a:r>
            <a:r>
              <a:rPr lang="en-US" dirty="0" smtClean="0"/>
              <a:t>to the </a:t>
            </a:r>
            <a:r>
              <a:rPr lang="en-US" dirty="0"/>
              <a:t>surface of the particles and stabilize them. Further growth is </a:t>
            </a:r>
            <a:r>
              <a:rPr lang="en-US" dirty="0" smtClean="0"/>
              <a:t>also prevented </a:t>
            </a:r>
            <a:r>
              <a:rPr lang="en-US" dirty="0"/>
              <a:t>by the adsorbed surfactant layer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Percolation is a very important step in the particle nucleation. It is </a:t>
            </a:r>
            <a:r>
              <a:rPr lang="en-US" dirty="0" smtClean="0"/>
              <a:t>illustrated in </a:t>
            </a:r>
            <a:r>
              <a:rPr lang="en-US" dirty="0"/>
              <a:t>the Fig. </a:t>
            </a:r>
            <a:r>
              <a:rPr lang="en-US" dirty="0" smtClean="0"/>
              <a:t>(</a:t>
            </a:r>
            <a:r>
              <a:rPr lang="en-US" dirty="0"/>
              <a:t>b) for a bimolecular reaction: A </a:t>
            </a:r>
            <a:r>
              <a:rPr lang="en-US" dirty="0" smtClean="0"/>
              <a:t>+ B       C </a:t>
            </a:r>
            <a:r>
              <a:rPr lang="en-US" dirty="0"/>
              <a:t>, where </a:t>
            </a:r>
            <a:r>
              <a:rPr lang="en-US" dirty="0" smtClean="0"/>
              <a:t>A represents </a:t>
            </a:r>
            <a:r>
              <a:rPr lang="en-US" dirty="0"/>
              <a:t>the metallic salt (e.g., FeCl3), B represents the reducing </a:t>
            </a:r>
            <a:r>
              <a:rPr lang="en-US" dirty="0" smtClean="0"/>
              <a:t>agent (e.g</a:t>
            </a:r>
            <a:r>
              <a:rPr lang="en-US" dirty="0"/>
              <a:t>., NaBH4), and C represents the metal particle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the reaction to occur, the reactant, A, located in the water pool of </a:t>
            </a:r>
            <a:r>
              <a:rPr lang="en-US" dirty="0" smtClean="0"/>
              <a:t>one droplet </a:t>
            </a:r>
            <a:r>
              <a:rPr lang="en-US" dirty="0"/>
              <a:t>must find the reactant, B , located in the water pool of another droplet.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2400" y="2870578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14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E0F5-DAC8-486F-ABF8-9174794A8C35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52400"/>
            <a:ext cx="802957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6248400"/>
            <a:ext cx="1398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Figure-1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072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669878"/>
            <a:ext cx="8686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09600" y="0"/>
            <a:ext cx="815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dirty="0">
                <a:latin typeface="Arial Black" pitchFamily="34" charset="0"/>
              </a:rPr>
              <a:t>Scale of Things—Nanometers</a:t>
            </a:r>
          </a:p>
        </p:txBody>
      </p:sp>
    </p:spTree>
    <p:extLst>
      <p:ext uri="{BB962C8B-B14F-4D97-AF65-F5344CB8AC3E}">
        <p14:creationId xmlns:p14="http://schemas.microsoft.com/office/powerpoint/2010/main" val="12351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E0F5-DAC8-486F-ABF8-9174794A8C35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57836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5029200"/>
            <a:ext cx="62865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6106180"/>
            <a:ext cx="1398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Figure-2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477000"/>
            <a:ext cx="823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Follow any of the two Figure -1 or Figure-2 for describing the </a:t>
            </a:r>
            <a:r>
              <a:rPr lang="en-US" b="1" dirty="0" err="1" smtClean="0">
                <a:solidFill>
                  <a:srgbClr val="FF0000"/>
                </a:solidFill>
              </a:rPr>
              <a:t>microemulsion</a:t>
            </a:r>
            <a:r>
              <a:rPr lang="en-US" b="1" dirty="0" smtClean="0">
                <a:solidFill>
                  <a:srgbClr val="FF0000"/>
                </a:solidFill>
              </a:rPr>
              <a:t> method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40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Techniques to Characterize Nanomaterials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1543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tunneling microscope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STM)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Atomic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force microscope (AFM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Scanning electron microscopy (SEM)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Transmission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electron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microscopy (TEM)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X-ray diffraction (XRD)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7C4C-135D-4E39-9B55-C3EA9A59888F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8001000" y="1230868"/>
            <a:ext cx="1143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GB" b="1" dirty="0">
                <a:solidFill>
                  <a:srgbClr val="000000"/>
                </a:solidFill>
              </a:rPr>
              <a:t>Detector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BRAGG’S EQUATION</a:t>
            </a:r>
          </a:p>
        </p:txBody>
      </p:sp>
      <p:graphicFrame>
        <p:nvGraphicFramePr>
          <p:cNvPr id="1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518821"/>
              </p:ext>
            </p:extLst>
          </p:nvPr>
        </p:nvGraphicFramePr>
        <p:xfrm>
          <a:off x="685800" y="838200"/>
          <a:ext cx="7543800" cy="456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Picture" r:id="rId3" imgW="4914900" imgH="2974848" progId="Word.Picture.8">
                  <p:embed/>
                </p:oleObj>
              </mc:Choice>
              <mc:Fallback>
                <p:oleObj name="Picture" r:id="rId3" imgW="4914900" imgH="2974848" progId="Word.Picture.8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38200"/>
                        <a:ext cx="7543800" cy="456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974725"/>
            <a:ext cx="990600" cy="822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GB" b="1">
                <a:solidFill>
                  <a:srgbClr val="000000"/>
                </a:solidFill>
              </a:rPr>
              <a:t>X-ray Tube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38200" y="4876800"/>
            <a:ext cx="7924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92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092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92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92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92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92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</a:rPr>
              <a:t>Beam 2 lags beam 1 by XYZ = 2d sin </a:t>
            </a:r>
            <a:r>
              <a:rPr lang="en-GB" dirty="0">
                <a:solidFill>
                  <a:srgbClr val="000000"/>
                </a:solidFill>
                <a:sym typeface="Symbol" pitchFamily="18" charset="2"/>
              </a:rPr>
              <a:t>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sym typeface="Symbol" pitchFamily="18" charset="2"/>
              </a:rPr>
              <a:t>so 		</a:t>
            </a:r>
            <a:r>
              <a:rPr lang="en-GB" sz="3200" b="1" dirty="0">
                <a:solidFill>
                  <a:srgbClr val="000000"/>
                </a:solidFill>
                <a:sym typeface="Symbol" pitchFamily="18" charset="2"/>
              </a:rPr>
              <a:t>2d sin  = n</a:t>
            </a:r>
            <a:r>
              <a:rPr lang="en-GB" dirty="0">
                <a:solidFill>
                  <a:srgbClr val="000000"/>
                </a:solidFill>
                <a:sym typeface="Symbol" pitchFamily="18" charset="2"/>
              </a:rPr>
              <a:t>               </a:t>
            </a:r>
            <a:r>
              <a:rPr lang="en-GB" b="1" dirty="0">
                <a:solidFill>
                  <a:srgbClr val="000000"/>
                </a:solidFill>
                <a:sym typeface="Symbol" pitchFamily="18" charset="2"/>
              </a:rPr>
              <a:t>Bragg’s Law</a:t>
            </a:r>
            <a:endParaRPr lang="en-GB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399" y="5997714"/>
            <a:ext cx="7162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Remember the </a:t>
            </a:r>
            <a:r>
              <a:rPr lang="en-US" sz="2000" b="1" dirty="0" smtClean="0">
                <a:solidFill>
                  <a:srgbClr val="FF0000"/>
                </a:solidFill>
              </a:rPr>
              <a:t>‘n’ </a:t>
            </a:r>
            <a:r>
              <a:rPr lang="en-US" sz="2000" dirty="0" smtClean="0">
                <a:solidFill>
                  <a:srgbClr val="FF0000"/>
                </a:solidFill>
              </a:rPr>
              <a:t>may assume values </a:t>
            </a:r>
            <a:r>
              <a:rPr lang="en-US" sz="2000" b="1" dirty="0" smtClean="0">
                <a:solidFill>
                  <a:srgbClr val="FF0000"/>
                </a:solidFill>
              </a:rPr>
              <a:t>1, 2, 3... </a:t>
            </a:r>
            <a:r>
              <a:rPr lang="en-US" sz="2000" dirty="0" smtClean="0">
                <a:solidFill>
                  <a:srgbClr val="FF0000"/>
                </a:solidFill>
              </a:rPr>
              <a:t>and so on for</a:t>
            </a:r>
            <a:r>
              <a:rPr lang="en-US" sz="2000" b="1" dirty="0" smtClean="0">
                <a:solidFill>
                  <a:srgbClr val="FF0000"/>
                </a:solidFill>
              </a:rPr>
              <a:t> first, second </a:t>
            </a:r>
            <a:r>
              <a:rPr lang="en-US" sz="2000" dirty="0" smtClean="0">
                <a:solidFill>
                  <a:srgbClr val="FF0000"/>
                </a:solidFill>
              </a:rPr>
              <a:t>and</a:t>
            </a:r>
            <a:r>
              <a:rPr lang="en-US" sz="2000" b="1" dirty="0" smtClean="0">
                <a:solidFill>
                  <a:srgbClr val="FF0000"/>
                </a:solidFill>
              </a:rPr>
              <a:t> third </a:t>
            </a:r>
            <a:r>
              <a:rPr lang="en-US" sz="2000" dirty="0" smtClean="0">
                <a:solidFill>
                  <a:srgbClr val="FF0000"/>
                </a:solidFill>
              </a:rPr>
              <a:t>order diffraction events respectively.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5CB-CBD8-4C88-BE41-FAC11629F37B}" type="datetime1">
              <a:rPr lang="en-US" smtClean="0"/>
              <a:pPr/>
              <a:t>16-Nov-18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6874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diffraction pattern of copper metal was measured with X-ray radiation of wavelength of 1.315 Å. The first order Bragg diffraction peak was found at an angle </a:t>
            </a:r>
            <a:r>
              <a:rPr lang="en-US" sz="2400" dirty="0" smtClean="0"/>
              <a:t>2Ɵ </a:t>
            </a:r>
            <a:r>
              <a:rPr lang="en-US" sz="2400" dirty="0"/>
              <a:t>of 50.5 °. Calculate the d-spacing between the diffracting planes in the copper metal.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5" t="33000" r="27343" b="43000"/>
          <a:stretch/>
        </p:blipFill>
        <p:spPr bwMode="auto">
          <a:xfrm>
            <a:off x="57150" y="3219450"/>
            <a:ext cx="8847402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376000"/>
            <a:ext cx="125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QUESTION: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599" y="2861608"/>
            <a:ext cx="71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HINT: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2CD-6AA4-4420-BF4E-5681F369A08D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1066800"/>
            <a:ext cx="8058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Inter planar distance between two layers is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4Å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in a crystal. Calculate the angle of reflection for first order reflection. X-rays of wavelength </a:t>
            </a:r>
            <a:r>
              <a:rPr lang="en-US" altLang="en-US" sz="2000" dirty="0" smtClean="0">
                <a:solidFill>
                  <a:srgbClr val="000000"/>
                </a:solidFill>
                <a:latin typeface="Verdana" pitchFamily="34" charset="0"/>
              </a:rPr>
              <a:t>1.54</a:t>
            </a:r>
            <a:r>
              <a:rPr lang="en-US" altLang="en-US" sz="2000" dirty="0" smtClean="0"/>
              <a:t>Å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are diffracted by the crystal.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76000"/>
            <a:ext cx="125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QUESTION: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599" y="2633008"/>
            <a:ext cx="711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HINT:</a:t>
            </a:r>
            <a:endParaRPr lang="en-US" b="1" dirty="0"/>
          </a:p>
        </p:txBody>
      </p:sp>
      <p:pic>
        <p:nvPicPr>
          <p:cNvPr id="3077" name="Picture 5" descr="\text{Solution: Since,}n \lambda = 2d \sin \theta \\[3mm] (1)(1.54 \AA) = (2) (4 \AA) \sin \theta \\[3mm] \text{or,} \sin \theta = \dfrac{1.54}{8} = 0.1925 \\[3mm] \text{or,} \theta = \sin ^{-1} 0.1925 \\[3mm] \text{or,} \theta = 11.1^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78354"/>
            <a:ext cx="3429000" cy="266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C994-7964-45C2-970A-013749BA5862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845"/>
            <a:ext cx="8229600" cy="808038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Nanoscience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144779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discipline concerning with making, manipulating and imaging materials having at least one spatial dimension in the size range 1–100 nm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 b="2862"/>
          <a:stretch>
            <a:fillRect/>
          </a:stretch>
        </p:blipFill>
        <p:spPr bwMode="auto">
          <a:xfrm>
            <a:off x="0" y="2133600"/>
            <a:ext cx="487931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6388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Cross section of human hair</a:t>
            </a:r>
            <a:endParaRPr lang="en-IN" sz="28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B6A3-82BD-40DD-9F19-1A08BD7DB9B6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4" descr="Ha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28" y="2438400"/>
            <a:ext cx="3758272" cy="235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Nanotechnology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6106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device or machine, product or process based upon individual or multiple integrated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nanoscale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components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75"/>
          <p:cNvGrpSpPr>
            <a:grpSpLocks/>
          </p:cNvGrpSpPr>
          <p:nvPr/>
        </p:nvGrpSpPr>
        <p:grpSpPr bwMode="auto">
          <a:xfrm>
            <a:off x="152400" y="3124200"/>
            <a:ext cx="8610816" cy="1905000"/>
            <a:chOff x="1152" y="864"/>
            <a:chExt cx="5018" cy="1200"/>
          </a:xfrm>
        </p:grpSpPr>
        <p:pic>
          <p:nvPicPr>
            <p:cNvPr id="5" name="Picture 152" descr="http://www.carnivalglass.org/pine/images/2004.jpg"/>
            <p:cNvPicPr>
              <a:picLocks noChangeAspect="1" noChangeArrowheads="1"/>
            </p:cNvPicPr>
            <p:nvPr/>
          </p:nvPicPr>
          <p:blipFill>
            <a:blip r:embed="rId2" r:link="rId3" cstate="print"/>
            <a:srcRect l="7654" t="15874" r="3685" b="17291"/>
            <a:stretch>
              <a:fillRect/>
            </a:stretch>
          </p:blipFill>
          <p:spPr bwMode="auto">
            <a:xfrm>
              <a:off x="3846" y="912"/>
              <a:ext cx="1480" cy="1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54" descr="http://www.treadwaygallery.com/ONLINECATALOGS/Rookwood2006/catalog6-2006/weblarge/1928.jpg"/>
            <p:cNvPicPr>
              <a:picLocks noChangeAspect="1" noChangeArrowheads="1"/>
            </p:cNvPicPr>
            <p:nvPr/>
          </p:nvPicPr>
          <p:blipFill>
            <a:blip r:embed="rId4" r:link="rId5" cstate="print"/>
            <a:srcRect l="22903" r="19502"/>
            <a:stretch>
              <a:fillRect/>
            </a:stretch>
          </p:blipFill>
          <p:spPr bwMode="auto">
            <a:xfrm>
              <a:off x="5477" y="864"/>
              <a:ext cx="693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156"/>
            <p:cNvSpPr txBox="1">
              <a:spLocks noChangeArrowheads="1"/>
            </p:cNvSpPr>
            <p:nvPr/>
          </p:nvSpPr>
          <p:spPr bwMode="auto">
            <a:xfrm>
              <a:off x="1152" y="1102"/>
              <a:ext cx="2620" cy="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  <a:buFontTx/>
                <a:buChar char="•"/>
              </a:pPr>
              <a:r>
                <a:rPr lang="en-US" dirty="0"/>
                <a:t>The decorative glaze known as luster. Ruby Red glass pot (</a:t>
              </a:r>
              <a:r>
                <a:rPr lang="en-US" u="sng" dirty="0"/>
                <a:t>entrapped with gold</a:t>
              </a:r>
              <a:r>
                <a:rPr lang="en-US" dirty="0"/>
                <a:t> nanoparticles)</a:t>
              </a:r>
            </a:p>
            <a:p>
              <a:pPr algn="r">
                <a:spcBef>
                  <a:spcPct val="50000"/>
                </a:spcBef>
              </a:pPr>
              <a:endParaRPr lang="en-US" dirty="0"/>
            </a:p>
          </p:txBody>
        </p:sp>
      </p:grpSp>
      <p:sp>
        <p:nvSpPr>
          <p:cNvPr id="8" name="Text Box 150"/>
          <p:cNvSpPr txBox="1">
            <a:spLocks noChangeArrowheads="1"/>
          </p:cNvSpPr>
          <p:nvPr/>
        </p:nvSpPr>
        <p:spPr bwMode="auto">
          <a:xfrm>
            <a:off x="325008" y="5029200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Nano-materials: </a:t>
            </a:r>
            <a:r>
              <a:rPr lang="en-US" sz="2400" dirty="0"/>
              <a:t>Used by humans for 100 of years, the beautiful ruby red color of some glass is due to gold Nano particles trapped in the glass (ceramic) matrix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4C41-A5A6-43A3-836F-ABE92C80D101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Nanochemistry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Utilization of synthetic chemistry to make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nanoscale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building blocks of different: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Size and shape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Composition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Surface structure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harge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Functionality.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4" name="Group 173"/>
          <p:cNvGraphicFramePr>
            <a:graphicFrameLocks/>
          </p:cNvGraphicFramePr>
          <p:nvPr/>
        </p:nvGraphicFramePr>
        <p:xfrm>
          <a:off x="457200" y="4556760"/>
          <a:ext cx="8229600" cy="16154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4017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Bulk.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In bulk materials, only a relatively small percentage of atoms will be at or near a surface or interface (like a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  <a:hlinkClick r:id="rId2"/>
                        </a:rPr>
                        <a:t>crystal grain boundary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).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Nano.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In nanomaterials, large no. of atomic features near the interface.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9D5C-B501-49D5-8090-766B13C0D513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FF0000"/>
                </a:solidFill>
                <a:ea typeface="ＭＳ Ｐゴシック" pitchFamily="-111" charset="-128"/>
              </a:rPr>
              <a:t>What’s the </a:t>
            </a:r>
            <a:r>
              <a:rPr lang="en-US" altLang="en-US" sz="3600" dirty="0" smtClean="0">
                <a:solidFill>
                  <a:srgbClr val="FF0000"/>
                </a:solidFill>
                <a:ea typeface="ＭＳ Ｐゴシック" pitchFamily="-111" charset="-128"/>
              </a:rPr>
              <a:t>BIG</a:t>
            </a:r>
            <a:r>
              <a:rPr lang="en-US" altLang="en-US" sz="3200" dirty="0" smtClean="0">
                <a:solidFill>
                  <a:srgbClr val="FF0000"/>
                </a:solidFill>
                <a:ea typeface="ＭＳ Ｐゴシック" pitchFamily="-111" charset="-128"/>
              </a:rPr>
              <a:t> deal about something so</a:t>
            </a:r>
            <a:r>
              <a:rPr lang="en-US" altLang="en-US" sz="3600" dirty="0" smtClean="0">
                <a:solidFill>
                  <a:srgbClr val="FF0000"/>
                </a:solidFill>
                <a:ea typeface="ＭＳ Ｐゴシック" pitchFamily="-111" charset="-128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ea typeface="ＭＳ Ｐゴシック" pitchFamily="-111" charset="-128"/>
              </a:rPr>
              <a:t>SMALL</a:t>
            </a:r>
            <a:r>
              <a:rPr lang="en-US" altLang="en-US" sz="3600" dirty="0" smtClean="0">
                <a:solidFill>
                  <a:srgbClr val="FF0000"/>
                </a:solidFill>
                <a:ea typeface="ＭＳ Ｐゴシック" pitchFamily="-111" charset="-128"/>
              </a:rPr>
              <a:t>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1231900"/>
            <a:ext cx="8229600" cy="4862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11" charset="-128"/>
              </a:rPr>
              <a:t>Materials behave differently at this size scale.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11" charset="-128"/>
              </a:rPr>
              <a:t>It’s not just about miniaturization.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11" charset="-128"/>
              </a:rPr>
              <a:t>At this scale---it’s all about INTERFACES</a:t>
            </a:r>
            <a:endParaRPr lang="en-US" altLang="en-US" sz="2800" dirty="0" smtClean="0">
              <a:solidFill>
                <a:schemeClr val="tx1"/>
              </a:solidFill>
              <a:ea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 smtClean="0">
              <a:solidFill>
                <a:schemeClr val="tx1"/>
              </a:solidFill>
              <a:ea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-111" charset="-128"/>
            </a:endParaRPr>
          </a:p>
        </p:txBody>
      </p:sp>
      <p:grpSp>
        <p:nvGrpSpPr>
          <p:cNvPr id="11268" name="Group 10"/>
          <p:cNvGrpSpPr>
            <a:grpSpLocks/>
          </p:cNvGrpSpPr>
          <p:nvPr/>
        </p:nvGrpSpPr>
        <p:grpSpPr bwMode="auto">
          <a:xfrm>
            <a:off x="685800" y="2906713"/>
            <a:ext cx="8412163" cy="2274887"/>
            <a:chOff x="432" y="1644"/>
            <a:chExt cx="5299" cy="1433"/>
          </a:xfrm>
        </p:grpSpPr>
        <p:pic>
          <p:nvPicPr>
            <p:cNvPr id="1126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833"/>
              <a:ext cx="1140" cy="1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0" name="WordArt 8"/>
            <p:cNvSpPr>
              <a:spLocks noChangeArrowheads="1" noChangeShapeType="1" noTextEdit="1"/>
            </p:cNvSpPr>
            <p:nvPr/>
          </p:nvSpPr>
          <p:spPr bwMode="auto">
            <a:xfrm>
              <a:off x="1814" y="1644"/>
              <a:ext cx="2296" cy="612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32056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chemeClr val="bg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Impact"/>
                </a:rPr>
                <a:t>Size Matters!</a:t>
              </a:r>
            </a:p>
          </p:txBody>
        </p:sp>
        <p:sp>
          <p:nvSpPr>
            <p:cNvPr id="11271" name="Text Box 9"/>
            <p:cNvSpPr txBox="1">
              <a:spLocks noChangeArrowheads="1"/>
            </p:cNvSpPr>
            <p:nvPr/>
          </p:nvSpPr>
          <p:spPr bwMode="auto">
            <a:xfrm>
              <a:off x="1728" y="2316"/>
              <a:ext cx="4003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11" charset="0"/>
                  <a:ea typeface="ＭＳ Ｐゴシック" pitchFamily="-11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11" charset="0"/>
                  <a:ea typeface="ＭＳ Ｐゴシック" pitchFamily="-11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11" charset="0"/>
                  <a:ea typeface="ＭＳ Ｐゴシック" pitchFamily="-11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11" charset="0"/>
                  <a:ea typeface="ＭＳ Ｐゴシック" pitchFamily="-11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11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11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11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11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11" charset="0"/>
                  <a:ea typeface="ＭＳ Ｐゴシック" pitchFamily="-111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Color depends on particle size 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Quantum dots 3.2 nm in diameter have blue emission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Quantum dots 5 nm in diameter have red emission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4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b="1" dirty="0" smtClean="0"/>
              <a:t>Effects of </a:t>
            </a:r>
            <a:r>
              <a:rPr lang="en-IN" b="1" dirty="0" err="1" smtClean="0"/>
              <a:t>Nano</a:t>
            </a:r>
            <a:r>
              <a:rPr lang="en-IN" b="1" dirty="0" smtClean="0"/>
              <a:t> size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14400"/>
            <a:ext cx="5002088" cy="579120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Properties depends on size, composition and structure</a:t>
            </a:r>
          </a:p>
          <a:p>
            <a:r>
              <a:rPr lang="en-IN" sz="2400" dirty="0" smtClean="0"/>
              <a:t> </a:t>
            </a:r>
            <a:r>
              <a:rPr lang="en-IN" sz="2400" dirty="0" err="1" smtClean="0"/>
              <a:t>Nano</a:t>
            </a:r>
            <a:r>
              <a:rPr lang="en-IN" sz="2400" dirty="0" smtClean="0"/>
              <a:t> size increases the surface area</a:t>
            </a:r>
          </a:p>
          <a:p>
            <a:r>
              <a:rPr lang="en-IN" sz="2400" dirty="0" smtClean="0"/>
              <a:t>Change in surface energy (higher)</a:t>
            </a:r>
          </a:p>
          <a:p>
            <a:r>
              <a:rPr lang="en-IN" sz="2400" dirty="0" smtClean="0"/>
              <a:t>Change in the electronic properties</a:t>
            </a:r>
          </a:p>
          <a:p>
            <a:r>
              <a:rPr lang="en-IN" sz="2400" dirty="0" smtClean="0"/>
              <a:t>Change in optical band gap</a:t>
            </a:r>
          </a:p>
          <a:p>
            <a:r>
              <a:rPr lang="en-IN" sz="2400" dirty="0" smtClean="0"/>
              <a:t>Change in electrical conductivity</a:t>
            </a:r>
          </a:p>
          <a:p>
            <a:r>
              <a:rPr lang="en-IN" sz="2400" dirty="0" smtClean="0"/>
              <a:t>Higher and specific catalytic </a:t>
            </a:r>
            <a:r>
              <a:rPr lang="en-IN" sz="2400" dirty="0"/>
              <a:t>activity </a:t>
            </a:r>
            <a:r>
              <a:rPr lang="en-IN" sz="2400" dirty="0" smtClean="0"/>
              <a:t>&amp; </a:t>
            </a:r>
            <a:r>
              <a:rPr lang="en-IN" sz="2400" dirty="0"/>
              <a:t>chemical </a:t>
            </a:r>
            <a:r>
              <a:rPr lang="en-IN" sz="2400" dirty="0" smtClean="0"/>
              <a:t>reactivity</a:t>
            </a:r>
          </a:p>
          <a:p>
            <a:r>
              <a:rPr lang="en-IN" sz="2400" dirty="0" smtClean="0"/>
              <a:t>Change thermal and mechanical stabilities</a:t>
            </a:r>
          </a:p>
          <a:p>
            <a:r>
              <a:rPr lang="en-IN" sz="2400" dirty="0" smtClean="0"/>
              <a:t>Different melting and phase transition temperatures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143000"/>
            <a:ext cx="3603799" cy="344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10200" y="4648200"/>
            <a:ext cx="3610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/>
              <a:t>Various size of </a:t>
            </a:r>
            <a:r>
              <a:rPr lang="en-IN" sz="2200" b="1" dirty="0" err="1" smtClean="0"/>
              <a:t>CdSe</a:t>
            </a:r>
            <a:r>
              <a:rPr lang="en-IN" sz="2200" b="1" dirty="0" smtClean="0"/>
              <a:t> </a:t>
            </a:r>
            <a:r>
              <a:rPr lang="en-IN" sz="2200" b="1" dirty="0" err="1" smtClean="0"/>
              <a:t>nanoparticles</a:t>
            </a:r>
            <a:r>
              <a:rPr lang="en-IN" sz="2200" b="1" dirty="0" smtClean="0"/>
              <a:t> and their solution. The bulk </a:t>
            </a:r>
            <a:r>
              <a:rPr lang="en-IN" sz="2200" b="1" dirty="0" err="1" smtClean="0"/>
              <a:t>CdSe</a:t>
            </a:r>
            <a:r>
              <a:rPr lang="en-IN" sz="2200" b="1" dirty="0" smtClean="0"/>
              <a:t> is black  </a:t>
            </a:r>
            <a:endParaRPr lang="en-IN" sz="22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76F0-CF43-4F3A-A42E-5F54DA038F8A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Properties of Nanomaterials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4525963"/>
          </a:xfrm>
        </p:spPr>
        <p:txBody>
          <a:bodyPr>
            <a:normAutofit fontScale="70000" lnSpcReduction="20000"/>
          </a:bodyPr>
          <a:lstStyle/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Surface area: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Reactivity: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due to the unsaturated bonds.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Basic properties: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Properties of materials change as: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	their size approaches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nanoscale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  percentage of atoms at the surface of a material becomes significant.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Example- Gold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nanoparticles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melt at much lower temperatures (~300 °C for 2.5 nm size) than the gold slabs (1064°C).	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Optical properties: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 possess unexpected optical properties as they are small enough to confine their electrons and produce quantum effects.  Example- Gold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nanoparticles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appear deep red to black in solution.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77D4-9690-48DF-896B-39EA8C1AF817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Applications of Nanomaterials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419600"/>
            <a:ext cx="3048000" cy="2590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Catalysis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Filtration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Energy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6945" y="4419600"/>
            <a:ext cx="3276600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Optics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Textiles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Cosmetics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Computers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88B-B9CB-44DE-A12A-40303BF7A2C8}" type="datetime1">
              <a:rPr lang="en-US" smtClean="0"/>
              <a:pPr/>
              <a:t>16-Nov-18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D4B4-DB84-48CC-B27D-FA41E710901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8" descr="Medic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599"/>
            <a:ext cx="6114179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C:\Documents and Settings\Sean\Desktop\nanotechnology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6" r="24452"/>
          <a:stretch>
            <a:fillRect/>
          </a:stretch>
        </p:blipFill>
        <p:spPr bwMode="auto">
          <a:xfrm>
            <a:off x="6781800" y="1071563"/>
            <a:ext cx="2289175" cy="3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0" y="4419600"/>
            <a:ext cx="4572000" cy="17912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Aerospace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Refineries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Vehicle manufacturing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Food packaging</a:t>
            </a:r>
          </a:p>
        </p:txBody>
      </p:sp>
    </p:spTree>
    <p:extLst>
      <p:ext uri="{BB962C8B-B14F-4D97-AF65-F5344CB8AC3E}">
        <p14:creationId xmlns:p14="http://schemas.microsoft.com/office/powerpoint/2010/main" val="18169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1556</Words>
  <Application>Microsoft Office PowerPoint</Application>
  <PresentationFormat>On-screen Show (4:3)</PresentationFormat>
  <Paragraphs>210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Picture</vt:lpstr>
      <vt:lpstr>NANOCHEMISTRY</vt:lpstr>
      <vt:lpstr>PowerPoint Presentation</vt:lpstr>
      <vt:lpstr>Nanoscience</vt:lpstr>
      <vt:lpstr>Nanotechnology</vt:lpstr>
      <vt:lpstr>Nanochemistry</vt:lpstr>
      <vt:lpstr>What’s the BIG deal about something so SMALL?</vt:lpstr>
      <vt:lpstr>Effects of Nano size</vt:lpstr>
      <vt:lpstr>Properties of Nanomaterials</vt:lpstr>
      <vt:lpstr>Applications of Nanomaterials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Techniques to Characterize Nanomaterials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NANOCHEMISTRY</dc:title>
  <dc:creator>shailey</dc:creator>
  <cp:lastModifiedBy>Tapas Goswami</cp:lastModifiedBy>
  <cp:revision>113</cp:revision>
  <dcterms:created xsi:type="dcterms:W3CDTF">2011-05-01T07:13:05Z</dcterms:created>
  <dcterms:modified xsi:type="dcterms:W3CDTF">2018-11-16T08:13:04Z</dcterms:modified>
</cp:coreProperties>
</file>