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a6gQiMWZJWgDL+UJUfCih5BEX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erriweather-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erriweather-italic.fntdata"/><Relationship Id="rId14" Type="http://schemas.openxmlformats.org/officeDocument/2006/relationships/font" Target="fonts/Merriweather-bold.fntdata"/><Relationship Id="rId17" Type="http://customschemas.google.com/relationships/presentationmetadata" Target="metadata"/><Relationship Id="rId16"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319566173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3195661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31956617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3195661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31956617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3195661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19566173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1956617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319566173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31956617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319566173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31956617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319566173_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31956617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nvSpPr>
        <p:spPr>
          <a:xfrm>
            <a:off x="1199150" y="309875"/>
            <a:ext cx="77607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7" name="Google Shape;87;p1"/>
          <p:cNvSpPr/>
          <p:nvPr/>
        </p:nvSpPr>
        <p:spPr>
          <a:xfrm>
            <a:off x="-13475" y="-17400"/>
            <a:ext cx="12192000" cy="689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
          <p:cNvPicPr preferRelativeResize="0"/>
          <p:nvPr/>
        </p:nvPicPr>
        <p:blipFill>
          <a:blip r:embed="rId3">
            <a:alphaModFix/>
          </a:blip>
          <a:stretch>
            <a:fillRect/>
          </a:stretch>
        </p:blipFill>
        <p:spPr>
          <a:xfrm>
            <a:off x="-13475" y="-17400"/>
            <a:ext cx="12192000" cy="6892800"/>
          </a:xfrm>
          <a:prstGeom prst="rect">
            <a:avLst/>
          </a:prstGeom>
          <a:noFill/>
          <a:ln>
            <a:noFill/>
          </a:ln>
        </p:spPr>
      </p:pic>
      <p:sp>
        <p:nvSpPr>
          <p:cNvPr id="89" name="Google Shape;89;p1"/>
          <p:cNvSpPr txBox="1"/>
          <p:nvPr/>
        </p:nvSpPr>
        <p:spPr>
          <a:xfrm>
            <a:off x="468825" y="1061000"/>
            <a:ext cx="11532600" cy="28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200">
                <a:solidFill>
                  <a:srgbClr val="FFFF00"/>
                </a:solidFill>
                <a:latin typeface="Merriweather"/>
                <a:ea typeface="Merriweather"/>
                <a:cs typeface="Merriweather"/>
                <a:sym typeface="Merriweather"/>
              </a:rPr>
              <a:t>AI BASED SOLUTION FOR CLEANING DUST ON SOLAR PANEL SURFACES</a:t>
            </a:r>
            <a:endParaRPr sz="5200">
              <a:solidFill>
                <a:srgbClr val="FFFF00"/>
              </a:solidFill>
              <a:latin typeface="Merriweather"/>
              <a:ea typeface="Merriweather"/>
              <a:cs typeface="Merriweather"/>
              <a:sym typeface="Merriweather"/>
            </a:endParaRPr>
          </a:p>
        </p:txBody>
      </p:sp>
      <p:sp>
        <p:nvSpPr>
          <p:cNvPr id="90" name="Google Shape;90;p1"/>
          <p:cNvSpPr txBox="1"/>
          <p:nvPr/>
        </p:nvSpPr>
        <p:spPr>
          <a:xfrm>
            <a:off x="7700700" y="4766100"/>
            <a:ext cx="4491300" cy="19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highlight>
                  <a:srgbClr val="434343"/>
                </a:highlight>
                <a:latin typeface="Calibri"/>
                <a:ea typeface="Calibri"/>
                <a:cs typeface="Calibri"/>
                <a:sym typeface="Calibri"/>
              </a:rPr>
              <a:t>Rajat Mishra -R177219141</a:t>
            </a:r>
            <a:endParaRPr sz="3000">
              <a:solidFill>
                <a:srgbClr val="FFFFFF"/>
              </a:solidFill>
              <a:highlight>
                <a:srgbClr val="434343"/>
              </a:highlight>
              <a:latin typeface="Calibri"/>
              <a:ea typeface="Calibri"/>
              <a:cs typeface="Calibri"/>
              <a:sym typeface="Calibri"/>
            </a:endParaRPr>
          </a:p>
          <a:p>
            <a:pPr indent="0" lvl="0" marL="0" rtl="0" algn="l">
              <a:spcBef>
                <a:spcPts val="0"/>
              </a:spcBef>
              <a:spcAft>
                <a:spcPts val="0"/>
              </a:spcAft>
              <a:buNone/>
            </a:pPr>
            <a:r>
              <a:rPr lang="en-US" sz="3000">
                <a:solidFill>
                  <a:srgbClr val="FFFFFF"/>
                </a:solidFill>
                <a:highlight>
                  <a:srgbClr val="434343"/>
                </a:highlight>
                <a:latin typeface="Calibri"/>
                <a:ea typeface="Calibri"/>
                <a:cs typeface="Calibri"/>
                <a:sym typeface="Calibri"/>
              </a:rPr>
              <a:t>Rajat Matella -R177219140</a:t>
            </a:r>
            <a:endParaRPr sz="3000">
              <a:solidFill>
                <a:srgbClr val="FFFFFF"/>
              </a:solidFill>
              <a:highlight>
                <a:srgbClr val="434343"/>
              </a:highlight>
              <a:latin typeface="Calibri"/>
              <a:ea typeface="Calibri"/>
              <a:cs typeface="Calibri"/>
              <a:sym typeface="Calibri"/>
            </a:endParaRPr>
          </a:p>
          <a:p>
            <a:pPr indent="0" lvl="0" marL="0" rtl="0" algn="l">
              <a:spcBef>
                <a:spcPts val="0"/>
              </a:spcBef>
              <a:spcAft>
                <a:spcPts val="0"/>
              </a:spcAft>
              <a:buNone/>
            </a:pPr>
            <a:r>
              <a:rPr lang="en-US" sz="3000">
                <a:solidFill>
                  <a:srgbClr val="FFFFFF"/>
                </a:solidFill>
                <a:highlight>
                  <a:srgbClr val="434343"/>
                </a:highlight>
                <a:latin typeface="Calibri"/>
                <a:ea typeface="Calibri"/>
                <a:cs typeface="Calibri"/>
                <a:sym typeface="Calibri"/>
              </a:rPr>
              <a:t>Rohan Nyati -R177219148</a:t>
            </a:r>
            <a:endParaRPr sz="3000">
              <a:solidFill>
                <a:srgbClr val="FFFFFF"/>
              </a:solidFill>
              <a:highlight>
                <a:srgbClr val="434343"/>
              </a:highlight>
              <a:latin typeface="Calibri"/>
              <a:ea typeface="Calibri"/>
              <a:cs typeface="Calibri"/>
              <a:sym typeface="Calibri"/>
            </a:endParaRPr>
          </a:p>
          <a:p>
            <a:pPr indent="0" lvl="0" marL="0" rtl="0" algn="l">
              <a:spcBef>
                <a:spcPts val="0"/>
              </a:spcBef>
              <a:spcAft>
                <a:spcPts val="0"/>
              </a:spcAft>
              <a:buNone/>
            </a:pPr>
            <a:r>
              <a:rPr lang="en-US" sz="3000">
                <a:solidFill>
                  <a:srgbClr val="FFFFFF"/>
                </a:solidFill>
                <a:highlight>
                  <a:srgbClr val="434343"/>
                </a:highlight>
                <a:latin typeface="Calibri"/>
                <a:ea typeface="Calibri"/>
                <a:cs typeface="Calibri"/>
                <a:sym typeface="Calibri"/>
              </a:rPr>
              <a:t>AI&amp;ML Batch -5</a:t>
            </a:r>
            <a:endParaRPr sz="3000">
              <a:solidFill>
                <a:srgbClr val="FFFFFF"/>
              </a:solidFill>
              <a:highlight>
                <a:srgbClr val="434343"/>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g8319566173_2_5"/>
          <p:cNvSpPr txBox="1"/>
          <p:nvPr>
            <p:ph type="ctrTitle"/>
          </p:nvPr>
        </p:nvSpPr>
        <p:spPr>
          <a:xfrm>
            <a:off x="870600" y="267400"/>
            <a:ext cx="10450800" cy="1060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t/>
            </a:r>
            <a:endParaRPr sz="3800">
              <a:solidFill>
                <a:srgbClr val="FFFF00"/>
              </a:solidFill>
            </a:endParaRPr>
          </a:p>
        </p:txBody>
      </p:sp>
      <p:sp>
        <p:nvSpPr>
          <p:cNvPr id="96" name="Google Shape;96;g8319566173_2_5"/>
          <p:cNvSpPr txBox="1"/>
          <p:nvPr>
            <p:ph idx="1" type="subTitle"/>
          </p:nvPr>
        </p:nvSpPr>
        <p:spPr>
          <a:xfrm>
            <a:off x="934625" y="1701100"/>
            <a:ext cx="10531200" cy="4911600"/>
          </a:xfrm>
          <a:prstGeom prst="rect">
            <a:avLst/>
          </a:prstGeom>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r>
              <a:t/>
            </a:r>
            <a:endParaRPr/>
          </a:p>
          <a:p>
            <a:pPr indent="0" lvl="0" marL="0" rtl="0" algn="just">
              <a:spcBef>
                <a:spcPts val="1200"/>
              </a:spcBef>
              <a:spcAft>
                <a:spcPts val="0"/>
              </a:spcAft>
              <a:buNone/>
            </a:pPr>
            <a:r>
              <a:t/>
            </a:r>
            <a:endParaRPr/>
          </a:p>
        </p:txBody>
      </p:sp>
      <p:pic>
        <p:nvPicPr>
          <p:cNvPr id="97" name="Google Shape;97;g8319566173_2_5"/>
          <p:cNvPicPr preferRelativeResize="0"/>
          <p:nvPr/>
        </p:nvPicPr>
        <p:blipFill>
          <a:blip r:embed="rId3">
            <a:alphaModFix/>
          </a:blip>
          <a:stretch>
            <a:fillRect/>
          </a:stretch>
        </p:blipFill>
        <p:spPr>
          <a:xfrm>
            <a:off x="110050" y="267400"/>
            <a:ext cx="11971927" cy="6413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8319566173_2_0"/>
          <p:cNvSpPr txBox="1"/>
          <p:nvPr>
            <p:ph type="ctrTitle"/>
          </p:nvPr>
        </p:nvSpPr>
        <p:spPr>
          <a:xfrm>
            <a:off x="850500" y="345450"/>
            <a:ext cx="10370400" cy="860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3800">
                <a:solidFill>
                  <a:srgbClr val="FFFF00"/>
                </a:solidFill>
              </a:rPr>
              <a:t>Why is dust such a big challenge for Solar Industry?</a:t>
            </a:r>
            <a:endParaRPr sz="3800">
              <a:solidFill>
                <a:srgbClr val="FFFF00"/>
              </a:solidFill>
            </a:endParaRPr>
          </a:p>
        </p:txBody>
      </p:sp>
      <p:sp>
        <p:nvSpPr>
          <p:cNvPr id="103" name="Google Shape;103;g8319566173_2_0"/>
          <p:cNvSpPr txBox="1"/>
          <p:nvPr>
            <p:ph idx="1" type="subTitle"/>
          </p:nvPr>
        </p:nvSpPr>
        <p:spPr>
          <a:xfrm>
            <a:off x="430050" y="1452475"/>
            <a:ext cx="7814100" cy="49158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Char char="●"/>
            </a:pPr>
            <a:r>
              <a:rPr lang="en-US" sz="2200"/>
              <a:t>The tilt angle of the solar cell panels affects considerably the amount of accumulated dust on the surface of the panels.</a:t>
            </a:r>
            <a:endParaRPr sz="2200"/>
          </a:p>
          <a:p>
            <a:pPr indent="-368300" lvl="0" marL="457200" rtl="0" algn="l">
              <a:lnSpc>
                <a:spcPct val="115000"/>
              </a:lnSpc>
              <a:spcBef>
                <a:spcPts val="0"/>
              </a:spcBef>
              <a:spcAft>
                <a:spcPts val="0"/>
              </a:spcAft>
              <a:buSzPts val="2200"/>
              <a:buChar char="●"/>
            </a:pPr>
            <a:r>
              <a:rPr lang="en-US" sz="2200"/>
              <a:t>The reduction in solar efficiency due to dust on PV panel is approximately 40%.The efficiency loss is significant of large of annual monetary losses.</a:t>
            </a:r>
            <a:endParaRPr sz="2200"/>
          </a:p>
          <a:p>
            <a:pPr indent="-368300" lvl="0" marL="457200" rtl="0" algn="l">
              <a:lnSpc>
                <a:spcPct val="115000"/>
              </a:lnSpc>
              <a:spcBef>
                <a:spcPts val="0"/>
              </a:spcBef>
              <a:spcAft>
                <a:spcPts val="0"/>
              </a:spcAft>
              <a:buSzPts val="2200"/>
              <a:buChar char="●"/>
            </a:pPr>
            <a:r>
              <a:rPr lang="en-US" sz="2200"/>
              <a:t>The main cause of the reduction of solar cells power is the attenuation in transmittance of light due to the dust accumulation on the glass cover.</a:t>
            </a:r>
            <a:endParaRPr sz="2200"/>
          </a:p>
          <a:p>
            <a:pPr indent="0" lvl="0" marL="457200" rtl="0" algn="l">
              <a:lnSpc>
                <a:spcPct val="115000"/>
              </a:lnSpc>
              <a:spcBef>
                <a:spcPts val="1200"/>
              </a:spcBef>
              <a:spcAft>
                <a:spcPts val="0"/>
              </a:spcAft>
              <a:buNone/>
            </a:pPr>
            <a:r>
              <a:t/>
            </a:r>
            <a:endParaRPr sz="2200"/>
          </a:p>
          <a:p>
            <a:pPr indent="0" lvl="0" marL="0" rtl="0" algn="l">
              <a:lnSpc>
                <a:spcPct val="115000"/>
              </a:lnSpc>
              <a:spcBef>
                <a:spcPts val="1200"/>
              </a:spcBef>
              <a:spcAft>
                <a:spcPts val="0"/>
              </a:spcAft>
              <a:buNone/>
            </a:pPr>
            <a:r>
              <a:t/>
            </a:r>
            <a:endParaRPr sz="1800">
              <a:solidFill>
                <a:srgbClr val="333333"/>
              </a:solidFill>
              <a:highlight>
                <a:srgbClr val="FCFCFC"/>
              </a:highlight>
              <a:latin typeface="Georgia"/>
              <a:ea typeface="Georgia"/>
              <a:cs typeface="Georgia"/>
              <a:sym typeface="Georgia"/>
            </a:endParaRPr>
          </a:p>
          <a:p>
            <a:pPr indent="0" lvl="0" marL="457200" rtl="0" algn="just">
              <a:lnSpc>
                <a:spcPct val="115000"/>
              </a:lnSpc>
              <a:spcBef>
                <a:spcPts val="1200"/>
              </a:spcBef>
              <a:spcAft>
                <a:spcPts val="0"/>
              </a:spcAft>
              <a:buNone/>
            </a:pPr>
            <a:r>
              <a:t/>
            </a:r>
            <a:endParaRPr sz="1800">
              <a:solidFill>
                <a:srgbClr val="333333"/>
              </a:solidFill>
              <a:highlight>
                <a:srgbClr val="FCFCFC"/>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just">
              <a:spcBef>
                <a:spcPts val="1000"/>
              </a:spcBef>
              <a:spcAft>
                <a:spcPts val="0"/>
              </a:spcAft>
              <a:buNone/>
            </a:pPr>
            <a:r>
              <a:t/>
            </a:r>
            <a:endParaRPr sz="1800">
              <a:solidFill>
                <a:srgbClr val="525559"/>
              </a:solidFill>
              <a:highlight>
                <a:srgbClr val="FFFFFF"/>
              </a:highlight>
              <a:latin typeface="Arial"/>
              <a:ea typeface="Arial"/>
              <a:cs typeface="Arial"/>
              <a:sym typeface="Arial"/>
            </a:endParaRPr>
          </a:p>
        </p:txBody>
      </p:sp>
      <p:pic>
        <p:nvPicPr>
          <p:cNvPr id="104" name="Google Shape;104;g8319566173_2_0"/>
          <p:cNvPicPr preferRelativeResize="0"/>
          <p:nvPr/>
        </p:nvPicPr>
        <p:blipFill rotWithShape="1">
          <a:blip r:embed="rId3">
            <a:alphaModFix/>
          </a:blip>
          <a:srcRect b="5069" l="6750" r="-6749" t="-5070"/>
          <a:stretch/>
        </p:blipFill>
        <p:spPr>
          <a:xfrm>
            <a:off x="8010850" y="1205550"/>
            <a:ext cx="4404500" cy="540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8319566173_0_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00"/>
                </a:solidFill>
              </a:rPr>
              <a:t>                               </a:t>
            </a:r>
            <a:r>
              <a:rPr lang="en-US">
                <a:solidFill>
                  <a:srgbClr val="FFFF00"/>
                </a:solidFill>
              </a:rPr>
              <a:t>DESIGN:</a:t>
            </a:r>
            <a:endParaRPr>
              <a:solidFill>
                <a:srgbClr val="FFFF00"/>
              </a:solidFill>
            </a:endParaRPr>
          </a:p>
        </p:txBody>
      </p:sp>
      <p:sp>
        <p:nvSpPr>
          <p:cNvPr id="110" name="Google Shape;110;g8319566173_0_1"/>
          <p:cNvSpPr txBox="1"/>
          <p:nvPr>
            <p:ph idx="1" type="body"/>
          </p:nvPr>
        </p:nvSpPr>
        <p:spPr>
          <a:xfrm>
            <a:off x="407775" y="1409425"/>
            <a:ext cx="11133900" cy="4728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t>                                 </a:t>
            </a:r>
            <a:endParaRPr sz="3000"/>
          </a:p>
        </p:txBody>
      </p:sp>
      <p:sp>
        <p:nvSpPr>
          <p:cNvPr id="111" name="Google Shape;111;g8319566173_0_1"/>
          <p:cNvSpPr/>
          <p:nvPr/>
        </p:nvSpPr>
        <p:spPr>
          <a:xfrm>
            <a:off x="1374300" y="4117225"/>
            <a:ext cx="1172100" cy="88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POWER OUTPUT DETAILS</a:t>
            </a:r>
            <a:endParaRPr sz="1100"/>
          </a:p>
        </p:txBody>
      </p:sp>
      <p:cxnSp>
        <p:nvCxnSpPr>
          <p:cNvPr id="112" name="Google Shape;112;g8319566173_0_1"/>
          <p:cNvCxnSpPr>
            <a:endCxn id="111" idx="0"/>
          </p:cNvCxnSpPr>
          <p:nvPr/>
        </p:nvCxnSpPr>
        <p:spPr>
          <a:xfrm flipH="1">
            <a:off x="1960350" y="3429925"/>
            <a:ext cx="13500" cy="6873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g8319566173_0_1"/>
          <p:cNvSpPr/>
          <p:nvPr/>
        </p:nvSpPr>
        <p:spPr>
          <a:xfrm>
            <a:off x="4230675" y="2540825"/>
            <a:ext cx="3193200" cy="19806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8319566173_0_1"/>
          <p:cNvSpPr/>
          <p:nvPr/>
        </p:nvSpPr>
        <p:spPr>
          <a:xfrm>
            <a:off x="4230675" y="4580975"/>
            <a:ext cx="3152700" cy="78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MICROCONTROLLER UNIT</a:t>
            </a:r>
            <a:endParaRPr/>
          </a:p>
        </p:txBody>
      </p:sp>
      <p:sp>
        <p:nvSpPr>
          <p:cNvPr id="115" name="Google Shape;115;g8319566173_0_1"/>
          <p:cNvSpPr/>
          <p:nvPr/>
        </p:nvSpPr>
        <p:spPr>
          <a:xfrm>
            <a:off x="4547325" y="2766150"/>
            <a:ext cx="2519400" cy="132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It acts as a server and analyses the input from the sensors</a:t>
            </a:r>
            <a:endParaRPr/>
          </a:p>
        </p:txBody>
      </p:sp>
      <p:sp>
        <p:nvSpPr>
          <p:cNvPr id="116" name="Google Shape;116;g8319566173_0_1"/>
          <p:cNvSpPr/>
          <p:nvPr/>
        </p:nvSpPr>
        <p:spPr>
          <a:xfrm>
            <a:off x="8569125" y="2479125"/>
            <a:ext cx="2250000" cy="68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WATER SPRAY UNIT</a:t>
            </a:r>
            <a:endParaRPr/>
          </a:p>
        </p:txBody>
      </p:sp>
      <p:sp>
        <p:nvSpPr>
          <p:cNvPr id="117" name="Google Shape;117;g8319566173_0_1"/>
          <p:cNvSpPr/>
          <p:nvPr/>
        </p:nvSpPr>
        <p:spPr>
          <a:xfrm>
            <a:off x="8569125" y="4338450"/>
            <a:ext cx="2304000" cy="68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MOBILE APP/BROWSER</a:t>
            </a:r>
            <a:endParaRPr/>
          </a:p>
        </p:txBody>
      </p:sp>
      <p:cxnSp>
        <p:nvCxnSpPr>
          <p:cNvPr id="118" name="Google Shape;118;g8319566173_0_1"/>
          <p:cNvCxnSpPr>
            <a:stCxn id="119" idx="6"/>
            <a:endCxn id="113" idx="1"/>
          </p:cNvCxnSpPr>
          <p:nvPr/>
        </p:nvCxnSpPr>
        <p:spPr>
          <a:xfrm>
            <a:off x="2559675" y="2985425"/>
            <a:ext cx="1671000" cy="5457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g8319566173_0_1"/>
          <p:cNvCxnSpPr>
            <a:stCxn id="111" idx="6"/>
            <a:endCxn id="113" idx="1"/>
          </p:cNvCxnSpPr>
          <p:nvPr/>
        </p:nvCxnSpPr>
        <p:spPr>
          <a:xfrm flipH="1" rot="10800000">
            <a:off x="2546400" y="3531025"/>
            <a:ext cx="1684200" cy="10308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g8319566173_0_1"/>
          <p:cNvCxnSpPr>
            <a:stCxn id="113" idx="3"/>
            <a:endCxn id="116" idx="1"/>
          </p:cNvCxnSpPr>
          <p:nvPr/>
        </p:nvCxnSpPr>
        <p:spPr>
          <a:xfrm flipH="1" rot="10800000">
            <a:off x="7423875" y="2822825"/>
            <a:ext cx="1145400" cy="7083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g8319566173_0_1"/>
          <p:cNvCxnSpPr>
            <a:stCxn id="116" idx="2"/>
            <a:endCxn id="113" idx="3"/>
          </p:cNvCxnSpPr>
          <p:nvPr/>
        </p:nvCxnSpPr>
        <p:spPr>
          <a:xfrm flipH="1">
            <a:off x="7424025" y="3166425"/>
            <a:ext cx="2270100" cy="3648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g8319566173_0_1"/>
          <p:cNvCxnSpPr>
            <a:stCxn id="117" idx="1"/>
            <a:endCxn id="117" idx="1"/>
          </p:cNvCxnSpPr>
          <p:nvPr/>
        </p:nvCxnSpPr>
        <p:spPr>
          <a:xfrm>
            <a:off x="8569125" y="4682100"/>
            <a:ext cx="0" cy="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g8319566173_0_1"/>
          <p:cNvCxnSpPr>
            <a:endCxn id="117" idx="1"/>
          </p:cNvCxnSpPr>
          <p:nvPr/>
        </p:nvCxnSpPr>
        <p:spPr>
          <a:xfrm>
            <a:off x="7423725" y="3531000"/>
            <a:ext cx="1145400" cy="11511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g8319566173_0_1"/>
          <p:cNvCxnSpPr>
            <a:stCxn id="113" idx="3"/>
            <a:endCxn id="113" idx="3"/>
          </p:cNvCxnSpPr>
          <p:nvPr/>
        </p:nvCxnSpPr>
        <p:spPr>
          <a:xfrm>
            <a:off x="7423875" y="3531125"/>
            <a:ext cx="0" cy="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g8319566173_0_1"/>
          <p:cNvCxnSpPr>
            <a:stCxn id="117" idx="0"/>
            <a:endCxn id="113" idx="3"/>
          </p:cNvCxnSpPr>
          <p:nvPr/>
        </p:nvCxnSpPr>
        <p:spPr>
          <a:xfrm rot="10800000">
            <a:off x="7424025" y="3531150"/>
            <a:ext cx="2297100" cy="8073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g8319566173_0_1"/>
          <p:cNvSpPr/>
          <p:nvPr/>
        </p:nvSpPr>
        <p:spPr>
          <a:xfrm>
            <a:off x="1360825" y="2460000"/>
            <a:ext cx="1172100" cy="969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OPTICAL DUST SENSOR</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8319566173_1_14"/>
          <p:cNvSpPr txBox="1"/>
          <p:nvPr>
            <p:ph type="title"/>
          </p:nvPr>
        </p:nvSpPr>
        <p:spPr>
          <a:xfrm>
            <a:off x="838200" y="69100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800">
                <a:solidFill>
                  <a:srgbClr val="FFFF00"/>
                </a:solidFill>
              </a:rPr>
              <a:t>Process:</a:t>
            </a:r>
            <a:endParaRPr sz="4800">
              <a:solidFill>
                <a:srgbClr val="FFFF00"/>
              </a:solidFill>
            </a:endParaRPr>
          </a:p>
        </p:txBody>
      </p:sp>
      <p:sp>
        <p:nvSpPr>
          <p:cNvPr id="133" name="Google Shape;133;g8319566173_1_14"/>
          <p:cNvSpPr txBox="1"/>
          <p:nvPr>
            <p:ph idx="1" type="body"/>
          </p:nvPr>
        </p:nvSpPr>
        <p:spPr>
          <a:xfrm>
            <a:off x="838200" y="2136675"/>
            <a:ext cx="10698600" cy="33651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a:t>1.</a:t>
            </a:r>
            <a:r>
              <a:rPr lang="en-US" sz="3000"/>
              <a:t>MONITORING THE PANELS USING SENSOR: </a:t>
            </a:r>
            <a:endParaRPr sz="1800"/>
          </a:p>
          <a:p>
            <a:pPr indent="0" lvl="0" marL="0" rtl="0" algn="just">
              <a:spcBef>
                <a:spcPts val="1000"/>
              </a:spcBef>
              <a:spcAft>
                <a:spcPts val="0"/>
              </a:spcAft>
              <a:buNone/>
            </a:pPr>
            <a:r>
              <a:rPr lang="en-US" sz="2200"/>
              <a:t>Many autonomous systems can detect the presence of dust on the surface of solar panel</a:t>
            </a:r>
            <a:endParaRPr sz="2200"/>
          </a:p>
          <a:p>
            <a:pPr indent="0" lvl="0" marL="0" rtl="0" algn="just">
              <a:spcBef>
                <a:spcPts val="1000"/>
              </a:spcBef>
              <a:spcAft>
                <a:spcPts val="0"/>
              </a:spcAft>
              <a:buNone/>
            </a:pPr>
            <a:r>
              <a:rPr lang="en-US" sz="2200"/>
              <a:t>which affects its power output. So for sensing the dust on the solar panel we will be using </a:t>
            </a:r>
            <a:endParaRPr sz="2200"/>
          </a:p>
          <a:p>
            <a:pPr indent="0" lvl="0" marL="0" rtl="0" algn="just">
              <a:spcBef>
                <a:spcPts val="1000"/>
              </a:spcBef>
              <a:spcAft>
                <a:spcPts val="0"/>
              </a:spcAft>
              <a:buNone/>
            </a:pPr>
            <a:r>
              <a:rPr lang="en-US" sz="2200"/>
              <a:t>a OPTICAL DUST SENSOR which is able to detect very fine dust particles and even can sense the air quality around. </a:t>
            </a:r>
            <a:endParaRPr sz="2200"/>
          </a:p>
          <a:p>
            <a:pPr indent="0" lvl="0" marL="0" rtl="0" algn="just">
              <a:spcBef>
                <a:spcPts val="1000"/>
              </a:spcBef>
              <a:spcAft>
                <a:spcPts val="0"/>
              </a:spcAft>
              <a:buNone/>
            </a:pPr>
            <a:r>
              <a:rPr lang="en-US" sz="2200"/>
              <a:t>We will also be using the power output details of the panel. This power and energy details of the panel will help us identify the dust particles on each individual solar panel.</a:t>
            </a:r>
            <a:endParaRPr sz="2200"/>
          </a:p>
          <a:p>
            <a:pPr indent="0" lvl="0" marL="0" rtl="0" algn="just">
              <a:spcBef>
                <a:spcPts val="1000"/>
              </a:spcBef>
              <a:spcAft>
                <a:spcPts val="0"/>
              </a:spcAft>
              <a:buNone/>
            </a:pPr>
            <a:r>
              <a:rPr lang="en-US" sz="2200"/>
              <a:t>All of the data from the sensor is fed to the micro-controller for further analysing it.</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g8319566173_1_20"/>
          <p:cNvSpPr txBox="1"/>
          <p:nvPr>
            <p:ph idx="1" type="body"/>
          </p:nvPr>
        </p:nvSpPr>
        <p:spPr>
          <a:xfrm>
            <a:off x="919050" y="323350"/>
            <a:ext cx="10515600" cy="58263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sz="4800">
                <a:solidFill>
                  <a:srgbClr val="FFFF00"/>
                </a:solidFill>
              </a:rPr>
              <a:t>The CLEANING PROCESS:</a:t>
            </a:r>
            <a:endParaRPr sz="4800">
              <a:solidFill>
                <a:srgbClr val="FFFF00"/>
              </a:solidFill>
            </a:endParaRPr>
          </a:p>
          <a:p>
            <a:pPr indent="0" lvl="0" marL="0" rtl="0" algn="l">
              <a:spcBef>
                <a:spcPts val="1000"/>
              </a:spcBef>
              <a:spcAft>
                <a:spcPts val="0"/>
              </a:spcAft>
              <a:buNone/>
            </a:pPr>
            <a:r>
              <a:rPr lang="en-US" sz="2200"/>
              <a:t>After getting the details from the sensor the </a:t>
            </a:r>
            <a:r>
              <a:rPr lang="en-US" sz="2200"/>
              <a:t>microcontroller</a:t>
            </a:r>
            <a:r>
              <a:rPr lang="en-US" sz="2200"/>
              <a:t> which analyses the data on the basis of a generic algorithm and if it detects the dust particles then it triggers the spray </a:t>
            </a:r>
            <a:endParaRPr sz="2200"/>
          </a:p>
          <a:p>
            <a:pPr indent="0" lvl="0" marL="0" rtl="0" algn="l">
              <a:spcBef>
                <a:spcPts val="1000"/>
              </a:spcBef>
              <a:spcAft>
                <a:spcPts val="0"/>
              </a:spcAft>
              <a:buNone/>
            </a:pPr>
            <a:r>
              <a:rPr lang="en-US" sz="2200"/>
              <a:t>unit.</a:t>
            </a:r>
            <a:endParaRPr sz="2200"/>
          </a:p>
        </p:txBody>
      </p:sp>
      <p:sp>
        <p:nvSpPr>
          <p:cNvPr id="139" name="Google Shape;139;g8319566173_1_20"/>
          <p:cNvSpPr/>
          <p:nvPr/>
        </p:nvSpPr>
        <p:spPr>
          <a:xfrm>
            <a:off x="4540700" y="2163575"/>
            <a:ext cx="1280100" cy="22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START </a:t>
            </a:r>
            <a:endParaRPr/>
          </a:p>
        </p:txBody>
      </p:sp>
      <p:sp>
        <p:nvSpPr>
          <p:cNvPr id="140" name="Google Shape;140;g8319566173_1_20"/>
          <p:cNvSpPr/>
          <p:nvPr/>
        </p:nvSpPr>
        <p:spPr>
          <a:xfrm>
            <a:off x="4540700" y="2715975"/>
            <a:ext cx="1280100" cy="40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Monitoring for     dust particles</a:t>
            </a:r>
            <a:endParaRPr/>
          </a:p>
        </p:txBody>
      </p:sp>
      <p:cxnSp>
        <p:nvCxnSpPr>
          <p:cNvPr id="141" name="Google Shape;141;g8319566173_1_20"/>
          <p:cNvCxnSpPr>
            <a:stCxn id="139" idx="4"/>
            <a:endCxn id="140" idx="0"/>
          </p:cNvCxnSpPr>
          <p:nvPr/>
        </p:nvCxnSpPr>
        <p:spPr>
          <a:xfrm>
            <a:off x="5180750" y="2392775"/>
            <a:ext cx="0" cy="3231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g8319566173_1_20"/>
          <p:cNvSpPr/>
          <p:nvPr/>
        </p:nvSpPr>
        <p:spPr>
          <a:xfrm>
            <a:off x="4493450" y="3443275"/>
            <a:ext cx="1374600" cy="970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If dust detected</a:t>
            </a:r>
            <a:endParaRPr/>
          </a:p>
        </p:txBody>
      </p:sp>
      <p:cxnSp>
        <p:nvCxnSpPr>
          <p:cNvPr id="143" name="Google Shape;143;g8319566173_1_20"/>
          <p:cNvCxnSpPr>
            <a:stCxn id="140" idx="2"/>
            <a:endCxn id="140" idx="2"/>
          </p:cNvCxnSpPr>
          <p:nvPr/>
        </p:nvCxnSpPr>
        <p:spPr>
          <a:xfrm>
            <a:off x="5180750" y="3120075"/>
            <a:ext cx="0" cy="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g8319566173_1_20"/>
          <p:cNvCxnSpPr>
            <a:stCxn id="140" idx="2"/>
            <a:endCxn id="142" idx="0"/>
          </p:cNvCxnSpPr>
          <p:nvPr/>
        </p:nvCxnSpPr>
        <p:spPr>
          <a:xfrm>
            <a:off x="5180750" y="3120075"/>
            <a:ext cx="0" cy="3231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g8319566173_1_20"/>
          <p:cNvCxnSpPr>
            <a:stCxn id="142" idx="3"/>
          </p:cNvCxnSpPr>
          <p:nvPr/>
        </p:nvCxnSpPr>
        <p:spPr>
          <a:xfrm>
            <a:off x="5868050" y="3928375"/>
            <a:ext cx="936000" cy="138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g8319566173_1_20"/>
          <p:cNvCxnSpPr/>
          <p:nvPr/>
        </p:nvCxnSpPr>
        <p:spPr>
          <a:xfrm rot="10800000">
            <a:off x="6790625" y="2864125"/>
            <a:ext cx="0" cy="11049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g8319566173_1_20"/>
          <p:cNvCxnSpPr>
            <a:endCxn id="140" idx="3"/>
          </p:cNvCxnSpPr>
          <p:nvPr/>
        </p:nvCxnSpPr>
        <p:spPr>
          <a:xfrm rot="10800000">
            <a:off x="5820800" y="2918025"/>
            <a:ext cx="9699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g8319566173_1_20"/>
          <p:cNvSpPr/>
          <p:nvPr/>
        </p:nvSpPr>
        <p:spPr>
          <a:xfrm>
            <a:off x="6036125" y="3645650"/>
            <a:ext cx="562800" cy="22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a:t>
            </a:r>
            <a:endParaRPr/>
          </a:p>
        </p:txBody>
      </p:sp>
      <p:cxnSp>
        <p:nvCxnSpPr>
          <p:cNvPr id="149" name="Google Shape;149;g8319566173_1_20"/>
          <p:cNvCxnSpPr>
            <a:stCxn id="142" idx="2"/>
          </p:cNvCxnSpPr>
          <p:nvPr/>
        </p:nvCxnSpPr>
        <p:spPr>
          <a:xfrm flipH="1">
            <a:off x="5173850" y="4413475"/>
            <a:ext cx="6900" cy="5661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g8319566173_1_20"/>
          <p:cNvSpPr/>
          <p:nvPr/>
        </p:nvSpPr>
        <p:spPr>
          <a:xfrm>
            <a:off x="4150100" y="4938725"/>
            <a:ext cx="2061300" cy="71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Trigger the water spray unit.</a:t>
            </a:r>
            <a:endParaRPr/>
          </a:p>
        </p:txBody>
      </p:sp>
      <p:sp>
        <p:nvSpPr>
          <p:cNvPr id="151" name="Google Shape;151;g8319566173_1_20"/>
          <p:cNvSpPr/>
          <p:nvPr/>
        </p:nvSpPr>
        <p:spPr>
          <a:xfrm>
            <a:off x="5348975" y="4513625"/>
            <a:ext cx="562800" cy="1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YES</a:t>
            </a:r>
            <a:endParaRPr/>
          </a:p>
        </p:txBody>
      </p:sp>
      <p:sp>
        <p:nvSpPr>
          <p:cNvPr id="152" name="Google Shape;152;g8319566173_1_20"/>
          <p:cNvSpPr/>
          <p:nvPr/>
        </p:nvSpPr>
        <p:spPr>
          <a:xfrm>
            <a:off x="7545150" y="2223125"/>
            <a:ext cx="3233700" cy="31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ALL of the data from the sensors is sent to the </a:t>
            </a:r>
            <a:r>
              <a:rPr lang="en-US"/>
              <a:t>microcontroller</a:t>
            </a:r>
            <a:r>
              <a:rPr lang="en-US"/>
              <a:t> through the nodes built in it and after the controller extracts meaningful information from the data it it triggers the water spray unit with the help of a network protocol</a:t>
            </a:r>
            <a:endParaRPr/>
          </a:p>
          <a:p>
            <a:pPr indent="0" lvl="0" marL="0" rtl="0" algn="l">
              <a:spcBef>
                <a:spcPts val="0"/>
              </a:spcBef>
              <a:spcAft>
                <a:spcPts val="0"/>
              </a:spcAft>
              <a:buNone/>
            </a:pPr>
            <a:r>
              <a:rPr lang="en-US"/>
              <a:t>like MQTT and also with the app interface.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8319566173_1_4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FF00"/>
                </a:solidFill>
              </a:rPr>
              <a:t>ADVANTAGES OF USING WATER SPRAY UNIT:</a:t>
            </a:r>
            <a:endParaRPr>
              <a:solidFill>
                <a:srgbClr val="FFFF00"/>
              </a:solidFill>
            </a:endParaRPr>
          </a:p>
        </p:txBody>
      </p:sp>
      <p:sp>
        <p:nvSpPr>
          <p:cNvPr id="158" name="Google Shape;158;g8319566173_1_4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1.Cost Efficient:</a:t>
            </a:r>
            <a:endParaRPr/>
          </a:p>
          <a:p>
            <a:pPr indent="0" lvl="0" marL="0" rtl="0" algn="l">
              <a:spcBef>
                <a:spcPts val="1000"/>
              </a:spcBef>
              <a:spcAft>
                <a:spcPts val="0"/>
              </a:spcAft>
              <a:buNone/>
            </a:pPr>
            <a:r>
              <a:rPr lang="en-US"/>
              <a:t>The water spray unit connected to each column in the network of the solar panels will be cost efficient as compared to an autonomous cleaning robot.</a:t>
            </a:r>
            <a:endParaRPr/>
          </a:p>
          <a:p>
            <a:pPr indent="0" lvl="0" marL="0" rtl="0" algn="l">
              <a:spcBef>
                <a:spcPts val="1000"/>
              </a:spcBef>
              <a:spcAft>
                <a:spcPts val="0"/>
              </a:spcAft>
              <a:buNone/>
            </a:pPr>
            <a:r>
              <a:rPr lang="en-US"/>
              <a:t>2.Power Efficient</a:t>
            </a:r>
            <a:endParaRPr/>
          </a:p>
          <a:p>
            <a:pPr indent="0" lvl="0" marL="0" rtl="0" algn="l">
              <a:spcBef>
                <a:spcPts val="1000"/>
              </a:spcBef>
              <a:spcAft>
                <a:spcPts val="0"/>
              </a:spcAft>
              <a:buNone/>
            </a:pPr>
            <a:r>
              <a:rPr lang="en-US"/>
              <a:t>3.We will also using a water channel that run pasts the panels which collects the water sprayed on and takes it to a storage tank so that the water can be recycled and can be used again for the purpose of cleaning.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8319566173_3_8"/>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7200"/>
              <a:t>Thank You</a:t>
            </a:r>
            <a:endParaRPr sz="7200"/>
          </a:p>
        </p:txBody>
      </p:sp>
      <p:sp>
        <p:nvSpPr>
          <p:cNvPr id="164" name="Google Shape;164;g8319566173_3_8"/>
          <p:cNvSpPr txBox="1"/>
          <p:nvPr>
            <p:ph idx="1" type="subTitle"/>
          </p:nvPr>
        </p:nvSpPr>
        <p:spPr>
          <a:xfrm flipH="1">
            <a:off x="6872800" y="5276888"/>
            <a:ext cx="4094100" cy="493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2020-04-08T08:24:33Z</dcterms:created>
  <dc:creator>rajat matella</dc:creator>
</cp:coreProperties>
</file>