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1752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 d="100"/>
          <a:sy n="13" d="100"/>
        </p:scale>
        <p:origin x="2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6883826"/>
            <a:ext cx="25648920" cy="14643947"/>
          </a:xfrm>
        </p:spPr>
        <p:txBody>
          <a:bodyPr anchor="b"/>
          <a:lstStyle>
            <a:lvl1pPr algn="ctr">
              <a:defRPr sz="19800"/>
            </a:lvl1pPr>
          </a:lstStyle>
          <a:p>
            <a:r>
              <a:rPr lang="en-US"/>
              <a:t>Click to edit Master title style</a:t>
            </a:r>
            <a:endParaRPr lang="en-US" dirty="0"/>
          </a:p>
        </p:txBody>
      </p:sp>
      <p:sp>
        <p:nvSpPr>
          <p:cNvPr id="3" name="Subtitle 2"/>
          <p:cNvSpPr>
            <a:spLocks noGrp="1"/>
          </p:cNvSpPr>
          <p:nvPr>
            <p:ph type="subTitle" idx="1"/>
          </p:nvPr>
        </p:nvSpPr>
        <p:spPr>
          <a:xfrm>
            <a:off x="3771900" y="22092500"/>
            <a:ext cx="22631400" cy="10155340"/>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144C41-DF21-4643-A362-DA92133C8F93}"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279091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44C41-DF21-4643-A362-DA92133C8F93}"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342521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94129" y="2239433"/>
            <a:ext cx="6506528" cy="356459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4546" y="2239433"/>
            <a:ext cx="19142393" cy="356459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44C41-DF21-4643-A362-DA92133C8F93}"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116108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44C41-DF21-4643-A362-DA92133C8F93}"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134997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8830" y="10486402"/>
            <a:ext cx="26026110" cy="17496787"/>
          </a:xfrm>
        </p:spPr>
        <p:txBody>
          <a:bodyPr anchor="b"/>
          <a:lstStyle>
            <a:lvl1pPr>
              <a:defRPr sz="19800"/>
            </a:lvl1pPr>
          </a:lstStyle>
          <a:p>
            <a:r>
              <a:rPr lang="en-US"/>
              <a:t>Click to edit Master title style</a:t>
            </a:r>
            <a:endParaRPr lang="en-US" dirty="0"/>
          </a:p>
        </p:txBody>
      </p:sp>
      <p:sp>
        <p:nvSpPr>
          <p:cNvPr id="3" name="Text Placeholder 2"/>
          <p:cNvSpPr>
            <a:spLocks noGrp="1"/>
          </p:cNvSpPr>
          <p:nvPr>
            <p:ph type="body" idx="1"/>
          </p:nvPr>
        </p:nvSpPr>
        <p:spPr>
          <a:xfrm>
            <a:off x="2058830" y="28148716"/>
            <a:ext cx="26026110" cy="9201147"/>
          </a:xfrm>
        </p:spPr>
        <p:txBody>
          <a:bodyPr/>
          <a:lstStyle>
            <a:lvl1pPr marL="0" indent="0">
              <a:buNone/>
              <a:defRPr sz="7920">
                <a:solidFill>
                  <a:schemeClr val="tx1"/>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44C41-DF21-4643-A362-DA92133C8F93}"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304922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4545" y="11197167"/>
            <a:ext cx="1282446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76195" y="11197167"/>
            <a:ext cx="1282446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44C41-DF21-4643-A362-DA92133C8F93}" type="datetimeFigureOut">
              <a:rPr lang="en-IN" smtClean="0"/>
              <a:t>02-04-2020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285211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8475" y="2239442"/>
            <a:ext cx="26026110" cy="8130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78479" y="10311133"/>
            <a:ext cx="12765522" cy="505332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4" name="Content Placeholder 3"/>
          <p:cNvSpPr>
            <a:spLocks noGrp="1"/>
          </p:cNvSpPr>
          <p:nvPr>
            <p:ph sz="half" idx="2"/>
          </p:nvPr>
        </p:nvSpPr>
        <p:spPr>
          <a:xfrm>
            <a:off x="2078479" y="15364460"/>
            <a:ext cx="12765522"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276197" y="10311133"/>
            <a:ext cx="12828390" cy="505332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6" name="Content Placeholder 5"/>
          <p:cNvSpPr>
            <a:spLocks noGrp="1"/>
          </p:cNvSpPr>
          <p:nvPr>
            <p:ph sz="quarter" idx="4"/>
          </p:nvPr>
        </p:nvSpPr>
        <p:spPr>
          <a:xfrm>
            <a:off x="15276197" y="15364460"/>
            <a:ext cx="12828390"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144C41-DF21-4643-A362-DA92133C8F93}" type="datetimeFigureOut">
              <a:rPr lang="en-IN" smtClean="0"/>
              <a:t>02-04-2020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232048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144C41-DF21-4643-A362-DA92133C8F93}" type="datetimeFigureOut">
              <a:rPr lang="en-IN" smtClean="0"/>
              <a:t>02-04-2020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67605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44C41-DF21-4643-A362-DA92133C8F93}" type="datetimeFigureOut">
              <a:rPr lang="en-IN" smtClean="0"/>
              <a:t>02-04-2020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12714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04160"/>
            <a:ext cx="9732287" cy="9814560"/>
          </a:xfrm>
        </p:spPr>
        <p:txBody>
          <a:bodyPr anchor="b"/>
          <a:lstStyle>
            <a:lvl1pPr>
              <a:defRPr sz="10560"/>
            </a:lvl1pPr>
          </a:lstStyle>
          <a:p>
            <a:r>
              <a:rPr lang="en-US"/>
              <a:t>Click to edit Master title style</a:t>
            </a:r>
            <a:endParaRPr lang="en-US" dirty="0"/>
          </a:p>
        </p:txBody>
      </p:sp>
      <p:sp>
        <p:nvSpPr>
          <p:cNvPr id="3" name="Content Placeholder 2"/>
          <p:cNvSpPr>
            <a:spLocks noGrp="1"/>
          </p:cNvSpPr>
          <p:nvPr>
            <p:ph idx="1"/>
          </p:nvPr>
        </p:nvSpPr>
        <p:spPr>
          <a:xfrm>
            <a:off x="12828390" y="6056216"/>
            <a:ext cx="15276195" cy="29891567"/>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78476" y="12618720"/>
            <a:ext cx="9732287" cy="23377740"/>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72144C41-DF21-4643-A362-DA92133C8F93}" type="datetimeFigureOut">
              <a:rPr lang="en-IN" smtClean="0"/>
              <a:t>02-04-2020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410157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04160"/>
            <a:ext cx="9732287" cy="9814560"/>
          </a:xfrm>
        </p:spPr>
        <p:txBody>
          <a:bodyPr anchor="b"/>
          <a:lstStyle>
            <a:lvl1pPr>
              <a:defRPr sz="10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28390" y="6056216"/>
            <a:ext cx="15276195" cy="29891567"/>
          </a:xfrm>
        </p:spPr>
        <p:txBody>
          <a:bodyPr anchor="t"/>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r>
              <a:rPr lang="en-US"/>
              <a:t>Click icon to add picture</a:t>
            </a:r>
            <a:endParaRPr lang="en-US" dirty="0"/>
          </a:p>
        </p:txBody>
      </p:sp>
      <p:sp>
        <p:nvSpPr>
          <p:cNvPr id="4" name="Text Placeholder 3"/>
          <p:cNvSpPr>
            <a:spLocks noGrp="1"/>
          </p:cNvSpPr>
          <p:nvPr>
            <p:ph type="body" sz="half" idx="2"/>
          </p:nvPr>
        </p:nvSpPr>
        <p:spPr>
          <a:xfrm>
            <a:off x="2078476" y="12618720"/>
            <a:ext cx="9732287" cy="23377740"/>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72144C41-DF21-4643-A362-DA92133C8F93}" type="datetimeFigureOut">
              <a:rPr lang="en-IN" smtClean="0"/>
              <a:t>02-04-2020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5B9C7-B794-4841-A72C-9B0BC324FB4E}" type="slidenum">
              <a:rPr lang="en-IN" smtClean="0"/>
              <a:t>‹#›</a:t>
            </a:fld>
            <a:endParaRPr lang="en-IN"/>
          </a:p>
        </p:txBody>
      </p:sp>
    </p:spTree>
    <p:extLst>
      <p:ext uri="{BB962C8B-B14F-4D97-AF65-F5344CB8AC3E}">
        <p14:creationId xmlns:p14="http://schemas.microsoft.com/office/powerpoint/2010/main" val="333734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4545" y="2239442"/>
            <a:ext cx="26026110" cy="81301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4545" y="11197167"/>
            <a:ext cx="26026110" cy="266882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4545" y="38985623"/>
            <a:ext cx="6789420" cy="2239433"/>
          </a:xfrm>
          <a:prstGeom prst="rect">
            <a:avLst/>
          </a:prstGeom>
        </p:spPr>
        <p:txBody>
          <a:bodyPr vert="horz" lIns="91440" tIns="45720" rIns="91440" bIns="45720" rtlCol="0" anchor="ctr"/>
          <a:lstStyle>
            <a:lvl1pPr algn="l">
              <a:defRPr sz="3960">
                <a:solidFill>
                  <a:schemeClr val="tx1">
                    <a:tint val="75000"/>
                  </a:schemeClr>
                </a:solidFill>
              </a:defRPr>
            </a:lvl1pPr>
          </a:lstStyle>
          <a:p>
            <a:fld id="{72144C41-DF21-4643-A362-DA92133C8F93}" type="datetimeFigureOut">
              <a:rPr lang="en-IN" smtClean="0"/>
              <a:t>02-04-2020</a:t>
            </a:fld>
            <a:endParaRPr lang="en-IN"/>
          </a:p>
        </p:txBody>
      </p:sp>
      <p:sp>
        <p:nvSpPr>
          <p:cNvPr id="5" name="Footer Placeholder 4"/>
          <p:cNvSpPr>
            <a:spLocks noGrp="1"/>
          </p:cNvSpPr>
          <p:nvPr>
            <p:ph type="ftr" sz="quarter" idx="3"/>
          </p:nvPr>
        </p:nvSpPr>
        <p:spPr>
          <a:xfrm>
            <a:off x="9995535" y="38985623"/>
            <a:ext cx="10184130" cy="2239433"/>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11235" y="38985623"/>
            <a:ext cx="6789420" cy="2239433"/>
          </a:xfrm>
          <a:prstGeom prst="rect">
            <a:avLst/>
          </a:prstGeom>
        </p:spPr>
        <p:txBody>
          <a:bodyPr vert="horz" lIns="91440" tIns="45720" rIns="91440" bIns="45720" rtlCol="0" anchor="ctr"/>
          <a:lstStyle>
            <a:lvl1pPr algn="r">
              <a:defRPr sz="3960">
                <a:solidFill>
                  <a:schemeClr val="tx1">
                    <a:tint val="75000"/>
                  </a:schemeClr>
                </a:solidFill>
              </a:defRPr>
            </a:lvl1pPr>
          </a:lstStyle>
          <a:p>
            <a:fld id="{B6C5B9C7-B794-4841-A72C-9B0BC324FB4E}" type="slidenum">
              <a:rPr lang="en-IN" smtClean="0"/>
              <a:t>‹#›</a:t>
            </a:fld>
            <a:endParaRPr lang="en-IN"/>
          </a:p>
        </p:txBody>
      </p:sp>
    </p:spTree>
    <p:extLst>
      <p:ext uri="{BB962C8B-B14F-4D97-AF65-F5344CB8AC3E}">
        <p14:creationId xmlns:p14="http://schemas.microsoft.com/office/powerpoint/2010/main" val="1225921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fif"/><Relationship Id="rId13" Type="http://schemas.openxmlformats.org/officeDocument/2006/relationships/image" Target="../media/image12.jfif"/><Relationship Id="rId3" Type="http://schemas.openxmlformats.org/officeDocument/2006/relationships/image" Target="../media/image2.jfif"/><Relationship Id="rId7" Type="http://schemas.openxmlformats.org/officeDocument/2006/relationships/image" Target="../media/image6.jfif"/><Relationship Id="rId12" Type="http://schemas.openxmlformats.org/officeDocument/2006/relationships/image" Target="../media/image11.jfi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fif"/><Relationship Id="rId11" Type="http://schemas.openxmlformats.org/officeDocument/2006/relationships/image" Target="../media/image10.jfif"/><Relationship Id="rId5" Type="http://schemas.openxmlformats.org/officeDocument/2006/relationships/image" Target="../media/image4.png"/><Relationship Id="rId15" Type="http://schemas.openxmlformats.org/officeDocument/2006/relationships/image" Target="../media/image14.jfif"/><Relationship Id="rId10" Type="http://schemas.openxmlformats.org/officeDocument/2006/relationships/image" Target="../media/image9.jfif"/><Relationship Id="rId4" Type="http://schemas.openxmlformats.org/officeDocument/2006/relationships/image" Target="../media/image3.jfif"/><Relationship Id="rId9" Type="http://schemas.openxmlformats.org/officeDocument/2006/relationships/image" Target="../media/image8.jfif"/><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B92882-1384-4797-8E6D-2737EBD1CBEE}"/>
              </a:ext>
            </a:extLst>
          </p:cNvPr>
          <p:cNvSpPr/>
          <p:nvPr/>
        </p:nvSpPr>
        <p:spPr>
          <a:xfrm>
            <a:off x="0" y="0"/>
            <a:ext cx="30175200" cy="469392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800" dirty="0"/>
              <a:t>Market Basket Analysis</a:t>
            </a:r>
          </a:p>
        </p:txBody>
      </p:sp>
      <p:sp>
        <p:nvSpPr>
          <p:cNvPr id="7" name="Rectangle 6">
            <a:extLst>
              <a:ext uri="{FF2B5EF4-FFF2-40B4-BE49-F238E27FC236}">
                <a16:creationId xmlns:a16="http://schemas.microsoft.com/office/drawing/2014/main" id="{00A37C9F-D7D0-4AE2-97EF-DA6B77B5E196}"/>
              </a:ext>
            </a:extLst>
          </p:cNvPr>
          <p:cNvSpPr/>
          <p:nvPr/>
        </p:nvSpPr>
        <p:spPr>
          <a:xfrm>
            <a:off x="22677120" y="27826319"/>
            <a:ext cx="7193280" cy="1368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800" dirty="0"/>
          </a:p>
          <a:p>
            <a:pPr algn="ctr"/>
            <a:r>
              <a:rPr lang="en-IN" sz="8800" dirty="0"/>
              <a:t>Made By:</a:t>
            </a:r>
          </a:p>
          <a:p>
            <a:pPr algn="ctr"/>
            <a:endParaRPr lang="en-IN" sz="8800" dirty="0"/>
          </a:p>
          <a:p>
            <a:pPr algn="ctr"/>
            <a:r>
              <a:rPr lang="en-IN" sz="8800" dirty="0"/>
              <a:t>Rajat Mishra</a:t>
            </a:r>
          </a:p>
          <a:p>
            <a:pPr algn="ctr"/>
            <a:r>
              <a:rPr lang="en-IN" sz="8800" dirty="0"/>
              <a:t>(R177219141)</a:t>
            </a:r>
          </a:p>
          <a:p>
            <a:pPr algn="ctr"/>
            <a:endParaRPr lang="en-IN" sz="8800" dirty="0"/>
          </a:p>
          <a:p>
            <a:pPr algn="ctr"/>
            <a:r>
              <a:rPr lang="en-IN" sz="8800" dirty="0"/>
              <a:t>Rohan Nyati</a:t>
            </a:r>
          </a:p>
          <a:p>
            <a:pPr algn="ctr"/>
            <a:r>
              <a:rPr lang="en-IN" sz="8800" dirty="0"/>
              <a:t>(R177219148)</a:t>
            </a:r>
          </a:p>
          <a:p>
            <a:pPr algn="ctr"/>
            <a:r>
              <a:rPr lang="en-IN" sz="8800" dirty="0"/>
              <a:t>AI&amp;ML BATCH-5</a:t>
            </a:r>
          </a:p>
          <a:p>
            <a:pPr algn="ctr"/>
            <a:endParaRPr lang="en-IN" sz="8800" dirty="0"/>
          </a:p>
          <a:p>
            <a:pPr algn="ctr"/>
            <a:endParaRPr lang="en-IN" sz="8800" dirty="0"/>
          </a:p>
        </p:txBody>
      </p:sp>
      <p:sp>
        <p:nvSpPr>
          <p:cNvPr id="8" name="Rectangle 7">
            <a:extLst>
              <a:ext uri="{FF2B5EF4-FFF2-40B4-BE49-F238E27FC236}">
                <a16:creationId xmlns:a16="http://schemas.microsoft.com/office/drawing/2014/main" id="{B93C1808-872E-4A73-8CB3-6385DC5856D6}"/>
              </a:ext>
            </a:extLst>
          </p:cNvPr>
          <p:cNvSpPr/>
          <p:nvPr/>
        </p:nvSpPr>
        <p:spPr>
          <a:xfrm>
            <a:off x="22707600" y="5273040"/>
            <a:ext cx="7254240" cy="22189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E59CFA0-2DC9-4A62-A083-CC14B8429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552" y="30540960"/>
            <a:ext cx="6162164" cy="3291840"/>
          </a:xfrm>
          <a:prstGeom prst="rect">
            <a:avLst/>
          </a:prstGeom>
        </p:spPr>
      </p:pic>
      <p:pic>
        <p:nvPicPr>
          <p:cNvPr id="12" name="Picture 11">
            <a:extLst>
              <a:ext uri="{FF2B5EF4-FFF2-40B4-BE49-F238E27FC236}">
                <a16:creationId xmlns:a16="http://schemas.microsoft.com/office/drawing/2014/main" id="{AB1B2001-F1C3-44FE-B673-9870E1EF8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7255" y="27826319"/>
            <a:ext cx="2060279" cy="2217419"/>
          </a:xfrm>
          <a:prstGeom prst="rect">
            <a:avLst/>
          </a:prstGeom>
          <a:ln>
            <a:noFill/>
          </a:ln>
          <a:effectLst>
            <a:softEdge rad="112500"/>
          </a:effectLst>
        </p:spPr>
      </p:pic>
      <p:pic>
        <p:nvPicPr>
          <p:cNvPr id="14" name="Picture 13">
            <a:extLst>
              <a:ext uri="{FF2B5EF4-FFF2-40B4-BE49-F238E27FC236}">
                <a16:creationId xmlns:a16="http://schemas.microsoft.com/office/drawing/2014/main" id="{A7CAC231-5A12-4900-A461-D883625A6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006" y="32032560"/>
            <a:ext cx="2051114" cy="2217420"/>
          </a:xfrm>
          <a:prstGeom prst="rect">
            <a:avLst/>
          </a:prstGeom>
        </p:spPr>
      </p:pic>
      <p:pic>
        <p:nvPicPr>
          <p:cNvPr id="16" name="Picture 15">
            <a:extLst>
              <a:ext uri="{FF2B5EF4-FFF2-40B4-BE49-F238E27FC236}">
                <a16:creationId xmlns:a16="http://schemas.microsoft.com/office/drawing/2014/main" id="{C25ECD23-0704-45D2-AFDC-7EEC4D7411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88884" y="27826320"/>
            <a:ext cx="2516576" cy="2714640"/>
          </a:xfrm>
          <a:prstGeom prst="rect">
            <a:avLst/>
          </a:prstGeom>
          <a:ln>
            <a:noFill/>
          </a:ln>
          <a:effectLst>
            <a:softEdge rad="112500"/>
          </a:effectLst>
        </p:spPr>
      </p:pic>
      <p:pic>
        <p:nvPicPr>
          <p:cNvPr id="18" name="Picture 17">
            <a:extLst>
              <a:ext uri="{FF2B5EF4-FFF2-40B4-BE49-F238E27FC236}">
                <a16:creationId xmlns:a16="http://schemas.microsoft.com/office/drawing/2014/main" id="{184E12F1-8042-40BC-B36A-04224883AB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1422" y="36061860"/>
            <a:ext cx="2475698" cy="2683740"/>
          </a:xfrm>
          <a:prstGeom prst="rect">
            <a:avLst/>
          </a:prstGeom>
        </p:spPr>
      </p:pic>
      <p:pic>
        <p:nvPicPr>
          <p:cNvPr id="20" name="Picture 19">
            <a:extLst>
              <a:ext uri="{FF2B5EF4-FFF2-40B4-BE49-F238E27FC236}">
                <a16:creationId xmlns:a16="http://schemas.microsoft.com/office/drawing/2014/main" id="{74164136-7D69-44E1-8FB6-8572D55EF5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5104265" y="31325397"/>
            <a:ext cx="2918460" cy="3134642"/>
          </a:xfrm>
          <a:prstGeom prst="rect">
            <a:avLst/>
          </a:prstGeom>
        </p:spPr>
      </p:pic>
      <p:pic>
        <p:nvPicPr>
          <p:cNvPr id="22" name="Picture 21">
            <a:extLst>
              <a:ext uri="{FF2B5EF4-FFF2-40B4-BE49-F238E27FC236}">
                <a16:creationId xmlns:a16="http://schemas.microsoft.com/office/drawing/2014/main" id="{54546153-AB22-45C2-A911-F37EDF6BE0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01925" y="35404440"/>
            <a:ext cx="2487930" cy="2683740"/>
          </a:xfrm>
          <a:prstGeom prst="rect">
            <a:avLst/>
          </a:prstGeom>
        </p:spPr>
      </p:pic>
      <p:cxnSp>
        <p:nvCxnSpPr>
          <p:cNvPr id="26" name="Straight Arrow Connector 25">
            <a:extLst>
              <a:ext uri="{FF2B5EF4-FFF2-40B4-BE49-F238E27FC236}">
                <a16:creationId xmlns:a16="http://schemas.microsoft.com/office/drawing/2014/main" id="{4CC6E22F-2E2C-4BAD-8DD3-BD6992740D21}"/>
              </a:ext>
            </a:extLst>
          </p:cNvPr>
          <p:cNvCxnSpPr/>
          <p:nvPr/>
        </p:nvCxnSpPr>
        <p:spPr>
          <a:xfrm>
            <a:off x="11247120" y="29077920"/>
            <a:ext cx="3840480" cy="698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F45E60F-B0ED-45F3-ADE6-C69E1CCF0FB3}"/>
              </a:ext>
            </a:extLst>
          </p:cNvPr>
          <p:cNvCxnSpPr/>
          <p:nvPr/>
        </p:nvCxnSpPr>
        <p:spPr>
          <a:xfrm>
            <a:off x="11399520" y="28935028"/>
            <a:ext cx="323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43EAC2-D6BC-4EDF-BD12-DEF08E7A6BB1}"/>
              </a:ext>
            </a:extLst>
          </p:cNvPr>
          <p:cNvCxnSpPr/>
          <p:nvPr/>
        </p:nvCxnSpPr>
        <p:spPr>
          <a:xfrm flipV="1">
            <a:off x="11887200" y="30043738"/>
            <a:ext cx="2743200" cy="309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89C50C0-642C-46AC-B784-26B8EAAD9B03}"/>
              </a:ext>
            </a:extLst>
          </p:cNvPr>
          <p:cNvCxnSpPr/>
          <p:nvPr/>
        </p:nvCxnSpPr>
        <p:spPr>
          <a:xfrm>
            <a:off x="11887200" y="33141270"/>
            <a:ext cx="3200400" cy="4262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41368486-9816-400C-9B24-12DF74FF09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56159" y="38758740"/>
            <a:ext cx="2516576" cy="2516576"/>
          </a:xfrm>
          <a:prstGeom prst="rect">
            <a:avLst/>
          </a:prstGeom>
        </p:spPr>
      </p:pic>
      <p:cxnSp>
        <p:nvCxnSpPr>
          <p:cNvPr id="36" name="Straight Arrow Connector 35">
            <a:extLst>
              <a:ext uri="{FF2B5EF4-FFF2-40B4-BE49-F238E27FC236}">
                <a16:creationId xmlns:a16="http://schemas.microsoft.com/office/drawing/2014/main" id="{35BB1409-849C-428E-84F0-F37CC1EB831E}"/>
              </a:ext>
            </a:extLst>
          </p:cNvPr>
          <p:cNvCxnSpPr/>
          <p:nvPr/>
        </p:nvCxnSpPr>
        <p:spPr>
          <a:xfrm>
            <a:off x="11887200" y="36746310"/>
            <a:ext cx="3200400" cy="327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4B98A4A-5034-47A2-85AB-4FF26DAD326F}"/>
              </a:ext>
            </a:extLst>
          </p:cNvPr>
          <p:cNvSpPr/>
          <p:nvPr/>
        </p:nvSpPr>
        <p:spPr>
          <a:xfrm>
            <a:off x="1372552" y="22555200"/>
            <a:ext cx="10514648" cy="4907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t>Analysis shows that 90% of people who purchased product A also bought product B.</a:t>
            </a:r>
          </a:p>
        </p:txBody>
      </p:sp>
      <p:sp>
        <p:nvSpPr>
          <p:cNvPr id="38" name="Rectangle: Rounded Corners 37">
            <a:extLst>
              <a:ext uri="{FF2B5EF4-FFF2-40B4-BE49-F238E27FC236}">
                <a16:creationId xmlns:a16="http://schemas.microsoft.com/office/drawing/2014/main" id="{FA94F729-0CC3-44FC-84EF-D50081EADE26}"/>
              </a:ext>
            </a:extLst>
          </p:cNvPr>
          <p:cNvSpPr/>
          <p:nvPr/>
        </p:nvSpPr>
        <p:spPr>
          <a:xfrm>
            <a:off x="24140160" y="8595360"/>
            <a:ext cx="4693920" cy="32918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a:t>Advantages</a:t>
            </a:r>
          </a:p>
        </p:txBody>
      </p:sp>
      <p:pic>
        <p:nvPicPr>
          <p:cNvPr id="40" name="Picture 39">
            <a:extLst>
              <a:ext uri="{FF2B5EF4-FFF2-40B4-BE49-F238E27FC236}">
                <a16:creationId xmlns:a16="http://schemas.microsoft.com/office/drawing/2014/main" id="{6B72C1A3-959A-4181-BA9C-EA3711A2ECC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693787" y="13772906"/>
            <a:ext cx="5586665" cy="4974427"/>
          </a:xfrm>
          <a:prstGeom prst="rect">
            <a:avLst/>
          </a:prstGeom>
        </p:spPr>
      </p:pic>
      <p:pic>
        <p:nvPicPr>
          <p:cNvPr id="42" name="Picture 41">
            <a:extLst>
              <a:ext uri="{FF2B5EF4-FFF2-40B4-BE49-F238E27FC236}">
                <a16:creationId xmlns:a16="http://schemas.microsoft.com/office/drawing/2014/main" id="{2B788A99-3567-44E9-8A01-1F22FCB2C6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693787" y="19942002"/>
            <a:ext cx="5529263" cy="4974427"/>
          </a:xfrm>
          <a:prstGeom prst="rect">
            <a:avLst/>
          </a:prstGeom>
        </p:spPr>
      </p:pic>
      <p:sp>
        <p:nvSpPr>
          <p:cNvPr id="43" name="Oval 42">
            <a:extLst>
              <a:ext uri="{FF2B5EF4-FFF2-40B4-BE49-F238E27FC236}">
                <a16:creationId xmlns:a16="http://schemas.microsoft.com/office/drawing/2014/main" id="{A9E310FB-5B08-461B-AEEC-C0B86DF8DE44}"/>
              </a:ext>
            </a:extLst>
          </p:cNvPr>
          <p:cNvSpPr/>
          <p:nvPr/>
        </p:nvSpPr>
        <p:spPr>
          <a:xfrm>
            <a:off x="11116574" y="7948110"/>
            <a:ext cx="11414703" cy="3615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800" dirty="0"/>
              <a:t>Association rule mining</a:t>
            </a:r>
          </a:p>
        </p:txBody>
      </p:sp>
      <p:sp>
        <p:nvSpPr>
          <p:cNvPr id="48" name="Flowchart: Process 47">
            <a:extLst>
              <a:ext uri="{FF2B5EF4-FFF2-40B4-BE49-F238E27FC236}">
                <a16:creationId xmlns:a16="http://schemas.microsoft.com/office/drawing/2014/main" id="{476B560E-C20C-4485-BD14-E4D0D6F2BA68}"/>
              </a:ext>
            </a:extLst>
          </p:cNvPr>
          <p:cNvSpPr/>
          <p:nvPr/>
        </p:nvSpPr>
        <p:spPr>
          <a:xfrm>
            <a:off x="12283916" y="5454441"/>
            <a:ext cx="10026968" cy="21142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t>Algorithm Used</a:t>
            </a:r>
          </a:p>
        </p:txBody>
      </p:sp>
      <p:pic>
        <p:nvPicPr>
          <p:cNvPr id="57" name="Picture 56">
            <a:extLst>
              <a:ext uri="{FF2B5EF4-FFF2-40B4-BE49-F238E27FC236}">
                <a16:creationId xmlns:a16="http://schemas.microsoft.com/office/drawing/2014/main" id="{A7CA933E-D9CA-4B99-8E08-FAD59FF45D3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78989" y="14395225"/>
            <a:ext cx="8668370" cy="5768406"/>
          </a:xfrm>
          <a:prstGeom prst="rect">
            <a:avLst/>
          </a:prstGeom>
        </p:spPr>
      </p:pic>
      <p:sp>
        <p:nvSpPr>
          <p:cNvPr id="58" name="Oval 57">
            <a:extLst>
              <a:ext uri="{FF2B5EF4-FFF2-40B4-BE49-F238E27FC236}">
                <a16:creationId xmlns:a16="http://schemas.microsoft.com/office/drawing/2014/main" id="{BBC8EF9A-353F-4E8E-B449-09D260D2401A}"/>
              </a:ext>
            </a:extLst>
          </p:cNvPr>
          <p:cNvSpPr/>
          <p:nvPr/>
        </p:nvSpPr>
        <p:spPr>
          <a:xfrm>
            <a:off x="11177534" y="12557760"/>
            <a:ext cx="11414703" cy="1164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t>Knowing which groups are inclined towards which set of items gives these shops the freedom to adjust the store layout and the store catalog to place the optimally concerning one another.</a:t>
            </a:r>
            <a:endParaRPr lang="en-IN" sz="6000"/>
          </a:p>
        </p:txBody>
      </p:sp>
      <p:pic>
        <p:nvPicPr>
          <p:cNvPr id="60" name="Picture 59">
            <a:extLst>
              <a:ext uri="{FF2B5EF4-FFF2-40B4-BE49-F238E27FC236}">
                <a16:creationId xmlns:a16="http://schemas.microsoft.com/office/drawing/2014/main" id="{CE9BA587-0DFD-4B8A-B535-DDF4F01BB27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37100"/>
            <a:ext cx="7088387" cy="4556820"/>
          </a:xfrm>
          <a:prstGeom prst="rect">
            <a:avLst/>
          </a:prstGeom>
          <a:ln>
            <a:noFill/>
          </a:ln>
          <a:effectLst>
            <a:softEdge rad="112500"/>
          </a:effectLst>
        </p:spPr>
      </p:pic>
      <p:pic>
        <p:nvPicPr>
          <p:cNvPr id="3" name="Picture 2">
            <a:extLst>
              <a:ext uri="{FF2B5EF4-FFF2-40B4-BE49-F238E27FC236}">
                <a16:creationId xmlns:a16="http://schemas.microsoft.com/office/drawing/2014/main" id="{9978C698-582D-4BC0-AA77-5DCEA04B3C7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831020"/>
            <a:ext cx="4209482" cy="4209482"/>
          </a:xfrm>
          <a:prstGeom prst="rect">
            <a:avLst/>
          </a:prstGeom>
          <a:ln>
            <a:noFill/>
          </a:ln>
          <a:effectLst>
            <a:softEdge rad="112500"/>
          </a:effectLst>
        </p:spPr>
      </p:pic>
      <p:pic>
        <p:nvPicPr>
          <p:cNvPr id="6" name="Picture 5">
            <a:extLst>
              <a:ext uri="{FF2B5EF4-FFF2-40B4-BE49-F238E27FC236}">
                <a16:creationId xmlns:a16="http://schemas.microsoft.com/office/drawing/2014/main" id="{0BFDB991-F263-4B6C-A31D-22E362FA8DB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45262" y="6682742"/>
            <a:ext cx="5705565" cy="5705565"/>
          </a:xfrm>
          <a:prstGeom prst="rect">
            <a:avLst/>
          </a:prstGeom>
          <a:ln>
            <a:noFill/>
          </a:ln>
          <a:effectLst>
            <a:softEdge rad="112500"/>
          </a:effectLst>
        </p:spPr>
      </p:pic>
    </p:spTree>
    <p:extLst>
      <p:ext uri="{BB962C8B-B14F-4D97-AF65-F5344CB8AC3E}">
        <p14:creationId xmlns:p14="http://schemas.microsoft.com/office/powerpoint/2010/main" val="26990477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74</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6</cp:revision>
  <dcterms:created xsi:type="dcterms:W3CDTF">2020-04-02T16:54:40Z</dcterms:created>
  <dcterms:modified xsi:type="dcterms:W3CDTF">2020-04-02T17:50:12Z</dcterms:modified>
</cp:coreProperties>
</file>