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CC6D3D8-69F3-4B47-9574-96E73CD350B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3616AB81-30F0-4F0F-8411-E2712C8D57A2}"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384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40"/>
        <p:cNvGrpSpPr/>
        <p:nvPr/>
      </p:nvGrpSpPr>
      <p:grpSpPr>
        <a:xfrm>
          <a:off x="0" y="0"/>
          <a:ext cx="0" cy="0"/>
          <a:chOff x="0" y="0"/>
          <a:chExt cx="0" cy="0"/>
        </a:xfrm>
      </p:grpSpPr>
      <p:sp>
        <p:nvSpPr>
          <p:cNvPr id="41" name="Google Shape;41;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2" name="Google Shape;42;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g1012ea42742_2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012ea42742_2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2" name="Google Shape;112;g1012ea42742_2_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gcb7bcd8147_2_2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b7bcd8147_2_24: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gcb7bcd8147_2_24: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gcb7bcd8147_2_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cb7bcd8147_2_12: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9" name="Google Shape;129;gcb7bcd8147_2_12: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gfa8abcef05_1_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fa8abcef05_1_9: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8" name="Google Shape;158;gfa8abcef05_1_9: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gf02f159c20_2_3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02f159c20_2_3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4" name="Google Shape;164;gf02f159c20_2_3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gfa8abcef05_2_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fa8abcef05_2_6: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1" name="Google Shape;171;gfa8abcef05_2_6: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 name="Shape 189"/>
        <p:cNvGrpSpPr/>
        <p:nvPr/>
      </p:nvGrpSpPr>
      <p:grpSpPr>
        <a:xfrm>
          <a:off x="0" y="0"/>
          <a:ext cx="0" cy="0"/>
          <a:chOff x="0" y="0"/>
          <a:chExt cx="0" cy="0"/>
        </a:xfrm>
      </p:grpSpPr>
      <p:sp>
        <p:nvSpPr>
          <p:cNvPr id="190" name="Google Shape;190;g108645f7add_0_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08645f7add_0_2: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2" name="Google Shape;192;g108645f7add_0_2: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6" name="Shape 196"/>
        <p:cNvGrpSpPr/>
        <p:nvPr/>
      </p:nvGrpSpPr>
      <p:grpSpPr>
        <a:xfrm>
          <a:off x="0" y="0"/>
          <a:ext cx="0" cy="0"/>
          <a:chOff x="0" y="0"/>
          <a:chExt cx="0" cy="0"/>
        </a:xfrm>
      </p:grpSpPr>
      <p:sp>
        <p:nvSpPr>
          <p:cNvPr id="197" name="Google Shape;197;g108645f7add_0_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08645f7add_0_8: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9" name="Google Shape;199;g108645f7add_0_8: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6" name="Shape 206"/>
        <p:cNvGrpSpPr/>
        <p:nvPr/>
      </p:nvGrpSpPr>
      <p:grpSpPr>
        <a:xfrm>
          <a:off x="0" y="0"/>
          <a:ext cx="0" cy="0"/>
          <a:chOff x="0" y="0"/>
          <a:chExt cx="0" cy="0"/>
        </a:xfrm>
      </p:grpSpPr>
      <p:sp>
        <p:nvSpPr>
          <p:cNvPr id="207" name="Google Shape;207;g108645f7add_0_2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08645f7add_0_2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9" name="Google Shape;209;g108645f7add_0_2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g108645f7add_0_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08645f7add_0_14: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7" name="Google Shape;217;g108645f7add_0_14: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44"/>
        <p:cNvGrpSpPr/>
        <p:nvPr/>
      </p:nvGrpSpPr>
      <p:grpSpPr>
        <a:xfrm>
          <a:off x="0" y="0"/>
          <a:ext cx="0" cy="0"/>
          <a:chOff x="0" y="0"/>
          <a:chExt cx="0" cy="0"/>
        </a:xfrm>
      </p:grpSpPr>
      <p:sp>
        <p:nvSpPr>
          <p:cNvPr id="45" name="Google Shape;45;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6" name="Google Shape;46;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1" name="Shape 221"/>
        <p:cNvGrpSpPr/>
        <p:nvPr/>
      </p:nvGrpSpPr>
      <p:grpSpPr>
        <a:xfrm>
          <a:off x="0" y="0"/>
          <a:ext cx="0" cy="0"/>
          <a:chOff x="0" y="0"/>
          <a:chExt cx="0" cy="0"/>
        </a:xfrm>
      </p:grpSpPr>
      <p:sp>
        <p:nvSpPr>
          <p:cNvPr id="222" name="Google Shape;222;gf02f159c20_2_3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f02f159c20_2_36: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4" name="Google Shape;224;gf02f159c20_2_36: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8" name="Shape 228"/>
        <p:cNvGrpSpPr/>
        <p:nvPr/>
      </p:nvGrpSpPr>
      <p:grpSpPr>
        <a:xfrm>
          <a:off x="0" y="0"/>
          <a:ext cx="0" cy="0"/>
          <a:chOff x="0" y="0"/>
          <a:chExt cx="0" cy="0"/>
        </a:xfrm>
      </p:grpSpPr>
      <p:sp>
        <p:nvSpPr>
          <p:cNvPr id="229" name="Google Shape;229;gcb7bcd8147_2_7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cb7bcd8147_2_75: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1" name="Google Shape;231;gcb7bcd8147_2_75: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6" name="Shape 236"/>
        <p:cNvGrpSpPr/>
        <p:nvPr/>
      </p:nvGrpSpPr>
      <p:grpSpPr>
        <a:xfrm>
          <a:off x="0" y="0"/>
          <a:ext cx="0" cy="0"/>
          <a:chOff x="0" y="0"/>
          <a:chExt cx="0" cy="0"/>
        </a:xfrm>
      </p:grpSpPr>
      <p:sp>
        <p:nvSpPr>
          <p:cNvPr id="237" name="Google Shape;237;gf02f159c20_2_4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02f159c20_2_42: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9" name="Google Shape;239;gf02f159c20_2_42: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3" name="Shape 243"/>
        <p:cNvGrpSpPr/>
        <p:nvPr/>
      </p:nvGrpSpPr>
      <p:grpSpPr>
        <a:xfrm>
          <a:off x="0" y="0"/>
          <a:ext cx="0" cy="0"/>
          <a:chOff x="0" y="0"/>
          <a:chExt cx="0" cy="0"/>
        </a:xfrm>
      </p:grpSpPr>
      <p:sp>
        <p:nvSpPr>
          <p:cNvPr id="244" name="Google Shape;244;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5" name="Google Shape;245;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54"/>
        <p:cNvGrpSpPr/>
        <p:nvPr/>
      </p:nvGrpSpPr>
      <p:grpSpPr>
        <a:xfrm>
          <a:off x="0" y="0"/>
          <a:ext cx="0" cy="0"/>
          <a:chOff x="0" y="0"/>
          <a:chExt cx="0" cy="0"/>
        </a:xfrm>
      </p:grpSpPr>
      <p:sp>
        <p:nvSpPr>
          <p:cNvPr id="55" name="Google Shape;55;g1009b115fdb_0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1009b115fdb_0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7" name="Google Shape;57;g1009b115fdb_0_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f02f159c20_2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f02f159c20_2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5" name="Google Shape;65;gf02f159c20_2_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69"/>
        <p:cNvGrpSpPr/>
        <p:nvPr/>
      </p:nvGrpSpPr>
      <p:grpSpPr>
        <a:xfrm>
          <a:off x="0" y="0"/>
          <a:ext cx="0" cy="0"/>
          <a:chOff x="0" y="0"/>
          <a:chExt cx="0" cy="0"/>
        </a:xfrm>
      </p:grpSpPr>
      <p:sp>
        <p:nvSpPr>
          <p:cNvPr id="70" name="Google Shape;70;gfa8abcef05_1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fa8abcef05_1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2" name="Google Shape;72;gfa8abcef05_1_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 name="Shape 77"/>
        <p:cNvGrpSpPr/>
        <p:nvPr/>
      </p:nvGrpSpPr>
      <p:grpSpPr>
        <a:xfrm>
          <a:off x="0" y="0"/>
          <a:ext cx="0" cy="0"/>
          <a:chOff x="0" y="0"/>
          <a:chExt cx="0" cy="0"/>
        </a:xfrm>
      </p:grpSpPr>
      <p:sp>
        <p:nvSpPr>
          <p:cNvPr id="78" name="Google Shape;78;gcb7bcd8147_2_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cb7bcd8147_2_6: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0" name="Google Shape;80;gcb7bcd8147_2_6: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f02f159c20_2_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02f159c20_2_5: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 name="Google Shape;89;gf02f159c20_2_5: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f02f159c20_2_1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02f159c20_2_18: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8" name="Google Shape;98;gf02f159c20_2_18: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gf02f159c20_2_2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f02f159c20_2_24: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gf02f159c20_2_24: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stretch>
            <a:fillRect/>
          </a:stretch>
        </a:blipFill>
        <a:effectLst/>
      </p:bgPr>
    </p:bg>
    <p:spTree>
      <p:nvGrpSpPr>
        <p:cNvPr id="15" name="Shape 15"/>
        <p:cNvGrpSpPr/>
        <p:nvPr/>
      </p:nvGrpSpPr>
      <p:grpSpPr>
        <a:xfrm>
          <a:off x="0" y="0"/>
          <a:ext cx="0" cy="0"/>
          <a:chOff x="0" y="0"/>
          <a:chExt cx="0" cy="0"/>
        </a:xfrm>
      </p:grpSpPr>
      <p:sp>
        <p:nvSpPr>
          <p:cNvPr id="16" name="Google Shape;16;p2"/>
          <p:cNvSpPr txBox="1"/>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Custom Layout">
  <p:cSld name="1_Custom Layout">
    <p:bg>
      <p:bgPr>
        <a:blipFill>
          <a:blip r:embed="rId2"/>
          <a:stretch>
            <a:fillRect/>
          </a:stretch>
        </a:blipFill>
        <a:effectLst/>
      </p:bgPr>
    </p:bg>
    <p:spTree>
      <p:nvGrpSpPr>
        <p:cNvPr id="19" name="Shape 19"/>
        <p:cNvGrpSpPr/>
        <p:nvPr/>
      </p:nvGrpSpPr>
      <p:grpSpPr>
        <a:xfrm>
          <a:off x="0" y="0"/>
          <a:ext cx="0" cy="0"/>
          <a:chOff x="0" y="0"/>
          <a:chExt cx="0" cy="0"/>
        </a:xfrm>
      </p:grpSpPr>
      <p:sp>
        <p:nvSpPr>
          <p:cNvPr id="20" name="Google Shape;20;p3"/>
          <p:cNvSpPr txBox="1"/>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23" name="Google Shape;23;p3"/>
          <p:cNvSpPr txBox="1"/>
          <p:nvPr>
            <p:ph type="title"/>
          </p:nvPr>
        </p:nvSpPr>
        <p:spPr>
          <a:xfrm>
            <a:off x="0" y="2275826"/>
            <a:ext cx="12192000" cy="56491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595959"/>
              </a:buClr>
              <a:buSzPts val="3600"/>
              <a:buFont typeface="Calibri" panose="020F0502020204030204"/>
              <a:buNone/>
              <a:defRPr sz="3600" b="0">
                <a:solidFill>
                  <a:srgbClr val="595959"/>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24" name="Shape 24"/>
        <p:cNvGrpSpPr/>
        <p:nvPr/>
      </p:nvGrpSpPr>
      <p:grpSpPr>
        <a:xfrm>
          <a:off x="0" y="0"/>
          <a:ext cx="0" cy="0"/>
          <a:chOff x="0" y="0"/>
          <a:chExt cx="0" cy="0"/>
        </a:xfrm>
      </p:grpSpPr>
      <p:sp>
        <p:nvSpPr>
          <p:cNvPr id="25" name="Google Shape;25;p4"/>
          <p:cNvSpPr txBox="1"/>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28" name="Google Shape;28;p4"/>
          <p:cNvSpPr txBox="1"/>
          <p:nvPr>
            <p:ph type="title"/>
          </p:nvPr>
        </p:nvSpPr>
        <p:spPr>
          <a:xfrm>
            <a:off x="762000" y="427039"/>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type="body" idx="1"/>
          </p:nvPr>
        </p:nvSpPr>
        <p:spPr>
          <a:xfrm>
            <a:off x="762000" y="1752601"/>
            <a:ext cx="10972800" cy="452596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30" name="Google Shape;30;p4"/>
          <p:cNvSpPr txBox="1"/>
          <p:nvPr/>
        </p:nvSpPr>
        <p:spPr>
          <a:xfrm>
            <a:off x="8890000" y="6508752"/>
            <a:ext cx="28448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stretch>
            <a:fillRect/>
          </a:stretch>
        </a:blipFill>
        <a:effectLst/>
      </p:bgPr>
    </p:bg>
    <p:spTree>
      <p:nvGrpSpPr>
        <p:cNvPr id="31" name="Shape 31"/>
        <p:cNvGrpSpPr/>
        <p:nvPr/>
      </p:nvGrpSpPr>
      <p:grpSpPr>
        <a:xfrm>
          <a:off x="0" y="0"/>
          <a:ext cx="0" cy="0"/>
          <a:chOff x="0" y="0"/>
          <a:chExt cx="0" cy="0"/>
        </a:xfrm>
      </p:grpSpPr>
      <p:sp>
        <p:nvSpPr>
          <p:cNvPr id="32" name="Google Shape;32;p5"/>
          <p:cNvSpPr txBox="1"/>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Custom Layout">
  <p:cSld name="3_Custom Layout">
    <p:bg>
      <p:bgPr>
        <a:blipFill>
          <a:blip r:embed="rId2"/>
          <a:stretch>
            <a:fillRect/>
          </a:stretch>
        </a:blipFill>
        <a:effectLst/>
      </p:bgPr>
    </p:bg>
    <p:spTree>
      <p:nvGrpSpPr>
        <p:cNvPr id="35" name="Shape 35"/>
        <p:cNvGrpSpPr/>
        <p:nvPr/>
      </p:nvGrpSpPr>
      <p:grpSpPr>
        <a:xfrm>
          <a:off x="0" y="0"/>
          <a:ext cx="0" cy="0"/>
          <a:chOff x="0" y="0"/>
          <a:chExt cx="0" cy="0"/>
        </a:xfrm>
      </p:grpSpPr>
      <p:sp>
        <p:nvSpPr>
          <p:cNvPr id="36" name="Google Shape;36;p6"/>
          <p:cNvSpPr txBox="1"/>
          <p:nvPr>
            <p:ph type="title"/>
          </p:nvPr>
        </p:nvSpPr>
        <p:spPr>
          <a:xfrm>
            <a:off x="0" y="2275826"/>
            <a:ext cx="12192000" cy="56491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595959"/>
              </a:buClr>
              <a:buSzPts val="3600"/>
              <a:buFont typeface="Calibri" panose="020F0502020204030204"/>
              <a:buNone/>
              <a:defRPr sz="3600" b="0">
                <a:solidFill>
                  <a:srgbClr val="595959"/>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4.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stretch>
            <a:fillRect/>
          </a:stretch>
        </a:blipFill>
        <a:effectLst/>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600" y="274639"/>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
          <p:cNvSpPr txBox="1"/>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
          <p:cNvSpPr txBox="1"/>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
          <p:cNvSpPr txBox="1"/>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hyperlink" Target="https://miro.medium.com/max/1400/1*rw8IUza1dbffBhiA4i0GNQ.png" TargetMode="Externa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3.xml"/><Relationship Id="rId3" Type="http://schemas.openxmlformats.org/officeDocument/2006/relationships/hyperlink" Target="https://github.com/Rajkuhar/minor" TargetMode="External"/><Relationship Id="rId2" Type="http://schemas.openxmlformats.org/officeDocument/2006/relationships/hyperlink" Target="http://cake.fiu.edu/Publications/Aaron+al-14-DK.Dynamic_Incremental_K-means_Clustering_IEEE-downloaded.pdf" TargetMode="External"/><Relationship Id="rId1" Type="http://schemas.openxmlformats.org/officeDocument/2006/relationships/hyperlink" Target="https://www.researchgate.net/publication/271616608_A_Clustering_Method_Based_on_K-Means_Algorithm/link/57da70fc08aeea1959316130/download"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hyperlink" Target="https://editor.analyticsvidhya.com/uploads/56854k%20means%20clustering.png" TargetMode="Externa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hyperlink" Target="https://www.statology.org/wp-content/uploads/2021/02/twostage_cluster1.png" TargetMode="Externa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3" name="Shape 4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762000" y="427046"/>
            <a:ext cx="10972800" cy="6981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endParaRPr sz="3600" b="1">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Clr>
                <a:schemeClr val="dk1"/>
              </a:buClr>
              <a:buSzPct val="31000"/>
              <a:buFont typeface="Arial" panose="020B0604020202020204"/>
              <a:buNone/>
            </a:pPr>
            <a:r>
              <a:rPr lang="en-US" sz="3600" b="1">
                <a:latin typeface="Times New Roman" panose="02020603050405020304"/>
                <a:ea typeface="Times New Roman" panose="02020603050405020304"/>
                <a:cs typeface="Times New Roman" panose="02020603050405020304"/>
                <a:sym typeface="Times New Roman" panose="02020603050405020304"/>
              </a:rPr>
              <a:t>Characteristic of Data</a:t>
            </a:r>
            <a:endParaRPr sz="3600" b="1">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p>
        </p:txBody>
      </p:sp>
      <p:graphicFrame>
        <p:nvGraphicFramePr>
          <p:cNvPr id="115" name="Google Shape;115;p16"/>
          <p:cNvGraphicFramePr/>
          <p:nvPr/>
        </p:nvGraphicFramePr>
        <p:xfrm>
          <a:off x="2667000" y="1400020"/>
          <a:ext cx="6858000" cy="3000000"/>
        </p:xfrm>
        <a:graphic>
          <a:graphicData uri="http://schemas.openxmlformats.org/drawingml/2006/table">
            <a:tbl>
              <a:tblPr>
                <a:noFill/>
                <a:tableStyleId>{CCC6D3D8-69F3-4B47-9574-96E73CD350B6}</a:tableStyleId>
              </a:tblPr>
              <a:tblGrid>
                <a:gridCol w="1714500"/>
                <a:gridCol w="1714500"/>
                <a:gridCol w="1714500"/>
                <a:gridCol w="1714500"/>
              </a:tblGrid>
              <a:tr h="379325">
                <a:tc>
                  <a:txBody>
                    <a:bodyPr/>
                    <a:lstStyle/>
                    <a:p>
                      <a:pPr marL="0" lvl="0" indent="0" algn="l" rtl="0">
                        <a:spcBef>
                          <a:spcPts val="0"/>
                        </a:spcBef>
                        <a:spcAft>
                          <a:spcPts val="0"/>
                        </a:spcAft>
                        <a:buNone/>
                      </a:pPr>
                      <a:r>
                        <a:rPr lang="en-US"/>
                        <a:t>S.No</a:t>
                      </a:r>
                      <a:endParaRPr lang="en-US"/>
                    </a:p>
                  </a:txBody>
                  <a:tcPr marL="91425" marR="91425" marT="91425" marB="91425"/>
                </a:tc>
                <a:tc>
                  <a:txBody>
                    <a:bodyPr/>
                    <a:lstStyle/>
                    <a:p>
                      <a:pPr marL="0" lvl="0" indent="0" algn="l" rtl="0">
                        <a:spcBef>
                          <a:spcPts val="0"/>
                        </a:spcBef>
                        <a:spcAft>
                          <a:spcPts val="0"/>
                        </a:spcAft>
                        <a:buNone/>
                      </a:pPr>
                      <a:r>
                        <a:rPr lang="en-US"/>
                        <a:t>Columns</a:t>
                      </a:r>
                      <a:endParaRPr lang="en-US"/>
                    </a:p>
                  </a:txBody>
                  <a:tcPr marL="91425" marR="91425" marT="91425" marB="91425"/>
                </a:tc>
                <a:tc>
                  <a:txBody>
                    <a:bodyPr/>
                    <a:lstStyle/>
                    <a:p>
                      <a:pPr marL="0" lvl="0" indent="0" algn="l" rtl="0">
                        <a:spcBef>
                          <a:spcPts val="0"/>
                        </a:spcBef>
                        <a:spcAft>
                          <a:spcPts val="0"/>
                        </a:spcAft>
                        <a:buNone/>
                      </a:pPr>
                      <a:r>
                        <a:rPr lang="en-US"/>
                        <a:t>Total Entries</a:t>
                      </a:r>
                      <a:endParaRPr lang="en-US"/>
                    </a:p>
                  </a:txBody>
                  <a:tcPr marL="91425" marR="91425" marT="91425" marB="91425"/>
                </a:tc>
                <a:tc>
                  <a:txBody>
                    <a:bodyPr/>
                    <a:lstStyle/>
                    <a:p>
                      <a:pPr marL="0" lvl="0" indent="0" algn="l" rtl="0">
                        <a:spcBef>
                          <a:spcPts val="0"/>
                        </a:spcBef>
                        <a:spcAft>
                          <a:spcPts val="0"/>
                        </a:spcAft>
                        <a:buNone/>
                      </a:pPr>
                      <a:r>
                        <a:rPr lang="en-US"/>
                        <a:t>Data types</a:t>
                      </a:r>
                      <a:endParaRPr lang="en-US"/>
                    </a:p>
                  </a:txBody>
                  <a:tcPr marL="91425" marR="91425" marT="91425" marB="91425"/>
                </a:tc>
              </a:tr>
              <a:tr h="355950">
                <a:tc>
                  <a:txBody>
                    <a:bodyPr/>
                    <a:lstStyle/>
                    <a:p>
                      <a:pPr marL="0" lvl="0" indent="0" algn="l" rtl="0">
                        <a:spcBef>
                          <a:spcPts val="0"/>
                        </a:spcBef>
                        <a:spcAft>
                          <a:spcPts val="0"/>
                        </a:spcAft>
                        <a:buNone/>
                      </a:pPr>
                      <a:r>
                        <a:rPr lang="en-US"/>
                        <a:t>0</a:t>
                      </a:r>
                      <a:endParaRPr lang="en-US"/>
                    </a:p>
                  </a:txBody>
                  <a:tcPr marL="91425" marR="91425" marT="91425" marB="91425"/>
                </a:tc>
                <a:tc>
                  <a:txBody>
                    <a:bodyPr/>
                    <a:lstStyle/>
                    <a:p>
                      <a:pPr marL="0" lvl="0" indent="0" algn="l" rtl="0">
                        <a:spcBef>
                          <a:spcPts val="0"/>
                        </a:spcBef>
                        <a:spcAft>
                          <a:spcPts val="0"/>
                        </a:spcAft>
                        <a:buNone/>
                      </a:pPr>
                      <a:r>
                        <a:rPr lang="en-US"/>
                        <a:t>Sno</a:t>
                      </a:r>
                      <a:endParaRPr lang="en-US"/>
                    </a:p>
                  </a:txBody>
                  <a:tcPr marL="91425" marR="91425" marT="91425" marB="91425"/>
                </a:tc>
                <a:tc>
                  <a:txBody>
                    <a:bodyPr/>
                    <a:lstStyle/>
                    <a:p>
                      <a:pPr marL="0" lvl="0" indent="0" algn="l" rtl="0">
                        <a:spcBef>
                          <a:spcPts val="0"/>
                        </a:spcBef>
                        <a:spcAft>
                          <a:spcPts val="0"/>
                        </a:spcAft>
                        <a:buNone/>
                      </a:pPr>
                      <a:r>
                        <a:rPr lang="en-US"/>
                        <a:t>1499</a:t>
                      </a:r>
                      <a:endParaRPr lang="en-US"/>
                    </a:p>
                  </a:txBody>
                  <a:tcPr marL="91425" marR="91425" marT="91425" marB="91425"/>
                </a:tc>
                <a:tc>
                  <a:txBody>
                    <a:bodyPr/>
                    <a:lstStyle/>
                    <a:p>
                      <a:pPr marL="0" lvl="0" indent="0" algn="l" rtl="0">
                        <a:spcBef>
                          <a:spcPts val="0"/>
                        </a:spcBef>
                        <a:spcAft>
                          <a:spcPts val="0"/>
                        </a:spcAft>
                        <a:buNone/>
                      </a:pPr>
                      <a:r>
                        <a:rPr lang="en-US"/>
                        <a:t>Int64</a:t>
                      </a:r>
                      <a:endParaRPr lang="en-US"/>
                    </a:p>
                  </a:txBody>
                  <a:tcPr marL="91425" marR="91425" marT="91425" marB="91425"/>
                </a:tc>
              </a:tr>
              <a:tr h="355950">
                <a:tc>
                  <a:txBody>
                    <a:bodyPr/>
                    <a:lstStyle/>
                    <a:p>
                      <a:pPr marL="0" lvl="0" indent="0" algn="l" rtl="0">
                        <a:spcBef>
                          <a:spcPts val="0"/>
                        </a:spcBef>
                        <a:spcAft>
                          <a:spcPts val="0"/>
                        </a:spcAft>
                        <a:buNone/>
                      </a:pPr>
                      <a:r>
                        <a:rPr lang="en-US"/>
                        <a:t>1</a:t>
                      </a:r>
                      <a:endParaRPr lang="en-US"/>
                    </a:p>
                  </a:txBody>
                  <a:tcPr marL="91425" marR="91425" marT="91425" marB="91425"/>
                </a:tc>
                <a:tc>
                  <a:txBody>
                    <a:bodyPr/>
                    <a:lstStyle/>
                    <a:p>
                      <a:pPr marL="0" lvl="0" indent="0" algn="l" rtl="0">
                        <a:spcBef>
                          <a:spcPts val="0"/>
                        </a:spcBef>
                        <a:spcAft>
                          <a:spcPts val="0"/>
                        </a:spcAft>
                        <a:buNone/>
                      </a:pPr>
                      <a:r>
                        <a:rPr lang="en-US"/>
                        <a:t>Name</a:t>
                      </a:r>
                      <a:endParaRPr lang="en-US"/>
                    </a:p>
                  </a:txBody>
                  <a:tcPr marL="91425" marR="91425" marT="91425" marB="91425"/>
                </a:tc>
                <a:tc>
                  <a:txBody>
                    <a:bodyPr/>
                    <a:lstStyle/>
                    <a:p>
                      <a:pPr marL="0" lvl="0" indent="0" algn="l" rtl="0">
                        <a:spcBef>
                          <a:spcPts val="0"/>
                        </a:spcBef>
                        <a:spcAft>
                          <a:spcPts val="0"/>
                        </a:spcAft>
                        <a:buNone/>
                      </a:pPr>
                      <a:r>
                        <a:rPr lang="en-US">
                          <a:solidFill>
                            <a:schemeClr val="dk1"/>
                          </a:solidFill>
                        </a:rPr>
                        <a:t>1499</a:t>
                      </a:r>
                      <a:endParaRPr lang="en-US">
                        <a:solidFill>
                          <a:schemeClr val="dk1"/>
                        </a:solidFill>
                      </a:endParaRPr>
                    </a:p>
                  </a:txBody>
                  <a:tcPr marL="91425" marR="91425" marT="91425" marB="91425"/>
                </a:tc>
                <a:tc>
                  <a:txBody>
                    <a:bodyPr/>
                    <a:lstStyle/>
                    <a:p>
                      <a:pPr marL="0" lvl="0" indent="0" algn="l" rtl="0">
                        <a:spcBef>
                          <a:spcPts val="0"/>
                        </a:spcBef>
                        <a:spcAft>
                          <a:spcPts val="0"/>
                        </a:spcAft>
                        <a:buNone/>
                      </a:pPr>
                      <a:r>
                        <a:rPr lang="en-US"/>
                        <a:t>Object</a:t>
                      </a:r>
                      <a:endParaRPr lang="en-US"/>
                    </a:p>
                  </a:txBody>
                  <a:tcPr marL="91425" marR="91425" marT="91425" marB="91425"/>
                </a:tc>
              </a:tr>
              <a:tr h="355950">
                <a:tc>
                  <a:txBody>
                    <a:bodyPr/>
                    <a:lstStyle/>
                    <a:p>
                      <a:pPr marL="0" lvl="0" indent="0" algn="l" rtl="0">
                        <a:spcBef>
                          <a:spcPts val="0"/>
                        </a:spcBef>
                        <a:spcAft>
                          <a:spcPts val="0"/>
                        </a:spcAft>
                        <a:buNone/>
                      </a:pPr>
                      <a:r>
                        <a:rPr lang="en-US"/>
                        <a:t>2</a:t>
                      </a:r>
                      <a:endParaRPr lang="en-US"/>
                    </a:p>
                  </a:txBody>
                  <a:tcPr marL="91425" marR="91425" marT="91425" marB="91425"/>
                </a:tc>
                <a:tc>
                  <a:txBody>
                    <a:bodyPr/>
                    <a:lstStyle/>
                    <a:p>
                      <a:pPr marL="0" lvl="0" indent="0" algn="l" rtl="0">
                        <a:spcBef>
                          <a:spcPts val="0"/>
                        </a:spcBef>
                        <a:spcAft>
                          <a:spcPts val="0"/>
                        </a:spcAft>
                        <a:buNone/>
                      </a:pPr>
                      <a:r>
                        <a:rPr lang="en-US"/>
                        <a:t>Vaccinated</a:t>
                      </a:r>
                      <a:endParaRPr lang="en-US"/>
                    </a:p>
                  </a:txBody>
                  <a:tcPr marL="91425" marR="91425" marT="91425" marB="91425"/>
                </a:tc>
                <a:tc>
                  <a:txBody>
                    <a:bodyPr/>
                    <a:lstStyle/>
                    <a:p>
                      <a:pPr marL="0" lvl="0" indent="0" algn="l" rtl="0">
                        <a:spcBef>
                          <a:spcPts val="0"/>
                        </a:spcBef>
                        <a:spcAft>
                          <a:spcPts val="0"/>
                        </a:spcAft>
                        <a:buNone/>
                      </a:pPr>
                      <a:r>
                        <a:rPr lang="en-US">
                          <a:solidFill>
                            <a:schemeClr val="dk1"/>
                          </a:solidFill>
                        </a:rPr>
                        <a:t>1499</a:t>
                      </a:r>
                      <a:endParaRPr lang="en-US">
                        <a:solidFill>
                          <a:schemeClr val="dk1"/>
                        </a:solidFill>
                      </a:endParaRPr>
                    </a:p>
                  </a:txBody>
                  <a:tcPr marL="91425" marR="91425" marT="91425" marB="91425"/>
                </a:tc>
                <a:tc>
                  <a:txBody>
                    <a:bodyPr/>
                    <a:lstStyle/>
                    <a:p>
                      <a:pPr marL="0" lvl="0" indent="0" algn="l" rtl="0">
                        <a:spcBef>
                          <a:spcPts val="0"/>
                        </a:spcBef>
                        <a:spcAft>
                          <a:spcPts val="0"/>
                        </a:spcAft>
                        <a:buNone/>
                      </a:pPr>
                      <a:r>
                        <a:rPr lang="en-US"/>
                        <a:t>Int64</a:t>
                      </a:r>
                      <a:endParaRPr lang="en-US"/>
                    </a:p>
                  </a:txBody>
                  <a:tcPr marL="91425" marR="91425" marT="91425" marB="91425"/>
                </a:tc>
              </a:tr>
              <a:tr h="355950">
                <a:tc>
                  <a:txBody>
                    <a:bodyPr/>
                    <a:lstStyle/>
                    <a:p>
                      <a:pPr marL="0" lvl="0" indent="0" algn="l" rtl="0">
                        <a:spcBef>
                          <a:spcPts val="0"/>
                        </a:spcBef>
                        <a:spcAft>
                          <a:spcPts val="0"/>
                        </a:spcAft>
                        <a:buNone/>
                      </a:pPr>
                      <a:r>
                        <a:rPr lang="en-US"/>
                        <a:t>3</a:t>
                      </a:r>
                      <a:endParaRPr lang="en-US"/>
                    </a:p>
                  </a:txBody>
                  <a:tcPr marL="91425" marR="91425" marT="91425" marB="91425"/>
                </a:tc>
                <a:tc>
                  <a:txBody>
                    <a:bodyPr/>
                    <a:lstStyle/>
                    <a:p>
                      <a:pPr marL="0" lvl="0" indent="0" algn="l" rtl="0">
                        <a:spcBef>
                          <a:spcPts val="0"/>
                        </a:spcBef>
                        <a:spcAft>
                          <a:spcPts val="0"/>
                        </a:spcAft>
                        <a:buNone/>
                      </a:pPr>
                      <a:r>
                        <a:rPr lang="en-US"/>
                        <a:t>Joining Campus</a:t>
                      </a:r>
                      <a:endParaRPr lang="en-US"/>
                    </a:p>
                  </a:txBody>
                  <a:tcPr marL="91425" marR="91425" marT="91425" marB="91425"/>
                </a:tc>
                <a:tc>
                  <a:txBody>
                    <a:bodyPr/>
                    <a:lstStyle/>
                    <a:p>
                      <a:pPr marL="0" lvl="0" indent="0" algn="l" rtl="0">
                        <a:spcBef>
                          <a:spcPts val="0"/>
                        </a:spcBef>
                        <a:spcAft>
                          <a:spcPts val="0"/>
                        </a:spcAft>
                        <a:buNone/>
                      </a:pPr>
                      <a:r>
                        <a:rPr lang="en-US">
                          <a:solidFill>
                            <a:schemeClr val="dk1"/>
                          </a:solidFill>
                        </a:rPr>
                        <a:t>1499</a:t>
                      </a:r>
                      <a:endParaRPr lang="en-US">
                        <a:solidFill>
                          <a:schemeClr val="dk1"/>
                        </a:solidFill>
                      </a:endParaRPr>
                    </a:p>
                  </a:txBody>
                  <a:tcPr marL="91425" marR="91425" marT="91425" marB="91425"/>
                </a:tc>
                <a:tc>
                  <a:txBody>
                    <a:bodyPr/>
                    <a:lstStyle/>
                    <a:p>
                      <a:pPr marL="0" lvl="0" indent="0" algn="l" rtl="0">
                        <a:spcBef>
                          <a:spcPts val="0"/>
                        </a:spcBef>
                        <a:spcAft>
                          <a:spcPts val="0"/>
                        </a:spcAft>
                        <a:buNone/>
                      </a:pPr>
                      <a:r>
                        <a:rPr lang="en-US"/>
                        <a:t>Int64</a:t>
                      </a:r>
                      <a:endParaRPr lang="en-US"/>
                    </a:p>
                  </a:txBody>
                  <a:tcPr marL="91425" marR="91425" marT="91425" marB="91425"/>
                </a:tc>
              </a:tr>
              <a:tr h="355950">
                <a:tc>
                  <a:txBody>
                    <a:bodyPr/>
                    <a:lstStyle/>
                    <a:p>
                      <a:pPr marL="0" lvl="0" indent="0" algn="l" rtl="0">
                        <a:spcBef>
                          <a:spcPts val="0"/>
                        </a:spcBef>
                        <a:spcAft>
                          <a:spcPts val="0"/>
                        </a:spcAft>
                        <a:buNone/>
                      </a:pPr>
                      <a:r>
                        <a:rPr lang="en-US"/>
                        <a:t>4</a:t>
                      </a:r>
                      <a:endParaRPr lang="en-US"/>
                    </a:p>
                  </a:txBody>
                  <a:tcPr marL="91425" marR="91425" marT="91425" marB="91425"/>
                </a:tc>
                <a:tc>
                  <a:txBody>
                    <a:bodyPr/>
                    <a:lstStyle/>
                    <a:p>
                      <a:pPr marL="0" lvl="0" indent="0" algn="l" rtl="0">
                        <a:spcBef>
                          <a:spcPts val="0"/>
                        </a:spcBef>
                        <a:spcAft>
                          <a:spcPts val="0"/>
                        </a:spcAft>
                        <a:buNone/>
                      </a:pPr>
                      <a:r>
                        <a:rPr lang="en-US"/>
                        <a:t>SEM3</a:t>
                      </a:r>
                      <a:endParaRPr lang="en-US"/>
                    </a:p>
                  </a:txBody>
                  <a:tcPr marL="91425" marR="91425" marT="91425" marB="91425"/>
                </a:tc>
                <a:tc>
                  <a:txBody>
                    <a:bodyPr/>
                    <a:lstStyle/>
                    <a:p>
                      <a:pPr marL="0" lvl="0" indent="0" algn="l" rtl="0">
                        <a:spcBef>
                          <a:spcPts val="0"/>
                        </a:spcBef>
                        <a:spcAft>
                          <a:spcPts val="0"/>
                        </a:spcAft>
                        <a:buNone/>
                      </a:pPr>
                      <a:r>
                        <a:rPr lang="en-US">
                          <a:solidFill>
                            <a:schemeClr val="dk1"/>
                          </a:solidFill>
                        </a:rPr>
                        <a:t>1499</a:t>
                      </a:r>
                      <a:endParaRPr lang="en-US">
                        <a:solidFill>
                          <a:schemeClr val="dk1"/>
                        </a:solidFill>
                      </a:endParaRPr>
                    </a:p>
                  </a:txBody>
                  <a:tcPr marL="91425" marR="91425" marT="91425" marB="91425"/>
                </a:tc>
                <a:tc>
                  <a:txBody>
                    <a:bodyPr/>
                    <a:lstStyle/>
                    <a:p>
                      <a:pPr marL="0" lvl="0" indent="0" algn="l" rtl="0">
                        <a:spcBef>
                          <a:spcPts val="0"/>
                        </a:spcBef>
                        <a:spcAft>
                          <a:spcPts val="0"/>
                        </a:spcAft>
                        <a:buNone/>
                      </a:pPr>
                      <a:r>
                        <a:rPr lang="en-US"/>
                        <a:t>Float64</a:t>
                      </a:r>
                      <a:endParaRPr lang="en-US"/>
                    </a:p>
                  </a:txBody>
                  <a:tcPr marL="91425" marR="91425" marT="91425" marB="91425"/>
                </a:tc>
              </a:tr>
              <a:tr h="355950">
                <a:tc>
                  <a:txBody>
                    <a:bodyPr/>
                    <a:lstStyle/>
                    <a:p>
                      <a:pPr marL="0" lvl="0" indent="0" algn="l" rtl="0">
                        <a:spcBef>
                          <a:spcPts val="0"/>
                        </a:spcBef>
                        <a:spcAft>
                          <a:spcPts val="0"/>
                        </a:spcAft>
                        <a:buNone/>
                      </a:pPr>
                      <a:r>
                        <a:rPr lang="en-US"/>
                        <a:t>5</a:t>
                      </a:r>
                      <a:endParaRPr lang="en-US"/>
                    </a:p>
                  </a:txBody>
                  <a:tcPr marL="91425" marR="91425" marT="91425" marB="91425"/>
                </a:tc>
                <a:tc>
                  <a:txBody>
                    <a:bodyPr/>
                    <a:lstStyle/>
                    <a:p>
                      <a:pPr marL="0" lvl="0" indent="0" algn="l" rtl="0">
                        <a:spcBef>
                          <a:spcPts val="0"/>
                        </a:spcBef>
                        <a:spcAft>
                          <a:spcPts val="0"/>
                        </a:spcAft>
                        <a:buNone/>
                      </a:pPr>
                      <a:r>
                        <a:rPr lang="en-US"/>
                        <a:t>SEM4</a:t>
                      </a:r>
                      <a:endParaRPr lang="en-US"/>
                    </a:p>
                  </a:txBody>
                  <a:tcPr marL="91425" marR="91425" marT="91425" marB="91425"/>
                </a:tc>
                <a:tc>
                  <a:txBody>
                    <a:bodyPr/>
                    <a:lstStyle/>
                    <a:p>
                      <a:pPr marL="0" lvl="0" indent="0" algn="l" rtl="0">
                        <a:spcBef>
                          <a:spcPts val="0"/>
                        </a:spcBef>
                        <a:spcAft>
                          <a:spcPts val="0"/>
                        </a:spcAft>
                        <a:buNone/>
                      </a:pPr>
                      <a:r>
                        <a:rPr lang="en-US">
                          <a:solidFill>
                            <a:schemeClr val="dk1"/>
                          </a:solidFill>
                        </a:rPr>
                        <a:t>1499</a:t>
                      </a:r>
                      <a:endParaRPr lang="en-US">
                        <a:solidFill>
                          <a:schemeClr val="dk1"/>
                        </a:solidFill>
                      </a:endParaRPr>
                    </a:p>
                  </a:txBody>
                  <a:tcPr marL="91425" marR="91425" marT="91425" marB="91425"/>
                </a:tc>
                <a:tc>
                  <a:txBody>
                    <a:bodyPr/>
                    <a:lstStyle/>
                    <a:p>
                      <a:pPr marL="0" lvl="0" indent="0" algn="l" rtl="0">
                        <a:spcBef>
                          <a:spcPts val="0"/>
                        </a:spcBef>
                        <a:spcAft>
                          <a:spcPts val="0"/>
                        </a:spcAft>
                        <a:buNone/>
                      </a:pPr>
                      <a:r>
                        <a:rPr lang="en-US"/>
                        <a:t>Float64</a:t>
                      </a:r>
                      <a:endParaRPr lang="en-US"/>
                    </a:p>
                  </a:txBody>
                  <a:tcPr marL="91425" marR="91425" marT="91425" marB="91425"/>
                </a:tc>
              </a:tr>
            </a:tbl>
          </a:graphicData>
        </a:graphic>
      </p:graphicFrame>
      <p:sp>
        <p:nvSpPr>
          <p:cNvPr id="116" name="Google Shape;116;p16"/>
          <p:cNvSpPr txBox="1"/>
          <p:nvPr/>
        </p:nvSpPr>
        <p:spPr>
          <a:xfrm>
            <a:off x="1466550" y="4695150"/>
            <a:ext cx="9563700" cy="785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panose="020B0604020202020204"/>
              <a:buNone/>
            </a:pPr>
            <a:r>
              <a:rPr lang="en-US" sz="1300">
                <a:solidFill>
                  <a:schemeClr val="dk1"/>
                </a:solidFill>
                <a:latin typeface="Times New Roman" panose="02020603050405020304"/>
                <a:ea typeface="Times New Roman" panose="02020603050405020304"/>
                <a:cs typeface="Times New Roman" panose="02020603050405020304"/>
                <a:sym typeface="Times New Roman" panose="02020603050405020304"/>
              </a:rPr>
              <a:t>Total 6 columns including 3 integer entries , 2 float entry and 1 object entry.</a:t>
            </a:r>
            <a:endParaRPr sz="13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r>
              <a:rPr lang="en-US" sz="1300">
                <a:solidFill>
                  <a:schemeClr val="dk1"/>
                </a:solidFill>
                <a:latin typeface="Times New Roman" panose="02020603050405020304"/>
                <a:ea typeface="Times New Roman" panose="02020603050405020304"/>
                <a:cs typeface="Times New Roman" panose="02020603050405020304"/>
                <a:sym typeface="Times New Roman" panose="02020603050405020304"/>
              </a:rPr>
              <a:t>The dataset contains 1499 values , including sno, name , vaccination information, joining campus preference,semester (3,4) sgpa of students.</a:t>
            </a:r>
            <a:endParaRPr sz="13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r>
              <a:rPr lang="en-US" sz="1300">
                <a:solidFill>
                  <a:schemeClr val="dk1"/>
                </a:solidFill>
                <a:latin typeface="Times New Roman" panose="02020603050405020304"/>
                <a:ea typeface="Times New Roman" panose="02020603050405020304"/>
                <a:cs typeface="Times New Roman" panose="02020603050405020304"/>
                <a:sym typeface="Times New Roman" panose="02020603050405020304"/>
              </a:rPr>
              <a:t>The dataset is in txt file format.</a:t>
            </a:r>
            <a:endParaRPr sz="13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762000" y="427039"/>
            <a:ext cx="109728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3600" b="1" i="1">
                <a:latin typeface="Times New Roman" panose="02020603050405020304"/>
                <a:ea typeface="Times New Roman" panose="02020603050405020304"/>
                <a:cs typeface="Times New Roman" panose="02020603050405020304"/>
                <a:sym typeface="Times New Roman" panose="02020603050405020304"/>
              </a:rPr>
              <a:t>K</a:t>
            </a:r>
            <a:r>
              <a:rPr lang="en-US" sz="3600" b="1">
                <a:latin typeface="Times New Roman" panose="02020603050405020304"/>
                <a:ea typeface="Times New Roman" panose="02020603050405020304"/>
                <a:cs typeface="Times New Roman" panose="02020603050405020304"/>
                <a:sym typeface="Times New Roman" panose="02020603050405020304"/>
              </a:rPr>
              <a:t>-Means </a:t>
            </a:r>
            <a:r>
              <a:rPr lang="en-US" sz="3600" b="1">
                <a:latin typeface="Times New Roman" panose="02020603050405020304"/>
                <a:ea typeface="Times New Roman" panose="02020603050405020304"/>
                <a:cs typeface="Times New Roman" panose="02020603050405020304"/>
                <a:sym typeface="Times New Roman" panose="02020603050405020304"/>
              </a:rPr>
              <a:t>Algorithm</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23" name="Google Shape;123;p17"/>
          <p:cNvSpPr txBox="1"/>
          <p:nvPr>
            <p:ph type="body" idx="1"/>
          </p:nvPr>
        </p:nvSpPr>
        <p:spPr>
          <a:xfrm>
            <a:off x="762000" y="1752601"/>
            <a:ext cx="10972800" cy="4526100"/>
          </a:xfrm>
          <a:prstGeom prst="rect">
            <a:avLst/>
          </a:prstGeom>
        </p:spPr>
        <p:txBody>
          <a:bodyPr spcFirstLastPara="1" wrap="square" lIns="91425" tIns="45700" rIns="91425" bIns="45700" anchor="t" anchorCtr="0">
            <a:normAutofit/>
          </a:bodyPr>
          <a:lstStyle/>
          <a:p>
            <a:pPr marL="0" lvl="0" indent="0" algn="just" rtl="0">
              <a:lnSpc>
                <a:spcPct val="115000"/>
              </a:lnSpc>
              <a:spcBef>
                <a:spcPts val="0"/>
              </a:spcBef>
              <a:spcAft>
                <a:spcPts val="0"/>
              </a:spcAft>
              <a:buClr>
                <a:schemeClr val="dk1"/>
              </a:buClr>
              <a:buSzPts val="1100"/>
              <a:buFont typeface="Arial" panose="020B0604020202020204"/>
              <a:buNone/>
            </a:pPr>
            <a:r>
              <a:rPr lang="en-US" sz="1600" b="1">
                <a:latin typeface="Times New Roman" panose="02020603050405020304"/>
                <a:ea typeface="Times New Roman" panose="02020603050405020304"/>
                <a:cs typeface="Times New Roman" panose="02020603050405020304"/>
                <a:sym typeface="Times New Roman" panose="02020603050405020304"/>
              </a:rPr>
              <a:t>Input:</a:t>
            </a:r>
            <a:r>
              <a:rPr lang="en-US" sz="1600">
                <a:latin typeface="Times New Roman" panose="02020603050405020304"/>
                <a:ea typeface="Times New Roman" panose="02020603050405020304"/>
                <a:cs typeface="Times New Roman" panose="02020603050405020304"/>
                <a:sym typeface="Times New Roman" panose="02020603050405020304"/>
              </a:rPr>
              <a:t> </a:t>
            </a:r>
            <a:r>
              <a:rPr lang="en-US" sz="1600" i="1">
                <a:latin typeface="Times New Roman" panose="02020603050405020304"/>
                <a:ea typeface="Times New Roman" panose="02020603050405020304"/>
                <a:cs typeface="Times New Roman" panose="02020603050405020304"/>
                <a:sym typeface="Times New Roman" panose="02020603050405020304"/>
              </a:rPr>
              <a:t>k</a:t>
            </a:r>
            <a:r>
              <a:rPr lang="en-US" sz="1600">
                <a:latin typeface="Times New Roman" panose="02020603050405020304"/>
                <a:ea typeface="Times New Roman" panose="02020603050405020304"/>
                <a:cs typeface="Times New Roman" panose="02020603050405020304"/>
                <a:sym typeface="Times New Roman" panose="02020603050405020304"/>
              </a:rPr>
              <a:t>: the number of clusters, D: a data set containing n objects. </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Clr>
                <a:schemeClr val="dk1"/>
              </a:buClr>
              <a:buSzPts val="1100"/>
              <a:buFont typeface="Arial" panose="020B0604020202020204"/>
              <a:buNone/>
            </a:pPr>
            <a:r>
              <a:rPr lang="en-US" sz="1600" b="1">
                <a:latin typeface="Times New Roman" panose="02020603050405020304"/>
                <a:ea typeface="Times New Roman" panose="02020603050405020304"/>
                <a:cs typeface="Times New Roman" panose="02020603050405020304"/>
                <a:sym typeface="Times New Roman" panose="02020603050405020304"/>
              </a:rPr>
              <a:t>Output: </a:t>
            </a:r>
            <a:r>
              <a:rPr lang="en-US" sz="1600">
                <a:latin typeface="Times New Roman" panose="02020603050405020304"/>
                <a:ea typeface="Times New Roman" panose="02020603050405020304"/>
                <a:cs typeface="Times New Roman" panose="02020603050405020304"/>
                <a:sym typeface="Times New Roman" panose="02020603050405020304"/>
              </a:rPr>
              <a:t>A set of k clusters. </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Clr>
                <a:schemeClr val="dk1"/>
              </a:buClr>
              <a:buSzPts val="1100"/>
              <a:buFont typeface="Arial" panose="020B0604020202020204"/>
              <a:buNone/>
            </a:pPr>
            <a:r>
              <a:rPr lang="en-US" sz="1600" b="1">
                <a:latin typeface="Times New Roman" panose="02020603050405020304"/>
                <a:ea typeface="Times New Roman" panose="02020603050405020304"/>
                <a:cs typeface="Times New Roman" panose="02020603050405020304"/>
                <a:sym typeface="Times New Roman" panose="02020603050405020304"/>
              </a:rPr>
              <a:t>Method:</a:t>
            </a:r>
            <a:r>
              <a:rPr lang="en-US" sz="1600">
                <a:latin typeface="Times New Roman" panose="02020603050405020304"/>
                <a:ea typeface="Times New Roman" panose="02020603050405020304"/>
                <a:cs typeface="Times New Roman" panose="02020603050405020304"/>
                <a:sym typeface="Times New Roman" panose="02020603050405020304"/>
              </a:rPr>
              <a:t> </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Clr>
                <a:schemeClr val="dk1"/>
              </a:buClr>
              <a:buSzPts val="1100"/>
              <a:buFont typeface="Arial" panose="020B0604020202020204"/>
              <a:buNone/>
            </a:pPr>
            <a:r>
              <a:rPr lang="en-US" sz="1600">
                <a:latin typeface="Times New Roman" panose="02020603050405020304"/>
                <a:ea typeface="Times New Roman" panose="02020603050405020304"/>
                <a:cs typeface="Times New Roman" panose="02020603050405020304"/>
                <a:sym typeface="Times New Roman" panose="02020603050405020304"/>
              </a:rPr>
              <a:t>(1) arbitrarily choos</a:t>
            </a:r>
            <a:r>
              <a:rPr lang="en-US" sz="1600" i="1">
                <a:latin typeface="Times New Roman" panose="02020603050405020304"/>
                <a:ea typeface="Times New Roman" panose="02020603050405020304"/>
                <a:cs typeface="Times New Roman" panose="02020603050405020304"/>
                <a:sym typeface="Times New Roman" panose="02020603050405020304"/>
              </a:rPr>
              <a:t>e k</a:t>
            </a:r>
            <a:r>
              <a:rPr lang="en-US" sz="1600">
                <a:latin typeface="Times New Roman" panose="02020603050405020304"/>
                <a:ea typeface="Times New Roman" panose="02020603050405020304"/>
                <a:cs typeface="Times New Roman" panose="02020603050405020304"/>
                <a:sym typeface="Times New Roman" panose="02020603050405020304"/>
              </a:rPr>
              <a:t> objects from D as the initial cluster centers; </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Clr>
                <a:schemeClr val="dk1"/>
              </a:buClr>
              <a:buSzPts val="1100"/>
              <a:buFont typeface="Arial" panose="020B0604020202020204"/>
              <a:buNone/>
            </a:pPr>
            <a:r>
              <a:rPr lang="en-US" sz="1600">
                <a:latin typeface="Times New Roman" panose="02020603050405020304"/>
                <a:ea typeface="Times New Roman" panose="02020603050405020304"/>
                <a:cs typeface="Times New Roman" panose="02020603050405020304"/>
                <a:sym typeface="Times New Roman" panose="02020603050405020304"/>
              </a:rPr>
              <a:t>(2) repeat </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Clr>
                <a:schemeClr val="dk1"/>
              </a:buClr>
              <a:buSzPts val="1100"/>
              <a:buFont typeface="Arial" panose="020B0604020202020204"/>
              <a:buNone/>
            </a:pPr>
            <a:r>
              <a:rPr lang="en-US" sz="1600">
                <a:latin typeface="Times New Roman" panose="02020603050405020304"/>
                <a:ea typeface="Times New Roman" panose="02020603050405020304"/>
                <a:cs typeface="Times New Roman" panose="02020603050405020304"/>
                <a:sym typeface="Times New Roman" panose="02020603050405020304"/>
              </a:rPr>
              <a:t>  (3)	(re)assign each object to the cluster to which the object is the most similar, based on mean value of the objects in the cluster;</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Clr>
                <a:schemeClr val="dk1"/>
              </a:buClr>
              <a:buSzPts val="1100"/>
              <a:buFont typeface="Arial" panose="020B0604020202020204"/>
              <a:buNone/>
            </a:pPr>
            <a:r>
              <a:rPr lang="en-US" sz="1600">
                <a:latin typeface="Times New Roman" panose="02020603050405020304"/>
                <a:ea typeface="Times New Roman" panose="02020603050405020304"/>
                <a:cs typeface="Times New Roman" panose="02020603050405020304"/>
                <a:sym typeface="Times New Roman" panose="02020603050405020304"/>
              </a:rPr>
              <a:t>(4)	update the cluster means, that is, calculate the mean value of the objects for each cluster; </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Clr>
                <a:schemeClr val="dk1"/>
              </a:buClr>
              <a:buSzPts val="1100"/>
              <a:buFont typeface="Arial" panose="020B0604020202020204"/>
              <a:buNone/>
            </a:pPr>
            <a:r>
              <a:rPr lang="en-US" sz="1600">
                <a:latin typeface="Times New Roman" panose="02020603050405020304"/>
                <a:ea typeface="Times New Roman" panose="02020603050405020304"/>
                <a:cs typeface="Times New Roman" panose="02020603050405020304"/>
                <a:sym typeface="Times New Roman" panose="02020603050405020304"/>
              </a:rPr>
              <a:t>(5)until no change</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640"/>
              </a:spcBef>
              <a:spcAft>
                <a:spcPts val="0"/>
              </a:spcAft>
              <a:buNone/>
            </a:pPr>
            <a:endParaRPr sz="1600">
              <a:latin typeface="Times New Roman" panose="02020603050405020304"/>
              <a:ea typeface="Times New Roman" panose="02020603050405020304"/>
              <a:cs typeface="Times New Roman" panose="02020603050405020304"/>
              <a:sym typeface="Times New Roman" panose="02020603050405020304"/>
            </a:endParaRPr>
          </a:p>
        </p:txBody>
      </p:sp>
      <p:pic>
        <p:nvPicPr>
          <p:cNvPr id="124" name="Google Shape;124;p17"/>
          <p:cNvPicPr preferRelativeResize="0"/>
          <p:nvPr/>
        </p:nvPicPr>
        <p:blipFill>
          <a:blip r:embed="rId1"/>
          <a:stretch>
            <a:fillRect/>
          </a:stretch>
        </p:blipFill>
        <p:spPr>
          <a:xfrm>
            <a:off x="2935050" y="4075875"/>
            <a:ext cx="5439099" cy="2582950"/>
          </a:xfrm>
          <a:prstGeom prst="rect">
            <a:avLst/>
          </a:prstGeom>
          <a:noFill/>
          <a:ln>
            <a:noFill/>
          </a:ln>
        </p:spPr>
      </p:pic>
      <p:sp>
        <p:nvSpPr>
          <p:cNvPr id="125" name="Google Shape;125;p17"/>
          <p:cNvSpPr txBox="1"/>
          <p:nvPr/>
        </p:nvSpPr>
        <p:spPr>
          <a:xfrm>
            <a:off x="3046450" y="6315475"/>
            <a:ext cx="5327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a:t>SRC:</a:t>
            </a:r>
            <a:r>
              <a:rPr lang="en-US" sz="800" u="sng">
                <a:solidFill>
                  <a:schemeClr val="hlink"/>
                </a:solidFill>
                <a:latin typeface="Calibri" panose="020F0502020204030204"/>
                <a:ea typeface="Calibri" panose="020F0502020204030204"/>
                <a:cs typeface="Calibri" panose="020F0502020204030204"/>
                <a:sym typeface="Calibri" panose="020F0502020204030204"/>
                <a:hlinkClick r:id="rId2"/>
              </a:rPr>
              <a:t>https://miro.medium.com/max/1400/1*rw8IUza1dbffBhiA4i0GNQ.png</a:t>
            </a:r>
            <a:endParaRPr sz="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762000" y="427039"/>
            <a:ext cx="109728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3600" b="1">
                <a:latin typeface="Times New Roman" panose="02020603050405020304"/>
                <a:ea typeface="Times New Roman" panose="02020603050405020304"/>
                <a:cs typeface="Times New Roman" panose="02020603050405020304"/>
                <a:sym typeface="Times New Roman" panose="02020603050405020304"/>
              </a:rPr>
              <a:t>WorkFlow Diagram</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32" name="Google Shape;132;p18"/>
          <p:cNvSpPr/>
          <p:nvPr/>
        </p:nvSpPr>
        <p:spPr>
          <a:xfrm>
            <a:off x="1136200" y="3501225"/>
            <a:ext cx="2444100" cy="5874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            Load dataset</a:t>
            </a:r>
            <a:endParaRPr lang="en-US"/>
          </a:p>
        </p:txBody>
      </p:sp>
      <p:sp>
        <p:nvSpPr>
          <p:cNvPr id="133" name="Google Shape;133;p18"/>
          <p:cNvSpPr/>
          <p:nvPr/>
        </p:nvSpPr>
        <p:spPr>
          <a:xfrm>
            <a:off x="4414263" y="3203713"/>
            <a:ext cx="2444100" cy="5874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Times New Roman" panose="02020603050405020304"/>
                <a:ea typeface="Times New Roman" panose="02020603050405020304"/>
                <a:cs typeface="Times New Roman" panose="02020603050405020304"/>
                <a:sym typeface="Times New Roman" panose="02020603050405020304"/>
              </a:rPr>
              <a:t>Calculate Euclidean distance</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34" name="Google Shape;134;p18"/>
          <p:cNvSpPr/>
          <p:nvPr/>
        </p:nvSpPr>
        <p:spPr>
          <a:xfrm>
            <a:off x="4435813" y="4196625"/>
            <a:ext cx="2444100" cy="5874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Times New Roman" panose="02020603050405020304"/>
                <a:ea typeface="Times New Roman" panose="02020603050405020304"/>
                <a:cs typeface="Times New Roman" panose="02020603050405020304"/>
                <a:sym typeface="Times New Roman" panose="02020603050405020304"/>
              </a:rPr>
              <a:t>Store distance in variable arr</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35" name="Google Shape;135;p18"/>
          <p:cNvSpPr/>
          <p:nvPr/>
        </p:nvSpPr>
        <p:spPr>
          <a:xfrm>
            <a:off x="4453825" y="5189513"/>
            <a:ext cx="2444100" cy="6732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Times New Roman" panose="02020603050405020304"/>
                <a:ea typeface="Times New Roman" panose="02020603050405020304"/>
                <a:cs typeface="Times New Roman" panose="02020603050405020304"/>
                <a:sym typeface="Times New Roman" panose="02020603050405020304"/>
              </a:rPr>
              <a:t>Find which row belongs to which cluster</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36" name="Google Shape;136;p18"/>
          <p:cNvSpPr/>
          <p:nvPr/>
        </p:nvSpPr>
        <p:spPr>
          <a:xfrm>
            <a:off x="7999175" y="2504624"/>
            <a:ext cx="2444100" cy="5361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Times New Roman" panose="02020603050405020304"/>
                <a:ea typeface="Times New Roman" panose="02020603050405020304"/>
                <a:cs typeface="Times New Roman" panose="02020603050405020304"/>
                <a:sym typeface="Times New Roman" panose="02020603050405020304"/>
              </a:rPr>
              <a:t>calculate updated centroids</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37" name="Google Shape;137;p18"/>
          <p:cNvSpPr/>
          <p:nvPr/>
        </p:nvSpPr>
        <p:spPr>
          <a:xfrm>
            <a:off x="7999175" y="3398875"/>
            <a:ext cx="2444100" cy="412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Times New Roman" panose="02020603050405020304"/>
                <a:ea typeface="Times New Roman" panose="02020603050405020304"/>
                <a:cs typeface="Times New Roman" panose="02020603050405020304"/>
                <a:sym typeface="Times New Roman" panose="02020603050405020304"/>
              </a:rPr>
              <a:t>Generate output text file</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38" name="Google Shape;138;p18"/>
          <p:cNvSpPr/>
          <p:nvPr/>
        </p:nvSpPr>
        <p:spPr>
          <a:xfrm>
            <a:off x="8094725" y="5227775"/>
            <a:ext cx="2253000" cy="5361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       RESULT</a:t>
            </a:r>
            <a:endParaRPr lang="en-US"/>
          </a:p>
        </p:txBody>
      </p:sp>
      <p:cxnSp>
        <p:nvCxnSpPr>
          <p:cNvPr id="139" name="Google Shape;139;p18"/>
          <p:cNvCxnSpPr>
            <a:stCxn id="140" idx="4"/>
            <a:endCxn id="132" idx="0"/>
          </p:cNvCxnSpPr>
          <p:nvPr/>
        </p:nvCxnSpPr>
        <p:spPr>
          <a:xfrm>
            <a:off x="2358250" y="3022725"/>
            <a:ext cx="0" cy="478500"/>
          </a:xfrm>
          <a:prstGeom prst="straightConnector1">
            <a:avLst/>
          </a:prstGeom>
          <a:noFill/>
          <a:ln w="9525" cap="flat" cmpd="sng">
            <a:solidFill>
              <a:schemeClr val="dk2"/>
            </a:solidFill>
            <a:prstDash val="solid"/>
            <a:round/>
            <a:headEnd type="none" w="med" len="med"/>
            <a:tailEnd type="triangle" w="med" len="med"/>
          </a:ln>
        </p:spPr>
      </p:cxnSp>
      <p:cxnSp>
        <p:nvCxnSpPr>
          <p:cNvPr id="141" name="Google Shape;141;p18"/>
          <p:cNvCxnSpPr>
            <a:stCxn id="133" idx="2"/>
            <a:endCxn id="134" idx="0"/>
          </p:cNvCxnSpPr>
          <p:nvPr/>
        </p:nvCxnSpPr>
        <p:spPr>
          <a:xfrm>
            <a:off x="5636313" y="3791113"/>
            <a:ext cx="21600" cy="405600"/>
          </a:xfrm>
          <a:prstGeom prst="straightConnector1">
            <a:avLst/>
          </a:prstGeom>
          <a:noFill/>
          <a:ln w="9525" cap="flat" cmpd="sng">
            <a:solidFill>
              <a:schemeClr val="dk2"/>
            </a:solidFill>
            <a:prstDash val="solid"/>
            <a:round/>
            <a:headEnd type="none" w="med" len="med"/>
            <a:tailEnd type="triangle" w="med" len="med"/>
          </a:ln>
        </p:spPr>
      </p:cxnSp>
      <p:cxnSp>
        <p:nvCxnSpPr>
          <p:cNvPr id="142" name="Google Shape;142;p18"/>
          <p:cNvCxnSpPr>
            <a:stCxn id="135" idx="3"/>
            <a:endCxn id="136" idx="1"/>
          </p:cNvCxnSpPr>
          <p:nvPr/>
        </p:nvCxnSpPr>
        <p:spPr>
          <a:xfrm rot="10800000" flipH="1">
            <a:off x="6897925" y="2772713"/>
            <a:ext cx="1101300" cy="2753400"/>
          </a:xfrm>
          <a:prstGeom prst="straightConnector1">
            <a:avLst/>
          </a:prstGeom>
          <a:noFill/>
          <a:ln w="9525" cap="flat" cmpd="sng">
            <a:solidFill>
              <a:schemeClr val="dk2"/>
            </a:solidFill>
            <a:prstDash val="solid"/>
            <a:round/>
            <a:headEnd type="none" w="med" len="med"/>
            <a:tailEnd type="triangle" w="med" len="med"/>
          </a:ln>
        </p:spPr>
      </p:cxnSp>
      <p:cxnSp>
        <p:nvCxnSpPr>
          <p:cNvPr id="143" name="Google Shape;143;p18"/>
          <p:cNvCxnSpPr>
            <a:stCxn id="136" idx="2"/>
            <a:endCxn id="137" idx="0"/>
          </p:cNvCxnSpPr>
          <p:nvPr/>
        </p:nvCxnSpPr>
        <p:spPr>
          <a:xfrm>
            <a:off x="9221225" y="3040724"/>
            <a:ext cx="0" cy="358200"/>
          </a:xfrm>
          <a:prstGeom prst="straightConnector1">
            <a:avLst/>
          </a:prstGeom>
          <a:noFill/>
          <a:ln w="9525" cap="flat" cmpd="sng">
            <a:solidFill>
              <a:schemeClr val="dk2"/>
            </a:solidFill>
            <a:prstDash val="solid"/>
            <a:round/>
            <a:headEnd type="none" w="med" len="med"/>
            <a:tailEnd type="triangle" w="med" len="med"/>
          </a:ln>
        </p:spPr>
      </p:cxnSp>
      <p:sp>
        <p:nvSpPr>
          <p:cNvPr id="144" name="Google Shape;144;p18"/>
          <p:cNvSpPr/>
          <p:nvPr/>
        </p:nvSpPr>
        <p:spPr>
          <a:xfrm>
            <a:off x="1136200" y="4567000"/>
            <a:ext cx="2444100" cy="5874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Times New Roman" panose="02020603050405020304"/>
                <a:ea typeface="Times New Roman" panose="02020603050405020304"/>
                <a:cs typeface="Times New Roman" panose="02020603050405020304"/>
                <a:sym typeface="Times New Roman" panose="02020603050405020304"/>
              </a:rPr>
              <a:t>Print dataset</a:t>
            </a:r>
            <a:endParaRPr>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45" name="Google Shape;145;p18"/>
          <p:cNvCxnSpPr>
            <a:stCxn id="132" idx="2"/>
            <a:endCxn id="144" idx="0"/>
          </p:cNvCxnSpPr>
          <p:nvPr/>
        </p:nvCxnSpPr>
        <p:spPr>
          <a:xfrm>
            <a:off x="2358250" y="4088625"/>
            <a:ext cx="0" cy="478500"/>
          </a:xfrm>
          <a:prstGeom prst="straightConnector1">
            <a:avLst/>
          </a:prstGeom>
          <a:noFill/>
          <a:ln w="9525" cap="flat" cmpd="sng">
            <a:solidFill>
              <a:schemeClr val="dk2"/>
            </a:solidFill>
            <a:prstDash val="solid"/>
            <a:round/>
            <a:headEnd type="none" w="med" len="med"/>
            <a:tailEnd type="triangle" w="med" len="med"/>
          </a:ln>
        </p:spPr>
      </p:cxnSp>
      <p:cxnSp>
        <p:nvCxnSpPr>
          <p:cNvPr id="146" name="Google Shape;146;p18"/>
          <p:cNvCxnSpPr>
            <a:stCxn id="134" idx="2"/>
            <a:endCxn id="135" idx="0"/>
          </p:cNvCxnSpPr>
          <p:nvPr/>
        </p:nvCxnSpPr>
        <p:spPr>
          <a:xfrm>
            <a:off x="5657863" y="4784025"/>
            <a:ext cx="18000" cy="405600"/>
          </a:xfrm>
          <a:prstGeom prst="straightConnector1">
            <a:avLst/>
          </a:prstGeom>
          <a:noFill/>
          <a:ln w="9525" cap="flat" cmpd="sng">
            <a:solidFill>
              <a:schemeClr val="dk2"/>
            </a:solidFill>
            <a:prstDash val="solid"/>
            <a:round/>
            <a:headEnd type="none" w="med" len="med"/>
            <a:tailEnd type="triangle" w="med" len="med"/>
          </a:ln>
        </p:spPr>
      </p:cxnSp>
      <p:cxnSp>
        <p:nvCxnSpPr>
          <p:cNvPr id="147" name="Google Shape;147;p18"/>
          <p:cNvCxnSpPr>
            <a:stCxn id="144" idx="3"/>
            <a:endCxn id="148" idx="1"/>
          </p:cNvCxnSpPr>
          <p:nvPr/>
        </p:nvCxnSpPr>
        <p:spPr>
          <a:xfrm rot="10800000" flipH="1">
            <a:off x="3580300" y="2504500"/>
            <a:ext cx="834600" cy="2356200"/>
          </a:xfrm>
          <a:prstGeom prst="straightConnector1">
            <a:avLst/>
          </a:prstGeom>
          <a:noFill/>
          <a:ln w="9525" cap="flat" cmpd="sng">
            <a:solidFill>
              <a:schemeClr val="dk2"/>
            </a:solidFill>
            <a:prstDash val="solid"/>
            <a:round/>
            <a:headEnd type="none" w="med" len="med"/>
            <a:tailEnd type="triangle" w="med" len="med"/>
          </a:ln>
        </p:spPr>
      </p:cxnSp>
      <p:sp>
        <p:nvSpPr>
          <p:cNvPr id="149" name="Google Shape;149;p18"/>
          <p:cNvSpPr txBox="1"/>
          <p:nvPr/>
        </p:nvSpPr>
        <p:spPr>
          <a:xfrm>
            <a:off x="7807325" y="4319613"/>
            <a:ext cx="2827800" cy="400200"/>
          </a:xfrm>
          <a:prstGeom prst="rect">
            <a:avLst/>
          </a:prstGeom>
          <a:solidFill>
            <a:schemeClr val="accent5"/>
          </a:solidFill>
          <a:ln w="9525" cap="flat" cmpd="sng">
            <a:solidFill>
              <a:srgbClr val="21212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Times New Roman" panose="02020603050405020304"/>
                <a:ea typeface="Times New Roman" panose="02020603050405020304"/>
                <a:cs typeface="Times New Roman" panose="02020603050405020304"/>
                <a:sym typeface="Times New Roman" panose="02020603050405020304"/>
              </a:rPr>
              <a:t>    Classification on further features</a:t>
            </a:r>
            <a:endParaRPr>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50" name="Google Shape;150;p18"/>
          <p:cNvCxnSpPr>
            <a:stCxn id="137" idx="2"/>
            <a:endCxn id="149" idx="0"/>
          </p:cNvCxnSpPr>
          <p:nvPr/>
        </p:nvCxnSpPr>
        <p:spPr>
          <a:xfrm>
            <a:off x="9221225" y="3811675"/>
            <a:ext cx="0" cy="507900"/>
          </a:xfrm>
          <a:prstGeom prst="straightConnector1">
            <a:avLst/>
          </a:prstGeom>
          <a:noFill/>
          <a:ln w="9525" cap="flat" cmpd="sng">
            <a:solidFill>
              <a:schemeClr val="dk2"/>
            </a:solidFill>
            <a:prstDash val="solid"/>
            <a:round/>
            <a:headEnd type="none" w="med" len="med"/>
            <a:tailEnd type="triangle" w="med" len="med"/>
          </a:ln>
        </p:spPr>
      </p:cxnSp>
      <p:cxnSp>
        <p:nvCxnSpPr>
          <p:cNvPr id="151" name="Google Shape;151;p18"/>
          <p:cNvCxnSpPr>
            <a:stCxn id="149" idx="2"/>
            <a:endCxn id="138" idx="0"/>
          </p:cNvCxnSpPr>
          <p:nvPr/>
        </p:nvCxnSpPr>
        <p:spPr>
          <a:xfrm>
            <a:off x="9221225" y="4719813"/>
            <a:ext cx="0" cy="507900"/>
          </a:xfrm>
          <a:prstGeom prst="straightConnector1">
            <a:avLst/>
          </a:prstGeom>
          <a:noFill/>
          <a:ln w="9525" cap="flat" cmpd="sng">
            <a:solidFill>
              <a:schemeClr val="dk2"/>
            </a:solidFill>
            <a:prstDash val="solid"/>
            <a:round/>
            <a:headEnd type="none" w="med" len="med"/>
            <a:tailEnd type="triangle" w="med" len="med"/>
          </a:ln>
        </p:spPr>
      </p:cxnSp>
      <p:sp>
        <p:nvSpPr>
          <p:cNvPr id="148" name="Google Shape;148;p18"/>
          <p:cNvSpPr/>
          <p:nvPr/>
        </p:nvSpPr>
        <p:spPr>
          <a:xfrm>
            <a:off x="4414850" y="2210813"/>
            <a:ext cx="2444100" cy="5874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Times New Roman" panose="02020603050405020304"/>
                <a:ea typeface="Times New Roman" panose="02020603050405020304"/>
                <a:cs typeface="Times New Roman" panose="02020603050405020304"/>
                <a:sym typeface="Times New Roman" panose="02020603050405020304"/>
              </a:rPr>
              <a:t>Generate random centroids</a:t>
            </a:r>
            <a:endParaRPr>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52" name="Google Shape;152;p18"/>
          <p:cNvCxnSpPr>
            <a:stCxn id="148" idx="2"/>
            <a:endCxn id="133" idx="0"/>
          </p:cNvCxnSpPr>
          <p:nvPr/>
        </p:nvCxnSpPr>
        <p:spPr>
          <a:xfrm flipH="1">
            <a:off x="5636300" y="2798213"/>
            <a:ext cx="600" cy="405600"/>
          </a:xfrm>
          <a:prstGeom prst="straightConnector1">
            <a:avLst/>
          </a:prstGeom>
          <a:noFill/>
          <a:ln w="9525" cap="flat" cmpd="sng">
            <a:solidFill>
              <a:schemeClr val="dk2"/>
            </a:solidFill>
            <a:prstDash val="solid"/>
            <a:round/>
            <a:headEnd type="none" w="med" len="med"/>
            <a:tailEnd type="triangle" w="med" len="med"/>
          </a:ln>
        </p:spPr>
      </p:cxnSp>
      <p:sp>
        <p:nvSpPr>
          <p:cNvPr id="153" name="Google Shape;153;p18"/>
          <p:cNvSpPr/>
          <p:nvPr/>
        </p:nvSpPr>
        <p:spPr>
          <a:xfrm>
            <a:off x="1211825" y="2435450"/>
            <a:ext cx="2253000" cy="5874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54" name="Google Shape;154;p18"/>
          <p:cNvSpPr txBox="1"/>
          <p:nvPr/>
        </p:nvSpPr>
        <p:spPr>
          <a:xfrm>
            <a:off x="1969000" y="2529050"/>
            <a:ext cx="89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START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59" name="Shape 159"/>
        <p:cNvGrpSpPr/>
        <p:nvPr/>
      </p:nvGrpSpPr>
      <p:grpSpPr>
        <a:xfrm>
          <a:off x="0" y="0"/>
          <a:ext cx="0" cy="0"/>
          <a:chOff x="0" y="0"/>
          <a:chExt cx="0" cy="0"/>
        </a:xfrm>
      </p:grpSpPr>
      <p:pic>
        <p:nvPicPr>
          <p:cNvPr id="160" name="Google Shape;160;p19"/>
          <p:cNvPicPr preferRelativeResize="0"/>
          <p:nvPr/>
        </p:nvPicPr>
        <p:blipFill>
          <a:blip r:embed="rId1"/>
          <a:stretch>
            <a:fillRect/>
          </a:stretch>
        </p:blipFill>
        <p:spPr>
          <a:xfrm>
            <a:off x="1966075" y="334875"/>
            <a:ext cx="8564650" cy="652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p20"/>
          <p:cNvSpPr txBox="1"/>
          <p:nvPr>
            <p:ph type="title"/>
          </p:nvPr>
        </p:nvSpPr>
        <p:spPr>
          <a:xfrm>
            <a:off x="762000" y="-11"/>
            <a:ext cx="10972800" cy="1143000"/>
          </a:xfrm>
          <a:prstGeom prst="rect">
            <a:avLst/>
          </a:prstGeom>
        </p:spPr>
        <p:txBody>
          <a:bodyPr spcFirstLastPara="1" wrap="square" lIns="91425" tIns="45700" rIns="91425" bIns="45700" anchor="ctr" anchorCtr="0">
            <a:normAutofit/>
          </a:bodyPr>
          <a:lstStyle/>
          <a:p>
            <a:pPr marL="342900" lvl="0" indent="-342900" algn="ctr" rtl="0">
              <a:spcBef>
                <a:spcPts val="480"/>
              </a:spcBef>
              <a:spcAft>
                <a:spcPts val="0"/>
              </a:spcAft>
              <a:buClr>
                <a:schemeClr val="dk1"/>
              </a:buClr>
              <a:buSzPts val="2400"/>
              <a:buFont typeface="Arial" panose="020B0604020202020204"/>
              <a:buNone/>
            </a:pPr>
            <a:r>
              <a:rPr lang="en-US" sz="3600" b="1">
                <a:latin typeface="Arial" panose="020B0604020202020204"/>
                <a:ea typeface="Arial" panose="020B0604020202020204"/>
                <a:cs typeface="Arial" panose="020B0604020202020204"/>
                <a:sym typeface="Arial" panose="020B0604020202020204"/>
              </a:rPr>
              <a:t>Flow of work </a:t>
            </a:r>
            <a:endParaRPr sz="3600">
              <a:latin typeface="Arial" panose="020B0604020202020204"/>
              <a:ea typeface="Arial" panose="020B0604020202020204"/>
              <a:cs typeface="Arial" panose="020B0604020202020204"/>
              <a:sym typeface="Arial" panose="020B0604020202020204"/>
            </a:endParaRPr>
          </a:p>
        </p:txBody>
      </p:sp>
      <p:pic>
        <p:nvPicPr>
          <p:cNvPr id="167" name="Google Shape;167;p20"/>
          <p:cNvPicPr preferRelativeResize="0"/>
          <p:nvPr/>
        </p:nvPicPr>
        <p:blipFill>
          <a:blip r:embed="rId1"/>
          <a:stretch>
            <a:fillRect/>
          </a:stretch>
        </p:blipFill>
        <p:spPr>
          <a:xfrm>
            <a:off x="1081350" y="1001050"/>
            <a:ext cx="10334099" cy="5028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3" name="Google Shape;173;p21"/>
          <p:cNvSpPr txBox="1"/>
          <p:nvPr>
            <p:ph type="title"/>
          </p:nvPr>
        </p:nvSpPr>
        <p:spPr>
          <a:xfrm>
            <a:off x="720275" y="260122"/>
            <a:ext cx="10972800" cy="866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t>Gantt Chart</a:t>
            </a:r>
            <a:endParaRPr b="1"/>
          </a:p>
        </p:txBody>
      </p:sp>
      <p:graphicFrame>
        <p:nvGraphicFramePr>
          <p:cNvPr id="174" name="Google Shape;174;p21"/>
          <p:cNvGraphicFramePr/>
          <p:nvPr/>
        </p:nvGraphicFramePr>
        <p:xfrm>
          <a:off x="869050" y="1587375"/>
          <a:ext cx="11097450" cy="4144900"/>
        </p:xfrm>
        <a:graphic>
          <a:graphicData uri="http://schemas.openxmlformats.org/drawingml/2006/table">
            <a:tbl>
              <a:tblPr>
                <a:noFill/>
                <a:tableStyleId>{CCC6D3D8-69F3-4B47-9574-96E73CD350B6}</a:tableStyleId>
              </a:tblPr>
              <a:tblGrid>
                <a:gridCol w="1849575"/>
                <a:gridCol w="1849575"/>
                <a:gridCol w="1849575"/>
                <a:gridCol w="1849575"/>
                <a:gridCol w="1849575"/>
                <a:gridCol w="1849575"/>
              </a:tblGrid>
              <a:tr h="755625">
                <a:tc>
                  <a:txBody>
                    <a:bodyPr/>
                    <a:lstStyle/>
                    <a:p>
                      <a:pPr marL="0" lvl="0" indent="0" algn="l" rtl="0">
                        <a:spcBef>
                          <a:spcPts val="0"/>
                        </a:spcBef>
                        <a:spcAft>
                          <a:spcPts val="0"/>
                        </a:spcAft>
                        <a:buNone/>
                      </a:pPr>
                      <a:r>
                        <a:rPr lang="en-US"/>
                        <a:t>6 Sept 21</a:t>
                      </a:r>
                      <a:endParaRPr lang="en-US"/>
                    </a:p>
                  </a:txBody>
                  <a:tcPr marL="91425" marR="91425" marT="91425" marB="91425">
                    <a:solidFill>
                      <a:schemeClr val="lt2"/>
                    </a:solidFill>
                  </a:tcPr>
                </a:tc>
                <a:tc>
                  <a:txBody>
                    <a:bodyPr/>
                    <a:lstStyle/>
                    <a:p>
                      <a:pPr marL="0" lvl="0" indent="0" algn="l" rtl="0">
                        <a:spcBef>
                          <a:spcPts val="0"/>
                        </a:spcBef>
                        <a:spcAft>
                          <a:spcPts val="0"/>
                        </a:spcAft>
                        <a:buNone/>
                      </a:pPr>
                      <a:r>
                        <a:rPr lang="en-US"/>
                        <a:t>20 Sept 21</a:t>
                      </a:r>
                      <a:endParaRPr lang="en-US"/>
                    </a:p>
                  </a:txBody>
                  <a:tcPr marL="91425" marR="91425" marT="91425" marB="91425">
                    <a:solidFill>
                      <a:schemeClr val="lt2"/>
                    </a:solidFill>
                  </a:tcPr>
                </a:tc>
                <a:tc>
                  <a:txBody>
                    <a:bodyPr/>
                    <a:lstStyle/>
                    <a:p>
                      <a:pPr marL="0" lvl="0" indent="0" algn="l" rtl="0">
                        <a:spcBef>
                          <a:spcPts val="0"/>
                        </a:spcBef>
                        <a:spcAft>
                          <a:spcPts val="0"/>
                        </a:spcAft>
                        <a:buNone/>
                      </a:pPr>
                      <a:r>
                        <a:rPr lang="en-US"/>
                        <a:t>1 Nov 21</a:t>
                      </a:r>
                      <a:endParaRPr lang="en-US"/>
                    </a:p>
                  </a:txBody>
                  <a:tcPr marL="91425" marR="91425" marT="91425" marB="91425">
                    <a:solidFill>
                      <a:schemeClr val="lt2"/>
                    </a:solidFill>
                  </a:tcPr>
                </a:tc>
                <a:tc>
                  <a:txBody>
                    <a:bodyPr/>
                    <a:lstStyle/>
                    <a:p>
                      <a:pPr marL="0" lvl="0" indent="0" algn="l" rtl="0">
                        <a:spcBef>
                          <a:spcPts val="0"/>
                        </a:spcBef>
                        <a:spcAft>
                          <a:spcPts val="0"/>
                        </a:spcAft>
                        <a:buNone/>
                      </a:pPr>
                      <a:r>
                        <a:rPr lang="en-US"/>
                        <a:t>20 Nov 21</a:t>
                      </a:r>
                      <a:endParaRPr lang="en-US"/>
                    </a:p>
                  </a:txBody>
                  <a:tcPr marL="91425" marR="91425" marT="91425" marB="91425">
                    <a:solidFill>
                      <a:schemeClr val="lt2"/>
                    </a:solidFill>
                  </a:tcPr>
                </a:tc>
                <a:tc>
                  <a:txBody>
                    <a:bodyPr/>
                    <a:lstStyle/>
                    <a:p>
                      <a:pPr marL="0" lvl="0" indent="0" algn="l" rtl="0">
                        <a:spcBef>
                          <a:spcPts val="0"/>
                        </a:spcBef>
                        <a:spcAft>
                          <a:spcPts val="0"/>
                        </a:spcAft>
                        <a:buNone/>
                      </a:pPr>
                      <a:r>
                        <a:rPr lang="en-US"/>
                        <a:t>10 Dec 21</a:t>
                      </a:r>
                      <a:endParaRPr lang="en-US"/>
                    </a:p>
                  </a:txBody>
                  <a:tcPr marL="91425" marR="91425" marT="91425" marB="91425">
                    <a:solidFill>
                      <a:schemeClr val="lt2"/>
                    </a:solidFill>
                  </a:tcPr>
                </a:tc>
                <a:tc>
                  <a:txBody>
                    <a:bodyPr/>
                    <a:lstStyle/>
                    <a:p>
                      <a:pPr marL="0" lvl="0" indent="0" algn="l" rtl="0">
                        <a:spcBef>
                          <a:spcPts val="0"/>
                        </a:spcBef>
                        <a:spcAft>
                          <a:spcPts val="0"/>
                        </a:spcAft>
                        <a:buNone/>
                      </a:pPr>
                      <a:r>
                        <a:rPr lang="en-US"/>
                        <a:t>30 Dec 21</a:t>
                      </a:r>
                      <a:endParaRPr lang="en-US"/>
                    </a:p>
                  </a:txBody>
                  <a:tcPr marL="91425" marR="91425" marT="91425" marB="91425">
                    <a:solidFill>
                      <a:schemeClr val="lt2"/>
                    </a:solidFill>
                  </a:tcPr>
                </a:tc>
              </a:tr>
              <a:tr h="3389275">
                <a:tc>
                  <a:txBody>
                    <a:bodyPr/>
                    <a:lstStyle/>
                    <a:p>
                      <a:pPr marL="0" lvl="0" indent="0" algn="l" rtl="0">
                        <a:spcBef>
                          <a:spcPts val="0"/>
                        </a:spcBef>
                        <a:spcAft>
                          <a:spcPts val="0"/>
                        </a:spcAft>
                        <a:buNone/>
                      </a:pPr>
                    </a:p>
                  </a:txBody>
                  <a:tcPr marL="91425" marR="91425" marT="91425" marB="91425"/>
                </a:tc>
                <a:tc>
                  <a:txBody>
                    <a:bodyPr/>
                    <a:lstStyle/>
                    <a:p>
                      <a:pPr marL="0" lvl="0" indent="0" algn="l" rtl="0">
                        <a:spcBef>
                          <a:spcPts val="0"/>
                        </a:spcBef>
                        <a:spcAft>
                          <a:spcPts val="0"/>
                        </a:spcAft>
                        <a:buNone/>
                      </a:pPr>
                    </a:p>
                  </a:txBody>
                  <a:tcPr marL="91425" marR="91425" marT="91425" marB="91425"/>
                </a:tc>
                <a:tc>
                  <a:txBody>
                    <a:bodyPr/>
                    <a:lstStyle/>
                    <a:p>
                      <a:pPr marL="0" lvl="0" indent="0" algn="l" rtl="0">
                        <a:spcBef>
                          <a:spcPts val="0"/>
                        </a:spcBef>
                        <a:spcAft>
                          <a:spcPts val="0"/>
                        </a:spcAft>
                        <a:buNone/>
                      </a:pPr>
                    </a:p>
                  </a:txBody>
                  <a:tcPr marL="91425" marR="91425" marT="91425" marB="91425"/>
                </a:tc>
                <a:tc>
                  <a:txBody>
                    <a:bodyPr/>
                    <a:lstStyle/>
                    <a:p>
                      <a:pPr marL="0" lvl="0" indent="0" algn="l" rtl="0">
                        <a:spcBef>
                          <a:spcPts val="0"/>
                        </a:spcBef>
                        <a:spcAft>
                          <a:spcPts val="0"/>
                        </a:spcAft>
                        <a:buNone/>
                      </a:pPr>
                    </a:p>
                  </a:txBody>
                  <a:tcPr marL="91425" marR="91425" marT="91425" marB="91425"/>
                </a:tc>
                <a:tc>
                  <a:txBody>
                    <a:bodyPr/>
                    <a:lstStyle/>
                    <a:p>
                      <a:pPr marL="0" lvl="0" indent="0" algn="l" rtl="0">
                        <a:spcBef>
                          <a:spcPts val="0"/>
                        </a:spcBef>
                        <a:spcAft>
                          <a:spcPts val="0"/>
                        </a:spcAft>
                        <a:buNone/>
                      </a:pPr>
                    </a:p>
                  </a:txBody>
                  <a:tcPr marL="91425" marR="91425" marT="91425" marB="91425"/>
                </a:tc>
                <a:tc>
                  <a:txBody>
                    <a:bodyPr/>
                    <a:lstStyle/>
                    <a:p>
                      <a:pPr marL="0" lvl="0" indent="0" algn="l" rtl="0">
                        <a:spcBef>
                          <a:spcPts val="0"/>
                        </a:spcBef>
                        <a:spcAft>
                          <a:spcPts val="0"/>
                        </a:spcAft>
                        <a:buNone/>
                      </a:pPr>
                    </a:p>
                  </a:txBody>
                  <a:tcPr marL="91425" marR="91425" marT="91425" marB="91425"/>
                </a:tc>
              </a:tr>
            </a:tbl>
          </a:graphicData>
        </a:graphic>
      </p:graphicFrame>
      <p:sp>
        <p:nvSpPr>
          <p:cNvPr id="175" name="Google Shape;175;p21"/>
          <p:cNvSpPr/>
          <p:nvPr/>
        </p:nvSpPr>
        <p:spPr>
          <a:xfrm>
            <a:off x="890300" y="2420475"/>
            <a:ext cx="10883400" cy="153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21"/>
          <p:cNvSpPr/>
          <p:nvPr/>
        </p:nvSpPr>
        <p:spPr>
          <a:xfrm>
            <a:off x="890300" y="2587400"/>
            <a:ext cx="236400" cy="222600"/>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21"/>
          <p:cNvSpPr/>
          <p:nvPr/>
        </p:nvSpPr>
        <p:spPr>
          <a:xfrm>
            <a:off x="11624450" y="2587400"/>
            <a:ext cx="236400" cy="222600"/>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21"/>
          <p:cNvSpPr txBox="1"/>
          <p:nvPr/>
        </p:nvSpPr>
        <p:spPr>
          <a:xfrm>
            <a:off x="8722050" y="2670850"/>
            <a:ext cx="2114400" cy="5388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2300" b="1">
                <a:latin typeface="Calibri" panose="020F0502020204030204"/>
                <a:ea typeface="Calibri" panose="020F0502020204030204"/>
                <a:cs typeface="Calibri" panose="020F0502020204030204"/>
                <a:sym typeface="Calibri" panose="020F0502020204030204"/>
              </a:rPr>
              <a:t>Timeline</a:t>
            </a:r>
            <a:endParaRPr sz="2300" b="1">
              <a:latin typeface="Calibri" panose="020F0502020204030204"/>
              <a:ea typeface="Calibri" panose="020F0502020204030204"/>
              <a:cs typeface="Calibri" panose="020F0502020204030204"/>
              <a:sym typeface="Calibri" panose="020F0502020204030204"/>
            </a:endParaRPr>
          </a:p>
        </p:txBody>
      </p:sp>
      <p:sp>
        <p:nvSpPr>
          <p:cNvPr id="179" name="Google Shape;179;p21"/>
          <p:cNvSpPr/>
          <p:nvPr/>
        </p:nvSpPr>
        <p:spPr>
          <a:xfrm>
            <a:off x="890300" y="3324675"/>
            <a:ext cx="1863900" cy="2643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21"/>
          <p:cNvSpPr/>
          <p:nvPr/>
        </p:nvSpPr>
        <p:spPr>
          <a:xfrm>
            <a:off x="2754200" y="3713550"/>
            <a:ext cx="1543800" cy="2643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21"/>
          <p:cNvSpPr/>
          <p:nvPr/>
        </p:nvSpPr>
        <p:spPr>
          <a:xfrm>
            <a:off x="4298050" y="4193475"/>
            <a:ext cx="1714500" cy="2643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21"/>
          <p:cNvSpPr/>
          <p:nvPr/>
        </p:nvSpPr>
        <p:spPr>
          <a:xfrm>
            <a:off x="6012550" y="4706438"/>
            <a:ext cx="1714500" cy="2643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21"/>
          <p:cNvSpPr/>
          <p:nvPr/>
        </p:nvSpPr>
        <p:spPr>
          <a:xfrm>
            <a:off x="7727050" y="5219400"/>
            <a:ext cx="1891800" cy="2643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21"/>
          <p:cNvSpPr txBox="1"/>
          <p:nvPr/>
        </p:nvSpPr>
        <p:spPr>
          <a:xfrm>
            <a:off x="2754200" y="3205800"/>
            <a:ext cx="3077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Calibri" panose="020F0502020204030204"/>
                <a:ea typeface="Calibri" panose="020F0502020204030204"/>
                <a:cs typeface="Calibri" panose="020F0502020204030204"/>
                <a:sym typeface="Calibri" panose="020F0502020204030204"/>
              </a:rPr>
              <a:t>Synopsis and Mentor approval</a:t>
            </a:r>
            <a:endParaRPr sz="1700" b="1">
              <a:latin typeface="Calibri" panose="020F0502020204030204"/>
              <a:ea typeface="Calibri" panose="020F0502020204030204"/>
              <a:cs typeface="Calibri" panose="020F0502020204030204"/>
              <a:sym typeface="Calibri" panose="020F0502020204030204"/>
            </a:endParaRPr>
          </a:p>
        </p:txBody>
      </p:sp>
      <p:sp>
        <p:nvSpPr>
          <p:cNvPr id="185" name="Google Shape;185;p21"/>
          <p:cNvSpPr txBox="1"/>
          <p:nvPr/>
        </p:nvSpPr>
        <p:spPr>
          <a:xfrm>
            <a:off x="4298050" y="3622500"/>
            <a:ext cx="39552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Calibri" panose="020F0502020204030204"/>
                <a:ea typeface="Calibri" panose="020F0502020204030204"/>
                <a:cs typeface="Calibri" panose="020F0502020204030204"/>
                <a:sym typeface="Calibri" panose="020F0502020204030204"/>
              </a:rPr>
              <a:t>Data creation and 50% code completion</a:t>
            </a:r>
            <a:endParaRPr sz="1700" b="1">
              <a:latin typeface="Calibri" panose="020F0502020204030204"/>
              <a:ea typeface="Calibri" panose="020F0502020204030204"/>
              <a:cs typeface="Calibri" panose="020F0502020204030204"/>
              <a:sym typeface="Calibri" panose="020F0502020204030204"/>
            </a:endParaRPr>
          </a:p>
        </p:txBody>
      </p:sp>
      <p:sp>
        <p:nvSpPr>
          <p:cNvPr id="186" name="Google Shape;186;p21"/>
          <p:cNvSpPr txBox="1"/>
          <p:nvPr/>
        </p:nvSpPr>
        <p:spPr>
          <a:xfrm>
            <a:off x="6012550" y="4108750"/>
            <a:ext cx="23649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Calibri" panose="020F0502020204030204"/>
                <a:ea typeface="Calibri" panose="020F0502020204030204"/>
                <a:cs typeface="Calibri" panose="020F0502020204030204"/>
                <a:sym typeface="Calibri" panose="020F0502020204030204"/>
              </a:rPr>
              <a:t>Mid Term presentation</a:t>
            </a:r>
            <a:endParaRPr sz="1700" b="1">
              <a:latin typeface="Calibri" panose="020F0502020204030204"/>
              <a:ea typeface="Calibri" panose="020F0502020204030204"/>
              <a:cs typeface="Calibri" panose="020F0502020204030204"/>
              <a:sym typeface="Calibri" panose="020F0502020204030204"/>
            </a:endParaRPr>
          </a:p>
        </p:txBody>
      </p:sp>
      <p:sp>
        <p:nvSpPr>
          <p:cNvPr id="187" name="Google Shape;187;p21"/>
          <p:cNvSpPr txBox="1"/>
          <p:nvPr/>
        </p:nvSpPr>
        <p:spPr>
          <a:xfrm>
            <a:off x="7727050" y="4594988"/>
            <a:ext cx="33246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Calibri" panose="020F0502020204030204"/>
                <a:ea typeface="Calibri" panose="020F0502020204030204"/>
                <a:cs typeface="Calibri" panose="020F0502020204030204"/>
                <a:sym typeface="Calibri" panose="020F0502020204030204"/>
              </a:rPr>
              <a:t>Working on remaining features</a:t>
            </a:r>
            <a:endParaRPr sz="1700" b="1">
              <a:latin typeface="Calibri" panose="020F0502020204030204"/>
              <a:ea typeface="Calibri" panose="020F0502020204030204"/>
              <a:cs typeface="Calibri" panose="020F0502020204030204"/>
              <a:sym typeface="Calibri" panose="020F0502020204030204"/>
            </a:endParaRPr>
          </a:p>
        </p:txBody>
      </p:sp>
      <p:sp>
        <p:nvSpPr>
          <p:cNvPr id="188" name="Google Shape;188;p21"/>
          <p:cNvSpPr txBox="1"/>
          <p:nvPr/>
        </p:nvSpPr>
        <p:spPr>
          <a:xfrm>
            <a:off x="9618850" y="5128350"/>
            <a:ext cx="2837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Calibri" panose="020F0502020204030204"/>
                <a:ea typeface="Calibri" panose="020F0502020204030204"/>
                <a:cs typeface="Calibri" panose="020F0502020204030204"/>
                <a:sym typeface="Calibri" panose="020F0502020204030204"/>
              </a:rPr>
              <a:t>End term presentation</a:t>
            </a:r>
            <a:endParaRPr sz="1700" b="1">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762000" y="427048"/>
            <a:ext cx="10972800" cy="9123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t>Mid Term Changes</a:t>
            </a:r>
            <a:endParaRPr b="1"/>
          </a:p>
        </p:txBody>
      </p:sp>
      <p:sp>
        <p:nvSpPr>
          <p:cNvPr id="195" name="Google Shape;195;p22"/>
          <p:cNvSpPr txBox="1"/>
          <p:nvPr>
            <p:ph type="body" idx="1"/>
          </p:nvPr>
        </p:nvSpPr>
        <p:spPr>
          <a:xfrm>
            <a:off x="762000" y="1752601"/>
            <a:ext cx="10972800" cy="4526100"/>
          </a:xfrm>
          <a:prstGeom prst="rect">
            <a:avLst/>
          </a:prstGeom>
        </p:spPr>
        <p:txBody>
          <a:bodyPr spcFirstLastPara="1" wrap="square" lIns="91425" tIns="45700" rIns="91425" bIns="45700" anchor="t" anchorCtr="0">
            <a:normAutofit/>
          </a:bodyPr>
          <a:lstStyle/>
          <a:p>
            <a:pPr marL="457200" lvl="0" indent="-382270" algn="l" rtl="0">
              <a:lnSpc>
                <a:spcPct val="90000"/>
              </a:lnSpc>
              <a:spcBef>
                <a:spcPts val="640"/>
              </a:spcBef>
              <a:spcAft>
                <a:spcPts val="0"/>
              </a:spcAft>
              <a:buSzPts val="2420"/>
              <a:buFont typeface="Times New Roman" panose="02020603050405020304"/>
              <a:buAutoNum type="arabicPeriod"/>
            </a:pPr>
            <a:r>
              <a:rPr lang="en-US" sz="2420">
                <a:latin typeface="Times New Roman" panose="02020603050405020304"/>
                <a:ea typeface="Times New Roman" panose="02020603050405020304"/>
                <a:cs typeface="Times New Roman" panose="02020603050405020304"/>
                <a:sym typeface="Times New Roman" panose="02020603050405020304"/>
              </a:rPr>
              <a:t>We were told to change our project title name and work only on K-Means</a:t>
            </a:r>
            <a:endParaRPr sz="2420">
              <a:latin typeface="Times New Roman" panose="02020603050405020304"/>
              <a:ea typeface="Times New Roman" panose="02020603050405020304"/>
              <a:cs typeface="Times New Roman" panose="02020603050405020304"/>
              <a:sym typeface="Times New Roman" panose="02020603050405020304"/>
            </a:endParaRPr>
          </a:p>
          <a:p>
            <a:pPr marL="457200" lvl="0" indent="-382270" algn="l" rtl="0">
              <a:lnSpc>
                <a:spcPct val="90000"/>
              </a:lnSpc>
              <a:spcBef>
                <a:spcPts val="0"/>
              </a:spcBef>
              <a:spcAft>
                <a:spcPts val="0"/>
              </a:spcAft>
              <a:buSzPts val="2420"/>
              <a:buFont typeface="Times New Roman" panose="02020603050405020304"/>
              <a:buChar char="-"/>
            </a:pPr>
            <a:r>
              <a:rPr lang="en-US" sz="2420">
                <a:latin typeface="Times New Roman" panose="02020603050405020304"/>
                <a:ea typeface="Times New Roman" panose="02020603050405020304"/>
                <a:cs typeface="Times New Roman" panose="02020603050405020304"/>
                <a:sym typeface="Times New Roman" panose="02020603050405020304"/>
              </a:rPr>
              <a:t>All the changes have been made and project </a:t>
            </a:r>
            <a:r>
              <a:rPr lang="en-US" sz="2420">
                <a:latin typeface="Times New Roman" panose="02020603050405020304"/>
                <a:ea typeface="Times New Roman" panose="02020603050405020304"/>
                <a:cs typeface="Times New Roman" panose="02020603050405020304"/>
                <a:sym typeface="Times New Roman" panose="02020603050405020304"/>
              </a:rPr>
              <a:t>title</a:t>
            </a:r>
            <a:r>
              <a:rPr lang="en-US" sz="2420">
                <a:latin typeface="Times New Roman" panose="02020603050405020304"/>
                <a:ea typeface="Times New Roman" panose="02020603050405020304"/>
                <a:cs typeface="Times New Roman" panose="02020603050405020304"/>
                <a:sym typeface="Times New Roman" panose="02020603050405020304"/>
              </a:rPr>
              <a:t> changed from “Student Segmentation using Clustering Algorithm” To “Student Segmentation using K-means clustering algorithm”.</a:t>
            </a:r>
            <a:endParaRPr sz="242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0000"/>
              </a:lnSpc>
              <a:spcBef>
                <a:spcPts val="640"/>
              </a:spcBef>
              <a:spcAft>
                <a:spcPts val="0"/>
              </a:spcAft>
              <a:buSzPts val="935"/>
              <a:buNone/>
            </a:pPr>
            <a:endParaRPr sz="2420">
              <a:latin typeface="Times New Roman" panose="02020603050405020304"/>
              <a:ea typeface="Times New Roman" panose="02020603050405020304"/>
              <a:cs typeface="Times New Roman" panose="02020603050405020304"/>
              <a:sym typeface="Times New Roman" panose="02020603050405020304"/>
            </a:endParaRPr>
          </a:p>
          <a:p>
            <a:pPr marL="457200" lvl="0" indent="-382270" algn="l" rtl="0">
              <a:lnSpc>
                <a:spcPct val="90000"/>
              </a:lnSpc>
              <a:spcBef>
                <a:spcPts val="640"/>
              </a:spcBef>
              <a:spcAft>
                <a:spcPts val="0"/>
              </a:spcAft>
              <a:buSzPts val="2420"/>
              <a:buFont typeface="Times New Roman" panose="02020603050405020304"/>
              <a:buAutoNum type="arabicPeriod"/>
            </a:pPr>
            <a:r>
              <a:rPr lang="en-US" sz="2420">
                <a:latin typeface="Times New Roman" panose="02020603050405020304"/>
                <a:ea typeface="Times New Roman" panose="02020603050405020304"/>
                <a:cs typeface="Times New Roman" panose="02020603050405020304"/>
                <a:sym typeface="Times New Roman" panose="02020603050405020304"/>
              </a:rPr>
              <a:t>We were asked how we are going show that our final coordinates our actually final updated coordinates?</a:t>
            </a:r>
            <a:r>
              <a:rPr lang="en-US" sz="2420">
                <a:latin typeface="Times New Roman" panose="02020603050405020304"/>
                <a:ea typeface="Times New Roman" panose="02020603050405020304"/>
                <a:cs typeface="Times New Roman" panose="02020603050405020304"/>
                <a:sym typeface="Times New Roman" panose="02020603050405020304"/>
              </a:rPr>
              <a:t> </a:t>
            </a:r>
            <a:endParaRPr sz="2420">
              <a:latin typeface="Times New Roman" panose="02020603050405020304"/>
              <a:ea typeface="Times New Roman" panose="02020603050405020304"/>
              <a:cs typeface="Times New Roman" panose="02020603050405020304"/>
              <a:sym typeface="Times New Roman" panose="02020603050405020304"/>
            </a:endParaRPr>
          </a:p>
          <a:p>
            <a:pPr marL="457200" lvl="0" indent="-382270" algn="l" rtl="0">
              <a:lnSpc>
                <a:spcPct val="90000"/>
              </a:lnSpc>
              <a:spcBef>
                <a:spcPts val="0"/>
              </a:spcBef>
              <a:spcAft>
                <a:spcPts val="0"/>
              </a:spcAft>
              <a:buSzPts val="2420"/>
              <a:buFont typeface="Times New Roman" panose="02020603050405020304"/>
              <a:buChar char="-"/>
            </a:pPr>
            <a:r>
              <a:rPr lang="en-US" sz="2420">
                <a:latin typeface="Times New Roman" panose="02020603050405020304"/>
                <a:ea typeface="Times New Roman" panose="02020603050405020304"/>
                <a:cs typeface="Times New Roman" panose="02020603050405020304"/>
                <a:sym typeface="Times New Roman" panose="02020603050405020304"/>
              </a:rPr>
              <a:t>For that we have made our entire K-Means code recursive to calculate the number of Iterations and have attached the “Error Graph” to show how the value of updated coordinates change over a period of time and gets fixed after a certain amount of time.</a:t>
            </a:r>
            <a:r>
              <a:rPr lang="en-US" sz="2420">
                <a:latin typeface="Times New Roman" panose="02020603050405020304"/>
                <a:ea typeface="Times New Roman" panose="02020603050405020304"/>
                <a:cs typeface="Times New Roman" panose="02020603050405020304"/>
                <a:sym typeface="Times New Roman" panose="02020603050405020304"/>
              </a:rPr>
              <a:t> </a:t>
            </a:r>
            <a:endParaRPr sz="242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762000" y="118964"/>
            <a:ext cx="109728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t>Error Graph</a:t>
            </a:r>
            <a:endParaRPr b="1"/>
          </a:p>
        </p:txBody>
      </p:sp>
      <p:pic>
        <p:nvPicPr>
          <p:cNvPr id="202" name="Google Shape;202;p23"/>
          <p:cNvPicPr preferRelativeResize="0"/>
          <p:nvPr/>
        </p:nvPicPr>
        <p:blipFill>
          <a:blip r:embed="rId1"/>
          <a:stretch>
            <a:fillRect/>
          </a:stretch>
        </p:blipFill>
        <p:spPr>
          <a:xfrm>
            <a:off x="5987375" y="1261975"/>
            <a:ext cx="5679275" cy="4694626"/>
          </a:xfrm>
          <a:prstGeom prst="rect">
            <a:avLst/>
          </a:prstGeom>
          <a:noFill/>
          <a:ln>
            <a:noFill/>
          </a:ln>
        </p:spPr>
      </p:pic>
      <p:pic>
        <p:nvPicPr>
          <p:cNvPr id="203" name="Google Shape;203;p23"/>
          <p:cNvPicPr preferRelativeResize="0"/>
          <p:nvPr/>
        </p:nvPicPr>
        <p:blipFill>
          <a:blip r:embed="rId2"/>
          <a:stretch>
            <a:fillRect/>
          </a:stretch>
        </p:blipFill>
        <p:spPr>
          <a:xfrm>
            <a:off x="152400" y="1261975"/>
            <a:ext cx="5682576" cy="4694626"/>
          </a:xfrm>
          <a:prstGeom prst="rect">
            <a:avLst/>
          </a:prstGeom>
          <a:noFill/>
          <a:ln>
            <a:noFill/>
          </a:ln>
        </p:spPr>
      </p:pic>
      <p:sp>
        <p:nvSpPr>
          <p:cNvPr id="204" name="Google Shape;204;p23"/>
          <p:cNvSpPr txBox="1"/>
          <p:nvPr/>
        </p:nvSpPr>
        <p:spPr>
          <a:xfrm>
            <a:off x="2290450" y="6174875"/>
            <a:ext cx="101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panose="020F0502020204030204"/>
                <a:ea typeface="Calibri" panose="020F0502020204030204"/>
                <a:cs typeface="Calibri" panose="020F0502020204030204"/>
                <a:sym typeface="Calibri" panose="020F0502020204030204"/>
              </a:rPr>
              <a:t>Figure 1</a:t>
            </a:r>
            <a:endParaRPr sz="1600">
              <a:latin typeface="Calibri" panose="020F0502020204030204"/>
              <a:ea typeface="Calibri" panose="020F0502020204030204"/>
              <a:cs typeface="Calibri" panose="020F0502020204030204"/>
              <a:sym typeface="Calibri" panose="020F0502020204030204"/>
            </a:endParaRPr>
          </a:p>
        </p:txBody>
      </p:sp>
      <p:sp>
        <p:nvSpPr>
          <p:cNvPr id="205" name="Google Shape;205;p23"/>
          <p:cNvSpPr txBox="1"/>
          <p:nvPr/>
        </p:nvSpPr>
        <p:spPr>
          <a:xfrm>
            <a:off x="7835800" y="6174875"/>
            <a:ext cx="7715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panose="020F0502020204030204"/>
                <a:ea typeface="Calibri" panose="020F0502020204030204"/>
                <a:cs typeface="Calibri" panose="020F0502020204030204"/>
                <a:sym typeface="Calibri" panose="020F0502020204030204"/>
              </a:rPr>
              <a:t>Figure 2</a:t>
            </a:r>
            <a:endParaRPr sz="16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762000" y="427039"/>
            <a:ext cx="109728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t>Final Code Snippet</a:t>
            </a:r>
            <a:endParaRPr b="1"/>
          </a:p>
        </p:txBody>
      </p:sp>
      <p:pic>
        <p:nvPicPr>
          <p:cNvPr id="212" name="Google Shape;212;p24"/>
          <p:cNvPicPr preferRelativeResize="0"/>
          <p:nvPr/>
        </p:nvPicPr>
        <p:blipFill>
          <a:blip r:embed="rId1"/>
          <a:stretch>
            <a:fillRect/>
          </a:stretch>
        </p:blipFill>
        <p:spPr>
          <a:xfrm>
            <a:off x="2451200" y="1650125"/>
            <a:ext cx="7460775" cy="4526100"/>
          </a:xfrm>
          <a:prstGeom prst="rect">
            <a:avLst/>
          </a:prstGeom>
          <a:noFill/>
          <a:ln>
            <a:noFill/>
          </a:ln>
        </p:spPr>
      </p:pic>
      <p:sp>
        <p:nvSpPr>
          <p:cNvPr id="213" name="Google Shape;213;p24"/>
          <p:cNvSpPr txBox="1"/>
          <p:nvPr/>
        </p:nvSpPr>
        <p:spPr>
          <a:xfrm>
            <a:off x="4996150" y="6256300"/>
            <a:ext cx="7715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panose="020F0502020204030204"/>
                <a:ea typeface="Calibri" panose="020F0502020204030204"/>
                <a:cs typeface="Calibri" panose="020F0502020204030204"/>
                <a:sym typeface="Calibri" panose="020F0502020204030204"/>
              </a:rPr>
              <a:t>              Figure 3</a:t>
            </a:r>
            <a:endParaRPr sz="16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762000" y="427039"/>
            <a:ext cx="109728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t>Outcome of Project</a:t>
            </a:r>
            <a:endParaRPr b="1"/>
          </a:p>
        </p:txBody>
      </p:sp>
      <p:sp>
        <p:nvSpPr>
          <p:cNvPr id="220" name="Google Shape;220;p25"/>
          <p:cNvSpPr txBox="1"/>
          <p:nvPr>
            <p:ph type="body" idx="1"/>
          </p:nvPr>
        </p:nvSpPr>
        <p:spPr>
          <a:xfrm>
            <a:off x="762000" y="1752601"/>
            <a:ext cx="10972800" cy="4526100"/>
          </a:xfrm>
          <a:prstGeom prst="rect">
            <a:avLst/>
          </a:prstGeom>
        </p:spPr>
        <p:txBody>
          <a:bodyPr spcFirstLastPara="1" wrap="square" lIns="91425" tIns="45700" rIns="91425" bIns="45700" anchor="t" anchorCtr="0">
            <a:normAutofit/>
          </a:bodyPr>
          <a:lstStyle/>
          <a:p>
            <a:pPr marL="457200" lvl="0" indent="-393700" algn="l" rtl="0">
              <a:spcBef>
                <a:spcPts val="640"/>
              </a:spcBef>
              <a:spcAft>
                <a:spcPts val="0"/>
              </a:spcAft>
              <a:buSzPts val="2600"/>
              <a:buFont typeface="Times New Roman" panose="02020603050405020304"/>
              <a:buAutoNum type="arabicPeriod"/>
            </a:pPr>
            <a:r>
              <a:rPr lang="en-US" sz="2600">
                <a:latin typeface="Times New Roman" panose="02020603050405020304"/>
                <a:ea typeface="Times New Roman" panose="02020603050405020304"/>
                <a:cs typeface="Times New Roman" panose="02020603050405020304"/>
                <a:sym typeface="Times New Roman" panose="02020603050405020304"/>
              </a:rPr>
              <a:t>From this we concluded that since lockdown most number of students SGPA’s have ranged in the category of </a:t>
            </a:r>
            <a:r>
              <a:rPr lang="en-US" sz="2600">
                <a:latin typeface="Times New Roman" panose="02020603050405020304"/>
                <a:ea typeface="Times New Roman" panose="02020603050405020304"/>
                <a:cs typeface="Times New Roman" panose="02020603050405020304"/>
                <a:sym typeface="Times New Roman" panose="02020603050405020304"/>
              </a:rPr>
              <a:t>second cluster having cluster centres as (5.81 , 5.81).</a:t>
            </a:r>
            <a:endParaRPr sz="2600">
              <a:latin typeface="Times New Roman" panose="02020603050405020304"/>
              <a:ea typeface="Times New Roman" panose="02020603050405020304"/>
              <a:cs typeface="Times New Roman" panose="02020603050405020304"/>
              <a:sym typeface="Times New Roman" panose="02020603050405020304"/>
            </a:endParaRPr>
          </a:p>
          <a:p>
            <a:pPr marL="457200" lvl="0" indent="-393700" algn="l" rtl="0">
              <a:spcBef>
                <a:spcPts val="0"/>
              </a:spcBef>
              <a:spcAft>
                <a:spcPts val="0"/>
              </a:spcAft>
              <a:buSzPts val="2600"/>
              <a:buFont typeface="Times New Roman" panose="02020603050405020304"/>
              <a:buAutoNum type="arabicPeriod"/>
            </a:pPr>
            <a:r>
              <a:rPr lang="en-US" sz="2600">
                <a:latin typeface="Times New Roman" panose="02020603050405020304"/>
                <a:ea typeface="Times New Roman" panose="02020603050405020304"/>
                <a:cs typeface="Times New Roman" panose="02020603050405020304"/>
                <a:sym typeface="Times New Roman" panose="02020603050405020304"/>
              </a:rPr>
              <a:t>Out of total 1500 students, 419 students have been fully vaccinated and will be joining campus as soon as asked.</a:t>
            </a:r>
            <a:endParaRPr sz="2600">
              <a:latin typeface="Times New Roman" panose="02020603050405020304"/>
              <a:ea typeface="Times New Roman" panose="02020603050405020304"/>
              <a:cs typeface="Times New Roman" panose="02020603050405020304"/>
              <a:sym typeface="Times New Roman" panose="02020603050405020304"/>
            </a:endParaRPr>
          </a:p>
          <a:p>
            <a:pPr marL="457200" lvl="0" indent="-393700" algn="l" rtl="0">
              <a:spcBef>
                <a:spcPts val="0"/>
              </a:spcBef>
              <a:spcAft>
                <a:spcPts val="0"/>
              </a:spcAft>
              <a:buSzPts val="2600"/>
              <a:buFont typeface="Times New Roman" panose="02020603050405020304"/>
              <a:buAutoNum type="arabicPeriod"/>
            </a:pPr>
            <a:r>
              <a:rPr lang="en-US" sz="2600">
                <a:latin typeface="Times New Roman" panose="02020603050405020304"/>
                <a:ea typeface="Times New Roman" panose="02020603050405020304"/>
                <a:cs typeface="Times New Roman" panose="02020603050405020304"/>
                <a:sym typeface="Times New Roman" panose="02020603050405020304"/>
              </a:rPr>
              <a:t>From this we inferred that colleges should provide extra classes and workshops to the students to increase their Industrial and Academic Knowledge .</a:t>
            </a:r>
            <a:endParaRPr sz="26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7" name="Shape 47"/>
        <p:cNvGrpSpPr/>
        <p:nvPr/>
      </p:nvGrpSpPr>
      <p:grpSpPr>
        <a:xfrm>
          <a:off x="0" y="0"/>
          <a:ext cx="0" cy="0"/>
          <a:chOff x="0" y="0"/>
          <a:chExt cx="0" cy="0"/>
        </a:xfrm>
      </p:grpSpPr>
      <p:sp>
        <p:nvSpPr>
          <p:cNvPr id="48" name="Google Shape;48;p8"/>
          <p:cNvSpPr txBox="1"/>
          <p:nvPr>
            <p:ph type="title"/>
          </p:nvPr>
        </p:nvSpPr>
        <p:spPr>
          <a:xfrm flipH="1">
            <a:off x="0" y="200025"/>
            <a:ext cx="12192000" cy="11811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br>
              <a:rPr lang="en-US" b="1" u="sng">
                <a:solidFill>
                  <a:schemeClr val="dk1"/>
                </a:solidFill>
              </a:rPr>
            </a:br>
            <a:r>
              <a:rPr lang="en-US" sz="4000" b="1" u="sng">
                <a:solidFill>
                  <a:schemeClr val="dk1"/>
                </a:solidFill>
                <a:latin typeface="Times New Roman" panose="02020603050405020304"/>
                <a:ea typeface="Times New Roman" panose="02020603050405020304"/>
                <a:cs typeface="Times New Roman" panose="02020603050405020304"/>
                <a:sym typeface="Times New Roman" panose="02020603050405020304"/>
              </a:rPr>
              <a:t>MINOR-1</a:t>
            </a:r>
            <a:r>
              <a:rPr lang="en-US" sz="4000" b="1">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br>
              <a:rPr lang="en-US" b="1">
                <a:solidFill>
                  <a:schemeClr val="dk1"/>
                </a:solidFill>
              </a:rPr>
            </a:br>
            <a:br>
              <a:rPr lang="en-US" b="1">
                <a:solidFill>
                  <a:schemeClr val="dk1"/>
                </a:solidFill>
              </a:rPr>
            </a:br>
            <a:endParaRPr b="1">
              <a:solidFill>
                <a:schemeClr val="dk1"/>
              </a:solidFill>
            </a:endParaRPr>
          </a:p>
        </p:txBody>
      </p:sp>
      <p:sp>
        <p:nvSpPr>
          <p:cNvPr id="49" name="Google Shape;49;p8"/>
          <p:cNvSpPr/>
          <p:nvPr/>
        </p:nvSpPr>
        <p:spPr>
          <a:xfrm>
            <a:off x="3000375" y="5945118"/>
            <a:ext cx="6096000"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i="0" u="sng" strike="noStrike" cap="none">
                <a:solidFill>
                  <a:schemeClr val="dk1"/>
                </a:solidFill>
              </a:rPr>
              <a:t>Under the guidance of</a:t>
            </a:r>
            <a:endParaRPr sz="1800" i="0" u="sng" strike="noStrike" cap="none">
              <a:solidFill>
                <a:schemeClr val="dk1"/>
              </a:solidFill>
            </a:endParaRPr>
          </a:p>
          <a:p>
            <a:pPr marL="0" marR="0" lvl="0" indent="0" algn="ctr" rtl="0">
              <a:spcBef>
                <a:spcPts val="0"/>
              </a:spcBef>
              <a:spcAft>
                <a:spcPts val="0"/>
              </a:spcAft>
              <a:buNone/>
            </a:pPr>
            <a:r>
              <a:rPr lang="en-US" sz="1800" b="1" u="sng">
                <a:solidFill>
                  <a:schemeClr val="dk1"/>
                </a:solidFill>
              </a:rPr>
              <a:t>Dr.Sujoy Chatterjee</a:t>
            </a:r>
            <a:endParaRPr sz="2000" b="0" i="0" u="sng"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0" name="Google Shape;50;p8"/>
          <p:cNvSpPr txBox="1"/>
          <p:nvPr/>
        </p:nvSpPr>
        <p:spPr>
          <a:xfrm>
            <a:off x="1803375" y="5061150"/>
            <a:ext cx="119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51" name="Google Shape;51;p8"/>
          <p:cNvSpPr txBox="1"/>
          <p:nvPr/>
        </p:nvSpPr>
        <p:spPr>
          <a:xfrm>
            <a:off x="1803375" y="5461350"/>
            <a:ext cx="1645800" cy="4002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52" name="Google Shape;52;p8"/>
          <p:cNvSpPr txBox="1"/>
          <p:nvPr/>
        </p:nvSpPr>
        <p:spPr>
          <a:xfrm>
            <a:off x="1432500" y="1445100"/>
            <a:ext cx="9327000" cy="1485300"/>
          </a:xfrm>
          <a:prstGeom prst="rect">
            <a:avLst/>
          </a:prstGeom>
          <a:noFill/>
          <a:ln>
            <a:noFill/>
          </a:ln>
        </p:spPr>
        <p:txBody>
          <a:bodyPr spcFirstLastPara="1" wrap="square" lIns="91425" tIns="91425" rIns="91425" bIns="91425" anchor="t" anchorCtr="0">
            <a:spAutoFit/>
          </a:bodyPr>
          <a:lstStyle/>
          <a:p>
            <a:pPr marL="0" lvl="0" indent="0" algn="ctr" rtl="0">
              <a:spcBef>
                <a:spcPts val="1500"/>
              </a:spcBef>
              <a:spcAft>
                <a:spcPts val="0"/>
              </a:spcAft>
              <a:buNone/>
            </a:pPr>
            <a:r>
              <a:rPr lang="en-US" sz="3600" b="1" u="sng">
                <a:solidFill>
                  <a:schemeClr val="dk1"/>
                </a:solidFill>
              </a:rPr>
              <a:t>Student Segmentation using </a:t>
            </a:r>
            <a:endParaRPr sz="3600" b="1" u="sng">
              <a:solidFill>
                <a:schemeClr val="dk1"/>
              </a:solidFill>
            </a:endParaRPr>
          </a:p>
          <a:p>
            <a:pPr marL="0" lvl="0" indent="0" algn="ctr" rtl="0">
              <a:spcBef>
                <a:spcPts val="1500"/>
              </a:spcBef>
              <a:spcAft>
                <a:spcPts val="1500"/>
              </a:spcAft>
              <a:buNone/>
            </a:pPr>
            <a:r>
              <a:rPr lang="en-US" sz="3600" b="1" i="1" u="sng">
                <a:solidFill>
                  <a:schemeClr val="dk1"/>
                </a:solidFill>
              </a:rPr>
              <a:t>K</a:t>
            </a:r>
            <a:r>
              <a:rPr lang="en-US" sz="3600" b="1" u="sng">
                <a:solidFill>
                  <a:schemeClr val="dk1"/>
                </a:solidFill>
              </a:rPr>
              <a:t>-Means Clustering Algorithm</a:t>
            </a:r>
            <a:endParaRPr sz="3600"/>
          </a:p>
        </p:txBody>
      </p:sp>
      <p:graphicFrame>
        <p:nvGraphicFramePr>
          <p:cNvPr id="53" name="Google Shape;53;p8"/>
          <p:cNvGraphicFramePr/>
          <p:nvPr/>
        </p:nvGraphicFramePr>
        <p:xfrm>
          <a:off x="653725" y="3645338"/>
          <a:ext cx="10789300" cy="3000000"/>
        </p:xfrm>
        <a:graphic>
          <a:graphicData uri="http://schemas.openxmlformats.org/drawingml/2006/table">
            <a:tbl>
              <a:tblPr>
                <a:noFill/>
                <a:tableStyleId>{CCC6D3D8-69F3-4B47-9574-96E73CD350B6}</a:tableStyleId>
              </a:tblPr>
              <a:tblGrid>
                <a:gridCol w="2697325"/>
                <a:gridCol w="2697325"/>
                <a:gridCol w="2697325"/>
                <a:gridCol w="2697325"/>
              </a:tblGrid>
              <a:tr h="396200">
                <a:tc>
                  <a:txBody>
                    <a:bodyPr/>
                    <a:lstStyle/>
                    <a:p>
                      <a:pPr marL="0" lvl="0" indent="0" algn="ctr" rtl="0">
                        <a:spcBef>
                          <a:spcPts val="0"/>
                        </a:spcBef>
                        <a:spcAft>
                          <a:spcPts val="0"/>
                        </a:spcAft>
                        <a:buNone/>
                      </a:pPr>
                      <a:r>
                        <a:rPr lang="en-US" b="1"/>
                        <a:t>MEMBER’S NAME</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US" b="1"/>
                        <a:t>ROLL NUMBER</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US" b="1"/>
                        <a:t>SAP ID</a:t>
                      </a:r>
                      <a:endParaRPr b="1"/>
                    </a:p>
                  </a:txBody>
                  <a:tcPr marL="91425" marR="91425" marT="91425" marB="91425">
                    <a:lnL w="9525" cap="flat" cmpd="sng">
                      <a:solidFill>
                        <a:schemeClr val="dk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US" b="1"/>
                        <a:t>BRANCH</a:t>
                      </a:r>
                      <a:endParaRPr b="1"/>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chemeClr val="accent5"/>
                    </a:solidFill>
                  </a:tcPr>
                </a:tc>
              </a:tr>
              <a:tr h="396200">
                <a:tc>
                  <a:txBody>
                    <a:bodyPr/>
                    <a:lstStyle/>
                    <a:p>
                      <a:pPr marL="0" lvl="0" indent="0" algn="ctr" rtl="0">
                        <a:spcBef>
                          <a:spcPts val="0"/>
                        </a:spcBef>
                        <a:spcAft>
                          <a:spcPts val="0"/>
                        </a:spcAft>
                        <a:buNone/>
                      </a:pPr>
                      <a:r>
                        <a:rPr lang="en-US" b="1">
                          <a:solidFill>
                            <a:srgbClr val="FF0000"/>
                          </a:solidFill>
                        </a:rPr>
                        <a:t>Rohan Nyati</a:t>
                      </a:r>
                      <a:endParaRPr b="1">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b="1">
                          <a:solidFill>
                            <a:srgbClr val="FF0000"/>
                          </a:solidFill>
                        </a:rPr>
                        <a:t>R177219148</a:t>
                      </a:r>
                      <a:endParaRPr b="1">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b="1">
                          <a:solidFill>
                            <a:srgbClr val="FF0000"/>
                          </a:solidFill>
                        </a:rPr>
                        <a:t>500075940</a:t>
                      </a:r>
                      <a:endParaRPr b="1">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b="1">
                          <a:solidFill>
                            <a:srgbClr val="FF0000"/>
                          </a:solidFill>
                        </a:rPr>
                        <a:t>BTech CSE -AIML</a:t>
                      </a:r>
                      <a:endParaRPr b="1">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chemeClr val="dk1"/>
                      </a:solidFill>
                      <a:prstDash val="solid"/>
                      <a:round/>
                      <a:headEnd type="none" w="sm" len="sm"/>
                      <a:tailEnd type="none" w="sm" len="sm"/>
                    </a:lnB>
                  </a:tcPr>
                </a:tc>
              </a:tr>
              <a:tr h="396200">
                <a:tc>
                  <a:txBody>
                    <a:bodyPr/>
                    <a:lstStyle/>
                    <a:p>
                      <a:pPr marL="0" lvl="0" indent="0" algn="ctr" rtl="0">
                        <a:spcBef>
                          <a:spcPts val="0"/>
                        </a:spcBef>
                        <a:spcAft>
                          <a:spcPts val="0"/>
                        </a:spcAft>
                        <a:buNone/>
                      </a:pPr>
                      <a:r>
                        <a:rPr lang="en-US" b="1">
                          <a:solidFill>
                            <a:srgbClr val="FF0000"/>
                          </a:solidFill>
                        </a:rPr>
                        <a:t>Rajneesh</a:t>
                      </a:r>
                      <a:endParaRPr b="1">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b="1">
                          <a:solidFill>
                            <a:srgbClr val="FF0000"/>
                          </a:solidFill>
                        </a:rPr>
                        <a:t>R177219143</a:t>
                      </a:r>
                      <a:endParaRPr b="1">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b="1">
                          <a:solidFill>
                            <a:srgbClr val="FF0000"/>
                          </a:solidFill>
                        </a:rPr>
                        <a:t>500076347</a:t>
                      </a:r>
                      <a:endParaRPr b="1">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panose="020B0604020202020204"/>
                        <a:buNone/>
                      </a:pPr>
                      <a:r>
                        <a:rPr lang="en-US" b="1">
                          <a:solidFill>
                            <a:srgbClr val="FF0000"/>
                          </a:solidFill>
                        </a:rPr>
                        <a:t>BTech CSE -AIML</a:t>
                      </a:r>
                      <a:endParaRPr b="1">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96200">
                <a:tc>
                  <a:txBody>
                    <a:bodyPr/>
                    <a:lstStyle/>
                    <a:p>
                      <a:pPr marL="0" lvl="0" indent="0" algn="ctr" rtl="0">
                        <a:spcBef>
                          <a:spcPts val="0"/>
                        </a:spcBef>
                        <a:spcAft>
                          <a:spcPts val="0"/>
                        </a:spcAft>
                        <a:buNone/>
                      </a:pPr>
                      <a:r>
                        <a:rPr lang="en-US" b="1">
                          <a:solidFill>
                            <a:srgbClr val="FF0000"/>
                          </a:solidFill>
                        </a:rPr>
                        <a:t>Shantanu Jaswal</a:t>
                      </a:r>
                      <a:endParaRPr b="1">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b="1">
                          <a:solidFill>
                            <a:srgbClr val="FF0000"/>
                          </a:solidFill>
                        </a:rPr>
                        <a:t>R177219170</a:t>
                      </a:r>
                      <a:endParaRPr b="1">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b="1">
                          <a:solidFill>
                            <a:srgbClr val="FF0000"/>
                          </a:solidFill>
                        </a:rPr>
                        <a:t>500075224</a:t>
                      </a:r>
                      <a:endParaRPr b="1">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panose="020B0604020202020204"/>
                        <a:buNone/>
                      </a:pPr>
                      <a:r>
                        <a:rPr lang="en-US" b="1">
                          <a:solidFill>
                            <a:srgbClr val="FF0000"/>
                          </a:solidFill>
                        </a:rPr>
                        <a:t>BTech CSE -AIML</a:t>
                      </a:r>
                      <a:endParaRPr b="1">
                        <a:solidFill>
                          <a:srgbClr val="FF0000"/>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25" name="Shape 225"/>
        <p:cNvGrpSpPr/>
        <p:nvPr/>
      </p:nvGrpSpPr>
      <p:grpSpPr>
        <a:xfrm>
          <a:off x="0" y="0"/>
          <a:ext cx="0" cy="0"/>
          <a:chOff x="0" y="0"/>
          <a:chExt cx="0" cy="0"/>
        </a:xfrm>
      </p:grpSpPr>
      <p:sp>
        <p:nvSpPr>
          <p:cNvPr id="226" name="Google Shape;226;p26"/>
          <p:cNvSpPr txBox="1"/>
          <p:nvPr>
            <p:ph type="title"/>
          </p:nvPr>
        </p:nvSpPr>
        <p:spPr>
          <a:xfrm>
            <a:off x="762000" y="427039"/>
            <a:ext cx="10972800" cy="1143000"/>
          </a:xfrm>
          <a:prstGeom prst="rect">
            <a:avLst/>
          </a:prstGeom>
        </p:spPr>
        <p:txBody>
          <a:bodyPr spcFirstLastPara="1" wrap="square" lIns="91425" tIns="45700" rIns="91425" bIns="45700" anchor="ctr" anchorCtr="0">
            <a:normAutofit/>
          </a:bodyPr>
          <a:lstStyle/>
          <a:p>
            <a:pPr marL="342900" lvl="0" indent="-342900" algn="ctr" rtl="0">
              <a:spcBef>
                <a:spcPts val="480"/>
              </a:spcBef>
              <a:spcAft>
                <a:spcPts val="0"/>
              </a:spcAft>
              <a:buClr>
                <a:schemeClr val="dk1"/>
              </a:buClr>
              <a:buSzPts val="2400"/>
              <a:buFont typeface="Arial" panose="020B0604020202020204"/>
              <a:buNone/>
            </a:pPr>
            <a:r>
              <a:rPr lang="en-US" sz="3600" b="1">
                <a:latin typeface="Arial" panose="020B0604020202020204"/>
                <a:ea typeface="Arial" panose="020B0604020202020204"/>
                <a:cs typeface="Arial" panose="020B0604020202020204"/>
                <a:sym typeface="Arial" panose="020B0604020202020204"/>
              </a:rPr>
              <a:t>Future Work to be done</a:t>
            </a:r>
            <a:endParaRPr sz="3600">
              <a:latin typeface="Arial" panose="020B0604020202020204"/>
              <a:ea typeface="Arial" panose="020B0604020202020204"/>
              <a:cs typeface="Arial" panose="020B0604020202020204"/>
              <a:sym typeface="Arial" panose="020B0604020202020204"/>
            </a:endParaRPr>
          </a:p>
        </p:txBody>
      </p:sp>
      <p:sp>
        <p:nvSpPr>
          <p:cNvPr id="227" name="Google Shape;227;p26"/>
          <p:cNvSpPr txBox="1"/>
          <p:nvPr>
            <p:ph type="body" idx="1"/>
          </p:nvPr>
        </p:nvSpPr>
        <p:spPr>
          <a:xfrm>
            <a:off x="762000" y="1752601"/>
            <a:ext cx="10972800" cy="4526100"/>
          </a:xfrm>
          <a:prstGeom prst="rect">
            <a:avLst/>
          </a:prstGeom>
        </p:spPr>
        <p:txBody>
          <a:bodyPr spcFirstLastPara="1" wrap="square" lIns="91425" tIns="45700" rIns="91425" bIns="45700" anchor="t" anchorCtr="0">
            <a:normAutofit/>
          </a:bodyPr>
          <a:lstStyle/>
          <a:p>
            <a:pPr marL="0" lvl="0" indent="0" algn="l" rtl="0">
              <a:spcBef>
                <a:spcPts val="640"/>
              </a:spcBef>
              <a:spcAft>
                <a:spcPts val="0"/>
              </a:spcAft>
              <a:buNone/>
            </a:pPr>
            <a:r>
              <a:rPr lang="en-US" sz="3000">
                <a:latin typeface="Times New Roman" panose="02020603050405020304"/>
                <a:ea typeface="Times New Roman" panose="02020603050405020304"/>
                <a:cs typeface="Times New Roman" panose="02020603050405020304"/>
                <a:sym typeface="Times New Roman" panose="02020603050405020304"/>
              </a:rPr>
              <a:t>1 . We can try to</a:t>
            </a:r>
            <a:r>
              <a:rPr lang="en-US" sz="3000">
                <a:latin typeface="Times New Roman" panose="02020603050405020304"/>
                <a:ea typeface="Times New Roman" panose="02020603050405020304"/>
                <a:cs typeface="Times New Roman" panose="02020603050405020304"/>
                <a:sym typeface="Times New Roman" panose="02020603050405020304"/>
              </a:rPr>
              <a:t> </a:t>
            </a:r>
            <a:r>
              <a:rPr lang="en-US" sz="3000">
                <a:latin typeface="Times New Roman" panose="02020603050405020304"/>
                <a:ea typeface="Times New Roman" panose="02020603050405020304"/>
                <a:cs typeface="Times New Roman" panose="02020603050405020304"/>
                <a:sym typeface="Times New Roman" panose="02020603050405020304"/>
              </a:rPr>
              <a:t>implement Silhouette Method to find the optimal value of k i.e number of cluster.</a:t>
            </a:r>
            <a:endParaRPr sz="3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640"/>
              </a:spcBef>
              <a:spcAft>
                <a:spcPts val="0"/>
              </a:spcAft>
              <a:buNone/>
            </a:pPr>
            <a:endParaRPr sz="3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640"/>
              </a:spcBef>
              <a:spcAft>
                <a:spcPts val="0"/>
              </a:spcAft>
              <a:buNone/>
            </a:pPr>
            <a:endParaRPr sz="30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32" name="Shape 232"/>
        <p:cNvGrpSpPr/>
        <p:nvPr/>
      </p:nvGrpSpPr>
      <p:grpSpPr>
        <a:xfrm>
          <a:off x="0" y="0"/>
          <a:ext cx="0" cy="0"/>
          <a:chOff x="0" y="0"/>
          <a:chExt cx="0" cy="0"/>
        </a:xfrm>
      </p:grpSpPr>
      <p:graphicFrame>
        <p:nvGraphicFramePr>
          <p:cNvPr id="233" name="Google Shape;233;p27"/>
          <p:cNvGraphicFramePr/>
          <p:nvPr/>
        </p:nvGraphicFramePr>
        <p:xfrm>
          <a:off x="2077588" y="1563950"/>
          <a:ext cx="7684825" cy="4441575"/>
        </p:xfrm>
        <a:graphic>
          <a:graphicData uri="http://schemas.openxmlformats.org/drawingml/2006/table">
            <a:tbl>
              <a:tblPr>
                <a:noFill/>
                <a:tableStyleId>{3616AB81-30F0-4F0F-8411-E2712C8D57A2}</a:tableStyleId>
              </a:tblPr>
              <a:tblGrid>
                <a:gridCol w="3919575"/>
                <a:gridCol w="419000"/>
                <a:gridCol w="3346250"/>
              </a:tblGrid>
              <a:tr h="601425">
                <a:tc>
                  <a:txBody>
                    <a:bodyPr/>
                    <a:lstStyle/>
                    <a:p>
                      <a:pPr marL="0" lvl="0" indent="0" algn="ctr" rtl="0">
                        <a:spcBef>
                          <a:spcPts val="0"/>
                        </a:spcBef>
                        <a:spcAft>
                          <a:spcPts val="0"/>
                        </a:spcAft>
                        <a:buNone/>
                      </a:pPr>
                      <a:r>
                        <a:rPr lang="en-US" sz="1200" b="1">
                          <a:latin typeface="Times New Roman" panose="02020603050405020304"/>
                          <a:ea typeface="Times New Roman" panose="02020603050405020304"/>
                          <a:cs typeface="Times New Roman" panose="02020603050405020304"/>
                          <a:sym typeface="Times New Roman" panose="02020603050405020304"/>
                        </a:rPr>
                        <a:t>Name of Component </a:t>
                      </a:r>
                      <a:endParaRPr sz="12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lnSpc>
                          <a:spcPct val="115000"/>
                        </a:lnSpc>
                        <a:spcBef>
                          <a:spcPts val="0"/>
                        </a:spcBef>
                        <a:spcAft>
                          <a:spcPts val="0"/>
                        </a:spcAft>
                        <a:buNone/>
                      </a:pPr>
                      <a:endParaRPr sz="12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ctr" rtl="0">
                        <a:spcBef>
                          <a:spcPts val="0"/>
                        </a:spcBef>
                        <a:spcAft>
                          <a:spcPts val="0"/>
                        </a:spcAft>
                        <a:buNone/>
                      </a:pPr>
                      <a:r>
                        <a:rPr lang="en-US" sz="1200" b="1">
                          <a:latin typeface="Times New Roman" panose="02020603050405020304"/>
                          <a:ea typeface="Times New Roman" panose="02020603050405020304"/>
                          <a:cs typeface="Times New Roman" panose="02020603050405020304"/>
                          <a:sym typeface="Times New Roman" panose="02020603050405020304"/>
                        </a:rPr>
                        <a:t>Specification</a:t>
                      </a:r>
                      <a:endParaRPr sz="12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372100">
                <a:tc>
                  <a:txBody>
                    <a:bodyPr/>
                    <a:lstStyle/>
                    <a:p>
                      <a:pPr marL="0" lvl="0" indent="0" algn="ctr" rtl="0">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Operating System </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lnSpc>
                          <a:spcPct val="115000"/>
                        </a:lnSpc>
                        <a:spcBef>
                          <a:spcPts val="0"/>
                        </a:spcBef>
                        <a:spcAft>
                          <a:spcPts val="0"/>
                        </a:spcAft>
                        <a:buNone/>
                      </a:pP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ctr" rtl="0">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Windows 10, Macintosh</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372225">
                <a:tc>
                  <a:txBody>
                    <a:bodyPr/>
                    <a:lstStyle/>
                    <a:p>
                      <a:pPr marL="0" lvl="0" indent="0" algn="ctr" rtl="0">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Front end </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lnSpc>
                          <a:spcPct val="115000"/>
                        </a:lnSpc>
                        <a:spcBef>
                          <a:spcPts val="0"/>
                        </a:spcBef>
                        <a:spcAft>
                          <a:spcPts val="0"/>
                        </a:spcAft>
                        <a:buNone/>
                      </a:pP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ctr" rtl="0">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C , C++ Programming Language</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157650">
                <a:tc>
                  <a:txBody>
                    <a:bodyPr/>
                    <a:lstStyle/>
                    <a:p>
                      <a:pPr marL="0" lvl="0" indent="0" algn="ctr" rtl="0">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IDE Required </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lnSpc>
                          <a:spcPct val="115000"/>
                        </a:lnSpc>
                        <a:spcBef>
                          <a:spcPts val="0"/>
                        </a:spcBef>
                        <a:spcAft>
                          <a:spcPts val="0"/>
                        </a:spcAft>
                        <a:buNone/>
                      </a:pP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ctr" rtl="0">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Visual Studio Code/XCode</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519300">
                <a:tc gridSpan="3">
                  <a:txBody>
                    <a:bodyPr/>
                    <a:lstStyle/>
                    <a:p>
                      <a:pPr marL="0" lvl="0" indent="0" algn="ctr" rtl="0">
                        <a:spcBef>
                          <a:spcPts val="0"/>
                        </a:spcBef>
                        <a:spcAft>
                          <a:spcPts val="0"/>
                        </a:spcAft>
                        <a:buNone/>
                      </a:pPr>
                      <a:r>
                        <a:rPr lang="en-US" sz="2400">
                          <a:latin typeface="Times New Roman" panose="02020603050405020304"/>
                          <a:ea typeface="Times New Roman" panose="02020603050405020304"/>
                          <a:cs typeface="Times New Roman" panose="02020603050405020304"/>
                          <a:sym typeface="Times New Roman" panose="02020603050405020304"/>
                        </a:rPr>
                        <a:t>HARDWARE REQUIREMENTS </a:t>
                      </a:r>
                      <a:endParaRPr sz="24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hMerge="1">
                  <a:tcPr/>
                </a:tc>
                <a:tc hMerge="1">
                  <a:tcPr/>
                </a:tc>
              </a:tr>
              <a:tr h="467500">
                <a:tc>
                  <a:txBody>
                    <a:bodyPr/>
                    <a:lstStyle/>
                    <a:p>
                      <a:pPr marL="0" lvl="0" indent="0" algn="ctr" rtl="0">
                        <a:spcBef>
                          <a:spcPts val="0"/>
                        </a:spcBef>
                        <a:spcAft>
                          <a:spcPts val="0"/>
                        </a:spcAft>
                        <a:buNone/>
                      </a:pPr>
                      <a:r>
                        <a:rPr lang="en-US" sz="1200" b="1">
                          <a:latin typeface="Times New Roman" panose="02020603050405020304"/>
                          <a:ea typeface="Times New Roman" panose="02020603050405020304"/>
                          <a:cs typeface="Times New Roman" panose="02020603050405020304"/>
                          <a:sym typeface="Times New Roman" panose="02020603050405020304"/>
                        </a:rPr>
                        <a:t>Name of Component </a:t>
                      </a:r>
                      <a:endParaRPr sz="12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lnSpc>
                          <a:spcPct val="115000"/>
                        </a:lnSpc>
                        <a:spcBef>
                          <a:spcPts val="0"/>
                        </a:spcBef>
                        <a:spcAft>
                          <a:spcPts val="0"/>
                        </a:spcAft>
                        <a:buNone/>
                      </a:pPr>
                      <a:endParaRPr sz="12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ctr" rtl="0">
                        <a:spcBef>
                          <a:spcPts val="0"/>
                        </a:spcBef>
                        <a:spcAft>
                          <a:spcPts val="0"/>
                        </a:spcAft>
                        <a:buNone/>
                      </a:pPr>
                      <a:r>
                        <a:rPr lang="en-US" sz="1200" b="1">
                          <a:latin typeface="Times New Roman" panose="02020603050405020304"/>
                          <a:ea typeface="Times New Roman" panose="02020603050405020304"/>
                          <a:cs typeface="Times New Roman" panose="02020603050405020304"/>
                          <a:sym typeface="Times New Roman" panose="02020603050405020304"/>
                        </a:rPr>
                        <a:t>Specification</a:t>
                      </a:r>
                      <a:endParaRPr sz="1200" b="1">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459625">
                <a:tc>
                  <a:txBody>
                    <a:bodyPr/>
                    <a:lstStyle/>
                    <a:p>
                      <a:pPr marL="0" lvl="0" indent="0" algn="ctr" rtl="0">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Processor </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lnSpc>
                          <a:spcPct val="115000"/>
                        </a:lnSpc>
                        <a:spcBef>
                          <a:spcPts val="0"/>
                        </a:spcBef>
                        <a:spcAft>
                          <a:spcPts val="0"/>
                        </a:spcAft>
                        <a:buNone/>
                      </a:pP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ctr" rtl="0">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Intel(R) Core(TM)i5-3210M CPY @ 2.50GHz 2.50</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375100">
                <a:tc>
                  <a:txBody>
                    <a:bodyPr/>
                    <a:lstStyle/>
                    <a:p>
                      <a:pPr marL="0" lvl="0" indent="0" algn="ctr" rtl="0">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RAM </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lnSpc>
                          <a:spcPct val="115000"/>
                        </a:lnSpc>
                        <a:spcBef>
                          <a:spcPts val="0"/>
                        </a:spcBef>
                        <a:spcAft>
                          <a:spcPts val="0"/>
                        </a:spcAft>
                        <a:buNone/>
                      </a:pP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ctr" rtl="0">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4GB</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372225">
                <a:tc>
                  <a:txBody>
                    <a:bodyPr/>
                    <a:lstStyle/>
                    <a:p>
                      <a:pPr marL="0" lvl="0" indent="0" algn="ctr" rtl="0">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Hard Disk </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lnSpc>
                          <a:spcPct val="115000"/>
                        </a:lnSpc>
                        <a:spcBef>
                          <a:spcPts val="0"/>
                        </a:spcBef>
                        <a:spcAft>
                          <a:spcPts val="0"/>
                        </a:spcAft>
                        <a:buNone/>
                      </a:pP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ctr" rtl="0">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500GB HDD or 250GB SSD</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372225">
                <a:tc>
                  <a:txBody>
                    <a:bodyPr/>
                    <a:lstStyle/>
                    <a:p>
                      <a:pPr marL="0" lvl="0" indent="0" algn="ctr" rtl="0">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Mouse </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lnSpc>
                          <a:spcPct val="115000"/>
                        </a:lnSpc>
                        <a:spcBef>
                          <a:spcPts val="0"/>
                        </a:spcBef>
                        <a:spcAft>
                          <a:spcPts val="0"/>
                        </a:spcAft>
                        <a:buNone/>
                      </a:pP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ctr" rtl="0">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2 or 3 Button mouse</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372200">
                <a:tc>
                  <a:txBody>
                    <a:bodyPr/>
                    <a:lstStyle/>
                    <a:p>
                      <a:pPr marL="0" lvl="0" indent="0" algn="ctr" rtl="0">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Keyboard </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l" rtl="0">
                        <a:lnSpc>
                          <a:spcPct val="115000"/>
                        </a:lnSpc>
                        <a:spcBef>
                          <a:spcPts val="0"/>
                        </a:spcBef>
                        <a:spcAft>
                          <a:spcPts val="0"/>
                        </a:spcAft>
                        <a:buNone/>
                      </a:pP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c>
                  <a:txBody>
                    <a:bodyPr/>
                    <a:lstStyle/>
                    <a:p>
                      <a:pPr marL="0" lvl="0" indent="0" algn="ctr" rtl="0">
                        <a:spcBef>
                          <a:spcPts val="0"/>
                        </a:spcBef>
                        <a:spcAft>
                          <a:spcPts val="0"/>
                        </a:spcAft>
                        <a:buNone/>
                      </a:pPr>
                      <a:r>
                        <a:rPr lang="en-US" sz="1200">
                          <a:latin typeface="Times New Roman" panose="02020603050405020304"/>
                          <a:ea typeface="Times New Roman" panose="02020603050405020304"/>
                          <a:cs typeface="Times New Roman" panose="02020603050405020304"/>
                          <a:sym typeface="Times New Roman" panose="02020603050405020304"/>
                        </a:rPr>
                        <a:t>101 Key Keyboard</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bl>
          </a:graphicData>
        </a:graphic>
      </p:graphicFrame>
      <p:sp>
        <p:nvSpPr>
          <p:cNvPr id="234" name="Google Shape;234;p27"/>
          <p:cNvSpPr txBox="1"/>
          <p:nvPr/>
        </p:nvSpPr>
        <p:spPr>
          <a:xfrm>
            <a:off x="2077588" y="416200"/>
            <a:ext cx="7684800" cy="73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latin typeface="Calibri" panose="020F0502020204030204"/>
                <a:ea typeface="Calibri" panose="020F0502020204030204"/>
                <a:cs typeface="Calibri" panose="020F0502020204030204"/>
                <a:sym typeface="Calibri" panose="020F0502020204030204"/>
              </a:rPr>
              <a:t>                              </a:t>
            </a:r>
            <a:endParaRPr sz="2400">
              <a:latin typeface="Calibri" panose="020F0502020204030204"/>
              <a:ea typeface="Calibri" panose="020F0502020204030204"/>
              <a:cs typeface="Calibri" panose="020F0502020204030204"/>
              <a:sym typeface="Calibri" panose="020F0502020204030204"/>
            </a:endParaRPr>
          </a:p>
        </p:txBody>
      </p:sp>
      <p:sp>
        <p:nvSpPr>
          <p:cNvPr id="235" name="Google Shape;235;p27"/>
          <p:cNvSpPr/>
          <p:nvPr/>
        </p:nvSpPr>
        <p:spPr>
          <a:xfrm>
            <a:off x="2077625" y="1029350"/>
            <a:ext cx="7684800" cy="534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500">
                <a:solidFill>
                  <a:schemeClr val="dk1"/>
                </a:solidFill>
                <a:latin typeface="Times New Roman" panose="02020603050405020304"/>
                <a:ea typeface="Times New Roman" panose="02020603050405020304"/>
                <a:cs typeface="Times New Roman" panose="02020603050405020304"/>
                <a:sym typeface="Times New Roman" panose="02020603050405020304"/>
              </a:rPr>
              <a:t>SOFTWARE REQUIREMENTS</a:t>
            </a:r>
            <a:endParaRPr sz="15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762000" y="427039"/>
            <a:ext cx="10972800" cy="1143000"/>
          </a:xfrm>
          <a:prstGeom prst="rect">
            <a:avLst/>
          </a:prstGeom>
        </p:spPr>
        <p:txBody>
          <a:bodyPr spcFirstLastPara="1" wrap="square" lIns="91425" tIns="45700" rIns="91425" bIns="45700" anchor="ctr" anchorCtr="0">
            <a:normAutofit/>
          </a:bodyPr>
          <a:lstStyle/>
          <a:p>
            <a:pPr marL="0" lvl="0" indent="0" algn="ctr" rtl="0">
              <a:spcBef>
                <a:spcPts val="480"/>
              </a:spcBef>
              <a:spcAft>
                <a:spcPts val="0"/>
              </a:spcAft>
              <a:buClr>
                <a:schemeClr val="dk1"/>
              </a:buClr>
              <a:buSzPts val="2400"/>
              <a:buFont typeface="Arial" panose="020B0604020202020204"/>
              <a:buNone/>
            </a:pPr>
            <a:r>
              <a:rPr lang="en-US" sz="3600" b="1">
                <a:latin typeface="Arial" panose="020B0604020202020204"/>
                <a:ea typeface="Arial" panose="020B0604020202020204"/>
                <a:cs typeface="Arial" panose="020B0604020202020204"/>
                <a:sym typeface="Arial" panose="020B0604020202020204"/>
              </a:rPr>
              <a:t>References</a:t>
            </a:r>
            <a:endParaRPr sz="3600">
              <a:latin typeface="Arial" panose="020B0604020202020204"/>
              <a:ea typeface="Arial" panose="020B0604020202020204"/>
              <a:cs typeface="Arial" panose="020B0604020202020204"/>
              <a:sym typeface="Arial" panose="020B0604020202020204"/>
            </a:endParaRPr>
          </a:p>
        </p:txBody>
      </p:sp>
      <p:sp>
        <p:nvSpPr>
          <p:cNvPr id="242" name="Google Shape;242;p28"/>
          <p:cNvSpPr txBox="1"/>
          <p:nvPr>
            <p:ph type="body" idx="1"/>
          </p:nvPr>
        </p:nvSpPr>
        <p:spPr>
          <a:xfrm>
            <a:off x="762000" y="1752601"/>
            <a:ext cx="10972800" cy="4526100"/>
          </a:xfrm>
          <a:prstGeom prst="rect">
            <a:avLst/>
          </a:prstGeom>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1100"/>
              <a:buFont typeface="Arial" panose="020B0604020202020204"/>
              <a:buNone/>
            </a:pPr>
            <a:r>
              <a:rPr lang="en-US" sz="1800">
                <a:latin typeface="Times New Roman" panose="02020603050405020304"/>
                <a:ea typeface="Times New Roman" panose="02020603050405020304"/>
                <a:cs typeface="Times New Roman" panose="02020603050405020304"/>
                <a:sym typeface="Times New Roman" panose="02020603050405020304"/>
              </a:rPr>
              <a:t>[1]A Clustering Method Based on K-Means Algorithm Youguo Li, Haiyan Wu Department of Computer Science Xinyang Agriculture College Xinyang, Henan 464000,</a:t>
            </a:r>
            <a:r>
              <a:rPr lang="en-US" sz="1800">
                <a:highlight>
                  <a:schemeClr val="lt1"/>
                </a:highlight>
                <a:latin typeface="Times New Roman" panose="02020603050405020304"/>
                <a:ea typeface="Times New Roman" panose="02020603050405020304"/>
                <a:cs typeface="Times New Roman" panose="02020603050405020304"/>
                <a:sym typeface="Times New Roman" panose="02020603050405020304"/>
              </a:rPr>
              <a:t>China December 2012</a:t>
            </a:r>
            <a:endParaRPr sz="1800">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r>
              <a:rPr lang="en-US" sz="1800" u="sng">
                <a:solidFill>
                  <a:srgbClr val="1155CC"/>
                </a:solidFill>
                <a:latin typeface="Times New Roman" panose="02020603050405020304"/>
                <a:ea typeface="Times New Roman" panose="02020603050405020304"/>
                <a:cs typeface="Times New Roman" panose="02020603050405020304"/>
                <a:sym typeface="Times New Roman" panose="02020603050405020304"/>
                <a:hlinkClick r:id="rId1"/>
              </a:rPr>
              <a:t>https://www.researchgate.net/publication/271616608_A_Clustering_Method_Based_on_K-Means_Algorithm/link/57da70fc08aeea1959316130/downloa</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r>
              <a:rPr lang="en-US" sz="1800">
                <a:latin typeface="Times New Roman" panose="02020603050405020304"/>
                <a:ea typeface="Times New Roman" panose="02020603050405020304"/>
                <a:cs typeface="Times New Roman" panose="02020603050405020304"/>
                <a:sym typeface="Times New Roman" panose="02020603050405020304"/>
              </a:rPr>
              <a:t>[2]Dynamic Incremental K-means Clustering Bryant Aaron, Dan E. Tamir Department of Computer Science, Texas State University, San Marcos, Texas, USA, Naphtali D. Rishe, and Abraham Kandel School of Computing and Information Sciences Florida International University Miami,Florida,USA 2014 International Conference</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r>
              <a:rPr lang="en-US" sz="1800" u="sng">
                <a:solidFill>
                  <a:srgbClr val="1155CC"/>
                </a:solidFill>
                <a:latin typeface="Times New Roman" panose="02020603050405020304"/>
                <a:ea typeface="Times New Roman" panose="02020603050405020304"/>
                <a:cs typeface="Times New Roman" panose="02020603050405020304"/>
                <a:sym typeface="Times New Roman" panose="02020603050405020304"/>
                <a:hlinkClick r:id="rId2"/>
              </a:rPr>
              <a:t>http://cake.fiu.edu/Publications/Aaron+al-14-DK.Dynamic_Incremental_K-means_Clustering_IEEE-downloaded.pdf</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r>
              <a:rPr lang="en-US" sz="1800">
                <a:latin typeface="Times New Roman" panose="02020603050405020304"/>
                <a:ea typeface="Times New Roman" panose="02020603050405020304"/>
                <a:cs typeface="Times New Roman" panose="02020603050405020304"/>
                <a:sym typeface="Times New Roman" panose="02020603050405020304"/>
              </a:rPr>
              <a:t>Github- </a:t>
            </a:r>
            <a:r>
              <a:rPr lang="en-US" sz="180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3"/>
              </a:rPr>
              <a:t>https://github.com/Rajkuhar/minor</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r>
              <a:rPr lang="en-US" sz="1800">
                <a:latin typeface="Times New Roman" panose="02020603050405020304"/>
                <a:ea typeface="Times New Roman" panose="02020603050405020304"/>
                <a:cs typeface="Times New Roman" panose="02020603050405020304"/>
                <a:sym typeface="Times New Roman" panose="02020603050405020304"/>
              </a:rPr>
              <a:t> </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64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46" name="Shape 246"/>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8" name="Shape 58"/>
        <p:cNvGrpSpPr/>
        <p:nvPr/>
      </p:nvGrpSpPr>
      <p:grpSpPr>
        <a:xfrm>
          <a:off x="0" y="0"/>
          <a:ext cx="0" cy="0"/>
          <a:chOff x="0" y="0"/>
          <a:chExt cx="0" cy="0"/>
        </a:xfrm>
      </p:grpSpPr>
      <p:sp>
        <p:nvSpPr>
          <p:cNvPr id="59" name="Google Shape;59;p9"/>
          <p:cNvSpPr txBox="1"/>
          <p:nvPr>
            <p:ph type="title"/>
          </p:nvPr>
        </p:nvSpPr>
        <p:spPr>
          <a:xfrm>
            <a:off x="112225" y="361677"/>
            <a:ext cx="12192000" cy="908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SzPts val="990"/>
              <a:buNone/>
            </a:pPr>
            <a:r>
              <a:rPr lang="en-US" sz="4340" b="1">
                <a:solidFill>
                  <a:schemeClr val="dk1"/>
                </a:solidFill>
              </a:rPr>
              <a:t>Abstract</a:t>
            </a:r>
            <a:endParaRPr sz="4340" b="1">
              <a:solidFill>
                <a:schemeClr val="dk1"/>
              </a:solidFill>
            </a:endParaRPr>
          </a:p>
        </p:txBody>
      </p:sp>
      <p:sp>
        <p:nvSpPr>
          <p:cNvPr id="60" name="Google Shape;60;p9"/>
          <p:cNvSpPr txBox="1"/>
          <p:nvPr/>
        </p:nvSpPr>
        <p:spPr>
          <a:xfrm>
            <a:off x="112225" y="1406425"/>
            <a:ext cx="11920500" cy="3345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a:latin typeface="Times New Roman" panose="02020603050405020304"/>
                <a:ea typeface="Times New Roman" panose="02020603050405020304"/>
                <a:cs typeface="Times New Roman" panose="02020603050405020304"/>
                <a:sym typeface="Times New Roman" panose="02020603050405020304"/>
              </a:rPr>
              <a:t>The goal of this project is to </a:t>
            </a: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create </a:t>
            </a: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clusters of students</a:t>
            </a: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on the basis of their current academic standings.</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640"/>
              </a:spcBef>
              <a:spcAft>
                <a:spcPts val="0"/>
              </a:spcAft>
              <a:buClr>
                <a:schemeClr val="dk1"/>
              </a:buClr>
              <a:buSzPts val="1100"/>
              <a:buFont typeface="Arial" panose="020B0604020202020204"/>
              <a:buNone/>
            </a:pP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So the motivation here is to access the college in analyzing such students and assisting them in their coming semesters. </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200"/>
              </a:spcBef>
              <a:spcAft>
                <a:spcPts val="0"/>
              </a:spcAft>
              <a:buClr>
                <a:schemeClr val="dk1"/>
              </a:buClr>
              <a:buSzPts val="1100"/>
              <a:buFont typeface="Arial" panose="020B0604020202020204"/>
              <a:buNone/>
            </a:pP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As a ML enthusiast, we wanted to explore the core of </a:t>
            </a:r>
            <a:r>
              <a:rPr lang="en-US" sz="2000" i="1">
                <a:solidFill>
                  <a:schemeClr val="dk1"/>
                </a:solidFill>
                <a:latin typeface="Times New Roman" panose="02020603050405020304"/>
                <a:ea typeface="Times New Roman" panose="02020603050405020304"/>
                <a:cs typeface="Times New Roman" panose="02020603050405020304"/>
                <a:sym typeface="Times New Roman" panose="02020603050405020304"/>
              </a:rPr>
              <a:t>K</a:t>
            </a: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Means clustering </a:t>
            </a: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algorithms</a:t>
            </a: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using a programming approach to gain the pure insights and working of this algorithm.</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200"/>
              </a:spcBef>
              <a:spcAft>
                <a:spcPts val="0"/>
              </a:spcAft>
              <a:buClr>
                <a:schemeClr val="dk1"/>
              </a:buClr>
              <a:buSzPts val="1100"/>
              <a:buFont typeface="Arial" panose="020B0604020202020204"/>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200"/>
              </a:spcBef>
              <a:spcAft>
                <a:spcPts val="0"/>
              </a:spcAft>
              <a:buClr>
                <a:schemeClr val="dk1"/>
              </a:buClr>
              <a:buSzPts val="1100"/>
              <a:buFont typeface="Arial" panose="020B0604020202020204"/>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200"/>
              </a:spcBef>
              <a:spcAft>
                <a:spcPts val="0"/>
              </a:spcAft>
              <a:buNone/>
            </a:pPr>
            <a:endParaRPr sz="2000">
              <a:latin typeface="Times New Roman" panose="02020603050405020304"/>
              <a:ea typeface="Times New Roman" panose="02020603050405020304"/>
              <a:cs typeface="Times New Roman" panose="02020603050405020304"/>
              <a:sym typeface="Times New Roman" panose="02020603050405020304"/>
            </a:endParaRPr>
          </a:p>
        </p:txBody>
      </p:sp>
      <p:pic>
        <p:nvPicPr>
          <p:cNvPr id="61" name="Google Shape;61;p9"/>
          <p:cNvPicPr preferRelativeResize="0"/>
          <p:nvPr/>
        </p:nvPicPr>
        <p:blipFill rotWithShape="1">
          <a:blip r:embed="rId1"/>
          <a:srcRect t="20312"/>
          <a:stretch>
            <a:fillRect/>
          </a:stretch>
        </p:blipFill>
        <p:spPr>
          <a:xfrm>
            <a:off x="1711525" y="3656725"/>
            <a:ext cx="8286750" cy="2732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6" name="Shape 66"/>
        <p:cNvGrpSpPr/>
        <p:nvPr/>
      </p:nvGrpSpPr>
      <p:grpSpPr>
        <a:xfrm>
          <a:off x="0" y="0"/>
          <a:ext cx="0" cy="0"/>
          <a:chOff x="0" y="0"/>
          <a:chExt cx="0" cy="0"/>
        </a:xfrm>
      </p:grpSpPr>
      <p:sp>
        <p:nvSpPr>
          <p:cNvPr id="67" name="Google Shape;67;p10"/>
          <p:cNvSpPr txBox="1"/>
          <p:nvPr>
            <p:ph type="title"/>
          </p:nvPr>
        </p:nvSpPr>
        <p:spPr>
          <a:xfrm>
            <a:off x="762000" y="427039"/>
            <a:ext cx="10972800" cy="1143000"/>
          </a:xfrm>
          <a:prstGeom prst="rect">
            <a:avLst/>
          </a:prstGeom>
        </p:spPr>
        <p:txBody>
          <a:bodyPr spcFirstLastPara="1" wrap="square" lIns="91425" tIns="45700" rIns="91425" bIns="45700" anchor="ctr" anchorCtr="0">
            <a:normAutofit/>
          </a:bodyPr>
          <a:lstStyle/>
          <a:p>
            <a:pPr marL="342900" lvl="0" indent="-342900" algn="ctr" rtl="0">
              <a:spcBef>
                <a:spcPts val="0"/>
              </a:spcBef>
              <a:spcAft>
                <a:spcPts val="0"/>
              </a:spcAft>
              <a:buClr>
                <a:schemeClr val="dk1"/>
              </a:buClr>
              <a:buSzPts val="2400"/>
              <a:buFont typeface="Arial" panose="020B0604020202020204"/>
              <a:buNone/>
            </a:pPr>
            <a:r>
              <a:rPr lang="en-US" sz="3600" b="1">
                <a:latin typeface="Arial" panose="020B0604020202020204"/>
                <a:ea typeface="Arial" panose="020B0604020202020204"/>
                <a:cs typeface="Arial" panose="020B0604020202020204"/>
                <a:sym typeface="Arial" panose="020B0604020202020204"/>
              </a:rPr>
              <a:t>Introduction</a:t>
            </a:r>
            <a:endParaRPr sz="3600">
              <a:latin typeface="Arial" panose="020B0604020202020204"/>
              <a:ea typeface="Arial" panose="020B0604020202020204"/>
              <a:cs typeface="Arial" panose="020B0604020202020204"/>
              <a:sym typeface="Arial" panose="020B0604020202020204"/>
            </a:endParaRPr>
          </a:p>
        </p:txBody>
      </p:sp>
      <p:sp>
        <p:nvSpPr>
          <p:cNvPr id="68" name="Google Shape;68;p10"/>
          <p:cNvSpPr txBox="1"/>
          <p:nvPr>
            <p:ph type="body" idx="1"/>
          </p:nvPr>
        </p:nvSpPr>
        <p:spPr>
          <a:xfrm>
            <a:off x="762000" y="1752601"/>
            <a:ext cx="10972800" cy="4526100"/>
          </a:xfrm>
          <a:prstGeom prst="rect">
            <a:avLst/>
          </a:prstGeom>
        </p:spPr>
        <p:txBody>
          <a:bodyPr spcFirstLastPara="1" wrap="square" lIns="91425" tIns="45700" rIns="91425" bIns="45700" anchor="t" anchorCtr="0">
            <a:normAutofit/>
          </a:bodyPr>
          <a:lstStyle/>
          <a:p>
            <a:pPr marL="457200" lvl="0" indent="-381000" algn="just" rtl="0">
              <a:lnSpc>
                <a:spcPct val="115000"/>
              </a:lnSpc>
              <a:spcBef>
                <a:spcPts val="0"/>
              </a:spcBef>
              <a:spcAft>
                <a:spcPts val="0"/>
              </a:spcAft>
              <a:buSzPts val="2400"/>
              <a:buFont typeface="Times New Roman" panose="02020603050405020304"/>
              <a:buAutoNum type="arabicPeriod"/>
            </a:pPr>
            <a:r>
              <a:rPr lang="en-US" sz="2400">
                <a:latin typeface="Times New Roman" panose="02020603050405020304"/>
                <a:ea typeface="Times New Roman" panose="02020603050405020304"/>
                <a:cs typeface="Times New Roman" panose="02020603050405020304"/>
                <a:sym typeface="Times New Roman" panose="02020603050405020304"/>
              </a:rPr>
              <a:t>Achieving Student Segmentation using </a:t>
            </a:r>
            <a:r>
              <a:rPr lang="en-US" sz="2400" i="1">
                <a:latin typeface="Times New Roman" panose="02020603050405020304"/>
                <a:ea typeface="Times New Roman" panose="02020603050405020304"/>
                <a:cs typeface="Times New Roman" panose="02020603050405020304"/>
                <a:sym typeface="Times New Roman" panose="02020603050405020304"/>
              </a:rPr>
              <a:t>K</a:t>
            </a:r>
            <a:r>
              <a:rPr lang="en-US" sz="2400">
                <a:latin typeface="Times New Roman" panose="02020603050405020304"/>
                <a:ea typeface="Times New Roman" panose="02020603050405020304"/>
                <a:cs typeface="Times New Roman" panose="02020603050405020304"/>
                <a:sym typeface="Times New Roman" panose="02020603050405020304"/>
              </a:rPr>
              <a:t>-Means clustering algorithm</a:t>
            </a:r>
            <a:endParaRPr sz="2400">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just" rtl="0">
              <a:lnSpc>
                <a:spcPct val="115000"/>
              </a:lnSpc>
              <a:spcBef>
                <a:spcPts val="0"/>
              </a:spcBef>
              <a:spcAft>
                <a:spcPts val="0"/>
              </a:spcAft>
              <a:buSzPts val="2400"/>
              <a:buFont typeface="Times New Roman" panose="02020603050405020304"/>
              <a:buAutoNum type="arabicPeriod"/>
            </a:pPr>
            <a:r>
              <a:rPr lang="en-US" sz="2400" i="1">
                <a:latin typeface="Times New Roman" panose="02020603050405020304"/>
                <a:ea typeface="Times New Roman" panose="02020603050405020304"/>
                <a:cs typeface="Times New Roman" panose="02020603050405020304"/>
                <a:sym typeface="Times New Roman" panose="02020603050405020304"/>
              </a:rPr>
              <a:t>K</a:t>
            </a:r>
            <a:r>
              <a:rPr lang="en-US" sz="2400">
                <a:latin typeface="Times New Roman" panose="02020603050405020304"/>
                <a:ea typeface="Times New Roman" panose="02020603050405020304"/>
                <a:cs typeface="Times New Roman" panose="02020603050405020304"/>
                <a:sym typeface="Times New Roman" panose="02020603050405020304"/>
              </a:rPr>
              <a:t>-means clustering algorithm computes the centroids and iterates until it finds optimal centroid. It assumes that the number of clusters are already known. It is also called flat clustering algorithm. The number of clusters identified from data by the  algorithm is represented by ‘</a:t>
            </a:r>
            <a:r>
              <a:rPr lang="en-US" sz="2400" i="1">
                <a:latin typeface="Times New Roman" panose="02020603050405020304"/>
                <a:ea typeface="Times New Roman" panose="02020603050405020304"/>
                <a:cs typeface="Times New Roman" panose="02020603050405020304"/>
                <a:sym typeface="Times New Roman" panose="02020603050405020304"/>
              </a:rPr>
              <a:t>K</a:t>
            </a:r>
            <a:r>
              <a:rPr lang="en-US" sz="2400">
                <a:latin typeface="Times New Roman" panose="02020603050405020304"/>
                <a:ea typeface="Times New Roman" panose="02020603050405020304"/>
                <a:cs typeface="Times New Roman" panose="02020603050405020304"/>
                <a:sym typeface="Times New Roman" panose="02020603050405020304"/>
              </a:rPr>
              <a:t>’ in </a:t>
            </a:r>
            <a:r>
              <a:rPr lang="en-US" sz="2400" i="1">
                <a:latin typeface="Times New Roman" panose="02020603050405020304"/>
                <a:ea typeface="Times New Roman" panose="02020603050405020304"/>
                <a:cs typeface="Times New Roman" panose="02020603050405020304"/>
                <a:sym typeface="Times New Roman" panose="02020603050405020304"/>
              </a:rPr>
              <a:t>K</a:t>
            </a:r>
            <a:r>
              <a:rPr lang="en-US" sz="2400">
                <a:latin typeface="Times New Roman" panose="02020603050405020304"/>
                <a:ea typeface="Times New Roman" panose="02020603050405020304"/>
                <a:cs typeface="Times New Roman" panose="02020603050405020304"/>
                <a:sym typeface="Times New Roman" panose="02020603050405020304"/>
              </a:rPr>
              <a:t>-means.</a:t>
            </a:r>
            <a:endParaRPr sz="2400">
              <a:solidFill>
                <a:srgbClr val="202124"/>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640"/>
              </a:spcBef>
              <a:spcAft>
                <a:spcPts val="0"/>
              </a:spcAft>
              <a:buNone/>
            </a:pPr>
            <a:endParaRPr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3" name="Shape 73"/>
        <p:cNvGrpSpPr/>
        <p:nvPr/>
      </p:nvGrpSpPr>
      <p:grpSpPr>
        <a:xfrm>
          <a:off x="0" y="0"/>
          <a:ext cx="0" cy="0"/>
          <a:chOff x="0" y="0"/>
          <a:chExt cx="0" cy="0"/>
        </a:xfrm>
      </p:grpSpPr>
      <p:sp>
        <p:nvSpPr>
          <p:cNvPr id="74" name="Google Shape;74;p11"/>
          <p:cNvSpPr txBox="1"/>
          <p:nvPr>
            <p:ph type="title"/>
          </p:nvPr>
        </p:nvSpPr>
        <p:spPr>
          <a:xfrm>
            <a:off x="762000" y="294676"/>
            <a:ext cx="10972800" cy="736500"/>
          </a:xfrm>
          <a:prstGeom prst="rect">
            <a:avLst/>
          </a:prstGeom>
        </p:spPr>
        <p:txBody>
          <a:bodyPr spcFirstLastPara="1" wrap="square" lIns="91425" tIns="45700" rIns="91425" bIns="45700" anchor="ctr" anchorCtr="0">
            <a:noAutofit/>
          </a:bodyPr>
          <a:lstStyle/>
          <a:p>
            <a:pPr marL="342900" lvl="0" indent="-342900" algn="ctr" rtl="0">
              <a:spcBef>
                <a:spcPts val="480"/>
              </a:spcBef>
              <a:spcAft>
                <a:spcPts val="0"/>
              </a:spcAft>
              <a:buClr>
                <a:schemeClr val="dk1"/>
              </a:buClr>
              <a:buSzPts val="990"/>
              <a:buFont typeface="Arial" panose="020B0604020202020204"/>
              <a:buNone/>
            </a:pPr>
            <a:endParaRPr sz="3600" b="1">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ctr" rtl="0">
              <a:spcBef>
                <a:spcPts val="480"/>
              </a:spcBef>
              <a:spcAft>
                <a:spcPts val="0"/>
              </a:spcAft>
              <a:buNone/>
            </a:pPr>
            <a:endParaRPr sz="3600" b="1">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ctr" rtl="0">
              <a:spcBef>
                <a:spcPts val="480"/>
              </a:spcBef>
              <a:spcAft>
                <a:spcPts val="0"/>
              </a:spcAft>
              <a:buClr>
                <a:schemeClr val="dk1"/>
              </a:buClr>
              <a:buSzPts val="2160"/>
              <a:buFont typeface="Arial" panose="020B0604020202020204"/>
              <a:buNone/>
            </a:pPr>
            <a:r>
              <a:rPr lang="en-US" sz="3600" b="1">
                <a:latin typeface="Times New Roman" panose="02020603050405020304"/>
                <a:ea typeface="Times New Roman" panose="02020603050405020304"/>
                <a:cs typeface="Times New Roman" panose="02020603050405020304"/>
                <a:sym typeface="Times New Roman" panose="02020603050405020304"/>
              </a:rPr>
              <a:t>Literature Review</a:t>
            </a:r>
            <a:endParaRPr sz="3600" b="1">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Clr>
                <a:schemeClr val="dk1"/>
              </a:buClr>
              <a:buSzPts val="990"/>
              <a:buFont typeface="Arial" panose="020B0604020202020204"/>
              <a:buNone/>
            </a:pPr>
            <a:endParaRPr sz="36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endParaRPr sz="3600">
              <a:latin typeface="Times New Roman" panose="02020603050405020304"/>
              <a:ea typeface="Times New Roman" panose="02020603050405020304"/>
              <a:cs typeface="Times New Roman" panose="02020603050405020304"/>
              <a:sym typeface="Times New Roman" panose="02020603050405020304"/>
            </a:endParaRPr>
          </a:p>
        </p:txBody>
      </p:sp>
      <p:sp>
        <p:nvSpPr>
          <p:cNvPr id="75" name="Google Shape;75;p11"/>
          <p:cNvSpPr txBox="1"/>
          <p:nvPr>
            <p:ph type="body" idx="1"/>
          </p:nvPr>
        </p:nvSpPr>
        <p:spPr>
          <a:xfrm>
            <a:off x="762000" y="1165951"/>
            <a:ext cx="10972800" cy="45261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panose="020B0604020202020204"/>
              <a:buNone/>
            </a:pPr>
            <a:r>
              <a:rPr lang="en-US" sz="2200">
                <a:latin typeface="Times New Roman" panose="02020603050405020304"/>
                <a:ea typeface="Times New Roman" panose="02020603050405020304"/>
                <a:cs typeface="Times New Roman" panose="02020603050405020304"/>
                <a:sym typeface="Times New Roman" panose="02020603050405020304"/>
              </a:rPr>
              <a:t>The </a:t>
            </a:r>
            <a:r>
              <a:rPr lang="en-US" sz="2200" i="1">
                <a:latin typeface="Times New Roman" panose="02020603050405020304"/>
                <a:ea typeface="Times New Roman" panose="02020603050405020304"/>
                <a:cs typeface="Times New Roman" panose="02020603050405020304"/>
                <a:sym typeface="Times New Roman" panose="02020603050405020304"/>
              </a:rPr>
              <a:t>K</a:t>
            </a:r>
            <a:r>
              <a:rPr lang="en-US" sz="2200">
                <a:latin typeface="Times New Roman" panose="02020603050405020304"/>
                <a:ea typeface="Times New Roman" panose="02020603050405020304"/>
                <a:cs typeface="Times New Roman" panose="02020603050405020304"/>
                <a:sym typeface="Times New Roman" panose="02020603050405020304"/>
              </a:rPr>
              <a:t>-Means algorithm based on dividing [1] is a kind of cluster algorithm, and it is proposed by J.B.MacQueen. This algorithm which is unsupervised is usually used in data mining and pattern recognition. Aiming at minimizing cluster performance index, square-error and error criterion are foundations of this algorithm. </a:t>
            </a:r>
            <a:r>
              <a:rPr lang="en-US" sz="2200">
                <a:highlight>
                  <a:schemeClr val="lt1"/>
                </a:highlight>
                <a:latin typeface="Times New Roman" panose="02020603050405020304"/>
                <a:ea typeface="Times New Roman" panose="02020603050405020304"/>
                <a:cs typeface="Times New Roman" panose="02020603050405020304"/>
                <a:sym typeface="Times New Roman" panose="02020603050405020304"/>
              </a:rPr>
              <a:t>The </a:t>
            </a:r>
            <a:r>
              <a:rPr lang="en-US" sz="2200" i="1">
                <a:highlight>
                  <a:schemeClr val="lt1"/>
                </a:highlight>
                <a:latin typeface="Times New Roman" panose="02020603050405020304"/>
                <a:ea typeface="Times New Roman" panose="02020603050405020304"/>
                <a:cs typeface="Times New Roman" panose="02020603050405020304"/>
                <a:sym typeface="Times New Roman" panose="02020603050405020304"/>
              </a:rPr>
              <a:t>K</a:t>
            </a:r>
            <a:r>
              <a:rPr lang="en-US" sz="2200">
                <a:highlight>
                  <a:schemeClr val="lt1"/>
                </a:highlight>
                <a:latin typeface="Times New Roman" panose="02020603050405020304"/>
                <a:ea typeface="Times New Roman" panose="02020603050405020304"/>
                <a:cs typeface="Times New Roman" panose="02020603050405020304"/>
                <a:sym typeface="Times New Roman" panose="02020603050405020304"/>
              </a:rPr>
              <a:t>-Means algorithm based on dividing is a kind of cluster algorithm, and has advantages of briefness, efficiency and certainty.                </a:t>
            </a:r>
            <a:endParaRPr sz="2200">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SzPts val="1100"/>
              <a:buFont typeface="Arial" panose="020B0604020202020204"/>
              <a:buNone/>
            </a:pPr>
            <a:r>
              <a:rPr lang="en-US" sz="2200">
                <a:highlight>
                  <a:schemeClr val="lt1"/>
                </a:highlight>
                <a:latin typeface="Times New Roman" panose="02020603050405020304"/>
                <a:ea typeface="Times New Roman" panose="02020603050405020304"/>
                <a:cs typeface="Times New Roman" panose="02020603050405020304"/>
                <a:sym typeface="Times New Roman" panose="02020603050405020304"/>
              </a:rPr>
              <a:t>                                     D = ||X-Z|| = [i=1n(x</a:t>
            </a:r>
            <a:r>
              <a:rPr lang="en-US" sz="2200" baseline="-25000">
                <a:highlight>
                  <a:schemeClr val="lt1"/>
                </a:highlight>
                <a:latin typeface="Times New Roman" panose="02020603050405020304"/>
                <a:ea typeface="Times New Roman" panose="02020603050405020304"/>
                <a:cs typeface="Times New Roman" panose="02020603050405020304"/>
                <a:sym typeface="Times New Roman" panose="02020603050405020304"/>
              </a:rPr>
              <a:t>i</a:t>
            </a:r>
            <a:r>
              <a:rPr lang="en-US" sz="2200">
                <a:highlight>
                  <a:schemeClr val="lt1"/>
                </a:highlight>
                <a:latin typeface="Times New Roman" panose="02020603050405020304"/>
                <a:ea typeface="Times New Roman" panose="02020603050405020304"/>
                <a:cs typeface="Times New Roman" panose="02020603050405020304"/>
                <a:sym typeface="Times New Roman" panose="02020603050405020304"/>
              </a:rPr>
              <a:t>-z</a:t>
            </a:r>
            <a:r>
              <a:rPr lang="en-US" sz="2200" baseline="-25000">
                <a:highlight>
                  <a:schemeClr val="lt1"/>
                </a:highlight>
                <a:latin typeface="Times New Roman" panose="02020603050405020304"/>
                <a:ea typeface="Times New Roman" panose="02020603050405020304"/>
                <a:cs typeface="Times New Roman" panose="02020603050405020304"/>
                <a:sym typeface="Times New Roman" panose="02020603050405020304"/>
              </a:rPr>
              <a:t>i</a:t>
            </a:r>
            <a:r>
              <a:rPr lang="en-US" sz="2200">
                <a:highlight>
                  <a:schemeClr val="lt1"/>
                </a:highlight>
                <a:latin typeface="Times New Roman" panose="02020603050405020304"/>
                <a:ea typeface="Times New Roman" panose="02020603050405020304"/>
                <a:cs typeface="Times New Roman" panose="02020603050405020304"/>
                <a:sym typeface="Times New Roman" panose="02020603050405020304"/>
              </a:rPr>
              <a:t>)</a:t>
            </a:r>
            <a:r>
              <a:rPr lang="en-US" sz="2200" baseline="30000">
                <a:highlight>
                  <a:schemeClr val="lt1"/>
                </a:highlight>
                <a:latin typeface="Times New Roman" panose="02020603050405020304"/>
                <a:ea typeface="Times New Roman" panose="02020603050405020304"/>
                <a:cs typeface="Times New Roman" panose="02020603050405020304"/>
                <a:sym typeface="Times New Roman" panose="02020603050405020304"/>
              </a:rPr>
              <a:t>2</a:t>
            </a:r>
            <a:r>
              <a:rPr lang="en-US" sz="2200">
                <a:highlight>
                  <a:schemeClr val="lt1"/>
                </a:highlight>
                <a:latin typeface="Times New Roman" panose="02020603050405020304"/>
                <a:ea typeface="Times New Roman" panose="02020603050405020304"/>
                <a:cs typeface="Times New Roman" panose="02020603050405020304"/>
                <a:sym typeface="Times New Roman" panose="02020603050405020304"/>
              </a:rPr>
              <a:t>]0.5</a:t>
            </a:r>
            <a:endParaRPr sz="2200">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SzPts val="1100"/>
              <a:buFont typeface="Arial" panose="020B0604020202020204"/>
              <a:buNone/>
            </a:pPr>
            <a:r>
              <a:rPr lang="en-US" sz="2200">
                <a:highlight>
                  <a:schemeClr val="lt1"/>
                </a:highlight>
                <a:latin typeface="Times New Roman" panose="02020603050405020304"/>
                <a:ea typeface="Times New Roman" panose="02020603050405020304"/>
                <a:cs typeface="Times New Roman" panose="02020603050405020304"/>
                <a:sym typeface="Times New Roman" panose="02020603050405020304"/>
              </a:rPr>
              <a:t>    </a:t>
            </a:r>
            <a:endParaRPr sz="2200">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US" sz="2200">
                <a:highlight>
                  <a:schemeClr val="lt1"/>
                </a:highlight>
                <a:latin typeface="Times New Roman" panose="02020603050405020304"/>
                <a:ea typeface="Times New Roman" panose="02020603050405020304"/>
                <a:cs typeface="Times New Roman" panose="02020603050405020304"/>
                <a:sym typeface="Times New Roman" panose="02020603050405020304"/>
              </a:rPr>
              <a:t>D is the distance of  X and Z in n-dimensional space, where X and Z are two samples.</a:t>
            </a:r>
            <a:endParaRPr sz="2200">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200">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SzPts val="1100"/>
              <a:buFont typeface="Arial" panose="020B0604020202020204"/>
              <a:buNone/>
            </a:pPr>
            <a:endParaRPr sz="2200">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76" name="Google Shape;76;p11"/>
          <p:cNvSpPr txBox="1"/>
          <p:nvPr/>
        </p:nvSpPr>
        <p:spPr>
          <a:xfrm>
            <a:off x="7436600" y="6550200"/>
            <a:ext cx="3769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1" name="Shape 81"/>
        <p:cNvGrpSpPr/>
        <p:nvPr/>
      </p:nvGrpSpPr>
      <p:grpSpPr>
        <a:xfrm>
          <a:off x="0" y="0"/>
          <a:ext cx="0" cy="0"/>
          <a:chOff x="0" y="0"/>
          <a:chExt cx="0" cy="0"/>
        </a:xfrm>
      </p:grpSpPr>
      <p:sp>
        <p:nvSpPr>
          <p:cNvPr id="82" name="Google Shape;82;p12"/>
          <p:cNvSpPr txBox="1"/>
          <p:nvPr>
            <p:ph type="title"/>
          </p:nvPr>
        </p:nvSpPr>
        <p:spPr>
          <a:xfrm>
            <a:off x="762000" y="214325"/>
            <a:ext cx="10972800" cy="535800"/>
          </a:xfrm>
          <a:prstGeom prst="rect">
            <a:avLst/>
          </a:prstGeom>
        </p:spPr>
        <p:txBody>
          <a:bodyPr spcFirstLastPara="1" wrap="square" lIns="91425" tIns="45700" rIns="91425" bIns="45700" anchor="ctr" anchorCtr="0">
            <a:normAutofit fontScale="90000"/>
          </a:bodyPr>
          <a:lstStyle/>
          <a:p>
            <a:pPr marL="342900" lvl="0" indent="-342900" algn="ctr" rtl="0">
              <a:spcBef>
                <a:spcPts val="480"/>
              </a:spcBef>
              <a:spcAft>
                <a:spcPts val="0"/>
              </a:spcAft>
              <a:buClr>
                <a:schemeClr val="dk1"/>
              </a:buClr>
              <a:buSzPct val="31000"/>
              <a:buFont typeface="Arial" panose="020B0604020202020204"/>
              <a:buNone/>
            </a:pPr>
            <a:endParaRPr sz="3600" b="1">
              <a:latin typeface="Arial" panose="020B0604020202020204"/>
              <a:ea typeface="Arial" panose="020B0604020202020204"/>
              <a:cs typeface="Arial" panose="020B0604020202020204"/>
              <a:sym typeface="Arial" panose="020B0604020202020204"/>
            </a:endParaRPr>
          </a:p>
          <a:p>
            <a:pPr marL="342900" lvl="0" indent="-342900" algn="ctr" rtl="0">
              <a:spcBef>
                <a:spcPts val="480"/>
              </a:spcBef>
              <a:spcAft>
                <a:spcPts val="0"/>
              </a:spcAft>
              <a:buNone/>
            </a:pPr>
            <a:endParaRPr sz="3600" b="1">
              <a:latin typeface="Arial" panose="020B0604020202020204"/>
              <a:ea typeface="Arial" panose="020B0604020202020204"/>
              <a:cs typeface="Arial" panose="020B0604020202020204"/>
              <a:sym typeface="Arial" panose="020B0604020202020204"/>
            </a:endParaRPr>
          </a:p>
          <a:p>
            <a:pPr marL="342900" lvl="0" indent="-342900" algn="ctr" rtl="0">
              <a:spcBef>
                <a:spcPts val="480"/>
              </a:spcBef>
              <a:spcAft>
                <a:spcPts val="0"/>
              </a:spcAft>
              <a:buClr>
                <a:schemeClr val="dk1"/>
              </a:buClr>
              <a:buSzPct val="31000"/>
              <a:buFont typeface="Arial" panose="020B0604020202020204"/>
              <a:buNone/>
            </a:pPr>
            <a:endParaRPr sz="3600" b="1">
              <a:latin typeface="Arial" panose="020B0604020202020204"/>
              <a:ea typeface="Arial" panose="020B0604020202020204"/>
              <a:cs typeface="Arial" panose="020B0604020202020204"/>
              <a:sym typeface="Arial" panose="020B0604020202020204"/>
            </a:endParaRPr>
          </a:p>
          <a:p>
            <a:pPr marL="342900" lvl="0" indent="-342900" algn="ctr" rtl="0">
              <a:spcBef>
                <a:spcPts val="480"/>
              </a:spcBef>
              <a:spcAft>
                <a:spcPts val="0"/>
              </a:spcAft>
              <a:buClr>
                <a:schemeClr val="dk1"/>
              </a:buClr>
              <a:buSzPct val="31000"/>
              <a:buFont typeface="Arial" panose="020B0604020202020204"/>
              <a:buNone/>
            </a:pPr>
            <a:r>
              <a:rPr lang="en-US" sz="3600" b="1">
                <a:latin typeface="Arial" panose="020B0604020202020204"/>
                <a:ea typeface="Arial" panose="020B0604020202020204"/>
                <a:cs typeface="Arial" panose="020B0604020202020204"/>
                <a:sym typeface="Arial" panose="020B0604020202020204"/>
              </a:rPr>
              <a:t>Literature Review</a:t>
            </a:r>
            <a:endParaRPr sz="3600" b="1">
              <a:latin typeface="Arial" panose="020B0604020202020204"/>
              <a:ea typeface="Arial" panose="020B0604020202020204"/>
              <a:cs typeface="Arial" panose="020B0604020202020204"/>
              <a:sym typeface="Arial" panose="020B0604020202020204"/>
            </a:endParaRPr>
          </a:p>
          <a:p>
            <a:pPr marL="0" lvl="0" indent="0" algn="ctr" rtl="0">
              <a:spcBef>
                <a:spcPts val="0"/>
              </a:spcBef>
              <a:spcAft>
                <a:spcPts val="0"/>
              </a:spcAft>
              <a:buClr>
                <a:schemeClr val="dk1"/>
              </a:buClr>
              <a:buSzPts val="990"/>
              <a:buFont typeface="Arial" panose="020B0604020202020204"/>
              <a:buNone/>
            </a:pPr>
          </a:p>
          <a:p>
            <a:pPr marL="0" lvl="0" indent="0" algn="ctr" rtl="0">
              <a:spcBef>
                <a:spcPts val="0"/>
              </a:spcBef>
              <a:spcAft>
                <a:spcPts val="0"/>
              </a:spcAft>
              <a:buNone/>
            </a:pPr>
          </a:p>
        </p:txBody>
      </p:sp>
      <p:sp>
        <p:nvSpPr>
          <p:cNvPr id="83" name="Google Shape;83;p12"/>
          <p:cNvSpPr txBox="1"/>
          <p:nvPr>
            <p:ph type="body" idx="1"/>
          </p:nvPr>
        </p:nvSpPr>
        <p:spPr>
          <a:xfrm>
            <a:off x="449550" y="843875"/>
            <a:ext cx="11292900" cy="5598900"/>
          </a:xfrm>
          <a:prstGeom prst="rect">
            <a:avLst/>
          </a:prstGeom>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1100"/>
              <a:buFont typeface="Arial" panose="020B0604020202020204"/>
              <a:buNone/>
            </a:pPr>
            <a:endParaRPr sz="2200">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r>
              <a:rPr lang="en-US" sz="2200">
                <a:highlight>
                  <a:schemeClr val="lt1"/>
                </a:highlight>
                <a:latin typeface="Times New Roman" panose="02020603050405020304"/>
                <a:ea typeface="Times New Roman" panose="02020603050405020304"/>
                <a:cs typeface="Times New Roman" panose="02020603050405020304"/>
                <a:sym typeface="Times New Roman" panose="02020603050405020304"/>
              </a:rPr>
              <a:t>The incremental </a:t>
            </a:r>
            <a:r>
              <a:rPr lang="en-US" sz="2200" i="1">
                <a:highlight>
                  <a:schemeClr val="lt1"/>
                </a:highlight>
                <a:latin typeface="Times New Roman" panose="02020603050405020304"/>
                <a:ea typeface="Times New Roman" panose="02020603050405020304"/>
                <a:cs typeface="Times New Roman" panose="02020603050405020304"/>
                <a:sym typeface="Times New Roman" panose="02020603050405020304"/>
              </a:rPr>
              <a:t>K</a:t>
            </a:r>
            <a:r>
              <a:rPr lang="en-US" sz="2200">
                <a:highlight>
                  <a:schemeClr val="lt1"/>
                </a:highlight>
                <a:latin typeface="Times New Roman" panose="02020603050405020304"/>
                <a:ea typeface="Times New Roman" panose="02020603050405020304"/>
                <a:cs typeface="Times New Roman" panose="02020603050405020304"/>
                <a:sym typeface="Times New Roman" panose="02020603050405020304"/>
              </a:rPr>
              <a:t>-means algorithm[2] presented in this paper is similar to the block sequential algorithm with the exception that each block is accessed only one time. Each block is going through a set of l epochs of </a:t>
            </a:r>
            <a:r>
              <a:rPr lang="en-US" sz="2200" i="1">
                <a:highlight>
                  <a:schemeClr val="lt1"/>
                </a:highlight>
                <a:latin typeface="Times New Roman" panose="02020603050405020304"/>
                <a:ea typeface="Times New Roman" panose="02020603050405020304"/>
                <a:cs typeface="Times New Roman" panose="02020603050405020304"/>
                <a:sym typeface="Times New Roman" panose="02020603050405020304"/>
              </a:rPr>
              <a:t>K</a:t>
            </a:r>
            <a:r>
              <a:rPr lang="en-US" sz="2200">
                <a:highlight>
                  <a:schemeClr val="lt1"/>
                </a:highlight>
                <a:latin typeface="Times New Roman" panose="02020603050405020304"/>
                <a:ea typeface="Times New Roman" panose="02020603050405020304"/>
                <a:cs typeface="Times New Roman" panose="02020603050405020304"/>
                <a:sym typeface="Times New Roman" panose="02020603050405020304"/>
              </a:rPr>
              <a:t>-means where the final centers of block ݅i are used as the initial centers for block i+1.</a:t>
            </a:r>
            <a:endParaRPr sz="2200">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endParaRPr sz="2200">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endParaRPr sz="2200">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p:txBody>
      </p:sp>
      <p:pic>
        <p:nvPicPr>
          <p:cNvPr id="84" name="Google Shape;84;p12"/>
          <p:cNvPicPr preferRelativeResize="0"/>
          <p:nvPr/>
        </p:nvPicPr>
        <p:blipFill>
          <a:blip r:embed="rId1"/>
          <a:stretch>
            <a:fillRect/>
          </a:stretch>
        </p:blipFill>
        <p:spPr>
          <a:xfrm>
            <a:off x="1955575" y="2514625"/>
            <a:ext cx="7755450" cy="3606650"/>
          </a:xfrm>
          <a:prstGeom prst="rect">
            <a:avLst/>
          </a:prstGeom>
          <a:noFill/>
          <a:ln>
            <a:noFill/>
          </a:ln>
        </p:spPr>
      </p:pic>
      <p:sp>
        <p:nvSpPr>
          <p:cNvPr id="85" name="Google Shape;85;p12"/>
          <p:cNvSpPr txBox="1"/>
          <p:nvPr/>
        </p:nvSpPr>
        <p:spPr>
          <a:xfrm>
            <a:off x="3348650" y="6212400"/>
            <a:ext cx="45273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panose="020B0604020202020204"/>
              <a:buNone/>
            </a:pPr>
            <a:r>
              <a:rPr lang="en-US" sz="800">
                <a:solidFill>
                  <a:schemeClr val="dk1"/>
                </a:solidFill>
                <a:latin typeface="Times New Roman" panose="02020603050405020304"/>
                <a:ea typeface="Times New Roman" panose="02020603050405020304"/>
                <a:cs typeface="Times New Roman" panose="02020603050405020304"/>
                <a:sym typeface="Times New Roman" panose="02020603050405020304"/>
              </a:rPr>
              <a:t>SRC:</a:t>
            </a:r>
            <a:r>
              <a:rPr lang="en-US" sz="80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2"/>
              </a:rPr>
              <a:t>https://editor.analyticsvidhya.com/uploads/56854k%20means%20clustering.png</a:t>
            </a:r>
            <a:endParaRPr sz="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13"/>
          <p:cNvSpPr txBox="1"/>
          <p:nvPr>
            <p:ph type="title"/>
          </p:nvPr>
        </p:nvSpPr>
        <p:spPr>
          <a:xfrm>
            <a:off x="762000" y="239514"/>
            <a:ext cx="10972800" cy="1143000"/>
          </a:xfrm>
          <a:prstGeom prst="rect">
            <a:avLst/>
          </a:prstGeom>
        </p:spPr>
        <p:txBody>
          <a:bodyPr spcFirstLastPara="1" wrap="square" lIns="91425" tIns="45700" rIns="91425" bIns="45700" anchor="ctr" anchorCtr="0">
            <a:normAutofit/>
          </a:bodyPr>
          <a:lstStyle/>
          <a:p>
            <a:pPr marL="342900" lvl="0" indent="-342900" algn="ctr" rtl="0">
              <a:spcBef>
                <a:spcPts val="480"/>
              </a:spcBef>
              <a:spcAft>
                <a:spcPts val="0"/>
              </a:spcAft>
              <a:buClr>
                <a:schemeClr val="dk1"/>
              </a:buClr>
              <a:buSzPts val="2400"/>
              <a:buFont typeface="Arial" panose="020B0604020202020204"/>
              <a:buNone/>
            </a:pPr>
            <a:r>
              <a:rPr lang="en-US" sz="3600" b="1">
                <a:latin typeface="Times New Roman" panose="02020603050405020304"/>
                <a:ea typeface="Times New Roman" panose="02020603050405020304"/>
                <a:cs typeface="Times New Roman" panose="02020603050405020304"/>
                <a:sym typeface="Times New Roman" panose="02020603050405020304"/>
              </a:rPr>
              <a:t>Problem Statement</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92" name="Google Shape;92;p13"/>
          <p:cNvSpPr txBox="1"/>
          <p:nvPr>
            <p:ph type="body" idx="1"/>
          </p:nvPr>
        </p:nvSpPr>
        <p:spPr>
          <a:xfrm>
            <a:off x="762000" y="1382526"/>
            <a:ext cx="10972800" cy="4526100"/>
          </a:xfrm>
          <a:prstGeom prst="rect">
            <a:avLst/>
          </a:prstGeom>
        </p:spPr>
        <p:txBody>
          <a:bodyPr spcFirstLastPara="1" wrap="square" lIns="91425" tIns="45700" rIns="91425" bIns="45700" anchor="t" anchorCtr="0">
            <a:normAutofit/>
          </a:bodyPr>
          <a:lstStyle/>
          <a:p>
            <a:pPr marL="0" lvl="0" indent="0" algn="just" rtl="0">
              <a:lnSpc>
                <a:spcPct val="115000"/>
              </a:lnSpc>
              <a:spcBef>
                <a:spcPts val="640"/>
              </a:spcBef>
              <a:spcAft>
                <a:spcPts val="0"/>
              </a:spcAft>
              <a:buNone/>
            </a:pPr>
            <a:r>
              <a:rPr lang="en-US" sz="2600">
                <a:latin typeface="Times New Roman" panose="02020603050405020304"/>
                <a:ea typeface="Times New Roman" panose="02020603050405020304"/>
                <a:cs typeface="Times New Roman" panose="02020603050405020304"/>
                <a:sym typeface="Times New Roman" panose="02020603050405020304"/>
              </a:rPr>
              <a:t>If there are 1,2,3, ..., n number of students :</a:t>
            </a:r>
            <a:endParaRPr sz="2600">
              <a:latin typeface="Times New Roman" panose="02020603050405020304"/>
              <a:ea typeface="Times New Roman" panose="02020603050405020304"/>
              <a:cs typeface="Times New Roman" panose="02020603050405020304"/>
              <a:sym typeface="Times New Roman" panose="02020603050405020304"/>
            </a:endParaRPr>
          </a:p>
          <a:p>
            <a:pPr marL="457200" lvl="0" indent="-393700" algn="just" rtl="0">
              <a:lnSpc>
                <a:spcPct val="115000"/>
              </a:lnSpc>
              <a:spcBef>
                <a:spcPts val="640"/>
              </a:spcBef>
              <a:spcAft>
                <a:spcPts val="0"/>
              </a:spcAft>
              <a:buSzPts val="2600"/>
              <a:buFont typeface="Times New Roman" panose="02020603050405020304"/>
              <a:buAutoNum type="arabicPeriod"/>
            </a:pPr>
            <a:r>
              <a:rPr lang="en-US" sz="2600">
                <a:latin typeface="Times New Roman" panose="02020603050405020304"/>
                <a:ea typeface="Times New Roman" panose="02020603050405020304"/>
                <a:cs typeface="Times New Roman" panose="02020603050405020304"/>
                <a:sym typeface="Times New Roman" panose="02020603050405020304"/>
              </a:rPr>
              <a:t>How to segment those students into different clusters (C</a:t>
            </a:r>
            <a:r>
              <a:rPr lang="en-US" sz="2600" baseline="-25000">
                <a:latin typeface="Times New Roman" panose="02020603050405020304"/>
                <a:ea typeface="Times New Roman" panose="02020603050405020304"/>
                <a:cs typeface="Times New Roman" panose="02020603050405020304"/>
                <a:sym typeface="Times New Roman" panose="02020603050405020304"/>
              </a:rPr>
              <a:t>1</a:t>
            </a:r>
            <a:r>
              <a:rPr lang="en-US" sz="2600">
                <a:latin typeface="Times New Roman" panose="02020603050405020304"/>
                <a:ea typeface="Times New Roman" panose="02020603050405020304"/>
                <a:cs typeface="Times New Roman" panose="02020603050405020304"/>
                <a:sym typeface="Times New Roman" panose="02020603050405020304"/>
              </a:rPr>
              <a:t>,C</a:t>
            </a:r>
            <a:r>
              <a:rPr lang="en-US" sz="2600" baseline="-25000">
                <a:latin typeface="Times New Roman" panose="02020603050405020304"/>
                <a:ea typeface="Times New Roman" panose="02020603050405020304"/>
                <a:cs typeface="Times New Roman" panose="02020603050405020304"/>
                <a:sym typeface="Times New Roman" panose="02020603050405020304"/>
              </a:rPr>
              <a:t>2</a:t>
            </a:r>
            <a:r>
              <a:rPr lang="en-US" sz="2600">
                <a:latin typeface="Times New Roman" panose="02020603050405020304"/>
                <a:ea typeface="Times New Roman" panose="02020603050405020304"/>
                <a:cs typeface="Times New Roman" panose="02020603050405020304"/>
                <a:sym typeface="Times New Roman" panose="02020603050405020304"/>
              </a:rPr>
              <a:t>,C</a:t>
            </a:r>
            <a:r>
              <a:rPr lang="en-US" sz="2600" baseline="-25000">
                <a:latin typeface="Times New Roman" panose="02020603050405020304"/>
                <a:ea typeface="Times New Roman" panose="02020603050405020304"/>
                <a:cs typeface="Times New Roman" panose="02020603050405020304"/>
                <a:sym typeface="Times New Roman" panose="02020603050405020304"/>
              </a:rPr>
              <a:t>3</a:t>
            </a:r>
            <a:r>
              <a:rPr lang="en-US" sz="2600">
                <a:latin typeface="Times New Roman" panose="02020603050405020304"/>
                <a:ea typeface="Times New Roman" panose="02020603050405020304"/>
                <a:cs typeface="Times New Roman" panose="02020603050405020304"/>
                <a:sym typeface="Times New Roman" panose="02020603050405020304"/>
              </a:rPr>
              <a:t>…C</a:t>
            </a:r>
            <a:r>
              <a:rPr lang="en-US" sz="2600" baseline="-25000">
                <a:latin typeface="Times New Roman" panose="02020603050405020304"/>
                <a:ea typeface="Times New Roman" panose="02020603050405020304"/>
                <a:cs typeface="Times New Roman" panose="02020603050405020304"/>
                <a:sym typeface="Times New Roman" panose="02020603050405020304"/>
              </a:rPr>
              <a:t>k</a:t>
            </a:r>
            <a:r>
              <a:rPr lang="en-US" sz="2600">
                <a:latin typeface="Times New Roman" panose="02020603050405020304"/>
                <a:ea typeface="Times New Roman" panose="02020603050405020304"/>
                <a:cs typeface="Times New Roman" panose="02020603050405020304"/>
                <a:sym typeface="Times New Roman" panose="02020603050405020304"/>
              </a:rPr>
              <a:t>)</a:t>
            </a:r>
            <a:endParaRPr sz="2600">
              <a:latin typeface="Times New Roman" panose="02020603050405020304"/>
              <a:ea typeface="Times New Roman" panose="02020603050405020304"/>
              <a:cs typeface="Times New Roman" panose="02020603050405020304"/>
              <a:sym typeface="Times New Roman" panose="02020603050405020304"/>
            </a:endParaRPr>
          </a:p>
          <a:p>
            <a:pPr marL="457200" lvl="0" indent="-393700" algn="just" rtl="0">
              <a:lnSpc>
                <a:spcPct val="100000"/>
              </a:lnSpc>
              <a:spcBef>
                <a:spcPts val="0"/>
              </a:spcBef>
              <a:spcAft>
                <a:spcPts val="0"/>
              </a:spcAft>
              <a:buSzPts val="2600"/>
              <a:buFont typeface="Times New Roman" panose="02020603050405020304"/>
              <a:buAutoNum type="arabicPeriod"/>
            </a:pPr>
            <a:r>
              <a:rPr lang="en-US" sz="2600">
                <a:latin typeface="Times New Roman" panose="02020603050405020304"/>
                <a:ea typeface="Times New Roman" panose="02020603050405020304"/>
                <a:cs typeface="Times New Roman" panose="02020603050405020304"/>
                <a:sym typeface="Times New Roman" panose="02020603050405020304"/>
              </a:rPr>
              <a:t>To find the number of student being</a:t>
            </a:r>
            <a:r>
              <a:rPr lang="en-US" sz="2600">
                <a:latin typeface="Times New Roman" panose="02020603050405020304"/>
                <a:ea typeface="Times New Roman" panose="02020603050405020304"/>
                <a:cs typeface="Times New Roman" panose="02020603050405020304"/>
                <a:sym typeface="Times New Roman" panose="02020603050405020304"/>
              </a:rPr>
              <a:t> fully vaccinated and will they be joining campus or not .</a:t>
            </a:r>
            <a:endParaRPr sz="2600">
              <a:latin typeface="Times New Roman" panose="02020603050405020304"/>
              <a:ea typeface="Times New Roman" panose="02020603050405020304"/>
              <a:cs typeface="Times New Roman" panose="02020603050405020304"/>
              <a:sym typeface="Times New Roman" panose="02020603050405020304"/>
            </a:endParaRPr>
          </a:p>
        </p:txBody>
      </p:sp>
      <p:pic>
        <p:nvPicPr>
          <p:cNvPr id="93" name="Google Shape;93;p13"/>
          <p:cNvPicPr preferRelativeResize="0"/>
          <p:nvPr/>
        </p:nvPicPr>
        <p:blipFill rotWithShape="1">
          <a:blip r:embed="rId1"/>
          <a:srcRect t="10482"/>
          <a:stretch>
            <a:fillRect/>
          </a:stretch>
        </p:blipFill>
        <p:spPr>
          <a:xfrm>
            <a:off x="3553975" y="3846275"/>
            <a:ext cx="5269176" cy="2705700"/>
          </a:xfrm>
          <a:prstGeom prst="rect">
            <a:avLst/>
          </a:prstGeom>
          <a:noFill/>
          <a:ln>
            <a:noFill/>
          </a:ln>
        </p:spPr>
      </p:pic>
      <p:sp>
        <p:nvSpPr>
          <p:cNvPr id="94" name="Google Shape;94;p13"/>
          <p:cNvSpPr txBox="1"/>
          <p:nvPr/>
        </p:nvSpPr>
        <p:spPr>
          <a:xfrm>
            <a:off x="4424625" y="6551975"/>
            <a:ext cx="4241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a:latin typeface="Times New Roman" panose="02020603050405020304"/>
                <a:ea typeface="Times New Roman" panose="02020603050405020304"/>
                <a:cs typeface="Times New Roman" panose="02020603050405020304"/>
                <a:sym typeface="Times New Roman" panose="02020603050405020304"/>
              </a:rPr>
              <a:t>src:</a:t>
            </a:r>
            <a:r>
              <a:rPr lang="en-US" sz="80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2"/>
              </a:rPr>
              <a:t>https://www.statology.org/wp-content/uploads/2021/02/twostage_cluster1.png</a:t>
            </a:r>
            <a:endParaRPr sz="8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4"/>
          <p:cNvSpPr txBox="1"/>
          <p:nvPr>
            <p:ph type="title"/>
          </p:nvPr>
        </p:nvSpPr>
        <p:spPr>
          <a:xfrm>
            <a:off x="762000" y="427039"/>
            <a:ext cx="10972800" cy="1143000"/>
          </a:xfrm>
          <a:prstGeom prst="rect">
            <a:avLst/>
          </a:prstGeom>
        </p:spPr>
        <p:txBody>
          <a:bodyPr spcFirstLastPara="1" wrap="square" lIns="91425" tIns="45700" rIns="91425" bIns="45700" anchor="ctr" anchorCtr="0">
            <a:normAutofit/>
          </a:bodyPr>
          <a:lstStyle/>
          <a:p>
            <a:pPr marL="342900" lvl="0" indent="-342900" algn="ctr" rtl="0">
              <a:spcBef>
                <a:spcPts val="480"/>
              </a:spcBef>
              <a:spcAft>
                <a:spcPts val="0"/>
              </a:spcAft>
              <a:buClr>
                <a:schemeClr val="dk1"/>
              </a:buClr>
              <a:buSzPts val="2400"/>
              <a:buFont typeface="Arial" panose="020B0604020202020204"/>
              <a:buNone/>
            </a:pPr>
            <a:r>
              <a:rPr lang="en-US" sz="3600" b="1">
                <a:latin typeface="Times New Roman" panose="02020603050405020304"/>
                <a:ea typeface="Times New Roman" panose="02020603050405020304"/>
                <a:cs typeface="Times New Roman" panose="02020603050405020304"/>
                <a:sym typeface="Times New Roman" panose="02020603050405020304"/>
              </a:rPr>
              <a:t>Objective</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01" name="Google Shape;101;p14"/>
          <p:cNvSpPr txBox="1"/>
          <p:nvPr>
            <p:ph type="body" idx="1"/>
          </p:nvPr>
        </p:nvSpPr>
        <p:spPr>
          <a:xfrm>
            <a:off x="762000" y="1752601"/>
            <a:ext cx="10972800" cy="4526100"/>
          </a:xfrm>
          <a:prstGeom prst="rect">
            <a:avLst/>
          </a:prstGeom>
        </p:spPr>
        <p:txBody>
          <a:bodyPr spcFirstLastPara="1" wrap="square" lIns="91425" tIns="45700" rIns="91425" bIns="45700" anchor="t" anchorCtr="0">
            <a:normAutofit/>
          </a:bodyPr>
          <a:lstStyle/>
          <a:p>
            <a:pPr marL="457200" lvl="0" indent="-406400" algn="just" rtl="0">
              <a:spcBef>
                <a:spcPts val="640"/>
              </a:spcBef>
              <a:spcAft>
                <a:spcPts val="0"/>
              </a:spcAft>
              <a:buSzPts val="2800"/>
              <a:buFont typeface="Times New Roman" panose="02020603050405020304"/>
              <a:buAutoNum type="arabicPeriod"/>
            </a:pPr>
            <a:r>
              <a:rPr lang="en-US" sz="2800">
                <a:latin typeface="Times New Roman" panose="02020603050405020304"/>
                <a:ea typeface="Times New Roman" panose="02020603050405020304"/>
                <a:cs typeface="Times New Roman" panose="02020603050405020304"/>
                <a:sym typeface="Times New Roman" panose="02020603050405020304"/>
              </a:rPr>
              <a:t>To obtain Cluster of students using </a:t>
            </a:r>
            <a:r>
              <a:rPr lang="en-US" sz="2800" i="1">
                <a:latin typeface="Times New Roman" panose="02020603050405020304"/>
                <a:ea typeface="Times New Roman" panose="02020603050405020304"/>
                <a:cs typeface="Times New Roman" panose="02020603050405020304"/>
                <a:sym typeface="Times New Roman" panose="02020603050405020304"/>
              </a:rPr>
              <a:t>K</a:t>
            </a:r>
            <a:r>
              <a:rPr lang="en-US" sz="2800">
                <a:latin typeface="Times New Roman" panose="02020603050405020304"/>
                <a:ea typeface="Times New Roman" panose="02020603050405020304"/>
                <a:cs typeface="Times New Roman" panose="02020603050405020304"/>
                <a:sym typeface="Times New Roman" panose="02020603050405020304"/>
              </a:rPr>
              <a:t>-Means</a:t>
            </a:r>
            <a:r>
              <a:rPr lang="en-US" sz="2800">
                <a:latin typeface="Times New Roman" panose="02020603050405020304"/>
                <a:ea typeface="Times New Roman" panose="02020603050405020304"/>
                <a:cs typeface="Times New Roman" panose="02020603050405020304"/>
                <a:sym typeface="Times New Roman" panose="02020603050405020304"/>
              </a:rPr>
              <a:t> Clustering algorithms .</a:t>
            </a:r>
            <a:endParaRPr sz="2800">
              <a:latin typeface="Times New Roman" panose="02020603050405020304"/>
              <a:ea typeface="Times New Roman" panose="02020603050405020304"/>
              <a:cs typeface="Times New Roman" panose="02020603050405020304"/>
              <a:sym typeface="Times New Roman" panose="02020603050405020304"/>
            </a:endParaRPr>
          </a:p>
          <a:p>
            <a:pPr marL="457200" lvl="0" indent="-406400" algn="just" rtl="0">
              <a:spcBef>
                <a:spcPts val="0"/>
              </a:spcBef>
              <a:spcAft>
                <a:spcPts val="0"/>
              </a:spcAft>
              <a:buSzPts val="2800"/>
              <a:buFont typeface="Times New Roman" panose="02020603050405020304"/>
              <a:buAutoNum type="arabicPeriod"/>
            </a:pPr>
            <a:r>
              <a:rPr lang="en-US" sz="2800">
                <a:latin typeface="Times New Roman" panose="02020603050405020304"/>
                <a:ea typeface="Times New Roman" panose="02020603050405020304"/>
                <a:cs typeface="Times New Roman" panose="02020603050405020304"/>
                <a:sym typeface="Times New Roman" panose="02020603050405020304"/>
              </a:rPr>
              <a:t>To find how many number of students belong to which cluster .</a:t>
            </a:r>
            <a:endParaRPr sz="2800">
              <a:latin typeface="Times New Roman" panose="02020603050405020304"/>
              <a:ea typeface="Times New Roman" panose="02020603050405020304"/>
              <a:cs typeface="Times New Roman" panose="02020603050405020304"/>
              <a:sym typeface="Times New Roman" panose="02020603050405020304"/>
            </a:endParaRPr>
          </a:p>
          <a:p>
            <a:pPr marL="457200" lvl="0" indent="-406400" algn="just" rtl="0">
              <a:spcBef>
                <a:spcPts val="0"/>
              </a:spcBef>
              <a:spcAft>
                <a:spcPts val="0"/>
              </a:spcAft>
              <a:buSzPts val="2800"/>
              <a:buFont typeface="Times New Roman" panose="02020603050405020304"/>
              <a:buAutoNum type="arabicPeriod"/>
            </a:pPr>
            <a:r>
              <a:rPr lang="en-US" sz="2800">
                <a:latin typeface="Times New Roman" panose="02020603050405020304"/>
                <a:ea typeface="Times New Roman" panose="02020603050405020304"/>
                <a:cs typeface="Times New Roman" panose="02020603050405020304"/>
                <a:sym typeface="Times New Roman" panose="02020603050405020304"/>
              </a:rPr>
              <a:t>To find total number of students being fully vaccinated and joining the campus .</a:t>
            </a:r>
            <a:endParaRPr sz="280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spcBef>
                <a:spcPts val="640"/>
              </a:spcBef>
              <a:spcAft>
                <a:spcPts val="0"/>
              </a:spcAft>
              <a:buNone/>
            </a:pPr>
            <a:endParaRPr sz="280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spcBef>
                <a:spcPts val="640"/>
              </a:spcBef>
              <a:spcAft>
                <a:spcPts val="0"/>
              </a:spcAft>
              <a:buNone/>
            </a:pPr>
            <a:endParaRPr sz="28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762000" y="427039"/>
            <a:ext cx="10972800" cy="1143000"/>
          </a:xfrm>
          <a:prstGeom prst="rect">
            <a:avLst/>
          </a:prstGeom>
        </p:spPr>
        <p:txBody>
          <a:bodyPr spcFirstLastPara="1" wrap="square" lIns="91425" tIns="45700" rIns="91425" bIns="45700" anchor="ctr" anchorCtr="0">
            <a:normAutofit/>
          </a:bodyPr>
          <a:lstStyle/>
          <a:p>
            <a:pPr marL="342900" lvl="0" indent="-342900" algn="ctr" rtl="0">
              <a:spcBef>
                <a:spcPts val="480"/>
              </a:spcBef>
              <a:spcAft>
                <a:spcPts val="0"/>
              </a:spcAft>
              <a:buClr>
                <a:schemeClr val="dk1"/>
              </a:buClr>
              <a:buSzPts val="2400"/>
              <a:buFont typeface="Arial" panose="020B0604020202020204"/>
              <a:buNone/>
            </a:pPr>
            <a:r>
              <a:rPr lang="en-US" sz="3600" b="1">
                <a:latin typeface="Times New Roman" panose="02020603050405020304"/>
                <a:ea typeface="Times New Roman" panose="02020603050405020304"/>
                <a:cs typeface="Times New Roman" panose="02020603050405020304"/>
                <a:sym typeface="Times New Roman" panose="02020603050405020304"/>
              </a:rPr>
              <a:t>Methodology</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08" name="Google Shape;108;p15"/>
          <p:cNvSpPr txBox="1"/>
          <p:nvPr>
            <p:ph type="body" idx="1"/>
          </p:nvPr>
        </p:nvSpPr>
        <p:spPr>
          <a:xfrm>
            <a:off x="762000" y="1752601"/>
            <a:ext cx="10972800" cy="4526100"/>
          </a:xfrm>
          <a:prstGeom prst="rect">
            <a:avLst/>
          </a:prstGeom>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panose="020B0604020202020204"/>
              <a:buNone/>
            </a:pPr>
            <a:r>
              <a:rPr lang="en-US" sz="2400">
                <a:highlight>
                  <a:srgbClr val="FFFFFF"/>
                </a:highlight>
                <a:latin typeface="Times New Roman" panose="02020603050405020304"/>
                <a:ea typeface="Times New Roman" panose="02020603050405020304"/>
                <a:cs typeface="Times New Roman" panose="02020603050405020304"/>
                <a:sym typeface="Times New Roman" panose="02020603050405020304"/>
              </a:rPr>
              <a:t>1. Problem understanding and definition </a:t>
            </a:r>
            <a:endParaRPr sz="2400">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Clr>
                <a:schemeClr val="dk1"/>
              </a:buClr>
              <a:buSzPts val="1100"/>
              <a:buFont typeface="Arial" panose="020B0604020202020204"/>
              <a:buNone/>
            </a:pPr>
            <a:r>
              <a:rPr lang="en-US" sz="2400">
                <a:highlight>
                  <a:srgbClr val="FFFFFF"/>
                </a:highlight>
                <a:latin typeface="Times New Roman" panose="02020603050405020304"/>
                <a:ea typeface="Times New Roman" panose="02020603050405020304"/>
                <a:cs typeface="Times New Roman" panose="02020603050405020304"/>
                <a:sym typeface="Times New Roman" panose="02020603050405020304"/>
              </a:rPr>
              <a:t>2. Dataset creation  </a:t>
            </a:r>
            <a:endParaRPr sz="2400">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Clr>
                <a:schemeClr val="dk1"/>
              </a:buClr>
              <a:buSzPts val="1100"/>
              <a:buFont typeface="Arial" panose="020B0604020202020204"/>
              <a:buNone/>
            </a:pPr>
            <a:r>
              <a:rPr lang="en-US" sz="2400">
                <a:highlight>
                  <a:srgbClr val="FFFFFF"/>
                </a:highlight>
                <a:latin typeface="Times New Roman" panose="02020603050405020304"/>
                <a:ea typeface="Times New Roman" panose="02020603050405020304"/>
                <a:cs typeface="Times New Roman" panose="02020603050405020304"/>
                <a:sym typeface="Times New Roman" panose="02020603050405020304"/>
              </a:rPr>
              <a:t>3. Data File Handling</a:t>
            </a:r>
            <a:endParaRPr sz="2400">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Clr>
                <a:schemeClr val="dk1"/>
              </a:buClr>
              <a:buSzPts val="1100"/>
              <a:buFont typeface="Arial" panose="020B0604020202020204"/>
              <a:buNone/>
            </a:pPr>
            <a:r>
              <a:rPr lang="en-US" sz="2400">
                <a:highlight>
                  <a:srgbClr val="FFFFFF"/>
                </a:highlight>
                <a:latin typeface="Times New Roman" panose="02020603050405020304"/>
                <a:ea typeface="Times New Roman" panose="02020603050405020304"/>
                <a:cs typeface="Times New Roman" panose="02020603050405020304"/>
                <a:sym typeface="Times New Roman" panose="02020603050405020304"/>
              </a:rPr>
              <a:t>4. Working on Students Sgpa</a:t>
            </a:r>
            <a:endParaRPr sz="2400">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Clr>
                <a:schemeClr val="dk1"/>
              </a:buClr>
              <a:buSzPts val="1100"/>
              <a:buFont typeface="Arial" panose="020B0604020202020204"/>
              <a:buNone/>
            </a:pPr>
            <a:r>
              <a:rPr lang="en-US" sz="2400">
                <a:highlight>
                  <a:srgbClr val="FFFFFF"/>
                </a:highlight>
                <a:latin typeface="Times New Roman" panose="02020603050405020304"/>
                <a:ea typeface="Times New Roman" panose="02020603050405020304"/>
                <a:cs typeface="Times New Roman" panose="02020603050405020304"/>
                <a:sym typeface="Times New Roman" panose="02020603050405020304"/>
              </a:rPr>
              <a:t>5. Using clustering algorithm to obtain cluster of students </a:t>
            </a:r>
            <a:endParaRPr sz="2400">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Clr>
                <a:schemeClr val="dk1"/>
              </a:buClr>
              <a:buSzPts val="1100"/>
              <a:buFont typeface="Arial" panose="020B0604020202020204"/>
              <a:buNone/>
            </a:pPr>
            <a:r>
              <a:rPr lang="en-US" sz="2400">
                <a:highlight>
                  <a:srgbClr val="FFFFFF"/>
                </a:highlight>
                <a:latin typeface="Times New Roman" panose="02020603050405020304"/>
                <a:ea typeface="Times New Roman" panose="02020603050405020304"/>
                <a:cs typeface="Times New Roman" panose="02020603050405020304"/>
                <a:sym typeface="Times New Roman" panose="02020603050405020304"/>
              </a:rPr>
              <a:t>6. Differentiating students being vaccinated or not</a:t>
            </a:r>
            <a:endParaRPr sz="2400">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Clr>
                <a:schemeClr val="dk1"/>
              </a:buClr>
              <a:buSzPts val="1100"/>
              <a:buFont typeface="Arial" panose="020B0604020202020204"/>
              <a:buNone/>
            </a:pPr>
            <a:r>
              <a:rPr lang="en-US" sz="2400">
                <a:highlight>
                  <a:srgbClr val="FFFFFF"/>
                </a:highlight>
                <a:latin typeface="Times New Roman" panose="02020603050405020304"/>
                <a:ea typeface="Times New Roman" panose="02020603050405020304"/>
                <a:cs typeface="Times New Roman" panose="02020603050405020304"/>
                <a:sym typeface="Times New Roman" panose="02020603050405020304"/>
              </a:rPr>
              <a:t>7. Results</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640"/>
              </a:spcBef>
              <a:spcAft>
                <a:spcPts val="0"/>
              </a:spcAft>
              <a:buNone/>
            </a:pPr>
            <a:endParaRPr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6775</Words>
  <Application>WPS Presentation</Application>
  <PresentationFormat/>
  <Paragraphs>335</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vt:lpstr>
      <vt:lpstr>SimSun</vt:lpstr>
      <vt:lpstr>Wingdings</vt:lpstr>
      <vt:lpstr>Arial</vt:lpstr>
      <vt:lpstr>Calibri</vt:lpstr>
      <vt:lpstr>Times New Roman</vt:lpstr>
      <vt:lpstr>Microsoft YaHei</vt:lpstr>
      <vt:lpstr>Arial Unicode MS</vt:lpstr>
      <vt:lpstr>Office Theme</vt:lpstr>
      <vt:lpstr>PowerPoint 演示文稿</vt:lpstr>
      <vt:lpstr> MINOR-1   </vt:lpstr>
      <vt:lpstr>Abstract</vt:lpstr>
      <vt:lpstr>Introduction</vt:lpstr>
      <vt:lpstr>Literature Review</vt:lpstr>
      <vt:lpstr>Literature Review</vt:lpstr>
      <vt:lpstr>Problem Statement</vt:lpstr>
      <vt:lpstr>Objective</vt:lpstr>
      <vt:lpstr>Methodology</vt:lpstr>
      <vt:lpstr>Characteristic of Data</vt:lpstr>
      <vt:lpstr>K-Means Algorithm</vt:lpstr>
      <vt:lpstr>WorkFlow Diagram</vt:lpstr>
      <vt:lpstr>PowerPoint 演示文稿</vt:lpstr>
      <vt:lpstr>Flow of work </vt:lpstr>
      <vt:lpstr>Gantt Chart</vt:lpstr>
      <vt:lpstr>Mid Term Changes</vt:lpstr>
      <vt:lpstr>Error Graph</vt:lpstr>
      <vt:lpstr>Final Code Snippet</vt:lpstr>
      <vt:lpstr>Outcome of Project</vt:lpstr>
      <vt:lpstr>Future Work to be done</vt:lpstr>
      <vt:lpstr>PowerPoint 演示文稿</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RAJNEESH</cp:lastModifiedBy>
  <cp:revision>1</cp:revision>
  <dcterms:created xsi:type="dcterms:W3CDTF">2021-12-16T17:16:40Z</dcterms:created>
  <dcterms:modified xsi:type="dcterms:W3CDTF">2021-12-16T17:16:40Z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9BC7098260EF40B4A6774D1AFFCD9005</vt:lpwstr>
  </property>
  <property fmtid="{D5CDD505-2E9C-101B-9397-08002B2CF9AE}" pid="3" name="KSOProductBuildVer">
    <vt:lpwstr>1033-11.2.0.10382</vt:lpwstr>
  </property>
</Properties>
</file>