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5F1EBC-725E-494C-B54F-8CD519CA0EE0}">
  <a:tblStyle styleId="{0F5F1EBC-725E-494C-B54F-8CD519CA0EE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2f159c2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2f159c20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f02f159c20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02f159c20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02f159c20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f02f159c20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02f159c20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02f159c20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f02f159c20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02f159c2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 name="Google Shape;57;gf02f159c2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gf02f159c2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02f159c2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 name="Google Shape;64;gf02f159c20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f02f159c20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02f159c20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 name="Google Shape;71;gf02f159c20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f02f159c20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02f159c20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 name="Google Shape;78;gf02f159c20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f02f159c20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02f159c20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f02f159c20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f02f159c20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02f159c20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f02f159c20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f02f159c20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2f159c20_2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f02f159c20_2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f02f159c20_2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aai.org/Papers/KDD/1996/KDD96-037.pdf" TargetMode="External"/><Relationship Id="rId4" Type="http://schemas.openxmlformats.org/officeDocument/2006/relationships/hyperlink" Target="https://arxiv.org/ftp/arxiv/papers/1406/1406.4754.pdf" TargetMode="External"/><Relationship Id="rId5" Type="http://schemas.openxmlformats.org/officeDocument/2006/relationships/hyperlink" Target="https://www.ijser.org/researchpaper/A-Technical-Survey-on-DBSCAN-Clustering-Algorithm.pdf" TargetMode="External"/><Relationship Id="rId6" Type="http://schemas.openxmlformats.org/officeDocument/2006/relationships/hyperlink" Target="https://www.researchgate.net/publication/271616608_A_Clustering_Method_Based_on_K-Means_Algorithm/link/57da70fc08aeea1959316130/download" TargetMode="External"/><Relationship Id="rId7" Type="http://schemas.openxmlformats.org/officeDocument/2006/relationships/hyperlink" Target="http://cake.fiu.edu/Publications/Aaron+al-14-DK.Dynamic_Incremental_K-means_Clustering_IEEE-downloaded.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62000" y="169875"/>
            <a:ext cx="109728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Arial"/>
                <a:ea typeface="Arial"/>
                <a:cs typeface="Arial"/>
                <a:sym typeface="Arial"/>
              </a:rPr>
              <a:t>GANTT CHART</a:t>
            </a:r>
            <a:endParaRPr b="1" sz="3600">
              <a:latin typeface="Arial"/>
              <a:ea typeface="Arial"/>
              <a:cs typeface="Arial"/>
              <a:sym typeface="Arial"/>
            </a:endParaRPr>
          </a:p>
        </p:txBody>
      </p:sp>
      <p:sp>
        <p:nvSpPr>
          <p:cNvPr id="110" name="Google Shape;110;p16"/>
          <p:cNvSpPr txBox="1"/>
          <p:nvPr>
            <p:ph idx="1" type="body"/>
          </p:nvPr>
        </p:nvSpPr>
        <p:spPr>
          <a:xfrm>
            <a:off x="9684600" y="1570050"/>
            <a:ext cx="2050200" cy="37587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p:txBody>
      </p:sp>
      <p:pic>
        <p:nvPicPr>
          <p:cNvPr id="111" name="Google Shape;111;p16"/>
          <p:cNvPicPr preferRelativeResize="0"/>
          <p:nvPr/>
        </p:nvPicPr>
        <p:blipFill>
          <a:blip r:embed="rId3">
            <a:alphaModFix/>
          </a:blip>
          <a:stretch>
            <a:fillRect/>
          </a:stretch>
        </p:blipFill>
        <p:spPr>
          <a:xfrm>
            <a:off x="0" y="885975"/>
            <a:ext cx="12192001" cy="511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Future Work to be done</a:t>
            </a:r>
            <a:endParaRPr sz="3600">
              <a:latin typeface="Arial"/>
              <a:ea typeface="Arial"/>
              <a:cs typeface="Arial"/>
              <a:sym typeface="Arial"/>
            </a:endParaRPr>
          </a:p>
        </p:txBody>
      </p:sp>
      <p:sp>
        <p:nvSpPr>
          <p:cNvPr id="118" name="Google Shape;118;p17"/>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431800" lvl="0" marL="457200" rtl="0" algn="l">
              <a:spcBef>
                <a:spcPts val="640"/>
              </a:spcBef>
              <a:spcAft>
                <a:spcPts val="0"/>
              </a:spcAft>
              <a:buSzPts val="3200"/>
              <a:buAutoNum type="arabicPeriod"/>
            </a:pPr>
            <a:r>
              <a:rPr lang="en-US"/>
              <a:t>Data Creation</a:t>
            </a:r>
            <a:endParaRPr/>
          </a:p>
          <a:p>
            <a:pPr indent="-431800" lvl="0" marL="457200" rtl="0" algn="l">
              <a:spcBef>
                <a:spcPts val="0"/>
              </a:spcBef>
              <a:spcAft>
                <a:spcPts val="0"/>
              </a:spcAft>
              <a:buSzPts val="3200"/>
              <a:buAutoNum type="arabicPeriod"/>
            </a:pPr>
            <a:r>
              <a:rPr lang="en-US"/>
              <a:t>Data Preprocessing</a:t>
            </a:r>
            <a:endParaRPr/>
          </a:p>
          <a:p>
            <a:pPr indent="-431800" lvl="0" marL="457200" rtl="0" algn="l">
              <a:spcBef>
                <a:spcPts val="0"/>
              </a:spcBef>
              <a:spcAft>
                <a:spcPts val="0"/>
              </a:spcAft>
              <a:buSzPts val="3200"/>
              <a:buAutoNum type="arabicPeriod"/>
            </a:pPr>
            <a:r>
              <a:rPr lang="en-US"/>
              <a:t>Creating Pseudo Code</a:t>
            </a:r>
            <a:endParaRPr/>
          </a:p>
          <a:p>
            <a:pPr indent="-431800" lvl="0" marL="457200" rtl="0" algn="l">
              <a:spcBef>
                <a:spcPts val="0"/>
              </a:spcBef>
              <a:spcAft>
                <a:spcPts val="0"/>
              </a:spcAft>
              <a:buSzPts val="3200"/>
              <a:buAutoNum type="arabicPeriod"/>
            </a:pPr>
            <a:r>
              <a:rPr lang="en-US"/>
              <a:t>Implementing Clustering Algorithms</a:t>
            </a:r>
            <a:endParaRPr/>
          </a:p>
          <a:p>
            <a:pPr indent="-431800" lvl="0" marL="457200" rtl="0" algn="l">
              <a:spcBef>
                <a:spcPts val="0"/>
              </a:spcBef>
              <a:spcAft>
                <a:spcPts val="0"/>
              </a:spcAft>
              <a:buSzPts val="3200"/>
              <a:buAutoNum type="arabicPeriod"/>
            </a:pPr>
            <a:r>
              <a:rPr lang="en-US"/>
              <a:t>Data Validation</a:t>
            </a:r>
            <a:endParaRPr/>
          </a:p>
          <a:p>
            <a:pPr indent="-431800" lvl="0" marL="457200" rtl="0" algn="l">
              <a:spcBef>
                <a:spcPts val="0"/>
              </a:spcBef>
              <a:spcAft>
                <a:spcPts val="0"/>
              </a:spcAft>
              <a:buSzPts val="3200"/>
              <a:buAutoNum type="arabicPeriod"/>
            </a:pPr>
            <a:r>
              <a:rPr lang="en-US"/>
              <a:t>Deployment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480"/>
              </a:spcBef>
              <a:spcAft>
                <a:spcPts val="0"/>
              </a:spcAft>
              <a:buClr>
                <a:schemeClr val="dk1"/>
              </a:buClr>
              <a:buSzPts val="2400"/>
              <a:buFont typeface="Arial"/>
              <a:buNone/>
            </a:pPr>
            <a:r>
              <a:rPr b="1" lang="en-US" sz="3600">
                <a:latin typeface="Arial"/>
                <a:ea typeface="Arial"/>
                <a:cs typeface="Arial"/>
                <a:sym typeface="Arial"/>
              </a:rPr>
              <a:t>References</a:t>
            </a:r>
            <a:endParaRPr sz="3600">
              <a:latin typeface="Arial"/>
              <a:ea typeface="Arial"/>
              <a:cs typeface="Arial"/>
              <a:sym typeface="Arial"/>
            </a:endParaRPr>
          </a:p>
        </p:txBody>
      </p:sp>
      <p:sp>
        <p:nvSpPr>
          <p:cNvPr id="125" name="Google Shape;125;p18"/>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chemeClr val="dk1"/>
              </a:buClr>
              <a:buSzPct val="110000"/>
              <a:buFont typeface="Arial"/>
              <a:buNone/>
            </a:pPr>
            <a:r>
              <a:rPr lang="en-US" sz="1000">
                <a:latin typeface="Times New Roman"/>
                <a:ea typeface="Times New Roman"/>
                <a:cs typeface="Times New Roman"/>
                <a:sym typeface="Times New Roman"/>
              </a:rPr>
              <a:t>[</a:t>
            </a:r>
            <a:r>
              <a:rPr lang="en-US" sz="1400">
                <a:latin typeface="Times New Roman"/>
                <a:ea typeface="Times New Roman"/>
                <a:cs typeface="Times New Roman"/>
                <a:sym typeface="Times New Roman"/>
              </a:rPr>
              <a:t>1] A Density-Based Algorithm for Discovering Clusters in Large Spatial Databases with Noise Martin Ester, Hans-Peter Kriegel, Jiirg Sander, Xiaowei Xu Institute for Computer Science, University of Munich Oettingenstr. 67, D-80538 Miinchen, German</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https://www.aaai.org/Papers/KDD/1996/KDD96-037.pdf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[2] International Journal of Enterprise Computing and Business Systems Analysis and Study of Incremental DBSCAN Clustering Algorithm SANJAY CHAKRABORTY Prof. N.K.NAGWANI National Institute of Technology National Institute of Technology (NIT) Raipur, CG, India.</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https://arxiv.org/ftp/arxiv/papers/1406/1406.4754.pdf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[3] A Technical Survey on DBSCAN Clustering Algorithm Nidhi Suthar1 , Prof. Indr jeet Rajput2 , Prof. Vinit Kumar Gupta 3 1 Department of Computer Engineering , Hashmukh Goswami college of Engineering, Vahelal, Gujarat.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https://www.ijser.org/researchpaper/A-Technical-Survey-on-DBSCAN-Clustering-Algorithm.pdf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64705"/>
              <a:buFont typeface="Arial"/>
              <a:buNone/>
            </a:pPr>
            <a:r>
              <a:t/>
            </a:r>
            <a:endParaRPr sz="17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[4]A Clustering Method Based on K-Means Algorithm Youguo Li, Haiyan Wu Department of Computer Science Xinyang Agriculture College Xinyang, Henan 464000,China </a:t>
            </a:r>
            <a:r>
              <a:rPr lang="en-US"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https://www.researchgate.net/publication/271616608_A_Clustering_Method_Based_on_K-Means_Algorithm/link/57da70fc08aeea1959316130/download</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[5]Dynamic Incremental K-means Clustering Bryant Aaron, Dan E. Tamir Department of Computer Science, Texas State University, San Marcos, Texas, USA, Naphtali D. Rishe, and Abraham Kandel School of Computing and Information Sciences Florida International UniversityMiami,Florida,USA</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http://cake.fiu.edu/Publications/Aaron+al-14-DK.Dynamic_Incremental_K-means_Clustering_IEEE-downloaded.pdf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l">
              <a:spcBef>
                <a:spcPts val="64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8"/>
          <p:cNvSpPr txBox="1"/>
          <p:nvPr>
            <p:ph type="title"/>
          </p:nvPr>
        </p:nvSpPr>
        <p:spPr>
          <a:xfrm flipH="1">
            <a:off x="0" y="200025"/>
            <a:ext cx="12192000" cy="1181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u="sng">
                <a:solidFill>
                  <a:schemeClr val="dk1"/>
                </a:solidFill>
              </a:rPr>
            </a:br>
            <a:r>
              <a:rPr b="1" lang="en-US" sz="4000" u="sng">
                <a:solidFill>
                  <a:schemeClr val="dk1"/>
                </a:solidFill>
                <a:latin typeface="Times New Roman"/>
                <a:ea typeface="Times New Roman"/>
                <a:cs typeface="Times New Roman"/>
                <a:sym typeface="Times New Roman"/>
              </a:rPr>
              <a:t>MINOR-1</a:t>
            </a:r>
            <a:r>
              <a:rPr b="1" lang="en-US" sz="4000">
                <a:solidFill>
                  <a:schemeClr val="dk1"/>
                </a:solidFill>
                <a:latin typeface="Times New Roman"/>
                <a:ea typeface="Times New Roman"/>
                <a:cs typeface="Times New Roman"/>
                <a:sym typeface="Times New Roman"/>
              </a:rPr>
              <a:t> </a:t>
            </a:r>
            <a:br>
              <a:rPr b="1" lang="en-US">
                <a:solidFill>
                  <a:schemeClr val="dk1"/>
                </a:solidFill>
              </a:rPr>
            </a:br>
            <a:br>
              <a:rPr b="1" lang="en-US">
                <a:solidFill>
                  <a:schemeClr val="dk1"/>
                </a:solidFill>
              </a:rPr>
            </a:br>
            <a:endParaRPr b="1">
              <a:solidFill>
                <a:schemeClr val="dk1"/>
              </a:solidFill>
            </a:endParaRPr>
          </a:p>
        </p:txBody>
      </p:sp>
      <p:sp>
        <p:nvSpPr>
          <p:cNvPr id="49" name="Google Shape;49;p8"/>
          <p:cNvSpPr txBox="1"/>
          <p:nvPr/>
        </p:nvSpPr>
        <p:spPr>
          <a:xfrm>
            <a:off x="199500" y="4046850"/>
            <a:ext cx="11870700" cy="16065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595959"/>
              </a:buClr>
              <a:buSzPts val="3600"/>
              <a:buFont typeface="Calibri"/>
              <a:buNone/>
            </a:pPr>
            <a:r>
              <a:rPr lang="en-US" sz="2800">
                <a:solidFill>
                  <a:srgbClr val="FF0000"/>
                </a:solidFill>
                <a:latin typeface="Calibri"/>
                <a:ea typeface="Calibri"/>
                <a:cs typeface="Calibri"/>
                <a:sym typeface="Calibri"/>
              </a:rPr>
              <a:t>Rohan Nyati                R177219148             500075940          BTech CSE-AIML</a:t>
            </a:r>
            <a:endParaRPr sz="2800">
              <a:solidFill>
                <a:srgbClr val="FF0000"/>
              </a:solidFill>
              <a:latin typeface="Calibri"/>
              <a:ea typeface="Calibri"/>
              <a:cs typeface="Calibri"/>
              <a:sym typeface="Calibri"/>
            </a:endParaRPr>
          </a:p>
          <a:p>
            <a:pPr indent="0" lvl="0" marL="0" marR="0" rtl="0" algn="l">
              <a:spcBef>
                <a:spcPts val="0"/>
              </a:spcBef>
              <a:spcAft>
                <a:spcPts val="0"/>
              </a:spcAft>
              <a:buClr>
                <a:srgbClr val="595959"/>
              </a:buClr>
              <a:buSzPts val="3600"/>
              <a:buFont typeface="Calibri"/>
              <a:buNone/>
            </a:pPr>
            <a:r>
              <a:rPr lang="en-US" sz="2800">
                <a:solidFill>
                  <a:srgbClr val="FF0000"/>
                </a:solidFill>
                <a:latin typeface="Calibri"/>
                <a:ea typeface="Calibri"/>
                <a:cs typeface="Calibri"/>
                <a:sym typeface="Calibri"/>
              </a:rPr>
              <a:t>       Rajneesh                     R177219143             500076347          BTech CSE-AIML</a:t>
            </a:r>
            <a:endParaRPr sz="2800">
              <a:solidFill>
                <a:srgbClr val="FF0000"/>
              </a:solidFill>
              <a:latin typeface="Calibri"/>
              <a:ea typeface="Calibri"/>
              <a:cs typeface="Calibri"/>
              <a:sym typeface="Calibri"/>
            </a:endParaRPr>
          </a:p>
          <a:p>
            <a:pPr indent="0" lvl="0" marL="0" marR="0" rtl="0" algn="ctr">
              <a:spcBef>
                <a:spcPts val="0"/>
              </a:spcBef>
              <a:spcAft>
                <a:spcPts val="0"/>
              </a:spcAft>
              <a:buClr>
                <a:srgbClr val="595959"/>
              </a:buClr>
              <a:buSzPts val="3600"/>
              <a:buFont typeface="Calibri"/>
              <a:buNone/>
            </a:pPr>
            <a:r>
              <a:rPr lang="en-US" sz="2800">
                <a:solidFill>
                  <a:srgbClr val="FF0000"/>
                </a:solidFill>
                <a:latin typeface="Calibri"/>
                <a:ea typeface="Calibri"/>
                <a:cs typeface="Calibri"/>
                <a:sym typeface="Calibri"/>
              </a:rPr>
              <a:t>Shantanu Jaswal        R177219170             500075224          BTech CSE-AIML</a:t>
            </a:r>
            <a:endParaRPr sz="2800">
              <a:solidFill>
                <a:srgbClr val="FF0000"/>
              </a:solidFill>
              <a:latin typeface="Calibri"/>
              <a:ea typeface="Calibri"/>
              <a:cs typeface="Calibri"/>
              <a:sym typeface="Calibri"/>
            </a:endParaRPr>
          </a:p>
        </p:txBody>
      </p:sp>
      <p:graphicFrame>
        <p:nvGraphicFramePr>
          <p:cNvPr id="50" name="Google Shape;50;p8"/>
          <p:cNvGraphicFramePr/>
          <p:nvPr/>
        </p:nvGraphicFramePr>
        <p:xfrm>
          <a:off x="199549" y="3429000"/>
          <a:ext cx="3000000" cy="3000000"/>
        </p:xfrm>
        <a:graphic>
          <a:graphicData uri="http://schemas.openxmlformats.org/drawingml/2006/table">
            <a:tbl>
              <a:tblPr bandRow="1" firstRow="1">
                <a:noFill/>
                <a:tableStyleId>{0F5F1EBC-725E-494C-B54F-8CD519CA0EE0}</a:tableStyleId>
              </a:tblPr>
              <a:tblGrid>
                <a:gridCol w="2967675"/>
                <a:gridCol w="2967675"/>
                <a:gridCol w="2967675"/>
                <a:gridCol w="2967675"/>
              </a:tblGrid>
              <a:tr h="617850">
                <a:tc>
                  <a:txBody>
                    <a:bodyPr/>
                    <a:lstStyle/>
                    <a:p>
                      <a:pPr indent="0" lvl="0" marL="0" marR="0" rtl="0" algn="ctr">
                        <a:spcBef>
                          <a:spcPts val="0"/>
                        </a:spcBef>
                        <a:spcAft>
                          <a:spcPts val="0"/>
                        </a:spcAft>
                        <a:buNone/>
                      </a:pPr>
                      <a:r>
                        <a:rPr lang="en-US" sz="1900" u="none" cap="none" strike="noStrike"/>
                        <a:t>MEMBER’S NAME</a:t>
                      </a:r>
                      <a:endParaRPr sz="1900" u="none" cap="none" strike="noStrike"/>
                    </a:p>
                  </a:txBody>
                  <a:tcPr marT="45725" marB="45725" marR="91450" marL="91450"/>
                </a:tc>
                <a:tc>
                  <a:txBody>
                    <a:bodyPr/>
                    <a:lstStyle/>
                    <a:p>
                      <a:pPr indent="0" lvl="0" marL="0" marR="0" rtl="0" algn="ctr">
                        <a:spcBef>
                          <a:spcPts val="0"/>
                        </a:spcBef>
                        <a:spcAft>
                          <a:spcPts val="0"/>
                        </a:spcAft>
                        <a:buNone/>
                      </a:pPr>
                      <a:r>
                        <a:rPr lang="en-US" sz="1900" u="none" cap="none" strike="noStrike"/>
                        <a:t>ROLL NUMBER</a:t>
                      </a:r>
                      <a:endParaRPr sz="1900" u="none" cap="none" strike="noStrike"/>
                    </a:p>
                  </a:txBody>
                  <a:tcPr marT="45725" marB="45725" marR="91450" marL="91450"/>
                </a:tc>
                <a:tc>
                  <a:txBody>
                    <a:bodyPr/>
                    <a:lstStyle/>
                    <a:p>
                      <a:pPr indent="0" lvl="0" marL="0" marR="0" rtl="0" algn="ctr">
                        <a:spcBef>
                          <a:spcPts val="0"/>
                        </a:spcBef>
                        <a:spcAft>
                          <a:spcPts val="0"/>
                        </a:spcAft>
                        <a:buNone/>
                      </a:pPr>
                      <a:r>
                        <a:rPr lang="en-US" sz="1900" u="none" cap="none" strike="noStrike"/>
                        <a:t>SAP ID</a:t>
                      </a:r>
                      <a:endParaRPr sz="1900" u="none" cap="none" strike="noStrike"/>
                    </a:p>
                  </a:txBody>
                  <a:tcPr marT="45725" marB="45725" marR="91450" marL="91450"/>
                </a:tc>
                <a:tc>
                  <a:txBody>
                    <a:bodyPr/>
                    <a:lstStyle/>
                    <a:p>
                      <a:pPr indent="0" lvl="0" marL="0" marR="0" rtl="0" algn="ctr">
                        <a:spcBef>
                          <a:spcPts val="0"/>
                        </a:spcBef>
                        <a:spcAft>
                          <a:spcPts val="0"/>
                        </a:spcAft>
                        <a:buNone/>
                      </a:pPr>
                      <a:r>
                        <a:rPr lang="en-US" sz="1900" u="none" cap="none" strike="noStrike"/>
                        <a:t>BRANCH</a:t>
                      </a:r>
                      <a:endParaRPr sz="1900" u="none" cap="none" strike="noStrike"/>
                    </a:p>
                  </a:txBody>
                  <a:tcPr marT="45725" marB="45725" marR="91450" marL="91450"/>
                </a:tc>
              </a:tr>
            </a:tbl>
          </a:graphicData>
        </a:graphic>
      </p:graphicFrame>
      <p:sp>
        <p:nvSpPr>
          <p:cNvPr id="51" name="Google Shape;51;p8"/>
          <p:cNvSpPr/>
          <p:nvPr/>
        </p:nvSpPr>
        <p:spPr>
          <a:xfrm>
            <a:off x="3000375" y="5945118"/>
            <a:ext cx="60960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sng" cap="none" strike="noStrike">
                <a:solidFill>
                  <a:schemeClr val="dk1"/>
                </a:solidFill>
              </a:rPr>
              <a:t>Under the guidance of</a:t>
            </a:r>
            <a:endParaRPr i="0" sz="1800" u="sng" cap="none" strike="noStrike">
              <a:solidFill>
                <a:schemeClr val="dk1"/>
              </a:solidFill>
            </a:endParaRPr>
          </a:p>
          <a:p>
            <a:pPr indent="0" lvl="0" marL="0" marR="0" rtl="0" algn="ctr">
              <a:spcBef>
                <a:spcPts val="0"/>
              </a:spcBef>
              <a:spcAft>
                <a:spcPts val="0"/>
              </a:spcAft>
              <a:buNone/>
            </a:pPr>
            <a:r>
              <a:rPr b="1" lang="en-US" sz="1800" u="sng">
                <a:solidFill>
                  <a:schemeClr val="dk1"/>
                </a:solidFill>
              </a:rPr>
              <a:t>Sujoy Chatterjee</a:t>
            </a:r>
            <a:endParaRPr b="0" i="0" sz="2000" u="sng" cap="none" strike="noStrike">
              <a:solidFill>
                <a:schemeClr val="dk1"/>
              </a:solidFill>
              <a:latin typeface="Calibri"/>
              <a:ea typeface="Calibri"/>
              <a:cs typeface="Calibri"/>
              <a:sym typeface="Calibri"/>
            </a:endParaRPr>
          </a:p>
        </p:txBody>
      </p:sp>
      <p:sp>
        <p:nvSpPr>
          <p:cNvPr id="52" name="Google Shape;52;p8"/>
          <p:cNvSpPr txBox="1"/>
          <p:nvPr/>
        </p:nvSpPr>
        <p:spPr>
          <a:xfrm>
            <a:off x="1803375" y="5061150"/>
            <a:ext cx="11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3" name="Google Shape;53;p8"/>
          <p:cNvSpPr txBox="1"/>
          <p:nvPr/>
        </p:nvSpPr>
        <p:spPr>
          <a:xfrm>
            <a:off x="1803375" y="5461350"/>
            <a:ext cx="1645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4" name="Google Shape;54;p8"/>
          <p:cNvSpPr txBox="1"/>
          <p:nvPr/>
        </p:nvSpPr>
        <p:spPr>
          <a:xfrm>
            <a:off x="1432500" y="1445100"/>
            <a:ext cx="9327000" cy="1485300"/>
          </a:xfrm>
          <a:prstGeom prst="rect">
            <a:avLst/>
          </a:prstGeom>
          <a:noFill/>
          <a:ln>
            <a:noFill/>
          </a:ln>
        </p:spPr>
        <p:txBody>
          <a:bodyPr anchorCtr="0" anchor="t" bIns="91425" lIns="91425" spcFirstLastPara="1" rIns="91425" wrap="square" tIns="91425">
            <a:spAutoFit/>
          </a:bodyPr>
          <a:lstStyle/>
          <a:p>
            <a:pPr indent="0" lvl="0" marL="0" rtl="0" algn="ctr">
              <a:spcBef>
                <a:spcPts val="1500"/>
              </a:spcBef>
              <a:spcAft>
                <a:spcPts val="0"/>
              </a:spcAft>
              <a:buNone/>
            </a:pPr>
            <a:r>
              <a:rPr b="1" lang="en-US" sz="3600" u="sng">
                <a:solidFill>
                  <a:schemeClr val="dk1"/>
                </a:solidFill>
              </a:rPr>
              <a:t>Student Segmentation using </a:t>
            </a:r>
            <a:endParaRPr b="1" sz="3600" u="sng">
              <a:solidFill>
                <a:schemeClr val="dk1"/>
              </a:solidFill>
            </a:endParaRPr>
          </a:p>
          <a:p>
            <a:pPr indent="0" lvl="0" marL="0" rtl="0" algn="ctr">
              <a:spcBef>
                <a:spcPts val="1500"/>
              </a:spcBef>
              <a:spcAft>
                <a:spcPts val="1500"/>
              </a:spcAft>
              <a:buClr>
                <a:schemeClr val="dk1"/>
              </a:buClr>
              <a:buSzPts val="1100"/>
              <a:buFont typeface="Arial"/>
              <a:buNone/>
            </a:pPr>
            <a:r>
              <a:rPr b="1" lang="en-US" sz="3600" u="sng">
                <a:solidFill>
                  <a:schemeClr val="dk1"/>
                </a:solidFill>
              </a:rPr>
              <a:t>Clustering Algorithms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0"/>
              </a:spcBef>
              <a:spcAft>
                <a:spcPts val="0"/>
              </a:spcAft>
              <a:buClr>
                <a:schemeClr val="dk1"/>
              </a:buClr>
              <a:buSzPts val="2400"/>
              <a:buFont typeface="Arial"/>
              <a:buNone/>
            </a:pPr>
            <a:r>
              <a:rPr b="1" lang="en-US" sz="3600">
                <a:latin typeface="Arial"/>
                <a:ea typeface="Arial"/>
                <a:cs typeface="Arial"/>
                <a:sym typeface="Arial"/>
              </a:rPr>
              <a:t>Introduction</a:t>
            </a:r>
            <a:endParaRPr sz="3600">
              <a:latin typeface="Arial"/>
              <a:ea typeface="Arial"/>
              <a:cs typeface="Arial"/>
              <a:sym typeface="Arial"/>
            </a:endParaRPr>
          </a:p>
        </p:txBody>
      </p:sp>
      <p:sp>
        <p:nvSpPr>
          <p:cNvPr id="61" name="Google Shape;61;p9"/>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fontScale="32500" lnSpcReduction="10000"/>
          </a:bodyPr>
          <a:lstStyle/>
          <a:p>
            <a:pPr indent="-407600" lvl="0" marL="457200" rtl="0" algn="just">
              <a:lnSpc>
                <a:spcPct val="115000"/>
              </a:lnSpc>
              <a:spcBef>
                <a:spcPts val="0"/>
              </a:spcBef>
              <a:spcAft>
                <a:spcPts val="0"/>
              </a:spcAft>
              <a:buSzPct val="100000"/>
              <a:buFont typeface="Times New Roman"/>
              <a:buAutoNum type="arabicPeriod"/>
            </a:pPr>
            <a:r>
              <a:rPr lang="en-US" sz="8673">
                <a:latin typeface="Times New Roman"/>
                <a:ea typeface="Times New Roman"/>
                <a:cs typeface="Times New Roman"/>
                <a:sym typeface="Times New Roman"/>
              </a:rPr>
              <a:t>Achieving Student Segmentation using clustering algorithms</a:t>
            </a:r>
            <a:endParaRPr sz="8673">
              <a:latin typeface="Times New Roman"/>
              <a:ea typeface="Times New Roman"/>
              <a:cs typeface="Times New Roman"/>
              <a:sym typeface="Times New Roman"/>
            </a:endParaRPr>
          </a:p>
          <a:p>
            <a:pPr indent="-407600" lvl="0" marL="457200" rtl="0" algn="just">
              <a:lnSpc>
                <a:spcPct val="115000"/>
              </a:lnSpc>
              <a:spcBef>
                <a:spcPts val="0"/>
              </a:spcBef>
              <a:spcAft>
                <a:spcPts val="0"/>
              </a:spcAft>
              <a:buSzPct val="100000"/>
              <a:buFont typeface="Times New Roman"/>
              <a:buAutoNum type="arabicPeriod"/>
            </a:pPr>
            <a:r>
              <a:rPr lang="en-US" sz="8673">
                <a:latin typeface="Times New Roman"/>
                <a:ea typeface="Times New Roman"/>
                <a:cs typeface="Times New Roman"/>
                <a:sym typeface="Times New Roman"/>
              </a:rPr>
              <a:t>In this project we are using these clustering algorithms :</a:t>
            </a:r>
            <a:endParaRPr sz="6000">
              <a:latin typeface="Arial"/>
              <a:ea typeface="Arial"/>
              <a:cs typeface="Arial"/>
              <a:sym typeface="Arial"/>
            </a:endParaRPr>
          </a:p>
          <a:p>
            <a:pPr indent="0" lvl="0" marL="457200" rtl="0" algn="just">
              <a:lnSpc>
                <a:spcPct val="115000"/>
              </a:lnSpc>
              <a:spcBef>
                <a:spcPts val="0"/>
              </a:spcBef>
              <a:spcAft>
                <a:spcPts val="0"/>
              </a:spcAft>
              <a:buNone/>
            </a:pPr>
            <a:r>
              <a:rPr lang="en-US" sz="6923">
                <a:latin typeface="Times New Roman"/>
                <a:ea typeface="Times New Roman"/>
                <a:cs typeface="Times New Roman"/>
                <a:sym typeface="Times New Roman"/>
              </a:rPr>
              <a:t>- </a:t>
            </a:r>
            <a:r>
              <a:rPr lang="en-US" sz="7350">
                <a:solidFill>
                  <a:srgbClr val="202124"/>
                </a:solidFill>
                <a:highlight>
                  <a:srgbClr val="FFFFFF"/>
                </a:highlight>
                <a:latin typeface="Times New Roman"/>
                <a:ea typeface="Times New Roman"/>
                <a:cs typeface="Times New Roman"/>
                <a:sym typeface="Times New Roman"/>
              </a:rPr>
              <a:t>Density-Based Spatial Clustering of Applications with Noise (DBSCAN) is a base algorithm for density-based clustering. It can discover clusters of different shapes and sizes from a large amount of data, which is containing noise and outliers.</a:t>
            </a:r>
            <a:endParaRPr sz="735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sz="7350">
                <a:latin typeface="Times New Roman"/>
                <a:ea typeface="Times New Roman"/>
                <a:cs typeface="Times New Roman"/>
                <a:sym typeface="Times New Roman"/>
              </a:rPr>
              <a:t>- K-means clustering algorithm computes the centroids and iterates until we it finds optimal centroid. It assumes that the number of clusters are already known. It is also called flat clustering algorithm. The number of clusters identified from data by the  algorithm is represented by ‘K’ in K-means.</a:t>
            </a:r>
            <a:endParaRPr sz="7350">
              <a:latin typeface="Times New Roman"/>
              <a:ea typeface="Times New Roman"/>
              <a:cs typeface="Times New Roman"/>
              <a:sym typeface="Times New Roman"/>
            </a:endParaRPr>
          </a:p>
          <a:p>
            <a:pPr indent="0" lvl="0" marL="25400" marR="25400" rtl="0" algn="just">
              <a:lnSpc>
                <a:spcPct val="115000"/>
              </a:lnSpc>
              <a:spcBef>
                <a:spcPts val="600"/>
              </a:spcBef>
              <a:spcAft>
                <a:spcPts val="0"/>
              </a:spcAft>
              <a:buNone/>
            </a:pPr>
            <a:r>
              <a:rPr lang="en-US" sz="6515">
                <a:latin typeface="Times New Roman"/>
                <a:ea typeface="Times New Roman"/>
                <a:cs typeface="Times New Roman"/>
                <a:sym typeface="Times New Roman"/>
              </a:rPr>
              <a:t>   </a:t>
            </a:r>
            <a:endParaRPr sz="6923">
              <a:solidFill>
                <a:srgbClr val="202124"/>
              </a:solidFill>
              <a:highlight>
                <a:srgbClr val="FFFFFF"/>
              </a:highlight>
              <a:latin typeface="Times New Roman"/>
              <a:ea typeface="Times New Roman"/>
              <a:cs typeface="Times New Roman"/>
              <a:sym typeface="Times New Roman"/>
            </a:endParaRPr>
          </a:p>
          <a:p>
            <a:pPr indent="0" lvl="0" marL="0" rtl="0" algn="l">
              <a:spcBef>
                <a:spcPts val="7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Arial"/>
                <a:ea typeface="Arial"/>
                <a:cs typeface="Arial"/>
                <a:sym typeface="Arial"/>
              </a:rPr>
              <a:t>Motivation</a:t>
            </a:r>
            <a:endParaRPr b="1" sz="3600">
              <a:latin typeface="Arial"/>
              <a:ea typeface="Arial"/>
              <a:cs typeface="Arial"/>
              <a:sym typeface="Arial"/>
            </a:endParaRPr>
          </a:p>
        </p:txBody>
      </p:sp>
      <p:sp>
        <p:nvSpPr>
          <p:cNvPr id="68" name="Google Shape;68;p10"/>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0" lvl="0" marL="0" rtl="0" algn="just">
              <a:spcBef>
                <a:spcPts val="640"/>
              </a:spcBef>
              <a:spcAft>
                <a:spcPts val="0"/>
              </a:spcAft>
              <a:buNone/>
            </a:pPr>
            <a:r>
              <a:rPr lang="en-US" sz="2400">
                <a:latin typeface="Times New Roman"/>
                <a:ea typeface="Times New Roman"/>
                <a:cs typeface="Times New Roman"/>
                <a:sym typeface="Times New Roman"/>
              </a:rPr>
              <a:t>The Motivation behind opting for this is that for the past one year, students have been studying in online mode and because of which they are facing difficulties in some areas.  So our motivation here is to access the college in managing such students and assisting them to get back on track. </a:t>
            </a:r>
            <a:endParaRPr sz="24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lang="en-US" sz="2400">
                <a:latin typeface="Times New Roman"/>
                <a:ea typeface="Times New Roman"/>
                <a:cs typeface="Times New Roman"/>
                <a:sym typeface="Times New Roman"/>
              </a:rPr>
              <a:t>As a ML enthusiast, we wanted to explore the core of these algorithms using a structured programming approach to gain the pure insights and working of this algorithm.</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0" lvl="0" marL="0" rtl="0" algn="l">
              <a:spcBef>
                <a:spcPts val="120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Problem Statement</a:t>
            </a:r>
            <a:endParaRPr sz="3600">
              <a:latin typeface="Arial"/>
              <a:ea typeface="Arial"/>
              <a:cs typeface="Arial"/>
              <a:sym typeface="Arial"/>
            </a:endParaRPr>
          </a:p>
        </p:txBody>
      </p:sp>
      <p:sp>
        <p:nvSpPr>
          <p:cNvPr id="75" name="Google Shape;75;p11"/>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If there are 1,2,3,.......,n number of students :</a:t>
            </a:r>
            <a:endParaRPr/>
          </a:p>
          <a:p>
            <a:pPr indent="-431800" lvl="0" marL="457200" rtl="0" algn="l">
              <a:spcBef>
                <a:spcPts val="640"/>
              </a:spcBef>
              <a:spcAft>
                <a:spcPts val="0"/>
              </a:spcAft>
              <a:buSzPts val="3200"/>
              <a:buAutoNum type="arabicPeriod"/>
            </a:pPr>
            <a:r>
              <a:rPr lang="en-US"/>
              <a:t>How to segment those students into different clusters (C</a:t>
            </a:r>
            <a:r>
              <a:rPr baseline="-25000" lang="en-US"/>
              <a:t>1</a:t>
            </a:r>
            <a:r>
              <a:rPr lang="en-US"/>
              <a:t>,C</a:t>
            </a:r>
            <a:r>
              <a:rPr baseline="-25000" lang="en-US"/>
              <a:t>2</a:t>
            </a:r>
            <a:r>
              <a:rPr lang="en-US"/>
              <a:t>,C</a:t>
            </a:r>
            <a:r>
              <a:rPr baseline="-25000" lang="en-US"/>
              <a:t>3</a:t>
            </a:r>
            <a:r>
              <a:rPr lang="en-US"/>
              <a:t>…</a:t>
            </a:r>
            <a:r>
              <a:rPr lang="en-US"/>
              <a:t>)</a:t>
            </a:r>
            <a:endParaRPr/>
          </a:p>
          <a:p>
            <a:pPr indent="-431800" lvl="0" marL="457200" rtl="0" algn="l">
              <a:spcBef>
                <a:spcPts val="0"/>
              </a:spcBef>
              <a:spcAft>
                <a:spcPts val="0"/>
              </a:spcAft>
              <a:buSzPts val="3200"/>
              <a:buAutoNum type="arabicPeriod"/>
            </a:pPr>
            <a:r>
              <a:rPr lang="en-US"/>
              <a:t>How to map new students into particular cluster (P</a:t>
            </a:r>
            <a:r>
              <a:rPr baseline="-25000" lang="en-US"/>
              <a:t>1</a:t>
            </a:r>
            <a:r>
              <a:rPr lang="en-US"/>
              <a:t>,P</a:t>
            </a:r>
            <a:r>
              <a:rPr baseline="-25000" lang="en-US"/>
              <a:t>2</a:t>
            </a:r>
            <a:r>
              <a:rPr lang="en-US"/>
              <a:t>,...)</a:t>
            </a:r>
            <a:endParaRPr/>
          </a:p>
          <a:p>
            <a:pPr indent="-431800" lvl="0" marL="457200" rtl="0" algn="l">
              <a:spcBef>
                <a:spcPts val="0"/>
              </a:spcBef>
              <a:spcAft>
                <a:spcPts val="0"/>
              </a:spcAft>
              <a:buSzPts val="3200"/>
              <a:buAutoNum type="arabicPeriod"/>
            </a:pPr>
            <a:r>
              <a:rPr lang="en-US"/>
              <a:t>If m number of new students join then how we can cluster them without using algorithm again.</a:t>
            </a:r>
            <a:endParaRPr/>
          </a:p>
          <a:p>
            <a:pPr indent="0" lvl="0" marL="0" rtl="0" algn="l">
              <a:spcBef>
                <a:spcPts val="640"/>
              </a:spcBef>
              <a:spcAft>
                <a:spcPts val="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Literature Review</a:t>
            </a:r>
            <a:endParaRPr b="1" sz="3600">
              <a:latin typeface="Arial"/>
              <a:ea typeface="Arial"/>
              <a:cs typeface="Arial"/>
              <a:sym typeface="Arial"/>
            </a:endParaRPr>
          </a:p>
        </p:txBody>
      </p:sp>
      <p:sp>
        <p:nvSpPr>
          <p:cNvPr id="82" name="Google Shape;82;p12"/>
          <p:cNvSpPr txBox="1"/>
          <p:nvPr>
            <p:ph idx="1" type="body"/>
          </p:nvPr>
        </p:nvSpPr>
        <p:spPr>
          <a:xfrm>
            <a:off x="762000" y="1752601"/>
            <a:ext cx="10972800" cy="4526100"/>
          </a:xfrm>
          <a:prstGeom prst="rect">
            <a:avLst/>
          </a:prstGeom>
        </p:spPr>
        <p:txBody>
          <a:bodyPr anchorCtr="0" anchor="t" bIns="45700" lIns="91425" spcFirstLastPara="1" rIns="91425" wrap="square" tIns="45700">
            <a:noAutofit/>
          </a:bodyPr>
          <a:lstStyle/>
          <a:p>
            <a:pPr indent="-355600" lvl="0" marL="457200" rtl="0" algn="just">
              <a:lnSpc>
                <a:spcPct val="115000"/>
              </a:lnSpc>
              <a:spcBef>
                <a:spcPts val="0"/>
              </a:spcBef>
              <a:spcAft>
                <a:spcPts val="0"/>
              </a:spcAft>
              <a:buSzPts val="2000"/>
              <a:buAutoNum type="arabicPeriod"/>
            </a:pPr>
            <a:r>
              <a:rPr lang="en-US" sz="2000">
                <a:latin typeface="Times New Roman"/>
                <a:ea typeface="Times New Roman"/>
                <a:cs typeface="Times New Roman"/>
                <a:sym typeface="Times New Roman"/>
              </a:rPr>
              <a:t>DBSCAN is a density based algorithm [1]that requires only one input parameter and supports the user in determining an appropriate value for it.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NCREMENTAL</a:t>
            </a:r>
            <a:r>
              <a:rPr lang="en-US" sz="2000">
                <a:latin typeface="Times New Roman"/>
                <a:ea typeface="Times New Roman"/>
                <a:cs typeface="Times New Roman"/>
                <a:sym typeface="Times New Roman"/>
              </a:rPr>
              <a:t> DBSCAN C</a:t>
            </a:r>
            <a:r>
              <a:rPr lang="en-US" sz="2000">
                <a:latin typeface="Times New Roman"/>
                <a:ea typeface="Times New Roman"/>
                <a:cs typeface="Times New Roman"/>
                <a:sym typeface="Times New Roman"/>
              </a:rPr>
              <a:t>LUSTERING</a:t>
            </a:r>
            <a:r>
              <a:rPr lang="en-US" sz="2000">
                <a:latin typeface="Times New Roman"/>
                <a:ea typeface="Times New Roman"/>
                <a:cs typeface="Times New Roman"/>
                <a:sym typeface="Times New Roman"/>
              </a:rPr>
              <a:t> [2] insertion of some new data items into the already existing clusters. outliers which fulfil the Minpts &amp; eps criteria , combinly can form clusters using DBSCAN.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Incremental DBSCAN clustering algorithm [3] is used to handle dynamic databases.</a:t>
            </a:r>
            <a:endParaRPr sz="20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a:pPr>
            <a:r>
              <a:rPr lang="en-US" sz="2000">
                <a:latin typeface="Times New Roman"/>
                <a:ea typeface="Times New Roman"/>
                <a:cs typeface="Times New Roman"/>
                <a:sym typeface="Times New Roman"/>
              </a:rPr>
              <a:t>The K-Means algorithm based on dividing [4] is a kind of cluster algorithm, and it is proposed by J.B.MacQueen. This algorithm which is unsupervised is usually used in data mining and pattern recognition.</a:t>
            </a:r>
            <a:endParaRPr sz="20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a:pPr>
            <a:r>
              <a:rPr lang="en-US" sz="2000">
                <a:highlight>
                  <a:srgbClr val="FFFFFF"/>
                </a:highlight>
                <a:latin typeface="Times New Roman"/>
                <a:ea typeface="Times New Roman"/>
                <a:cs typeface="Times New Roman"/>
                <a:sym typeface="Times New Roman"/>
              </a:rPr>
              <a:t>The incremental K-means algorithm[5] presented in this paper is similar to the block sequential algorithm with the exception that each block is accessed only one time. Each block is going through a set of l epochs of K-means where the final centers of block ݅i are used as the initial centers for block i+1.</a:t>
            </a:r>
            <a:r>
              <a:rPr lang="en-US" sz="1900">
                <a:highlight>
                  <a:srgbClr val="FFFFFF"/>
                </a:highlight>
                <a:latin typeface="Times New Roman"/>
                <a:ea typeface="Times New Roman"/>
                <a:cs typeface="Times New Roman"/>
                <a:sym typeface="Times New Roman"/>
              </a:rPr>
              <a:t> </a:t>
            </a:r>
            <a:endParaRPr sz="1900">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Objective</a:t>
            </a:r>
            <a:endParaRPr sz="3600">
              <a:latin typeface="Arial"/>
              <a:ea typeface="Arial"/>
              <a:cs typeface="Arial"/>
              <a:sym typeface="Arial"/>
            </a:endParaRPr>
          </a:p>
        </p:txBody>
      </p:sp>
      <p:sp>
        <p:nvSpPr>
          <p:cNvPr id="89" name="Google Shape;89;p13"/>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431800" lvl="0" marL="457200" rtl="0" algn="l">
              <a:spcBef>
                <a:spcPts val="640"/>
              </a:spcBef>
              <a:spcAft>
                <a:spcPts val="0"/>
              </a:spcAft>
              <a:buSzPts val="3200"/>
              <a:buAutoNum type="arabicPeriod"/>
            </a:pPr>
            <a:r>
              <a:rPr lang="en-US"/>
              <a:t>Clear understanding of Clustering algorithms</a:t>
            </a:r>
            <a:endParaRPr/>
          </a:p>
          <a:p>
            <a:pPr indent="-431800" lvl="0" marL="457200" rtl="0" algn="l">
              <a:spcBef>
                <a:spcPts val="0"/>
              </a:spcBef>
              <a:spcAft>
                <a:spcPts val="0"/>
              </a:spcAft>
              <a:buSzPts val="3200"/>
              <a:buAutoNum type="arabicPeriod"/>
            </a:pPr>
            <a:r>
              <a:rPr lang="en-US"/>
              <a:t>To create a way for colleges to obtain a better idea about how much help does a student requires after returning to college to improve their </a:t>
            </a:r>
            <a:r>
              <a:rPr lang="en-US"/>
              <a:t>academic</a:t>
            </a:r>
            <a:r>
              <a:rPr lang="en-US"/>
              <a:t> status .</a:t>
            </a:r>
            <a:endParaRPr/>
          </a:p>
          <a:p>
            <a:pPr indent="-431800" lvl="0" marL="457200" rtl="0" algn="l">
              <a:spcBef>
                <a:spcPts val="0"/>
              </a:spcBef>
              <a:spcAft>
                <a:spcPts val="0"/>
              </a:spcAft>
              <a:buSzPts val="3200"/>
              <a:buAutoNum type="arabicPeriod"/>
            </a:pPr>
            <a:r>
              <a:rPr lang="en-US"/>
              <a:t>To create clusters of students on the basis of their current academic </a:t>
            </a:r>
            <a:r>
              <a:rPr lang="en-US"/>
              <a:t>knowledge</a:t>
            </a:r>
            <a:r>
              <a:rPr lang="en-US"/>
              <a:t> .</a:t>
            </a:r>
            <a:endParaRPr/>
          </a:p>
          <a:p>
            <a:pPr indent="0" lvl="0" marL="457200" rtl="0" algn="l">
              <a:spcBef>
                <a:spcPts val="6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Methodology</a:t>
            </a:r>
            <a:endParaRPr sz="3600">
              <a:latin typeface="Arial"/>
              <a:ea typeface="Arial"/>
              <a:cs typeface="Arial"/>
              <a:sym typeface="Arial"/>
            </a:endParaRPr>
          </a:p>
        </p:txBody>
      </p:sp>
      <p:sp>
        <p:nvSpPr>
          <p:cNvPr id="96" name="Google Shape;96;p14"/>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Font typeface="Arial"/>
              <a:buNone/>
            </a:pPr>
            <a:r>
              <a:rPr lang="en-US" sz="2400">
                <a:solidFill>
                  <a:srgbClr val="202124"/>
                </a:solidFill>
                <a:highlight>
                  <a:srgbClr val="FFFFFF"/>
                </a:highlight>
                <a:latin typeface="Arial"/>
                <a:ea typeface="Arial"/>
                <a:cs typeface="Arial"/>
                <a:sym typeface="Arial"/>
              </a:rPr>
              <a:t>Predictive analytics is the use of data, statistical algorithms and machine learning techniques to identify the likelihood of future outcomes based on historical data. </a:t>
            </a:r>
            <a:endParaRPr sz="2400">
              <a:solidFill>
                <a:srgbClr val="202124"/>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solidFill>
                  <a:srgbClr val="202124"/>
                </a:solidFill>
                <a:highlight>
                  <a:srgbClr val="FFFFFF"/>
                </a:highlight>
                <a:latin typeface="Arial"/>
                <a:ea typeface="Arial"/>
                <a:cs typeface="Arial"/>
                <a:sym typeface="Arial"/>
              </a:rPr>
              <a:t>Steps -</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highlight>
                  <a:srgbClr val="FFFFFF"/>
                </a:highlight>
                <a:latin typeface="Arial"/>
                <a:ea typeface="Arial"/>
                <a:cs typeface="Arial"/>
                <a:sym typeface="Arial"/>
              </a:rPr>
              <a:t>1. Problem understanding and definition </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highlight>
                  <a:srgbClr val="FFFFFF"/>
                </a:highlight>
                <a:latin typeface="Arial"/>
                <a:ea typeface="Arial"/>
                <a:cs typeface="Arial"/>
                <a:sym typeface="Arial"/>
              </a:rPr>
              <a:t>2. Data collection and preparation </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highlight>
                  <a:srgbClr val="FFFFFF"/>
                </a:highlight>
                <a:latin typeface="Arial"/>
                <a:ea typeface="Arial"/>
                <a:cs typeface="Arial"/>
                <a:sym typeface="Arial"/>
              </a:rPr>
              <a:t>3. Dataset understanding using various clustering algorithms </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highlight>
                  <a:srgbClr val="FFFFFF"/>
                </a:highlight>
                <a:latin typeface="Arial"/>
                <a:ea typeface="Arial"/>
                <a:cs typeface="Arial"/>
                <a:sym typeface="Arial"/>
              </a:rPr>
              <a:t>4. Data analysis</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highlight>
                  <a:srgbClr val="FFFFFF"/>
                </a:highlight>
                <a:latin typeface="Arial"/>
                <a:ea typeface="Arial"/>
                <a:cs typeface="Arial"/>
                <a:sym typeface="Arial"/>
              </a:rPr>
              <a:t>5. Data validation</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highlight>
                  <a:srgbClr val="FFFFFF"/>
                </a:highlight>
                <a:latin typeface="Arial"/>
                <a:ea typeface="Arial"/>
                <a:cs typeface="Arial"/>
                <a:sym typeface="Arial"/>
              </a:rPr>
              <a:t>6. Deployment</a:t>
            </a:r>
            <a:endParaRPr sz="2400">
              <a:latin typeface="Times New Roman"/>
              <a:ea typeface="Times New Roman"/>
              <a:cs typeface="Times New Roman"/>
              <a:sym typeface="Times New Roman"/>
            </a:endParaRPr>
          </a:p>
          <a:p>
            <a:pPr indent="0" lvl="0" marL="0" rtl="0" algn="l">
              <a:spcBef>
                <a:spcPts val="64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62000" y="-11"/>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Flow of work </a:t>
            </a:r>
            <a:endParaRPr sz="3600">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1081350" y="1001050"/>
            <a:ext cx="10334099" cy="502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