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CB71A0-1BBE-44EC-A428-9860BF00A506}">
  <a:tblStyle styleId="{D0CB71A0-1BBE-44EC-A428-9860BF00A5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1FD6F66-ACB8-4B36-BAC0-D56A463BDE8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12ea4274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12ea4274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012ea4274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b7bcd8147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7bcd8147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cb7bcd8147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b7bcd8147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b7bcd8147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cb7bcd8147_2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b7bcd8147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b7bcd8147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cb7bcd8147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a8abcef05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a8abcef05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fa8abcef05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02f159c20_2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02f159c20_2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f02f159c20_2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a8abcef05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a8abcef05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fa8abcef05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02f159c20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02f159c20_2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f02f159c20_2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b7bcd8147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b7bcd8147_2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cb7bcd8147_2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02f159c20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02f159c20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f02f159c20_2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009b115fd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 name="Google Shape;56;g1009b115fd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1009b115fd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02f159c20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 name="Google Shape;64;gf02f159c20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gf02f159c20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a8abcef0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 name="Google Shape;71;gfa8abcef0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fa8abcef05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b7bcd8147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 name="Google Shape;80;gcb7bcd8147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cb7bcd8147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02f159c20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 name="Google Shape;87;gf02f159c20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f02f159c20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2f159c20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2f159c20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f02f159c20_2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02f159c20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02f159c20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f02f159c20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3"/>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miro.medium.com/max/1400/1*rw8IUza1dbffBhiA4i0GNQ.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miro.medium.com/max/778/1*NSTKALeiFbGg4J0UQSI0tg.p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researchgate.net/publication/271616608_A_Clustering_Method_Based_on_K-Means_Algorithm/link/57da70fc08aeea1959316130/download" TargetMode="External"/><Relationship Id="rId4" Type="http://schemas.openxmlformats.org/officeDocument/2006/relationships/hyperlink" Target="http://cake.fiu.edu/Publications/Aaron+al-14-DK.Dynamic_Incremental_K-means_Clustering_IEEE-downloaded.pdf" TargetMode="External"/><Relationship Id="rId5" Type="http://schemas.openxmlformats.org/officeDocument/2006/relationships/hyperlink" Target="https://www.aaai.org/Papers/KDD/1996/KDD96-037.pdf" TargetMode="External"/><Relationship Id="rId6" Type="http://schemas.openxmlformats.org/officeDocument/2006/relationships/hyperlink" Target="https://arxiv.org/ftp/arxiv/papers/1406/1406.475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editor.analyticsvidhya.com/uploads/56854k%20means%20clustering.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www.statology.org/wp-content/uploads/2021/02/twostage_cluster1.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762000" y="427046"/>
            <a:ext cx="10972800" cy="698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b="1" sz="3600">
              <a:latin typeface="Times New Roman"/>
              <a:ea typeface="Times New Roman"/>
              <a:cs typeface="Times New Roman"/>
              <a:sym typeface="Times New Roman"/>
            </a:endParaRPr>
          </a:p>
          <a:p>
            <a:pPr indent="0" lvl="0" marL="0" rtl="0" algn="ctr">
              <a:spcBef>
                <a:spcPts val="0"/>
              </a:spcBef>
              <a:spcAft>
                <a:spcPts val="0"/>
              </a:spcAft>
              <a:buClr>
                <a:schemeClr val="dk1"/>
              </a:buClr>
              <a:buSzPct val="30555"/>
              <a:buFont typeface="Arial"/>
              <a:buNone/>
            </a:pPr>
            <a:r>
              <a:rPr b="1" lang="en-US" sz="3600">
                <a:latin typeface="Times New Roman"/>
                <a:ea typeface="Times New Roman"/>
                <a:cs typeface="Times New Roman"/>
                <a:sym typeface="Times New Roman"/>
              </a:rPr>
              <a:t>Characteristic of Data</a:t>
            </a:r>
            <a:endParaRPr b="1" sz="36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graphicFrame>
        <p:nvGraphicFramePr>
          <p:cNvPr id="114" name="Google Shape;114;p16"/>
          <p:cNvGraphicFramePr/>
          <p:nvPr/>
        </p:nvGraphicFramePr>
        <p:xfrm>
          <a:off x="2667000" y="1400020"/>
          <a:ext cx="3000000" cy="3000000"/>
        </p:xfrm>
        <a:graphic>
          <a:graphicData uri="http://schemas.openxmlformats.org/drawingml/2006/table">
            <a:tbl>
              <a:tblPr>
                <a:noFill/>
                <a:tableStyleId>{D0CB71A0-1BBE-44EC-A428-9860BF00A506}</a:tableStyleId>
              </a:tblPr>
              <a:tblGrid>
                <a:gridCol w="1714500"/>
                <a:gridCol w="1714500"/>
                <a:gridCol w="1714500"/>
                <a:gridCol w="1714500"/>
              </a:tblGrid>
              <a:tr h="379325">
                <a:tc>
                  <a:txBody>
                    <a:bodyPr/>
                    <a:lstStyle/>
                    <a:p>
                      <a:pPr indent="0" lvl="0" marL="0" rtl="0" algn="l">
                        <a:spcBef>
                          <a:spcPts val="0"/>
                        </a:spcBef>
                        <a:spcAft>
                          <a:spcPts val="0"/>
                        </a:spcAft>
                        <a:buNone/>
                      </a:pPr>
                      <a:r>
                        <a:rPr lang="en-US"/>
                        <a:t>S.No</a:t>
                      </a:r>
                      <a:endParaRPr/>
                    </a:p>
                  </a:txBody>
                  <a:tcPr marT="91425" marB="91425" marR="91425" marL="91425"/>
                </a:tc>
                <a:tc>
                  <a:txBody>
                    <a:bodyPr/>
                    <a:lstStyle/>
                    <a:p>
                      <a:pPr indent="0" lvl="0" marL="0" rtl="0" algn="l">
                        <a:spcBef>
                          <a:spcPts val="0"/>
                        </a:spcBef>
                        <a:spcAft>
                          <a:spcPts val="0"/>
                        </a:spcAft>
                        <a:buNone/>
                      </a:pPr>
                      <a:r>
                        <a:rPr lang="en-US"/>
                        <a:t>Columns</a:t>
                      </a:r>
                      <a:endParaRPr/>
                    </a:p>
                  </a:txBody>
                  <a:tcPr marT="91425" marB="91425" marR="91425" marL="91425"/>
                </a:tc>
                <a:tc>
                  <a:txBody>
                    <a:bodyPr/>
                    <a:lstStyle/>
                    <a:p>
                      <a:pPr indent="0" lvl="0" marL="0" rtl="0" algn="l">
                        <a:spcBef>
                          <a:spcPts val="0"/>
                        </a:spcBef>
                        <a:spcAft>
                          <a:spcPts val="0"/>
                        </a:spcAft>
                        <a:buNone/>
                      </a:pPr>
                      <a:r>
                        <a:rPr lang="en-US"/>
                        <a:t>Total Entries</a:t>
                      </a:r>
                      <a:endParaRPr/>
                    </a:p>
                  </a:txBody>
                  <a:tcPr marT="91425" marB="91425" marR="91425" marL="91425"/>
                </a:tc>
                <a:tc>
                  <a:txBody>
                    <a:bodyPr/>
                    <a:lstStyle/>
                    <a:p>
                      <a:pPr indent="0" lvl="0" marL="0" rtl="0" algn="l">
                        <a:spcBef>
                          <a:spcPts val="0"/>
                        </a:spcBef>
                        <a:spcAft>
                          <a:spcPts val="0"/>
                        </a:spcAft>
                        <a:buNone/>
                      </a:pPr>
                      <a:r>
                        <a:rPr lang="en-US"/>
                        <a:t>Data types</a:t>
                      </a:r>
                      <a:endParaRPr/>
                    </a:p>
                  </a:txBody>
                  <a:tcPr marT="91425" marB="91425" marR="91425" marL="91425"/>
                </a:tc>
              </a:tr>
              <a:tr h="35595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Sno</a:t>
                      </a:r>
                      <a:endParaRPr/>
                    </a:p>
                  </a:txBody>
                  <a:tcPr marT="91425" marB="91425" marR="91425" marL="91425"/>
                </a:tc>
                <a:tc>
                  <a:txBody>
                    <a:bodyPr/>
                    <a:lstStyle/>
                    <a:p>
                      <a:pPr indent="0" lvl="0" marL="0" rtl="0" algn="l">
                        <a:spcBef>
                          <a:spcPts val="0"/>
                        </a:spcBef>
                        <a:spcAft>
                          <a:spcPts val="0"/>
                        </a:spcAft>
                        <a:buNone/>
                      </a:pPr>
                      <a:r>
                        <a:rPr lang="en-US"/>
                        <a:t>1499</a:t>
                      </a:r>
                      <a:endParaRPr/>
                    </a:p>
                  </a:txBody>
                  <a:tcPr marT="91425" marB="91425" marR="91425" marL="91425"/>
                </a:tc>
                <a:tc>
                  <a:txBody>
                    <a:bodyPr/>
                    <a:lstStyle/>
                    <a:p>
                      <a:pPr indent="0" lvl="0" marL="0" rtl="0" algn="l">
                        <a:spcBef>
                          <a:spcPts val="0"/>
                        </a:spcBef>
                        <a:spcAft>
                          <a:spcPts val="0"/>
                        </a:spcAft>
                        <a:buNone/>
                      </a:pPr>
                      <a:r>
                        <a:rPr lang="en-US"/>
                        <a:t>Int64</a:t>
                      </a:r>
                      <a:endParaRPr/>
                    </a:p>
                  </a:txBody>
                  <a:tcPr marT="91425" marB="91425" marR="91425" marL="91425"/>
                </a:tc>
              </a:tr>
              <a:tr h="3559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Name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1499</a:t>
                      </a:r>
                      <a:endParaRPr/>
                    </a:p>
                  </a:txBody>
                  <a:tcPr marT="91425" marB="91425" marR="91425" marL="91425"/>
                </a:tc>
                <a:tc>
                  <a:txBody>
                    <a:bodyPr/>
                    <a:lstStyle/>
                    <a:p>
                      <a:pPr indent="0" lvl="0" marL="0" rtl="0" algn="l">
                        <a:spcBef>
                          <a:spcPts val="0"/>
                        </a:spcBef>
                        <a:spcAft>
                          <a:spcPts val="0"/>
                        </a:spcAft>
                        <a:buNone/>
                      </a:pPr>
                      <a:r>
                        <a:rPr lang="en-US"/>
                        <a:t>Object</a:t>
                      </a:r>
                      <a:endParaRPr/>
                    </a:p>
                  </a:txBody>
                  <a:tcPr marT="91425" marB="91425" marR="91425" marL="91425"/>
                </a:tc>
              </a:tr>
              <a:tr h="35595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Vaccinated</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1499</a:t>
                      </a:r>
                      <a:endParaRPr/>
                    </a:p>
                  </a:txBody>
                  <a:tcPr marT="91425" marB="91425" marR="91425" marL="91425"/>
                </a:tc>
                <a:tc>
                  <a:txBody>
                    <a:bodyPr/>
                    <a:lstStyle/>
                    <a:p>
                      <a:pPr indent="0" lvl="0" marL="0" rtl="0" algn="l">
                        <a:spcBef>
                          <a:spcPts val="0"/>
                        </a:spcBef>
                        <a:spcAft>
                          <a:spcPts val="0"/>
                        </a:spcAft>
                        <a:buNone/>
                      </a:pPr>
                      <a:r>
                        <a:rPr lang="en-US"/>
                        <a:t>Int64</a:t>
                      </a:r>
                      <a:endParaRPr/>
                    </a:p>
                  </a:txBody>
                  <a:tcPr marT="91425" marB="91425" marR="91425" marL="91425"/>
                </a:tc>
              </a:tr>
              <a:tr h="35595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Joining Campus</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1499</a:t>
                      </a:r>
                      <a:endParaRPr/>
                    </a:p>
                  </a:txBody>
                  <a:tcPr marT="91425" marB="91425" marR="91425" marL="91425"/>
                </a:tc>
                <a:tc>
                  <a:txBody>
                    <a:bodyPr/>
                    <a:lstStyle/>
                    <a:p>
                      <a:pPr indent="0" lvl="0" marL="0" rtl="0" algn="l">
                        <a:spcBef>
                          <a:spcPts val="0"/>
                        </a:spcBef>
                        <a:spcAft>
                          <a:spcPts val="0"/>
                        </a:spcAft>
                        <a:buNone/>
                      </a:pPr>
                      <a:r>
                        <a:rPr lang="en-US"/>
                        <a:t>Int64</a:t>
                      </a:r>
                      <a:endParaRPr/>
                    </a:p>
                  </a:txBody>
                  <a:tcPr marT="91425" marB="91425" marR="91425" marL="91425"/>
                </a:tc>
              </a:tr>
              <a:tr h="35595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SEM3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1499</a:t>
                      </a:r>
                      <a:endParaRPr/>
                    </a:p>
                  </a:txBody>
                  <a:tcPr marT="91425" marB="91425" marR="91425" marL="91425"/>
                </a:tc>
                <a:tc>
                  <a:txBody>
                    <a:bodyPr/>
                    <a:lstStyle/>
                    <a:p>
                      <a:pPr indent="0" lvl="0" marL="0" rtl="0" algn="l">
                        <a:spcBef>
                          <a:spcPts val="0"/>
                        </a:spcBef>
                        <a:spcAft>
                          <a:spcPts val="0"/>
                        </a:spcAft>
                        <a:buNone/>
                      </a:pPr>
                      <a:r>
                        <a:rPr lang="en-US"/>
                        <a:t>Float64</a:t>
                      </a:r>
                      <a:endParaRPr/>
                    </a:p>
                  </a:txBody>
                  <a:tcPr marT="91425" marB="91425" marR="91425" marL="91425"/>
                </a:tc>
              </a:tr>
              <a:tr h="35595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SEM4</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1499</a:t>
                      </a:r>
                      <a:endParaRPr/>
                    </a:p>
                  </a:txBody>
                  <a:tcPr marT="91425" marB="91425" marR="91425" marL="91425"/>
                </a:tc>
                <a:tc>
                  <a:txBody>
                    <a:bodyPr/>
                    <a:lstStyle/>
                    <a:p>
                      <a:pPr indent="0" lvl="0" marL="0" rtl="0" algn="l">
                        <a:spcBef>
                          <a:spcPts val="0"/>
                        </a:spcBef>
                        <a:spcAft>
                          <a:spcPts val="0"/>
                        </a:spcAft>
                        <a:buNone/>
                      </a:pPr>
                      <a:r>
                        <a:rPr lang="en-US"/>
                        <a:t>Float64</a:t>
                      </a:r>
                      <a:endParaRPr/>
                    </a:p>
                  </a:txBody>
                  <a:tcPr marT="91425" marB="91425" marR="91425" marL="91425"/>
                </a:tc>
              </a:tr>
            </a:tbl>
          </a:graphicData>
        </a:graphic>
      </p:graphicFrame>
      <p:sp>
        <p:nvSpPr>
          <p:cNvPr id="115" name="Google Shape;115;p16"/>
          <p:cNvSpPr txBox="1"/>
          <p:nvPr/>
        </p:nvSpPr>
        <p:spPr>
          <a:xfrm>
            <a:off x="1466550" y="4695150"/>
            <a:ext cx="95637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Total 6 columns including 3 integer entries , 2 float entry and 1 object entry.</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The dataset contains 1499 values , including sno, name , vaccination information, joining campus preference,semester (3,4) sgpa of students.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The dataset is in CSV(comma separated values) format.</a:t>
            </a:r>
            <a:endParaRPr sz="1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i="1" lang="en-US" sz="3600">
                <a:latin typeface="Times New Roman"/>
                <a:ea typeface="Times New Roman"/>
                <a:cs typeface="Times New Roman"/>
                <a:sym typeface="Times New Roman"/>
              </a:rPr>
              <a:t>K</a:t>
            </a:r>
            <a:r>
              <a:rPr b="1" lang="en-US" sz="3600">
                <a:latin typeface="Times New Roman"/>
                <a:ea typeface="Times New Roman"/>
                <a:cs typeface="Times New Roman"/>
                <a:sym typeface="Times New Roman"/>
              </a:rPr>
              <a:t>-Means </a:t>
            </a:r>
            <a:r>
              <a:rPr b="1" lang="en-US" sz="3600">
                <a:latin typeface="Times New Roman"/>
                <a:ea typeface="Times New Roman"/>
                <a:cs typeface="Times New Roman"/>
                <a:sym typeface="Times New Roman"/>
              </a:rPr>
              <a:t>Algorithm</a:t>
            </a:r>
            <a:endParaRPr b="1" sz="3600">
              <a:latin typeface="Times New Roman"/>
              <a:ea typeface="Times New Roman"/>
              <a:cs typeface="Times New Roman"/>
              <a:sym typeface="Times New Roman"/>
            </a:endParaRPr>
          </a:p>
        </p:txBody>
      </p:sp>
      <p:sp>
        <p:nvSpPr>
          <p:cNvPr id="122" name="Google Shape;122;p17"/>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Input:</a:t>
            </a:r>
            <a:r>
              <a:rPr lang="en-US" sz="1600">
                <a:latin typeface="Times New Roman"/>
                <a:ea typeface="Times New Roman"/>
                <a:cs typeface="Times New Roman"/>
                <a:sym typeface="Times New Roman"/>
              </a:rPr>
              <a:t> </a:t>
            </a:r>
            <a:r>
              <a:rPr i="1" lang="en-US" sz="1600">
                <a:latin typeface="Times New Roman"/>
                <a:ea typeface="Times New Roman"/>
                <a:cs typeface="Times New Roman"/>
                <a:sym typeface="Times New Roman"/>
              </a:rPr>
              <a:t>k</a:t>
            </a:r>
            <a:r>
              <a:rPr lang="en-US" sz="1600">
                <a:latin typeface="Times New Roman"/>
                <a:ea typeface="Times New Roman"/>
                <a:cs typeface="Times New Roman"/>
                <a:sym typeface="Times New Roman"/>
              </a:rPr>
              <a:t>: the number of clusters, D: a data set containing n objects.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Output: </a:t>
            </a:r>
            <a:r>
              <a:rPr lang="en-US" sz="1600">
                <a:latin typeface="Times New Roman"/>
                <a:ea typeface="Times New Roman"/>
                <a:cs typeface="Times New Roman"/>
                <a:sym typeface="Times New Roman"/>
              </a:rPr>
              <a:t>A set of k clusters.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Method:</a:t>
            </a: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(1) arbitrarily choos</a:t>
            </a:r>
            <a:r>
              <a:rPr i="1" lang="en-US" sz="1600">
                <a:latin typeface="Times New Roman"/>
                <a:ea typeface="Times New Roman"/>
                <a:cs typeface="Times New Roman"/>
                <a:sym typeface="Times New Roman"/>
              </a:rPr>
              <a:t>e k</a:t>
            </a:r>
            <a:r>
              <a:rPr lang="en-US" sz="1600">
                <a:latin typeface="Times New Roman"/>
                <a:ea typeface="Times New Roman"/>
                <a:cs typeface="Times New Roman"/>
                <a:sym typeface="Times New Roman"/>
              </a:rPr>
              <a:t> objects from D as the initial cluster centers;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(2) repeat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(3)	(re)assign each object to the cluster to which the object is the most similar, based on mean value of the objects in the cluster;</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(4)	update the cluster means, that is, calculate the mean value of the objects for each cluster;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(5)until no change</a:t>
            </a:r>
            <a:endParaRPr sz="1600">
              <a:latin typeface="Times New Roman"/>
              <a:ea typeface="Times New Roman"/>
              <a:cs typeface="Times New Roman"/>
              <a:sym typeface="Times New Roman"/>
            </a:endParaRPr>
          </a:p>
          <a:p>
            <a:pPr indent="0" lvl="0" marL="0" rtl="0" algn="just">
              <a:spcBef>
                <a:spcPts val="640"/>
              </a:spcBef>
              <a:spcAft>
                <a:spcPts val="0"/>
              </a:spcAft>
              <a:buNone/>
            </a:pPr>
            <a:r>
              <a:t/>
            </a:r>
            <a:endParaRPr sz="1600">
              <a:latin typeface="Times New Roman"/>
              <a:ea typeface="Times New Roman"/>
              <a:cs typeface="Times New Roman"/>
              <a:sym typeface="Times New Roman"/>
            </a:endParaRPr>
          </a:p>
        </p:txBody>
      </p:sp>
      <p:pic>
        <p:nvPicPr>
          <p:cNvPr id="123" name="Google Shape;123;p17"/>
          <p:cNvPicPr preferRelativeResize="0"/>
          <p:nvPr/>
        </p:nvPicPr>
        <p:blipFill>
          <a:blip r:embed="rId3">
            <a:alphaModFix/>
          </a:blip>
          <a:stretch>
            <a:fillRect/>
          </a:stretch>
        </p:blipFill>
        <p:spPr>
          <a:xfrm>
            <a:off x="2935050" y="4075875"/>
            <a:ext cx="5439099" cy="2582950"/>
          </a:xfrm>
          <a:prstGeom prst="rect">
            <a:avLst/>
          </a:prstGeom>
          <a:noFill/>
          <a:ln>
            <a:noFill/>
          </a:ln>
        </p:spPr>
      </p:pic>
      <p:sp>
        <p:nvSpPr>
          <p:cNvPr id="124" name="Google Shape;124;p17"/>
          <p:cNvSpPr txBox="1"/>
          <p:nvPr/>
        </p:nvSpPr>
        <p:spPr>
          <a:xfrm>
            <a:off x="3046450" y="6315475"/>
            <a:ext cx="5327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SRC:</a:t>
            </a:r>
            <a:r>
              <a:rPr lang="en-US" sz="800" u="sng">
                <a:solidFill>
                  <a:schemeClr val="hlink"/>
                </a:solidFill>
                <a:latin typeface="Calibri"/>
                <a:ea typeface="Calibri"/>
                <a:cs typeface="Calibri"/>
                <a:sym typeface="Calibri"/>
                <a:hlinkClick r:id="rId4"/>
              </a:rPr>
              <a:t>https://miro.medium.com/max/1400/1*rw8IUza1dbffBhiA4i0GNQ.png</a:t>
            </a:r>
            <a:endParaRPr sz="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DBSCAN Algorithm</a:t>
            </a:r>
            <a:endParaRPr b="1" sz="3600">
              <a:latin typeface="Times New Roman"/>
              <a:ea typeface="Times New Roman"/>
              <a:cs typeface="Times New Roman"/>
              <a:sym typeface="Times New Roman"/>
            </a:endParaRPr>
          </a:p>
        </p:txBody>
      </p:sp>
      <p:sp>
        <p:nvSpPr>
          <p:cNvPr id="131" name="Google Shape;131;p18"/>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fontScale="25000" lnSpcReduction="20000"/>
          </a:bodyPr>
          <a:lstStyle/>
          <a:p>
            <a:pPr indent="0" lvl="0" marL="0" rtl="0" algn="just">
              <a:lnSpc>
                <a:spcPct val="115000"/>
              </a:lnSpc>
              <a:spcBef>
                <a:spcPts val="0"/>
              </a:spcBef>
              <a:spcAft>
                <a:spcPts val="0"/>
              </a:spcAft>
              <a:buClr>
                <a:schemeClr val="dk1"/>
              </a:buClr>
              <a:buSzPts val="275"/>
              <a:buFont typeface="Arial"/>
              <a:buNone/>
            </a:pPr>
            <a:r>
              <a:rPr b="1" lang="en-US" sz="5600">
                <a:latin typeface="Times New Roman"/>
                <a:ea typeface="Times New Roman"/>
                <a:cs typeface="Times New Roman"/>
                <a:sym typeface="Times New Roman"/>
              </a:rPr>
              <a:t>Input :</a:t>
            </a:r>
            <a:endParaRPr b="1" sz="56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ct val="100000"/>
              <a:buFont typeface="Times New Roman"/>
              <a:buChar char="●"/>
            </a:pPr>
            <a:r>
              <a:rPr lang="en-US" sz="5600">
                <a:latin typeface="Times New Roman"/>
                <a:ea typeface="Times New Roman"/>
                <a:cs typeface="Times New Roman"/>
                <a:sym typeface="Times New Roman"/>
              </a:rPr>
              <a:t>D: a data set containing n objects, </a:t>
            </a:r>
            <a:endParaRPr sz="56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ct val="100000"/>
              <a:buFont typeface="Times New Roman"/>
              <a:buChar char="●"/>
            </a:pPr>
            <a:r>
              <a:rPr lang="en-US" sz="5600">
                <a:latin typeface="Times New Roman"/>
                <a:ea typeface="Times New Roman"/>
                <a:cs typeface="Times New Roman"/>
                <a:sym typeface="Times New Roman"/>
              </a:rPr>
              <a:t>r: the radius parameter, and </a:t>
            </a:r>
            <a:endParaRPr sz="56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ct val="100000"/>
              <a:buFont typeface="Times New Roman"/>
              <a:buChar char="●"/>
            </a:pPr>
            <a:r>
              <a:rPr lang="en-US" sz="5600">
                <a:latin typeface="Times New Roman"/>
                <a:ea typeface="Times New Roman"/>
                <a:cs typeface="Times New Roman"/>
                <a:sym typeface="Times New Roman"/>
              </a:rPr>
              <a:t>MinPts: the 𝝐-neighborhood density threshold.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b="1" lang="en-US" sz="5600">
                <a:latin typeface="Times New Roman"/>
                <a:ea typeface="Times New Roman"/>
                <a:cs typeface="Times New Roman"/>
                <a:sym typeface="Times New Roman"/>
              </a:rPr>
              <a:t>Output :</a:t>
            </a:r>
            <a:r>
              <a:rPr lang="en-US" sz="5600">
                <a:latin typeface="Times New Roman"/>
                <a:ea typeface="Times New Roman"/>
                <a:cs typeface="Times New Roman"/>
                <a:sym typeface="Times New Roman"/>
              </a:rPr>
              <a:t> A set of density-based clusters.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b="1" lang="en-US" sz="5600">
                <a:latin typeface="Times New Roman"/>
                <a:ea typeface="Times New Roman"/>
                <a:cs typeface="Times New Roman"/>
                <a:sym typeface="Times New Roman"/>
              </a:rPr>
              <a:t>Method:</a:t>
            </a:r>
            <a:r>
              <a:rPr lang="en-US" sz="5600">
                <a:latin typeface="Times New Roman"/>
                <a:ea typeface="Times New Roman"/>
                <a:cs typeface="Times New Roman"/>
                <a:sym typeface="Times New Roman"/>
              </a:rPr>
              <a:t>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(1)  mark all objects as unvisited;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(2) do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(3) 	randomly select an unvisited object p;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(4) 	mark p as visited;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(5) 	if the 𝝐-neighborhood of p has at least MinPts objects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(6)		create a new cluster C, and add p to C;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(7)		let N be the set of objects in the  𝝐-neighborhood of p;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(8)		for each point p’ in N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(9)			if p’ is unvisited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(10)				mark p’ as visited;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(11)				if the 𝝐-neighborhood of p’ has at least MinPts points, add those points to N;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(12)			if p’ is not yet a member of any cluster, add p’ to C;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(13)		end for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(14)		output C;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(15)	else mark p as noise; </a:t>
            </a:r>
            <a:endParaRPr sz="5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75"/>
              <a:buFont typeface="Arial"/>
              <a:buNone/>
            </a:pPr>
            <a:r>
              <a:rPr lang="en-US" sz="5600">
                <a:latin typeface="Times New Roman"/>
                <a:ea typeface="Times New Roman"/>
                <a:cs typeface="Times New Roman"/>
                <a:sym typeface="Times New Roman"/>
              </a:rPr>
              <a:t>(16) until no object is unvisited</a:t>
            </a:r>
            <a:endParaRPr sz="5600">
              <a:latin typeface="Times New Roman"/>
              <a:ea typeface="Times New Roman"/>
              <a:cs typeface="Times New Roman"/>
              <a:sym typeface="Times New Roman"/>
            </a:endParaRPr>
          </a:p>
          <a:p>
            <a:pPr indent="0" lvl="0" marL="0" rtl="0" algn="l">
              <a:spcBef>
                <a:spcPts val="640"/>
              </a:spcBef>
              <a:spcAft>
                <a:spcPts val="0"/>
              </a:spcAft>
              <a:buNone/>
            </a:pPr>
            <a:r>
              <a:t/>
            </a:r>
            <a:endParaRPr/>
          </a:p>
        </p:txBody>
      </p:sp>
      <p:pic>
        <p:nvPicPr>
          <p:cNvPr id="132" name="Google Shape;132;p18"/>
          <p:cNvPicPr preferRelativeResize="0"/>
          <p:nvPr/>
        </p:nvPicPr>
        <p:blipFill rotWithShape="1">
          <a:blip r:embed="rId3">
            <a:alphaModFix/>
          </a:blip>
          <a:srcRect b="3929" l="4379" r="0" t="0"/>
          <a:stretch/>
        </p:blipFill>
        <p:spPr>
          <a:xfrm>
            <a:off x="7566000" y="1825675"/>
            <a:ext cx="4626000" cy="3206650"/>
          </a:xfrm>
          <a:prstGeom prst="rect">
            <a:avLst/>
          </a:prstGeom>
          <a:noFill/>
          <a:ln>
            <a:noFill/>
          </a:ln>
        </p:spPr>
      </p:pic>
      <p:sp>
        <p:nvSpPr>
          <p:cNvPr id="133" name="Google Shape;133;p18"/>
          <p:cNvSpPr txBox="1"/>
          <p:nvPr/>
        </p:nvSpPr>
        <p:spPr>
          <a:xfrm>
            <a:off x="4272850" y="6461250"/>
            <a:ext cx="433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900">
                <a:solidFill>
                  <a:schemeClr val="dk1"/>
                </a:solidFill>
              </a:rPr>
              <a:t>SRC</a:t>
            </a:r>
            <a:r>
              <a:rPr lang="en-US">
                <a:solidFill>
                  <a:schemeClr val="dk1"/>
                </a:solidFill>
              </a:rPr>
              <a:t>:</a:t>
            </a:r>
            <a:r>
              <a:rPr lang="en-US" sz="900" u="sng">
                <a:solidFill>
                  <a:schemeClr val="hlink"/>
                </a:solidFill>
                <a:latin typeface="Times New Roman"/>
                <a:ea typeface="Times New Roman"/>
                <a:cs typeface="Times New Roman"/>
                <a:sym typeface="Times New Roman"/>
                <a:hlinkClick r:id="rId4"/>
              </a:rPr>
              <a:t>https://miro.medium.com/max/778/1*NSTKALeiFbGg4J0UQSI0tg.png</a:t>
            </a:r>
            <a:r>
              <a:rPr lang="en-US" sz="900">
                <a:solidFill>
                  <a:schemeClr val="dk1"/>
                </a:solidFill>
                <a:latin typeface="Times New Roman"/>
                <a:ea typeface="Times New Roman"/>
                <a:cs typeface="Times New Roman"/>
                <a:sym typeface="Times New Roman"/>
              </a:rPr>
              <a:t> </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latin typeface="Times New Roman"/>
                <a:ea typeface="Times New Roman"/>
                <a:cs typeface="Times New Roman"/>
                <a:sym typeface="Times New Roman"/>
              </a:rPr>
              <a:t>WorkFlow Diagram</a:t>
            </a:r>
            <a:endParaRPr b="1" sz="3600">
              <a:latin typeface="Times New Roman"/>
              <a:ea typeface="Times New Roman"/>
              <a:cs typeface="Times New Roman"/>
              <a:sym typeface="Times New Roman"/>
            </a:endParaRPr>
          </a:p>
        </p:txBody>
      </p:sp>
      <p:sp>
        <p:nvSpPr>
          <p:cNvPr id="140" name="Google Shape;140;p19"/>
          <p:cNvSpPr/>
          <p:nvPr/>
        </p:nvSpPr>
        <p:spPr>
          <a:xfrm>
            <a:off x="1424050" y="2237138"/>
            <a:ext cx="1868400" cy="7857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START</a:t>
            </a:r>
            <a:endParaRPr/>
          </a:p>
        </p:txBody>
      </p:sp>
      <p:sp>
        <p:nvSpPr>
          <p:cNvPr id="141" name="Google Shape;141;p19"/>
          <p:cNvSpPr/>
          <p:nvPr/>
        </p:nvSpPr>
        <p:spPr>
          <a:xfrm>
            <a:off x="1136200" y="3501225"/>
            <a:ext cx="2444100" cy="587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Load dataset</a:t>
            </a:r>
            <a:endParaRPr/>
          </a:p>
        </p:txBody>
      </p:sp>
      <p:sp>
        <p:nvSpPr>
          <p:cNvPr id="142" name="Google Shape;142;p19"/>
          <p:cNvSpPr/>
          <p:nvPr/>
        </p:nvSpPr>
        <p:spPr>
          <a:xfrm>
            <a:off x="4414263" y="3203713"/>
            <a:ext cx="2444100" cy="587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Calculate Euclidean distance</a:t>
            </a:r>
            <a:endParaRPr>
              <a:latin typeface="Times New Roman"/>
              <a:ea typeface="Times New Roman"/>
              <a:cs typeface="Times New Roman"/>
              <a:sym typeface="Times New Roman"/>
            </a:endParaRPr>
          </a:p>
        </p:txBody>
      </p:sp>
      <p:sp>
        <p:nvSpPr>
          <p:cNvPr id="143" name="Google Shape;143;p19"/>
          <p:cNvSpPr/>
          <p:nvPr/>
        </p:nvSpPr>
        <p:spPr>
          <a:xfrm>
            <a:off x="4435813" y="4196625"/>
            <a:ext cx="2444100" cy="587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Store distance in variable arr</a:t>
            </a:r>
            <a:endParaRPr>
              <a:latin typeface="Times New Roman"/>
              <a:ea typeface="Times New Roman"/>
              <a:cs typeface="Times New Roman"/>
              <a:sym typeface="Times New Roman"/>
            </a:endParaRPr>
          </a:p>
        </p:txBody>
      </p:sp>
      <p:sp>
        <p:nvSpPr>
          <p:cNvPr id="144" name="Google Shape;144;p19"/>
          <p:cNvSpPr/>
          <p:nvPr/>
        </p:nvSpPr>
        <p:spPr>
          <a:xfrm>
            <a:off x="4453825" y="5189513"/>
            <a:ext cx="2444100" cy="673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Find which row belongs to which cluster</a:t>
            </a:r>
            <a:endParaRPr>
              <a:latin typeface="Times New Roman"/>
              <a:ea typeface="Times New Roman"/>
              <a:cs typeface="Times New Roman"/>
              <a:sym typeface="Times New Roman"/>
            </a:endParaRPr>
          </a:p>
        </p:txBody>
      </p:sp>
      <p:sp>
        <p:nvSpPr>
          <p:cNvPr id="145" name="Google Shape;145;p19"/>
          <p:cNvSpPr/>
          <p:nvPr/>
        </p:nvSpPr>
        <p:spPr>
          <a:xfrm>
            <a:off x="7999175" y="2504624"/>
            <a:ext cx="2444100" cy="536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calculate updated centroids</a:t>
            </a:r>
            <a:endParaRPr>
              <a:latin typeface="Times New Roman"/>
              <a:ea typeface="Times New Roman"/>
              <a:cs typeface="Times New Roman"/>
              <a:sym typeface="Times New Roman"/>
            </a:endParaRPr>
          </a:p>
        </p:txBody>
      </p:sp>
      <p:sp>
        <p:nvSpPr>
          <p:cNvPr id="146" name="Google Shape;146;p19"/>
          <p:cNvSpPr/>
          <p:nvPr/>
        </p:nvSpPr>
        <p:spPr>
          <a:xfrm>
            <a:off x="7999175" y="3398875"/>
            <a:ext cx="2444100" cy="412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Generate output text file</a:t>
            </a:r>
            <a:endParaRPr>
              <a:latin typeface="Times New Roman"/>
              <a:ea typeface="Times New Roman"/>
              <a:cs typeface="Times New Roman"/>
              <a:sym typeface="Times New Roman"/>
            </a:endParaRPr>
          </a:p>
        </p:txBody>
      </p:sp>
      <p:sp>
        <p:nvSpPr>
          <p:cNvPr id="147" name="Google Shape;147;p19"/>
          <p:cNvSpPr/>
          <p:nvPr/>
        </p:nvSpPr>
        <p:spPr>
          <a:xfrm>
            <a:off x="8094725" y="5227775"/>
            <a:ext cx="2253000" cy="5361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END</a:t>
            </a:r>
            <a:endParaRPr/>
          </a:p>
        </p:txBody>
      </p:sp>
      <p:cxnSp>
        <p:nvCxnSpPr>
          <p:cNvPr id="148" name="Google Shape;148;p19"/>
          <p:cNvCxnSpPr>
            <a:stCxn id="140" idx="4"/>
            <a:endCxn id="141" idx="0"/>
          </p:cNvCxnSpPr>
          <p:nvPr/>
        </p:nvCxnSpPr>
        <p:spPr>
          <a:xfrm>
            <a:off x="2358250" y="3022838"/>
            <a:ext cx="0" cy="4785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a:stCxn id="142" idx="2"/>
            <a:endCxn id="143" idx="0"/>
          </p:cNvCxnSpPr>
          <p:nvPr/>
        </p:nvCxnSpPr>
        <p:spPr>
          <a:xfrm>
            <a:off x="5636313" y="3791113"/>
            <a:ext cx="21600" cy="4056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9"/>
          <p:cNvCxnSpPr>
            <a:stCxn id="144" idx="3"/>
            <a:endCxn id="145" idx="1"/>
          </p:cNvCxnSpPr>
          <p:nvPr/>
        </p:nvCxnSpPr>
        <p:spPr>
          <a:xfrm flipH="1" rot="10800000">
            <a:off x="6897925" y="2772713"/>
            <a:ext cx="1101300" cy="27534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19"/>
          <p:cNvCxnSpPr>
            <a:stCxn id="145" idx="2"/>
            <a:endCxn id="146" idx="0"/>
          </p:cNvCxnSpPr>
          <p:nvPr/>
        </p:nvCxnSpPr>
        <p:spPr>
          <a:xfrm>
            <a:off x="9221225" y="3040724"/>
            <a:ext cx="0" cy="3582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19"/>
          <p:cNvSpPr/>
          <p:nvPr/>
        </p:nvSpPr>
        <p:spPr>
          <a:xfrm>
            <a:off x="1136200" y="4567000"/>
            <a:ext cx="2444100" cy="587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Print dataset</a:t>
            </a:r>
            <a:endParaRPr>
              <a:latin typeface="Times New Roman"/>
              <a:ea typeface="Times New Roman"/>
              <a:cs typeface="Times New Roman"/>
              <a:sym typeface="Times New Roman"/>
            </a:endParaRPr>
          </a:p>
        </p:txBody>
      </p:sp>
      <p:cxnSp>
        <p:nvCxnSpPr>
          <p:cNvPr id="153" name="Google Shape;153;p19"/>
          <p:cNvCxnSpPr>
            <a:stCxn id="141" idx="2"/>
            <a:endCxn id="152" idx="0"/>
          </p:cNvCxnSpPr>
          <p:nvPr/>
        </p:nvCxnSpPr>
        <p:spPr>
          <a:xfrm>
            <a:off x="2358250" y="4088625"/>
            <a:ext cx="0" cy="4785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a:stCxn id="143" idx="2"/>
            <a:endCxn id="144" idx="0"/>
          </p:cNvCxnSpPr>
          <p:nvPr/>
        </p:nvCxnSpPr>
        <p:spPr>
          <a:xfrm>
            <a:off x="5657863" y="4784025"/>
            <a:ext cx="18000" cy="4056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9"/>
          <p:cNvCxnSpPr>
            <a:stCxn id="152" idx="3"/>
            <a:endCxn id="156" idx="1"/>
          </p:cNvCxnSpPr>
          <p:nvPr/>
        </p:nvCxnSpPr>
        <p:spPr>
          <a:xfrm flipH="1" rot="10800000">
            <a:off x="3580300" y="2504500"/>
            <a:ext cx="834600" cy="23562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19"/>
          <p:cNvSpPr txBox="1"/>
          <p:nvPr/>
        </p:nvSpPr>
        <p:spPr>
          <a:xfrm>
            <a:off x="7807325" y="4319613"/>
            <a:ext cx="2827800" cy="400200"/>
          </a:xfrm>
          <a:prstGeom prst="rect">
            <a:avLst/>
          </a:prstGeom>
          <a:solidFill>
            <a:schemeClr val="accent5"/>
          </a:solidFill>
          <a:ln cap="flat" cmpd="sng" w="9525">
            <a:solidFill>
              <a:srgbClr val="21212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Times New Roman"/>
                <a:ea typeface="Times New Roman"/>
                <a:cs typeface="Times New Roman"/>
                <a:sym typeface="Times New Roman"/>
              </a:rPr>
              <a:t>    Differentiate on further features</a:t>
            </a:r>
            <a:endParaRPr>
              <a:latin typeface="Times New Roman"/>
              <a:ea typeface="Times New Roman"/>
              <a:cs typeface="Times New Roman"/>
              <a:sym typeface="Times New Roman"/>
            </a:endParaRPr>
          </a:p>
        </p:txBody>
      </p:sp>
      <p:cxnSp>
        <p:nvCxnSpPr>
          <p:cNvPr id="158" name="Google Shape;158;p19"/>
          <p:cNvCxnSpPr>
            <a:stCxn id="146" idx="2"/>
            <a:endCxn id="157" idx="0"/>
          </p:cNvCxnSpPr>
          <p:nvPr/>
        </p:nvCxnSpPr>
        <p:spPr>
          <a:xfrm>
            <a:off x="9221225" y="3811675"/>
            <a:ext cx="0" cy="5079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9"/>
          <p:cNvCxnSpPr>
            <a:stCxn id="157" idx="2"/>
            <a:endCxn id="147" idx="0"/>
          </p:cNvCxnSpPr>
          <p:nvPr/>
        </p:nvCxnSpPr>
        <p:spPr>
          <a:xfrm>
            <a:off x="9221225" y="4719813"/>
            <a:ext cx="0" cy="5079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p:nvPr/>
        </p:nvSpPr>
        <p:spPr>
          <a:xfrm>
            <a:off x="4414850" y="2210813"/>
            <a:ext cx="2444100" cy="587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Generate random centroids</a:t>
            </a:r>
            <a:endParaRPr>
              <a:latin typeface="Times New Roman"/>
              <a:ea typeface="Times New Roman"/>
              <a:cs typeface="Times New Roman"/>
              <a:sym typeface="Times New Roman"/>
            </a:endParaRPr>
          </a:p>
        </p:txBody>
      </p:sp>
      <p:cxnSp>
        <p:nvCxnSpPr>
          <p:cNvPr id="160" name="Google Shape;160;p19"/>
          <p:cNvCxnSpPr>
            <a:stCxn id="156" idx="2"/>
            <a:endCxn id="142" idx="0"/>
          </p:cNvCxnSpPr>
          <p:nvPr/>
        </p:nvCxnSpPr>
        <p:spPr>
          <a:xfrm flipH="1">
            <a:off x="5636300" y="2798213"/>
            <a:ext cx="600" cy="40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0"/>
          <p:cNvPicPr preferRelativeResize="0"/>
          <p:nvPr/>
        </p:nvPicPr>
        <p:blipFill>
          <a:blip r:embed="rId3">
            <a:alphaModFix/>
          </a:blip>
          <a:stretch>
            <a:fillRect/>
          </a:stretch>
        </p:blipFill>
        <p:spPr>
          <a:xfrm>
            <a:off x="1966075" y="334875"/>
            <a:ext cx="8564650" cy="652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762000" y="-11"/>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Arial"/>
                <a:ea typeface="Arial"/>
                <a:cs typeface="Arial"/>
                <a:sym typeface="Arial"/>
              </a:rPr>
              <a:t>Flow of work </a:t>
            </a:r>
            <a:endParaRPr sz="3600">
              <a:latin typeface="Arial"/>
              <a:ea typeface="Arial"/>
              <a:cs typeface="Arial"/>
              <a:sym typeface="Arial"/>
            </a:endParaRPr>
          </a:p>
        </p:txBody>
      </p:sp>
      <p:pic>
        <p:nvPicPr>
          <p:cNvPr id="173" name="Google Shape;173;p21"/>
          <p:cNvPicPr preferRelativeResize="0"/>
          <p:nvPr/>
        </p:nvPicPr>
        <p:blipFill>
          <a:blip r:embed="rId3">
            <a:alphaModFix/>
          </a:blip>
          <a:stretch>
            <a:fillRect/>
          </a:stretch>
        </p:blipFill>
        <p:spPr>
          <a:xfrm>
            <a:off x="1081350" y="1001050"/>
            <a:ext cx="10334099" cy="502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720275" y="260122"/>
            <a:ext cx="10972800" cy="866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Gantt Chart</a:t>
            </a:r>
            <a:endParaRPr/>
          </a:p>
        </p:txBody>
      </p:sp>
      <p:graphicFrame>
        <p:nvGraphicFramePr>
          <p:cNvPr id="180" name="Google Shape;180;p22"/>
          <p:cNvGraphicFramePr/>
          <p:nvPr/>
        </p:nvGraphicFramePr>
        <p:xfrm>
          <a:off x="869050" y="1587375"/>
          <a:ext cx="3000000" cy="3000000"/>
        </p:xfrm>
        <a:graphic>
          <a:graphicData uri="http://schemas.openxmlformats.org/drawingml/2006/table">
            <a:tbl>
              <a:tblPr>
                <a:noFill/>
                <a:tableStyleId>{D0CB71A0-1BBE-44EC-A428-9860BF00A506}</a:tableStyleId>
              </a:tblPr>
              <a:tblGrid>
                <a:gridCol w="1849575"/>
                <a:gridCol w="1849575"/>
                <a:gridCol w="1849575"/>
                <a:gridCol w="1849575"/>
                <a:gridCol w="1849575"/>
                <a:gridCol w="1849575"/>
              </a:tblGrid>
              <a:tr h="755625">
                <a:tc>
                  <a:txBody>
                    <a:bodyPr/>
                    <a:lstStyle/>
                    <a:p>
                      <a:pPr indent="0" lvl="0" marL="0" rtl="0" algn="l">
                        <a:spcBef>
                          <a:spcPts val="0"/>
                        </a:spcBef>
                        <a:spcAft>
                          <a:spcPts val="0"/>
                        </a:spcAft>
                        <a:buNone/>
                      </a:pPr>
                      <a:r>
                        <a:rPr lang="en-US"/>
                        <a:t>6 Sept 21</a:t>
                      </a:r>
                      <a:endParaRPr/>
                    </a:p>
                  </a:txBody>
                  <a:tcPr marT="91425" marB="91425" marR="91425" marL="91425">
                    <a:solidFill>
                      <a:schemeClr val="lt2"/>
                    </a:solidFill>
                  </a:tcPr>
                </a:tc>
                <a:tc>
                  <a:txBody>
                    <a:bodyPr/>
                    <a:lstStyle/>
                    <a:p>
                      <a:pPr indent="0" lvl="0" marL="0" rtl="0" algn="l">
                        <a:spcBef>
                          <a:spcPts val="0"/>
                        </a:spcBef>
                        <a:spcAft>
                          <a:spcPts val="0"/>
                        </a:spcAft>
                        <a:buNone/>
                      </a:pPr>
                      <a:r>
                        <a:rPr lang="en-US"/>
                        <a:t>20 Sept 21</a:t>
                      </a:r>
                      <a:endParaRPr/>
                    </a:p>
                  </a:txBody>
                  <a:tcPr marT="91425" marB="91425" marR="91425" marL="91425">
                    <a:solidFill>
                      <a:schemeClr val="lt2"/>
                    </a:solidFill>
                  </a:tcPr>
                </a:tc>
                <a:tc>
                  <a:txBody>
                    <a:bodyPr/>
                    <a:lstStyle/>
                    <a:p>
                      <a:pPr indent="0" lvl="0" marL="0" rtl="0" algn="l">
                        <a:spcBef>
                          <a:spcPts val="0"/>
                        </a:spcBef>
                        <a:spcAft>
                          <a:spcPts val="0"/>
                        </a:spcAft>
                        <a:buNone/>
                      </a:pPr>
                      <a:r>
                        <a:rPr lang="en-US"/>
                        <a:t>1 Nov 21</a:t>
                      </a:r>
                      <a:endParaRPr/>
                    </a:p>
                  </a:txBody>
                  <a:tcPr marT="91425" marB="91425" marR="91425" marL="91425">
                    <a:solidFill>
                      <a:schemeClr val="lt2"/>
                    </a:solidFill>
                  </a:tcPr>
                </a:tc>
                <a:tc>
                  <a:txBody>
                    <a:bodyPr/>
                    <a:lstStyle/>
                    <a:p>
                      <a:pPr indent="0" lvl="0" marL="0" rtl="0" algn="l">
                        <a:spcBef>
                          <a:spcPts val="0"/>
                        </a:spcBef>
                        <a:spcAft>
                          <a:spcPts val="0"/>
                        </a:spcAft>
                        <a:buNone/>
                      </a:pPr>
                      <a:r>
                        <a:rPr lang="en-US"/>
                        <a:t>20 Nov 21</a:t>
                      </a:r>
                      <a:endParaRPr/>
                    </a:p>
                  </a:txBody>
                  <a:tcPr marT="91425" marB="91425" marR="91425" marL="91425">
                    <a:solidFill>
                      <a:schemeClr val="lt2"/>
                    </a:solidFill>
                  </a:tcPr>
                </a:tc>
                <a:tc>
                  <a:txBody>
                    <a:bodyPr/>
                    <a:lstStyle/>
                    <a:p>
                      <a:pPr indent="0" lvl="0" marL="0" rtl="0" algn="l">
                        <a:spcBef>
                          <a:spcPts val="0"/>
                        </a:spcBef>
                        <a:spcAft>
                          <a:spcPts val="0"/>
                        </a:spcAft>
                        <a:buNone/>
                      </a:pPr>
                      <a:r>
                        <a:rPr lang="en-US"/>
                        <a:t>10 Dec 21</a:t>
                      </a:r>
                      <a:endParaRPr/>
                    </a:p>
                  </a:txBody>
                  <a:tcPr marT="91425" marB="91425" marR="91425" marL="91425">
                    <a:solidFill>
                      <a:schemeClr val="lt2"/>
                    </a:solidFill>
                  </a:tcPr>
                </a:tc>
                <a:tc>
                  <a:txBody>
                    <a:bodyPr/>
                    <a:lstStyle/>
                    <a:p>
                      <a:pPr indent="0" lvl="0" marL="0" rtl="0" algn="l">
                        <a:spcBef>
                          <a:spcPts val="0"/>
                        </a:spcBef>
                        <a:spcAft>
                          <a:spcPts val="0"/>
                        </a:spcAft>
                        <a:buNone/>
                      </a:pPr>
                      <a:r>
                        <a:rPr lang="en-US"/>
                        <a:t>30 Dec 21</a:t>
                      </a:r>
                      <a:endParaRPr/>
                    </a:p>
                  </a:txBody>
                  <a:tcPr marT="91425" marB="91425" marR="91425" marL="91425">
                    <a:solidFill>
                      <a:schemeClr val="lt2"/>
                    </a:solidFill>
                  </a:tcPr>
                </a:tc>
              </a:tr>
              <a:tr h="3389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81" name="Google Shape;181;p22"/>
          <p:cNvSpPr/>
          <p:nvPr/>
        </p:nvSpPr>
        <p:spPr>
          <a:xfrm>
            <a:off x="890300" y="2420475"/>
            <a:ext cx="10883400" cy="153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890300" y="2587400"/>
            <a:ext cx="236400" cy="2226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11624450" y="2587400"/>
            <a:ext cx="236400" cy="2226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8722050" y="2670850"/>
            <a:ext cx="2114400" cy="538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Timeline</a:t>
            </a:r>
            <a:endParaRPr b="1" sz="2300">
              <a:latin typeface="Calibri"/>
              <a:ea typeface="Calibri"/>
              <a:cs typeface="Calibri"/>
              <a:sym typeface="Calibri"/>
            </a:endParaRPr>
          </a:p>
        </p:txBody>
      </p:sp>
      <p:sp>
        <p:nvSpPr>
          <p:cNvPr id="185" name="Google Shape;185;p22"/>
          <p:cNvSpPr/>
          <p:nvPr/>
        </p:nvSpPr>
        <p:spPr>
          <a:xfrm>
            <a:off x="890300" y="3324675"/>
            <a:ext cx="1863900" cy="264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2754200" y="3713550"/>
            <a:ext cx="1543800" cy="264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4298050" y="4193475"/>
            <a:ext cx="1714500" cy="264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6012550" y="4706438"/>
            <a:ext cx="1714500" cy="264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7727050" y="5219400"/>
            <a:ext cx="1891800" cy="264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nvSpPr>
        <p:spPr>
          <a:xfrm>
            <a:off x="2754200" y="3205800"/>
            <a:ext cx="3077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Synopsis and Mentor approval</a:t>
            </a:r>
            <a:endParaRPr b="1" sz="1700">
              <a:latin typeface="Calibri"/>
              <a:ea typeface="Calibri"/>
              <a:cs typeface="Calibri"/>
              <a:sym typeface="Calibri"/>
            </a:endParaRPr>
          </a:p>
        </p:txBody>
      </p:sp>
      <p:sp>
        <p:nvSpPr>
          <p:cNvPr id="191" name="Google Shape;191;p22"/>
          <p:cNvSpPr txBox="1"/>
          <p:nvPr/>
        </p:nvSpPr>
        <p:spPr>
          <a:xfrm>
            <a:off x="4298050" y="3622500"/>
            <a:ext cx="395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Data creation and 50% code completion</a:t>
            </a:r>
            <a:endParaRPr b="1" sz="1700">
              <a:latin typeface="Calibri"/>
              <a:ea typeface="Calibri"/>
              <a:cs typeface="Calibri"/>
              <a:sym typeface="Calibri"/>
            </a:endParaRPr>
          </a:p>
        </p:txBody>
      </p:sp>
      <p:sp>
        <p:nvSpPr>
          <p:cNvPr id="192" name="Google Shape;192;p22"/>
          <p:cNvSpPr txBox="1"/>
          <p:nvPr/>
        </p:nvSpPr>
        <p:spPr>
          <a:xfrm>
            <a:off x="6012550" y="4108750"/>
            <a:ext cx="2364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Mid Term presentation</a:t>
            </a:r>
            <a:endParaRPr b="1" sz="1700">
              <a:latin typeface="Calibri"/>
              <a:ea typeface="Calibri"/>
              <a:cs typeface="Calibri"/>
              <a:sym typeface="Calibri"/>
            </a:endParaRPr>
          </a:p>
        </p:txBody>
      </p:sp>
      <p:sp>
        <p:nvSpPr>
          <p:cNvPr id="193" name="Google Shape;193;p22"/>
          <p:cNvSpPr txBox="1"/>
          <p:nvPr/>
        </p:nvSpPr>
        <p:spPr>
          <a:xfrm>
            <a:off x="7727050" y="4594988"/>
            <a:ext cx="3324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Working on remaining features</a:t>
            </a:r>
            <a:endParaRPr b="1" sz="1700">
              <a:latin typeface="Calibri"/>
              <a:ea typeface="Calibri"/>
              <a:cs typeface="Calibri"/>
              <a:sym typeface="Calibri"/>
            </a:endParaRPr>
          </a:p>
        </p:txBody>
      </p:sp>
      <p:sp>
        <p:nvSpPr>
          <p:cNvPr id="194" name="Google Shape;194;p22"/>
          <p:cNvSpPr txBox="1"/>
          <p:nvPr/>
        </p:nvSpPr>
        <p:spPr>
          <a:xfrm>
            <a:off x="9618850" y="5128350"/>
            <a:ext cx="2837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alibri"/>
                <a:ea typeface="Calibri"/>
                <a:cs typeface="Calibri"/>
                <a:sym typeface="Calibri"/>
              </a:rPr>
              <a:t>End term presentation</a:t>
            </a:r>
            <a:endParaRPr b="1" sz="17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Arial"/>
                <a:ea typeface="Arial"/>
                <a:cs typeface="Arial"/>
                <a:sym typeface="Arial"/>
              </a:rPr>
              <a:t>Future Work to be done</a:t>
            </a:r>
            <a:endParaRPr sz="3600">
              <a:latin typeface="Arial"/>
              <a:ea typeface="Arial"/>
              <a:cs typeface="Arial"/>
              <a:sym typeface="Arial"/>
            </a:endParaRPr>
          </a:p>
        </p:txBody>
      </p:sp>
      <p:sp>
        <p:nvSpPr>
          <p:cNvPr id="201" name="Google Shape;201;p23"/>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US"/>
              <a:t>1 . Completing the File Handling and Input.txt file extraction part and connecting it with the rest of the code .</a:t>
            </a:r>
            <a:endParaRPr/>
          </a:p>
          <a:p>
            <a:pPr indent="0" lvl="0" marL="0" rtl="0" algn="l">
              <a:spcBef>
                <a:spcPts val="640"/>
              </a:spcBef>
              <a:spcAft>
                <a:spcPts val="0"/>
              </a:spcAft>
              <a:buNone/>
            </a:pPr>
            <a:r>
              <a:rPr lang="en-US"/>
              <a:t>2 . Working on the remaining features .</a:t>
            </a:r>
            <a:endParaRPr/>
          </a:p>
          <a:p>
            <a:pPr indent="0" lvl="0" marL="0" rtl="0" algn="l">
              <a:spcBef>
                <a:spcPts val="64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24"/>
          <p:cNvGraphicFramePr/>
          <p:nvPr/>
        </p:nvGraphicFramePr>
        <p:xfrm>
          <a:off x="2077588" y="1563950"/>
          <a:ext cx="3000000" cy="3000000"/>
        </p:xfrm>
        <a:graphic>
          <a:graphicData uri="http://schemas.openxmlformats.org/drawingml/2006/table">
            <a:tbl>
              <a:tblPr>
                <a:noFill/>
                <a:tableStyleId>{11FD6F66-ACB8-4B36-BAC0-D56A463BDE80}</a:tableStyleId>
              </a:tblPr>
              <a:tblGrid>
                <a:gridCol w="3919575"/>
                <a:gridCol w="419000"/>
                <a:gridCol w="3346250"/>
              </a:tblGrid>
              <a:tr h="601425">
                <a:tc>
                  <a:txBody>
                    <a:bodyPr/>
                    <a:lstStyle/>
                    <a:p>
                      <a:pPr indent="0" lvl="0" marL="0" rtl="0" algn="ctr">
                        <a:spcBef>
                          <a:spcPts val="0"/>
                        </a:spcBef>
                        <a:spcAft>
                          <a:spcPts val="0"/>
                        </a:spcAft>
                        <a:buNone/>
                      </a:pPr>
                      <a:r>
                        <a:rPr b="1" lang="en-US" sz="1202">
                          <a:latin typeface="Times New Roman"/>
                          <a:ea typeface="Times New Roman"/>
                          <a:cs typeface="Times New Roman"/>
                          <a:sym typeface="Times New Roman"/>
                        </a:rPr>
                        <a:t>Name of Component </a:t>
                      </a:r>
                      <a:endParaRPr b="1" sz="1202">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b="1" sz="1202">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202">
                          <a:latin typeface="Times New Roman"/>
                          <a:ea typeface="Times New Roman"/>
                          <a:cs typeface="Times New Roman"/>
                          <a:sym typeface="Times New Roman"/>
                        </a:rPr>
                        <a:t>Specification</a:t>
                      </a:r>
                      <a:endParaRPr b="1" sz="1202">
                        <a:latin typeface="Times New Roman"/>
                        <a:ea typeface="Times New Roman"/>
                        <a:cs typeface="Times New Roman"/>
                        <a:sym typeface="Times New Roman"/>
                      </a:endParaRPr>
                    </a:p>
                  </a:txBody>
                  <a:tcPr marT="63500" marB="63500" marR="63500" marL="63500"/>
                </a:tc>
              </a:tr>
              <a:tr h="372100">
                <a:tc>
                  <a:txBody>
                    <a:bodyPr/>
                    <a:lstStyle/>
                    <a:p>
                      <a:pPr indent="0" lvl="0" marL="0" rtl="0" algn="ctr">
                        <a:spcBef>
                          <a:spcPts val="0"/>
                        </a:spcBef>
                        <a:spcAft>
                          <a:spcPts val="0"/>
                        </a:spcAft>
                        <a:buNone/>
                      </a:pPr>
                      <a:r>
                        <a:rPr lang="en-US" sz="1200">
                          <a:latin typeface="Times New Roman"/>
                          <a:ea typeface="Times New Roman"/>
                          <a:cs typeface="Times New Roman"/>
                          <a:sym typeface="Times New Roman"/>
                        </a:rPr>
                        <a:t>Operating System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latin typeface="Times New Roman"/>
                          <a:ea typeface="Times New Roman"/>
                          <a:cs typeface="Times New Roman"/>
                          <a:sym typeface="Times New Roman"/>
                        </a:rPr>
                        <a:t>Windows 10, Macintosh</a:t>
                      </a:r>
                      <a:endParaRPr sz="1200">
                        <a:latin typeface="Times New Roman"/>
                        <a:ea typeface="Times New Roman"/>
                        <a:cs typeface="Times New Roman"/>
                        <a:sym typeface="Times New Roman"/>
                      </a:endParaRPr>
                    </a:p>
                  </a:txBody>
                  <a:tcPr marT="63500" marB="63500" marR="63500" marL="63500"/>
                </a:tc>
              </a:tr>
              <a:tr h="372225">
                <a:tc>
                  <a:txBody>
                    <a:bodyPr/>
                    <a:lstStyle/>
                    <a:p>
                      <a:pPr indent="0" lvl="0" marL="0" rtl="0" algn="ctr">
                        <a:spcBef>
                          <a:spcPts val="0"/>
                        </a:spcBef>
                        <a:spcAft>
                          <a:spcPts val="0"/>
                        </a:spcAft>
                        <a:buNone/>
                      </a:pPr>
                      <a:r>
                        <a:rPr lang="en-US" sz="1200">
                          <a:latin typeface="Times New Roman"/>
                          <a:ea typeface="Times New Roman"/>
                          <a:cs typeface="Times New Roman"/>
                          <a:sym typeface="Times New Roman"/>
                        </a:rPr>
                        <a:t>Front end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latin typeface="Times New Roman"/>
                          <a:ea typeface="Times New Roman"/>
                          <a:cs typeface="Times New Roman"/>
                          <a:sym typeface="Times New Roman"/>
                        </a:rPr>
                        <a:t>C , C++ Programming Language</a:t>
                      </a:r>
                      <a:endParaRPr sz="1200">
                        <a:latin typeface="Times New Roman"/>
                        <a:ea typeface="Times New Roman"/>
                        <a:cs typeface="Times New Roman"/>
                        <a:sym typeface="Times New Roman"/>
                      </a:endParaRPr>
                    </a:p>
                  </a:txBody>
                  <a:tcPr marT="63500" marB="63500" marR="63500" marL="63500"/>
                </a:tc>
              </a:tr>
              <a:tr h="157650">
                <a:tc>
                  <a:txBody>
                    <a:bodyPr/>
                    <a:lstStyle/>
                    <a:p>
                      <a:pPr indent="0" lvl="0" marL="0" rtl="0" algn="ctr">
                        <a:spcBef>
                          <a:spcPts val="0"/>
                        </a:spcBef>
                        <a:spcAft>
                          <a:spcPts val="0"/>
                        </a:spcAft>
                        <a:buNone/>
                      </a:pPr>
                      <a:r>
                        <a:rPr lang="en-US" sz="1202">
                          <a:latin typeface="Times New Roman"/>
                          <a:ea typeface="Times New Roman"/>
                          <a:cs typeface="Times New Roman"/>
                          <a:sym typeface="Times New Roman"/>
                        </a:rPr>
                        <a:t>IDE Required </a:t>
                      </a:r>
                      <a:endParaRPr sz="1202">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sz="1202">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2">
                          <a:latin typeface="Times New Roman"/>
                          <a:ea typeface="Times New Roman"/>
                          <a:cs typeface="Times New Roman"/>
                          <a:sym typeface="Times New Roman"/>
                        </a:rPr>
                        <a:t>Visual Studio Code/XCode</a:t>
                      </a:r>
                      <a:endParaRPr sz="1202">
                        <a:latin typeface="Times New Roman"/>
                        <a:ea typeface="Times New Roman"/>
                        <a:cs typeface="Times New Roman"/>
                        <a:sym typeface="Times New Roman"/>
                      </a:endParaRPr>
                    </a:p>
                  </a:txBody>
                  <a:tcPr marT="63500" marB="63500" marR="63500" marL="63500"/>
                </a:tc>
              </a:tr>
              <a:tr h="519300">
                <a:tc gridSpan="3">
                  <a:txBody>
                    <a:bodyPr/>
                    <a:lstStyle/>
                    <a:p>
                      <a:pPr indent="0" lvl="0" marL="0" rtl="0" algn="ctr">
                        <a:spcBef>
                          <a:spcPts val="0"/>
                        </a:spcBef>
                        <a:spcAft>
                          <a:spcPts val="0"/>
                        </a:spcAft>
                        <a:buNone/>
                      </a:pPr>
                      <a:r>
                        <a:rPr lang="en-US" sz="2400">
                          <a:latin typeface="Times New Roman"/>
                          <a:ea typeface="Times New Roman"/>
                          <a:cs typeface="Times New Roman"/>
                          <a:sym typeface="Times New Roman"/>
                        </a:rPr>
                        <a:t>HARDWARE REQUIREMENTS </a:t>
                      </a:r>
                      <a:endParaRPr sz="2400">
                        <a:latin typeface="Times New Roman"/>
                        <a:ea typeface="Times New Roman"/>
                        <a:cs typeface="Times New Roman"/>
                        <a:sym typeface="Times New Roman"/>
                      </a:endParaRPr>
                    </a:p>
                  </a:txBody>
                  <a:tcPr marT="63500" marB="63500" marR="63500" marL="63500"/>
                </a:tc>
                <a:tc hMerge="1"/>
                <a:tc hMerge="1"/>
              </a:tr>
              <a:tr h="467500">
                <a:tc>
                  <a:txBody>
                    <a:bodyPr/>
                    <a:lstStyle/>
                    <a:p>
                      <a:pPr indent="0" lvl="0" marL="0" rtl="0" algn="ctr">
                        <a:spcBef>
                          <a:spcPts val="0"/>
                        </a:spcBef>
                        <a:spcAft>
                          <a:spcPts val="0"/>
                        </a:spcAft>
                        <a:buNone/>
                      </a:pPr>
                      <a:r>
                        <a:rPr b="1" lang="en-US" sz="1202">
                          <a:latin typeface="Times New Roman"/>
                          <a:ea typeface="Times New Roman"/>
                          <a:cs typeface="Times New Roman"/>
                          <a:sym typeface="Times New Roman"/>
                        </a:rPr>
                        <a:t>Name of Component </a:t>
                      </a:r>
                      <a:endParaRPr b="1" sz="1202">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b="1" sz="1202">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US" sz="1202">
                          <a:latin typeface="Times New Roman"/>
                          <a:ea typeface="Times New Roman"/>
                          <a:cs typeface="Times New Roman"/>
                          <a:sym typeface="Times New Roman"/>
                        </a:rPr>
                        <a:t>Specification</a:t>
                      </a:r>
                      <a:endParaRPr b="1" sz="1202">
                        <a:latin typeface="Times New Roman"/>
                        <a:ea typeface="Times New Roman"/>
                        <a:cs typeface="Times New Roman"/>
                        <a:sym typeface="Times New Roman"/>
                      </a:endParaRPr>
                    </a:p>
                  </a:txBody>
                  <a:tcPr marT="63500" marB="63500" marR="63500" marL="63500"/>
                </a:tc>
              </a:tr>
              <a:tr h="459625">
                <a:tc>
                  <a:txBody>
                    <a:bodyPr/>
                    <a:lstStyle/>
                    <a:p>
                      <a:pPr indent="0" lvl="0" marL="0" rtl="0" algn="ctr">
                        <a:spcBef>
                          <a:spcPts val="0"/>
                        </a:spcBef>
                        <a:spcAft>
                          <a:spcPts val="0"/>
                        </a:spcAft>
                        <a:buNone/>
                      </a:pPr>
                      <a:r>
                        <a:rPr lang="en-US" sz="1202">
                          <a:latin typeface="Times New Roman"/>
                          <a:ea typeface="Times New Roman"/>
                          <a:cs typeface="Times New Roman"/>
                          <a:sym typeface="Times New Roman"/>
                        </a:rPr>
                        <a:t>Processor </a:t>
                      </a:r>
                      <a:endParaRPr sz="1202">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sz="1202">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2">
                          <a:latin typeface="Times New Roman"/>
                          <a:ea typeface="Times New Roman"/>
                          <a:cs typeface="Times New Roman"/>
                          <a:sym typeface="Times New Roman"/>
                        </a:rPr>
                        <a:t>Intel(R) Core(TM)i5-3210M CPY @ 2.50GHz 2.50</a:t>
                      </a:r>
                      <a:endParaRPr sz="1202">
                        <a:latin typeface="Times New Roman"/>
                        <a:ea typeface="Times New Roman"/>
                        <a:cs typeface="Times New Roman"/>
                        <a:sym typeface="Times New Roman"/>
                      </a:endParaRPr>
                    </a:p>
                  </a:txBody>
                  <a:tcPr marT="63500" marB="63500" marR="63500" marL="63500"/>
                </a:tc>
              </a:tr>
              <a:tr h="375100">
                <a:tc>
                  <a:txBody>
                    <a:bodyPr/>
                    <a:lstStyle/>
                    <a:p>
                      <a:pPr indent="0" lvl="0" marL="0" rtl="0" algn="ctr">
                        <a:spcBef>
                          <a:spcPts val="0"/>
                        </a:spcBef>
                        <a:spcAft>
                          <a:spcPts val="0"/>
                        </a:spcAft>
                        <a:buNone/>
                      </a:pPr>
                      <a:r>
                        <a:rPr lang="en-US" sz="1200">
                          <a:latin typeface="Times New Roman"/>
                          <a:ea typeface="Times New Roman"/>
                          <a:cs typeface="Times New Roman"/>
                          <a:sym typeface="Times New Roman"/>
                        </a:rPr>
                        <a:t>RAM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latin typeface="Times New Roman"/>
                          <a:ea typeface="Times New Roman"/>
                          <a:cs typeface="Times New Roman"/>
                          <a:sym typeface="Times New Roman"/>
                        </a:rPr>
                        <a:t>4GB</a:t>
                      </a:r>
                      <a:endParaRPr sz="1200">
                        <a:latin typeface="Times New Roman"/>
                        <a:ea typeface="Times New Roman"/>
                        <a:cs typeface="Times New Roman"/>
                        <a:sym typeface="Times New Roman"/>
                      </a:endParaRPr>
                    </a:p>
                  </a:txBody>
                  <a:tcPr marT="63500" marB="63500" marR="63500" marL="63500"/>
                </a:tc>
              </a:tr>
              <a:tr h="372225">
                <a:tc>
                  <a:txBody>
                    <a:bodyPr/>
                    <a:lstStyle/>
                    <a:p>
                      <a:pPr indent="0" lvl="0" marL="0" rtl="0" algn="ctr">
                        <a:spcBef>
                          <a:spcPts val="0"/>
                        </a:spcBef>
                        <a:spcAft>
                          <a:spcPts val="0"/>
                        </a:spcAft>
                        <a:buNone/>
                      </a:pPr>
                      <a:r>
                        <a:rPr lang="en-US" sz="1200">
                          <a:latin typeface="Times New Roman"/>
                          <a:ea typeface="Times New Roman"/>
                          <a:cs typeface="Times New Roman"/>
                          <a:sym typeface="Times New Roman"/>
                        </a:rPr>
                        <a:t>Hard Disk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0">
                          <a:latin typeface="Times New Roman"/>
                          <a:ea typeface="Times New Roman"/>
                          <a:cs typeface="Times New Roman"/>
                          <a:sym typeface="Times New Roman"/>
                        </a:rPr>
                        <a:t>500GB HDD or 250GB SSD</a:t>
                      </a:r>
                      <a:endParaRPr sz="1200">
                        <a:latin typeface="Times New Roman"/>
                        <a:ea typeface="Times New Roman"/>
                        <a:cs typeface="Times New Roman"/>
                        <a:sym typeface="Times New Roman"/>
                      </a:endParaRPr>
                    </a:p>
                  </a:txBody>
                  <a:tcPr marT="63500" marB="63500" marR="63500" marL="63500"/>
                </a:tc>
              </a:tr>
              <a:tr h="372225">
                <a:tc>
                  <a:txBody>
                    <a:bodyPr/>
                    <a:lstStyle/>
                    <a:p>
                      <a:pPr indent="0" lvl="0" marL="0" rtl="0" algn="ctr">
                        <a:spcBef>
                          <a:spcPts val="0"/>
                        </a:spcBef>
                        <a:spcAft>
                          <a:spcPts val="0"/>
                        </a:spcAft>
                        <a:buNone/>
                      </a:pPr>
                      <a:r>
                        <a:rPr lang="en-US" sz="1202">
                          <a:latin typeface="Times New Roman"/>
                          <a:ea typeface="Times New Roman"/>
                          <a:cs typeface="Times New Roman"/>
                          <a:sym typeface="Times New Roman"/>
                        </a:rPr>
                        <a:t>Mouse </a:t>
                      </a:r>
                      <a:endParaRPr sz="1202">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sz="1202">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2">
                          <a:latin typeface="Times New Roman"/>
                          <a:ea typeface="Times New Roman"/>
                          <a:cs typeface="Times New Roman"/>
                          <a:sym typeface="Times New Roman"/>
                        </a:rPr>
                        <a:t>2 or 3 Button mouse</a:t>
                      </a:r>
                      <a:endParaRPr sz="1202">
                        <a:latin typeface="Times New Roman"/>
                        <a:ea typeface="Times New Roman"/>
                        <a:cs typeface="Times New Roman"/>
                        <a:sym typeface="Times New Roman"/>
                      </a:endParaRPr>
                    </a:p>
                  </a:txBody>
                  <a:tcPr marT="63500" marB="63500" marR="63500" marL="63500"/>
                </a:tc>
              </a:tr>
              <a:tr h="372200">
                <a:tc>
                  <a:txBody>
                    <a:bodyPr/>
                    <a:lstStyle/>
                    <a:p>
                      <a:pPr indent="0" lvl="0" marL="0" rtl="0" algn="ctr">
                        <a:spcBef>
                          <a:spcPts val="0"/>
                        </a:spcBef>
                        <a:spcAft>
                          <a:spcPts val="0"/>
                        </a:spcAft>
                        <a:buNone/>
                      </a:pPr>
                      <a:r>
                        <a:rPr lang="en-US" sz="1202">
                          <a:latin typeface="Times New Roman"/>
                          <a:ea typeface="Times New Roman"/>
                          <a:cs typeface="Times New Roman"/>
                          <a:sym typeface="Times New Roman"/>
                        </a:rPr>
                        <a:t>Keyboard </a:t>
                      </a:r>
                      <a:endParaRPr sz="1202">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t/>
                      </a:r>
                      <a:endParaRPr sz="1202">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US" sz="1202">
                          <a:latin typeface="Times New Roman"/>
                          <a:ea typeface="Times New Roman"/>
                          <a:cs typeface="Times New Roman"/>
                          <a:sym typeface="Times New Roman"/>
                        </a:rPr>
                        <a:t>101 Key Keyboard</a:t>
                      </a:r>
                      <a:endParaRPr sz="1202">
                        <a:latin typeface="Times New Roman"/>
                        <a:ea typeface="Times New Roman"/>
                        <a:cs typeface="Times New Roman"/>
                        <a:sym typeface="Times New Roman"/>
                      </a:endParaRPr>
                    </a:p>
                  </a:txBody>
                  <a:tcPr marT="63500" marB="63500" marR="63500" marL="63500"/>
                </a:tc>
              </a:tr>
            </a:tbl>
          </a:graphicData>
        </a:graphic>
      </p:graphicFrame>
      <p:sp>
        <p:nvSpPr>
          <p:cNvPr id="208" name="Google Shape;208;p24"/>
          <p:cNvSpPr txBox="1"/>
          <p:nvPr/>
        </p:nvSpPr>
        <p:spPr>
          <a:xfrm>
            <a:off x="2077588" y="416200"/>
            <a:ext cx="7684800" cy="7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p:txBody>
      </p:sp>
      <p:sp>
        <p:nvSpPr>
          <p:cNvPr id="209" name="Google Shape;209;p24"/>
          <p:cNvSpPr/>
          <p:nvPr/>
        </p:nvSpPr>
        <p:spPr>
          <a:xfrm>
            <a:off x="2077625" y="1029350"/>
            <a:ext cx="7684800" cy="53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a:t>
            </a:r>
            <a:r>
              <a:rPr lang="en-US" sz="2500">
                <a:solidFill>
                  <a:schemeClr val="dk1"/>
                </a:solidFill>
                <a:latin typeface="Times New Roman"/>
                <a:ea typeface="Times New Roman"/>
                <a:cs typeface="Times New Roman"/>
                <a:sym typeface="Times New Roman"/>
              </a:rPr>
              <a:t>SOFTWARE REQUIREMENTS</a:t>
            </a:r>
            <a:endParaRPr sz="1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0" lvl="0" marL="0" rtl="0" algn="ctr">
              <a:spcBef>
                <a:spcPts val="480"/>
              </a:spcBef>
              <a:spcAft>
                <a:spcPts val="0"/>
              </a:spcAft>
              <a:buClr>
                <a:schemeClr val="dk1"/>
              </a:buClr>
              <a:buSzPts val="2400"/>
              <a:buFont typeface="Arial"/>
              <a:buNone/>
            </a:pPr>
            <a:r>
              <a:rPr b="1" lang="en-US" sz="3600">
                <a:latin typeface="Arial"/>
                <a:ea typeface="Arial"/>
                <a:cs typeface="Arial"/>
                <a:sym typeface="Arial"/>
              </a:rPr>
              <a:t>References</a:t>
            </a:r>
            <a:endParaRPr sz="3600">
              <a:latin typeface="Arial"/>
              <a:ea typeface="Arial"/>
              <a:cs typeface="Arial"/>
              <a:sym typeface="Arial"/>
            </a:endParaRPr>
          </a:p>
        </p:txBody>
      </p:sp>
      <p:sp>
        <p:nvSpPr>
          <p:cNvPr id="216" name="Google Shape;216;p25"/>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[1]</a:t>
            </a:r>
            <a:r>
              <a:rPr lang="en-US" sz="1358">
                <a:latin typeface="Times New Roman"/>
                <a:ea typeface="Times New Roman"/>
                <a:cs typeface="Times New Roman"/>
                <a:sym typeface="Times New Roman"/>
              </a:rPr>
              <a:t>A Clustering Method Based on K-Means Algorithm Youguo Li, Haiyan Wu Department of Computer Science Xinyang Agriculture College Xinyang, Henan 464000,</a:t>
            </a:r>
            <a:r>
              <a:rPr lang="en-US" sz="1358">
                <a:highlight>
                  <a:schemeClr val="lt1"/>
                </a:highlight>
                <a:latin typeface="Times New Roman"/>
                <a:ea typeface="Times New Roman"/>
                <a:cs typeface="Times New Roman"/>
                <a:sym typeface="Times New Roman"/>
              </a:rPr>
              <a:t>China December 2012</a:t>
            </a:r>
            <a:endParaRPr sz="1358">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https://www.researchgate.net/publication/271616608_A_Clustering_Method_Based_on_K-Means_Algorithm/link/57da70fc08aeea1959316130/downloa</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ct val="1100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[2]Dynamic Incremental K-means Clustering Bryant Aaron, Dan E. Tamir Department of Computer Science, Texas State University, San Marcos, Texas, USA, Naphtali D. Rishe, and Abraham Kandel School of Computing and Information Sciences Florida International University Miami,Florida,USA 2014 International Conference</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http://cake.fiu.edu/Publications/Aaron+al-14-DK.Dynamic_Incremental_K-means_Clustering_IEEE-downloaded.pdf</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1100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ct val="1100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[3] A Density-Based Algorithm for Discovering Clusters in Large Spatial Databases with Noise Martin Ester, Hans-Peter Kriegel, Jiirg Sander, Xiaowei Xu Institute for Computer Science, University of Munich Oettingenstr. 67, D-80538 Miinchen, German© 1996</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https://www.aaai.org/Papers/KDD/1996/KDD96-037.pdf</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[4] International Journal of Enterprise Computing and Business Systems Analysis and Study of Incremental DBSCAN Clustering Algorithm SANJAY CHAKRABORTY Prof. N.K.NAGWANI National Institute of Technology National Institute of Technology (NIT) Raipur, CG, India.Vol. 1 Issue 2 July 2011</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https://arxiv.org/ftp/arxiv/papers/1406/1406.4754.pdf</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ct val="78571"/>
              <a:buFont typeface="Arial"/>
              <a:buNone/>
            </a:pPr>
            <a:r>
              <a:t/>
            </a:r>
            <a:endParaRPr sz="1400">
              <a:latin typeface="Times New Roman"/>
              <a:ea typeface="Times New Roman"/>
              <a:cs typeface="Times New Roman"/>
              <a:sym typeface="Times New Roman"/>
            </a:endParaRPr>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8"/>
          <p:cNvSpPr txBox="1"/>
          <p:nvPr>
            <p:ph type="title"/>
          </p:nvPr>
        </p:nvSpPr>
        <p:spPr>
          <a:xfrm flipH="1">
            <a:off x="0" y="200025"/>
            <a:ext cx="12192000" cy="1181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en-US" u="sng">
                <a:solidFill>
                  <a:schemeClr val="dk1"/>
                </a:solidFill>
              </a:rPr>
            </a:br>
            <a:r>
              <a:rPr b="1" lang="en-US" sz="4000" u="sng">
                <a:solidFill>
                  <a:schemeClr val="dk1"/>
                </a:solidFill>
                <a:latin typeface="Times New Roman"/>
                <a:ea typeface="Times New Roman"/>
                <a:cs typeface="Times New Roman"/>
                <a:sym typeface="Times New Roman"/>
              </a:rPr>
              <a:t>MINOR-1</a:t>
            </a:r>
            <a:r>
              <a:rPr b="1" lang="en-US" sz="4000">
                <a:solidFill>
                  <a:schemeClr val="dk1"/>
                </a:solidFill>
                <a:latin typeface="Times New Roman"/>
                <a:ea typeface="Times New Roman"/>
                <a:cs typeface="Times New Roman"/>
                <a:sym typeface="Times New Roman"/>
              </a:rPr>
              <a:t> </a:t>
            </a:r>
            <a:br>
              <a:rPr b="1" lang="en-US">
                <a:solidFill>
                  <a:schemeClr val="dk1"/>
                </a:solidFill>
              </a:rPr>
            </a:br>
            <a:br>
              <a:rPr b="1" lang="en-US">
                <a:solidFill>
                  <a:schemeClr val="dk1"/>
                </a:solidFill>
              </a:rPr>
            </a:br>
            <a:endParaRPr b="1">
              <a:solidFill>
                <a:schemeClr val="dk1"/>
              </a:solidFill>
            </a:endParaRPr>
          </a:p>
        </p:txBody>
      </p:sp>
      <p:sp>
        <p:nvSpPr>
          <p:cNvPr id="49" name="Google Shape;49;p8"/>
          <p:cNvSpPr/>
          <p:nvPr/>
        </p:nvSpPr>
        <p:spPr>
          <a:xfrm>
            <a:off x="3000375" y="5945118"/>
            <a:ext cx="609600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sng" cap="none" strike="noStrike">
                <a:solidFill>
                  <a:schemeClr val="dk1"/>
                </a:solidFill>
              </a:rPr>
              <a:t>Under the guidance of</a:t>
            </a:r>
            <a:endParaRPr i="0" sz="1800" u="sng" cap="none" strike="noStrike">
              <a:solidFill>
                <a:schemeClr val="dk1"/>
              </a:solidFill>
            </a:endParaRPr>
          </a:p>
          <a:p>
            <a:pPr indent="0" lvl="0" marL="0" marR="0" rtl="0" algn="ctr">
              <a:spcBef>
                <a:spcPts val="0"/>
              </a:spcBef>
              <a:spcAft>
                <a:spcPts val="0"/>
              </a:spcAft>
              <a:buNone/>
            </a:pPr>
            <a:r>
              <a:rPr b="1" lang="en-US" sz="1800" u="sng">
                <a:solidFill>
                  <a:schemeClr val="dk1"/>
                </a:solidFill>
              </a:rPr>
              <a:t>Dr.Sujoy Chatterjee</a:t>
            </a:r>
            <a:endParaRPr b="0" i="0" sz="2000" u="sng" cap="none" strike="noStrike">
              <a:solidFill>
                <a:schemeClr val="dk1"/>
              </a:solidFill>
              <a:latin typeface="Calibri"/>
              <a:ea typeface="Calibri"/>
              <a:cs typeface="Calibri"/>
              <a:sym typeface="Calibri"/>
            </a:endParaRPr>
          </a:p>
        </p:txBody>
      </p:sp>
      <p:sp>
        <p:nvSpPr>
          <p:cNvPr id="50" name="Google Shape;50;p8"/>
          <p:cNvSpPr txBox="1"/>
          <p:nvPr/>
        </p:nvSpPr>
        <p:spPr>
          <a:xfrm>
            <a:off x="1803375" y="5061150"/>
            <a:ext cx="11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1" name="Google Shape;51;p8"/>
          <p:cNvSpPr txBox="1"/>
          <p:nvPr/>
        </p:nvSpPr>
        <p:spPr>
          <a:xfrm>
            <a:off x="1803375" y="5461350"/>
            <a:ext cx="16458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2" name="Google Shape;52;p8"/>
          <p:cNvSpPr txBox="1"/>
          <p:nvPr/>
        </p:nvSpPr>
        <p:spPr>
          <a:xfrm>
            <a:off x="1432500" y="1445100"/>
            <a:ext cx="9327000" cy="1485300"/>
          </a:xfrm>
          <a:prstGeom prst="rect">
            <a:avLst/>
          </a:prstGeom>
          <a:noFill/>
          <a:ln>
            <a:noFill/>
          </a:ln>
        </p:spPr>
        <p:txBody>
          <a:bodyPr anchorCtr="0" anchor="t" bIns="91425" lIns="91425" spcFirstLastPara="1" rIns="91425" wrap="square" tIns="91425">
            <a:spAutoFit/>
          </a:bodyPr>
          <a:lstStyle/>
          <a:p>
            <a:pPr indent="0" lvl="0" marL="0" rtl="0" algn="ctr">
              <a:spcBef>
                <a:spcPts val="1500"/>
              </a:spcBef>
              <a:spcAft>
                <a:spcPts val="0"/>
              </a:spcAft>
              <a:buNone/>
            </a:pPr>
            <a:r>
              <a:rPr b="1" lang="en-US" sz="3600" u="sng">
                <a:solidFill>
                  <a:schemeClr val="dk1"/>
                </a:solidFill>
              </a:rPr>
              <a:t>Student Segmentation using </a:t>
            </a:r>
            <a:endParaRPr b="1" sz="3600" u="sng">
              <a:solidFill>
                <a:schemeClr val="dk1"/>
              </a:solidFill>
            </a:endParaRPr>
          </a:p>
          <a:p>
            <a:pPr indent="0" lvl="0" marL="0" rtl="0" algn="ctr">
              <a:spcBef>
                <a:spcPts val="1500"/>
              </a:spcBef>
              <a:spcAft>
                <a:spcPts val="1500"/>
              </a:spcAft>
              <a:buClr>
                <a:schemeClr val="dk1"/>
              </a:buClr>
              <a:buSzPts val="1100"/>
              <a:buFont typeface="Arial"/>
              <a:buNone/>
            </a:pPr>
            <a:r>
              <a:rPr b="1" lang="en-US" sz="3600" u="sng">
                <a:solidFill>
                  <a:schemeClr val="dk1"/>
                </a:solidFill>
              </a:rPr>
              <a:t>Clustering Algorithm</a:t>
            </a:r>
            <a:endParaRPr sz="3600"/>
          </a:p>
        </p:txBody>
      </p:sp>
      <p:graphicFrame>
        <p:nvGraphicFramePr>
          <p:cNvPr id="53" name="Google Shape;53;p8"/>
          <p:cNvGraphicFramePr/>
          <p:nvPr/>
        </p:nvGraphicFramePr>
        <p:xfrm>
          <a:off x="653725" y="3645338"/>
          <a:ext cx="3000000" cy="3000000"/>
        </p:xfrm>
        <a:graphic>
          <a:graphicData uri="http://schemas.openxmlformats.org/drawingml/2006/table">
            <a:tbl>
              <a:tblPr>
                <a:noFill/>
                <a:tableStyleId>{D0CB71A0-1BBE-44EC-A428-9860BF00A506}</a:tableStyleId>
              </a:tblPr>
              <a:tblGrid>
                <a:gridCol w="2697325"/>
                <a:gridCol w="2697325"/>
                <a:gridCol w="2697325"/>
                <a:gridCol w="2697325"/>
              </a:tblGrid>
              <a:tr h="396200">
                <a:tc>
                  <a:txBody>
                    <a:bodyPr/>
                    <a:lstStyle/>
                    <a:p>
                      <a:pPr indent="0" lvl="0" marL="0" rtl="0" algn="ctr">
                        <a:spcBef>
                          <a:spcPts val="0"/>
                        </a:spcBef>
                        <a:spcAft>
                          <a:spcPts val="0"/>
                        </a:spcAft>
                        <a:buNone/>
                      </a:pPr>
                      <a:r>
                        <a:rPr b="1" lang="en-US"/>
                        <a:t>MEMBER’S NAME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US"/>
                        <a:t>ROLL NUMBER</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US"/>
                        <a:t>SAP ID</a:t>
                      </a:r>
                      <a:endParaRPr b="1"/>
                    </a:p>
                  </a:txBody>
                  <a:tcPr marT="91425" marB="91425" marR="91425" marL="91425">
                    <a:lnL cap="flat" cmpd="sng" w="9525">
                      <a:solidFill>
                        <a:schemeClr val="dk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US"/>
                        <a:t>BRANCH</a:t>
                      </a:r>
                      <a:endParaRPr b="1"/>
                    </a:p>
                  </a:txBody>
                  <a:tcPr marT="91425" marB="91425" marR="91425" marL="91425">
                    <a:lnL cap="flat" cmpd="sng" w="9525">
                      <a:solidFill>
                        <a:srgbClr val="212121"/>
                      </a:solidFill>
                      <a:prstDash val="solid"/>
                      <a:round/>
                      <a:headEnd len="sm" w="sm" type="none"/>
                      <a:tailEnd len="sm" w="sm" type="none"/>
                    </a:lnL>
                    <a:lnR cap="flat" cmpd="sng" w="9525">
                      <a:solidFill>
                        <a:srgbClr val="21212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rgbClr val="212121"/>
                      </a:solidFill>
                      <a:prstDash val="solid"/>
                      <a:round/>
                      <a:headEnd len="sm" w="sm" type="none"/>
                      <a:tailEnd len="sm" w="sm" type="none"/>
                    </a:lnB>
                    <a:solidFill>
                      <a:schemeClr val="accent5"/>
                    </a:solidFill>
                  </a:tcPr>
                </a:tc>
              </a:tr>
              <a:tr h="396200">
                <a:tc>
                  <a:txBody>
                    <a:bodyPr/>
                    <a:lstStyle/>
                    <a:p>
                      <a:pPr indent="0" lvl="0" marL="0" rtl="0" algn="ctr">
                        <a:spcBef>
                          <a:spcPts val="0"/>
                        </a:spcBef>
                        <a:spcAft>
                          <a:spcPts val="0"/>
                        </a:spcAft>
                        <a:buNone/>
                      </a:pPr>
                      <a:r>
                        <a:rPr b="1" lang="en-US">
                          <a:solidFill>
                            <a:srgbClr val="FF0000"/>
                          </a:solidFill>
                        </a:rPr>
                        <a:t>Rohan Nyati</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0000"/>
                          </a:solidFill>
                        </a:rPr>
                        <a:t>R177219148</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0000"/>
                          </a:solidFill>
                        </a:rPr>
                        <a:t>500075940</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0000"/>
                          </a:solidFill>
                        </a:rPr>
                        <a:t>BTech CSE -AIML</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21212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US">
                          <a:solidFill>
                            <a:srgbClr val="FF0000"/>
                          </a:solidFill>
                        </a:rPr>
                        <a:t>Rajneesh</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0000"/>
                          </a:solidFill>
                        </a:rPr>
                        <a:t>R177219143</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0000"/>
                          </a:solidFill>
                        </a:rPr>
                        <a:t>500076347</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a:solidFill>
                            <a:srgbClr val="FF0000"/>
                          </a:solidFill>
                        </a:rPr>
                        <a:t>BTech CSE -AIML</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US">
                          <a:solidFill>
                            <a:srgbClr val="FF0000"/>
                          </a:solidFill>
                        </a:rPr>
                        <a:t>Shantanu Jaswal</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0000"/>
                          </a:solidFill>
                        </a:rPr>
                        <a:t>R177219170</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solidFill>
                            <a:srgbClr val="FF0000"/>
                          </a:solidFill>
                        </a:rPr>
                        <a:t>500075224</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a:solidFill>
                            <a:srgbClr val="FF0000"/>
                          </a:solidFill>
                        </a:rPr>
                        <a:t>BTech CSE -AIML</a:t>
                      </a:r>
                      <a:endParaRPr b="1">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9"/>
          <p:cNvSpPr txBox="1"/>
          <p:nvPr>
            <p:ph type="title"/>
          </p:nvPr>
        </p:nvSpPr>
        <p:spPr>
          <a:xfrm>
            <a:off x="112225" y="361677"/>
            <a:ext cx="12192000" cy="90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4340">
                <a:solidFill>
                  <a:schemeClr val="dk1"/>
                </a:solidFill>
              </a:rPr>
              <a:t>Abstract</a:t>
            </a:r>
            <a:endParaRPr b="1" sz="4340">
              <a:solidFill>
                <a:schemeClr val="dk1"/>
              </a:solidFill>
            </a:endParaRPr>
          </a:p>
        </p:txBody>
      </p:sp>
      <p:sp>
        <p:nvSpPr>
          <p:cNvPr id="60" name="Google Shape;60;p9"/>
          <p:cNvSpPr txBox="1"/>
          <p:nvPr/>
        </p:nvSpPr>
        <p:spPr>
          <a:xfrm>
            <a:off x="112225" y="1406425"/>
            <a:ext cx="11920500" cy="334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000">
                <a:latin typeface="Times New Roman"/>
                <a:ea typeface="Times New Roman"/>
                <a:cs typeface="Times New Roman"/>
                <a:sym typeface="Times New Roman"/>
              </a:rPr>
              <a:t>The goal of this project is to </a:t>
            </a:r>
            <a:r>
              <a:rPr lang="en-US" sz="2000">
                <a:solidFill>
                  <a:schemeClr val="dk1"/>
                </a:solidFill>
                <a:latin typeface="Times New Roman"/>
                <a:ea typeface="Times New Roman"/>
                <a:cs typeface="Times New Roman"/>
                <a:sym typeface="Times New Roman"/>
              </a:rPr>
              <a:t>create </a:t>
            </a:r>
            <a:r>
              <a:rPr b="1" lang="en-US" sz="2000">
                <a:solidFill>
                  <a:schemeClr val="dk1"/>
                </a:solidFill>
                <a:latin typeface="Times New Roman"/>
                <a:ea typeface="Times New Roman"/>
                <a:cs typeface="Times New Roman"/>
                <a:sym typeface="Times New Roman"/>
              </a:rPr>
              <a:t>clusters of students</a:t>
            </a:r>
            <a:r>
              <a:rPr lang="en-US" sz="2000">
                <a:solidFill>
                  <a:schemeClr val="dk1"/>
                </a:solidFill>
                <a:latin typeface="Times New Roman"/>
                <a:ea typeface="Times New Roman"/>
                <a:cs typeface="Times New Roman"/>
                <a:sym typeface="Times New Roman"/>
              </a:rPr>
              <a:t> on the basis of their current academic standings.</a:t>
            </a:r>
            <a:endParaRPr sz="2000">
              <a:solidFill>
                <a:schemeClr val="dk1"/>
              </a:solidFill>
              <a:latin typeface="Times New Roman"/>
              <a:ea typeface="Times New Roman"/>
              <a:cs typeface="Times New Roman"/>
              <a:sym typeface="Times New Roman"/>
            </a:endParaRPr>
          </a:p>
          <a:p>
            <a:pPr indent="0" lvl="0" marL="0" rtl="0" algn="just">
              <a:spcBef>
                <a:spcPts val="64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So the motivation here is to access the college in analyzing such students and assisting them in their coming semesters. </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As a ML enthusiast, we wanted to explore the core of clustering </a:t>
            </a:r>
            <a:r>
              <a:rPr lang="en-US" sz="2000">
                <a:solidFill>
                  <a:schemeClr val="dk1"/>
                </a:solidFill>
                <a:latin typeface="Times New Roman"/>
                <a:ea typeface="Times New Roman"/>
                <a:cs typeface="Times New Roman"/>
                <a:sym typeface="Times New Roman"/>
              </a:rPr>
              <a:t>algorithms</a:t>
            </a:r>
            <a:r>
              <a:rPr lang="en-US" sz="2000">
                <a:solidFill>
                  <a:schemeClr val="dk1"/>
                </a:solidFill>
                <a:latin typeface="Times New Roman"/>
                <a:ea typeface="Times New Roman"/>
                <a:cs typeface="Times New Roman"/>
                <a:sym typeface="Times New Roman"/>
              </a:rPr>
              <a:t> using a programming approach to gain the pure insights and working of these algorithms.</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2000">
              <a:latin typeface="Times New Roman"/>
              <a:ea typeface="Times New Roman"/>
              <a:cs typeface="Times New Roman"/>
              <a:sym typeface="Times New Roman"/>
            </a:endParaRPr>
          </a:p>
        </p:txBody>
      </p:sp>
      <p:pic>
        <p:nvPicPr>
          <p:cNvPr id="61" name="Google Shape;61;p9"/>
          <p:cNvPicPr preferRelativeResize="0"/>
          <p:nvPr/>
        </p:nvPicPr>
        <p:blipFill rotWithShape="1">
          <a:blip r:embed="rId3">
            <a:alphaModFix/>
          </a:blip>
          <a:srcRect b="0" l="0" r="0" t="20312"/>
          <a:stretch/>
        </p:blipFill>
        <p:spPr>
          <a:xfrm>
            <a:off x="1711525" y="3656725"/>
            <a:ext cx="8286750" cy="273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0"/>
              </a:spcBef>
              <a:spcAft>
                <a:spcPts val="0"/>
              </a:spcAft>
              <a:buClr>
                <a:schemeClr val="dk1"/>
              </a:buClr>
              <a:buSzPts val="2400"/>
              <a:buFont typeface="Arial"/>
              <a:buNone/>
            </a:pPr>
            <a:r>
              <a:rPr b="1" lang="en-US" sz="3600">
                <a:latin typeface="Arial"/>
                <a:ea typeface="Arial"/>
                <a:cs typeface="Arial"/>
                <a:sym typeface="Arial"/>
              </a:rPr>
              <a:t>Introduction</a:t>
            </a:r>
            <a:endParaRPr sz="3600">
              <a:latin typeface="Arial"/>
              <a:ea typeface="Arial"/>
              <a:cs typeface="Arial"/>
              <a:sym typeface="Arial"/>
            </a:endParaRPr>
          </a:p>
        </p:txBody>
      </p:sp>
      <p:sp>
        <p:nvSpPr>
          <p:cNvPr id="68" name="Google Shape;68;p10"/>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lnSpcReduction="10000"/>
          </a:bodyPr>
          <a:lstStyle/>
          <a:p>
            <a:pPr indent="-381000" lvl="0" marL="457200" rtl="0" algn="just">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Achieving Student Segmentation using clustering algorithm</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In our project we have implemented one of these given clustering algorithms :</a:t>
            </a:r>
            <a:endParaRPr sz="24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-means clustering algorithm computes the centroids and iterates until we it finds optimal centroid. It assumes that the number of clusters are already known. It is also called flat clustering algorithm. The number of clusters identified from data by the  algorithm is represented by ‘</a:t>
            </a:r>
            <a:r>
              <a:rPr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in </a:t>
            </a:r>
            <a:r>
              <a:rPr i="1"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-means.</a:t>
            </a:r>
            <a:endParaRPr sz="24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US" sz="2400">
                <a:latin typeface="Times New Roman"/>
                <a:ea typeface="Times New Roman"/>
                <a:cs typeface="Times New Roman"/>
                <a:sym typeface="Times New Roman"/>
              </a:rPr>
              <a:t>- </a:t>
            </a:r>
            <a:r>
              <a:rPr lang="en-US" sz="2400">
                <a:solidFill>
                  <a:srgbClr val="202124"/>
                </a:solidFill>
                <a:highlight>
                  <a:srgbClr val="FFFFFF"/>
                </a:highlight>
                <a:latin typeface="Times New Roman"/>
                <a:ea typeface="Times New Roman"/>
                <a:cs typeface="Times New Roman"/>
                <a:sym typeface="Times New Roman"/>
              </a:rPr>
              <a:t>Density-Based Spatial Clustering of Applications with Noise (DBSCAN) is a base algorithm for density-based clustering. It can discover clusters of different shapes and sizes from a large amount of data, which is containing noise and outliers.</a:t>
            </a:r>
            <a:endParaRPr sz="24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400">
              <a:solidFill>
                <a:srgbClr val="202124"/>
              </a:solidFill>
              <a:highlight>
                <a:srgbClr val="FFFFFF"/>
              </a:highlight>
              <a:latin typeface="Times New Roman"/>
              <a:ea typeface="Times New Roman"/>
              <a:cs typeface="Times New Roman"/>
              <a:sym typeface="Times New Roman"/>
            </a:endParaRPr>
          </a:p>
          <a:p>
            <a:pPr indent="0" lvl="0" marL="0" rtl="0" algn="just">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type="title"/>
          </p:nvPr>
        </p:nvSpPr>
        <p:spPr>
          <a:xfrm>
            <a:off x="762000" y="294676"/>
            <a:ext cx="10972800" cy="736500"/>
          </a:xfrm>
          <a:prstGeom prst="rect">
            <a:avLst/>
          </a:prstGeom>
        </p:spPr>
        <p:txBody>
          <a:bodyPr anchorCtr="0" anchor="ctr" bIns="45700" lIns="91425" spcFirstLastPara="1" rIns="91425" wrap="square" tIns="45700">
            <a:noAutofit/>
          </a:bodyPr>
          <a:lstStyle/>
          <a:p>
            <a:pPr indent="-342891" lvl="0" marL="342891" rtl="0" algn="ctr">
              <a:spcBef>
                <a:spcPts val="480"/>
              </a:spcBef>
              <a:spcAft>
                <a:spcPts val="0"/>
              </a:spcAft>
              <a:buClr>
                <a:schemeClr val="dk1"/>
              </a:buClr>
              <a:buSzPts val="990"/>
              <a:buFont typeface="Arial"/>
              <a:buNone/>
            </a:pPr>
            <a:r>
              <a:t/>
            </a:r>
            <a:endParaRPr b="1" sz="3600">
              <a:latin typeface="Times New Roman"/>
              <a:ea typeface="Times New Roman"/>
              <a:cs typeface="Times New Roman"/>
              <a:sym typeface="Times New Roman"/>
            </a:endParaRPr>
          </a:p>
          <a:p>
            <a:pPr indent="-342891" lvl="0" marL="342891" rtl="0" algn="ctr">
              <a:spcBef>
                <a:spcPts val="480"/>
              </a:spcBef>
              <a:spcAft>
                <a:spcPts val="0"/>
              </a:spcAft>
              <a:buNone/>
            </a:pPr>
            <a:r>
              <a:t/>
            </a:r>
            <a:endParaRPr b="1" sz="3600">
              <a:latin typeface="Times New Roman"/>
              <a:ea typeface="Times New Roman"/>
              <a:cs typeface="Times New Roman"/>
              <a:sym typeface="Times New Roman"/>
            </a:endParaRPr>
          </a:p>
          <a:p>
            <a:pPr indent="-342891" lvl="0" marL="342891" rtl="0" algn="ctr">
              <a:spcBef>
                <a:spcPts val="480"/>
              </a:spcBef>
              <a:spcAft>
                <a:spcPts val="0"/>
              </a:spcAft>
              <a:buClr>
                <a:schemeClr val="dk1"/>
              </a:buClr>
              <a:buSzPts val="2160"/>
              <a:buFont typeface="Arial"/>
              <a:buNone/>
            </a:pPr>
            <a:r>
              <a:rPr b="1" lang="en-US" sz="3600">
                <a:latin typeface="Times New Roman"/>
                <a:ea typeface="Times New Roman"/>
                <a:cs typeface="Times New Roman"/>
                <a:sym typeface="Times New Roman"/>
              </a:rPr>
              <a:t>Literature Review</a:t>
            </a:r>
            <a:endParaRPr b="1" sz="3600">
              <a:latin typeface="Times New Roman"/>
              <a:ea typeface="Times New Roman"/>
              <a:cs typeface="Times New Roman"/>
              <a:sym typeface="Times New Roman"/>
            </a:endParaRPr>
          </a:p>
          <a:p>
            <a:pPr indent="0" lvl="0" marL="0" rtl="0" algn="ctr">
              <a:spcBef>
                <a:spcPts val="0"/>
              </a:spcBef>
              <a:spcAft>
                <a:spcPts val="0"/>
              </a:spcAft>
              <a:buClr>
                <a:schemeClr val="dk1"/>
              </a:buClr>
              <a:buSzPts val="990"/>
              <a:buFont typeface="Arial"/>
              <a:buNone/>
            </a:pPr>
            <a:r>
              <a:t/>
            </a:r>
            <a:endParaRPr sz="3600">
              <a:latin typeface="Times New Roman"/>
              <a:ea typeface="Times New Roman"/>
              <a:cs typeface="Times New Roman"/>
              <a:sym typeface="Times New Roman"/>
            </a:endParaRPr>
          </a:p>
          <a:p>
            <a:pPr indent="0" lvl="0" marL="0" rtl="0" algn="ctr">
              <a:spcBef>
                <a:spcPts val="0"/>
              </a:spcBef>
              <a:spcAft>
                <a:spcPts val="0"/>
              </a:spcAft>
              <a:buNone/>
            </a:pPr>
            <a:r>
              <a:t/>
            </a:r>
            <a:endParaRPr sz="3600">
              <a:latin typeface="Times New Roman"/>
              <a:ea typeface="Times New Roman"/>
              <a:cs typeface="Times New Roman"/>
              <a:sym typeface="Times New Roman"/>
            </a:endParaRPr>
          </a:p>
        </p:txBody>
      </p:sp>
      <p:sp>
        <p:nvSpPr>
          <p:cNvPr id="75" name="Google Shape;75;p11"/>
          <p:cNvSpPr txBox="1"/>
          <p:nvPr>
            <p:ph idx="1" type="body"/>
          </p:nvPr>
        </p:nvSpPr>
        <p:spPr>
          <a:xfrm>
            <a:off x="762000" y="1165951"/>
            <a:ext cx="10972800" cy="45261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The </a:t>
            </a:r>
            <a:r>
              <a:rPr i="1" lang="en-US" sz="1600">
                <a:latin typeface="Times New Roman"/>
                <a:ea typeface="Times New Roman"/>
                <a:cs typeface="Times New Roman"/>
                <a:sym typeface="Times New Roman"/>
              </a:rPr>
              <a:t>K</a:t>
            </a:r>
            <a:r>
              <a:rPr lang="en-US" sz="1600">
                <a:latin typeface="Times New Roman"/>
                <a:ea typeface="Times New Roman"/>
                <a:cs typeface="Times New Roman"/>
                <a:sym typeface="Times New Roman"/>
              </a:rPr>
              <a:t>-Means algorithm based on dividing [1] is a kind of cluster algorithm, and it is proposed by J.B.MacQueen. This algorithm which is unsupervised is usually used in data mining and pattern recognition. Aiming at minimizing cluster performance index, square-error and error criterion are foundations of this algorithm. </a:t>
            </a:r>
            <a:r>
              <a:rPr lang="en-US" sz="1600">
                <a:highlight>
                  <a:schemeClr val="lt1"/>
                </a:highlight>
                <a:latin typeface="Times New Roman"/>
                <a:ea typeface="Times New Roman"/>
                <a:cs typeface="Times New Roman"/>
                <a:sym typeface="Times New Roman"/>
              </a:rPr>
              <a:t>The </a:t>
            </a:r>
            <a:r>
              <a:rPr i="1" lang="en-US" sz="1600">
                <a:highlight>
                  <a:schemeClr val="lt1"/>
                </a:highlight>
                <a:latin typeface="Times New Roman"/>
                <a:ea typeface="Times New Roman"/>
                <a:cs typeface="Times New Roman"/>
                <a:sym typeface="Times New Roman"/>
              </a:rPr>
              <a:t>K</a:t>
            </a:r>
            <a:r>
              <a:rPr lang="en-US" sz="1600">
                <a:highlight>
                  <a:schemeClr val="lt1"/>
                </a:highlight>
                <a:latin typeface="Times New Roman"/>
                <a:ea typeface="Times New Roman"/>
                <a:cs typeface="Times New Roman"/>
                <a:sym typeface="Times New Roman"/>
              </a:rPr>
              <a:t>-Means algorithm based on dividing is a kind of cluster algorithm, and has advantages of briefness, efficiency and certainty.                </a:t>
            </a:r>
            <a:endParaRPr sz="1600">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600">
                <a:highlight>
                  <a:schemeClr val="lt1"/>
                </a:highlight>
                <a:latin typeface="Times New Roman"/>
                <a:ea typeface="Times New Roman"/>
                <a:cs typeface="Times New Roman"/>
                <a:sym typeface="Times New Roman"/>
              </a:rPr>
              <a:t>                                     D = ||X-Z|| = [i=1n(x</a:t>
            </a:r>
            <a:r>
              <a:rPr baseline="-25000" lang="en-US" sz="1600">
                <a:highlight>
                  <a:schemeClr val="lt1"/>
                </a:highlight>
                <a:latin typeface="Times New Roman"/>
                <a:ea typeface="Times New Roman"/>
                <a:cs typeface="Times New Roman"/>
                <a:sym typeface="Times New Roman"/>
              </a:rPr>
              <a:t>i</a:t>
            </a:r>
            <a:r>
              <a:rPr lang="en-US" sz="1600">
                <a:highlight>
                  <a:schemeClr val="lt1"/>
                </a:highlight>
                <a:latin typeface="Times New Roman"/>
                <a:ea typeface="Times New Roman"/>
                <a:cs typeface="Times New Roman"/>
                <a:sym typeface="Times New Roman"/>
              </a:rPr>
              <a:t>-z</a:t>
            </a:r>
            <a:r>
              <a:rPr baseline="-25000" lang="en-US" sz="1600">
                <a:highlight>
                  <a:schemeClr val="lt1"/>
                </a:highlight>
                <a:latin typeface="Times New Roman"/>
                <a:ea typeface="Times New Roman"/>
                <a:cs typeface="Times New Roman"/>
                <a:sym typeface="Times New Roman"/>
              </a:rPr>
              <a:t>i</a:t>
            </a:r>
            <a:r>
              <a:rPr lang="en-US" sz="1600">
                <a:highlight>
                  <a:schemeClr val="lt1"/>
                </a:highlight>
                <a:latin typeface="Times New Roman"/>
                <a:ea typeface="Times New Roman"/>
                <a:cs typeface="Times New Roman"/>
                <a:sym typeface="Times New Roman"/>
              </a:rPr>
              <a:t>)</a:t>
            </a:r>
            <a:r>
              <a:rPr baseline="30000" lang="en-US" sz="1600">
                <a:highlight>
                  <a:schemeClr val="lt1"/>
                </a:highlight>
                <a:latin typeface="Times New Roman"/>
                <a:ea typeface="Times New Roman"/>
                <a:cs typeface="Times New Roman"/>
                <a:sym typeface="Times New Roman"/>
              </a:rPr>
              <a:t>2</a:t>
            </a:r>
            <a:r>
              <a:rPr lang="en-US" sz="1600">
                <a:highlight>
                  <a:schemeClr val="lt1"/>
                </a:highlight>
                <a:latin typeface="Times New Roman"/>
                <a:ea typeface="Times New Roman"/>
                <a:cs typeface="Times New Roman"/>
                <a:sym typeface="Times New Roman"/>
              </a:rPr>
              <a:t>]0.5</a:t>
            </a:r>
            <a:endParaRPr sz="1600">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600">
                <a:highlight>
                  <a:schemeClr val="lt1"/>
                </a:highlight>
                <a:latin typeface="Times New Roman"/>
                <a:ea typeface="Times New Roman"/>
                <a:cs typeface="Times New Roman"/>
                <a:sym typeface="Times New Roman"/>
              </a:rPr>
              <a:t>    </a:t>
            </a:r>
            <a:endParaRPr sz="1600">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rPr lang="en-US" sz="1600">
                <a:highlight>
                  <a:schemeClr val="lt1"/>
                </a:highlight>
                <a:latin typeface="Times New Roman"/>
                <a:ea typeface="Times New Roman"/>
                <a:cs typeface="Times New Roman"/>
                <a:sym typeface="Times New Roman"/>
              </a:rPr>
              <a:t>D is the distance of  X and Z in n-dimensional space, where X and Z are two samples.</a:t>
            </a:r>
            <a:endParaRPr sz="1600">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600">
              <a:highlight>
                <a:schemeClr val="lt1"/>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600">
                <a:highlight>
                  <a:schemeClr val="lt1"/>
                </a:highlight>
                <a:latin typeface="Times New Roman"/>
                <a:ea typeface="Times New Roman"/>
                <a:cs typeface="Times New Roman"/>
                <a:sym typeface="Times New Roman"/>
              </a:rPr>
              <a:t>The incremental </a:t>
            </a:r>
            <a:r>
              <a:rPr i="1" lang="en-US" sz="1600">
                <a:highlight>
                  <a:schemeClr val="lt1"/>
                </a:highlight>
                <a:latin typeface="Times New Roman"/>
                <a:ea typeface="Times New Roman"/>
                <a:cs typeface="Times New Roman"/>
                <a:sym typeface="Times New Roman"/>
              </a:rPr>
              <a:t>K</a:t>
            </a:r>
            <a:r>
              <a:rPr lang="en-US" sz="1600">
                <a:highlight>
                  <a:schemeClr val="lt1"/>
                </a:highlight>
                <a:latin typeface="Times New Roman"/>
                <a:ea typeface="Times New Roman"/>
                <a:cs typeface="Times New Roman"/>
                <a:sym typeface="Times New Roman"/>
              </a:rPr>
              <a:t>-means algorithm[2] presented in this paper is similar to the block sequential algorithm with the exception that each block is accessed only one time. Each block is going through a set of l epochs of </a:t>
            </a:r>
            <a:r>
              <a:rPr i="1" lang="en-US" sz="1600">
                <a:highlight>
                  <a:schemeClr val="lt1"/>
                </a:highlight>
                <a:latin typeface="Times New Roman"/>
                <a:ea typeface="Times New Roman"/>
                <a:cs typeface="Times New Roman"/>
                <a:sym typeface="Times New Roman"/>
              </a:rPr>
              <a:t>K</a:t>
            </a:r>
            <a:r>
              <a:rPr lang="en-US" sz="1600">
                <a:highlight>
                  <a:schemeClr val="lt1"/>
                </a:highlight>
                <a:latin typeface="Times New Roman"/>
                <a:ea typeface="Times New Roman"/>
                <a:cs typeface="Times New Roman"/>
                <a:sym typeface="Times New Roman"/>
              </a:rPr>
              <a:t>-means where the final centers of block ݅i are used as the initial centers for block i+1.</a:t>
            </a:r>
            <a:endParaRPr sz="1600">
              <a:highlight>
                <a:schemeClr val="lt1"/>
              </a:highlight>
              <a:latin typeface="Times New Roman"/>
              <a:ea typeface="Times New Roman"/>
              <a:cs typeface="Times New Roman"/>
              <a:sym typeface="Times New Roman"/>
            </a:endParaRPr>
          </a:p>
        </p:txBody>
      </p:sp>
      <p:pic>
        <p:nvPicPr>
          <p:cNvPr id="76" name="Google Shape;76;p11"/>
          <p:cNvPicPr preferRelativeResize="0"/>
          <p:nvPr/>
        </p:nvPicPr>
        <p:blipFill>
          <a:blip r:embed="rId3">
            <a:alphaModFix/>
          </a:blip>
          <a:stretch>
            <a:fillRect/>
          </a:stretch>
        </p:blipFill>
        <p:spPr>
          <a:xfrm>
            <a:off x="2490025" y="3947850"/>
            <a:ext cx="6378199" cy="2910150"/>
          </a:xfrm>
          <a:prstGeom prst="rect">
            <a:avLst/>
          </a:prstGeom>
          <a:noFill/>
          <a:ln>
            <a:noFill/>
          </a:ln>
        </p:spPr>
      </p:pic>
      <p:sp>
        <p:nvSpPr>
          <p:cNvPr id="77" name="Google Shape;77;p11"/>
          <p:cNvSpPr txBox="1"/>
          <p:nvPr/>
        </p:nvSpPr>
        <p:spPr>
          <a:xfrm>
            <a:off x="7436600" y="6550200"/>
            <a:ext cx="3769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SRC:</a:t>
            </a:r>
            <a:r>
              <a:rPr lang="en-US" sz="800" u="sng">
                <a:solidFill>
                  <a:schemeClr val="hlink"/>
                </a:solidFill>
                <a:latin typeface="Times New Roman"/>
                <a:ea typeface="Times New Roman"/>
                <a:cs typeface="Times New Roman"/>
                <a:sym typeface="Times New Roman"/>
                <a:hlinkClick r:id="rId4"/>
              </a:rPr>
              <a:t>https://editor.analyticsvidhya.com/uploads/56854k%20means%20clustering.png</a:t>
            </a:r>
            <a:endParaRPr sz="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txBox="1"/>
          <p:nvPr>
            <p:ph type="title"/>
          </p:nvPr>
        </p:nvSpPr>
        <p:spPr>
          <a:xfrm>
            <a:off x="762000" y="214325"/>
            <a:ext cx="10972800" cy="535800"/>
          </a:xfrm>
          <a:prstGeom prst="rect">
            <a:avLst/>
          </a:prstGeom>
        </p:spPr>
        <p:txBody>
          <a:bodyPr anchorCtr="0" anchor="ctr" bIns="45700" lIns="91425" spcFirstLastPara="1" rIns="91425" wrap="square" tIns="45700">
            <a:normAutofit fontScale="90000"/>
          </a:bodyPr>
          <a:lstStyle/>
          <a:p>
            <a:pPr indent="-342891" lvl="0" marL="342891" rtl="0" algn="ctr">
              <a:spcBef>
                <a:spcPts val="480"/>
              </a:spcBef>
              <a:spcAft>
                <a:spcPts val="0"/>
              </a:spcAft>
              <a:buClr>
                <a:schemeClr val="dk1"/>
              </a:buClr>
              <a:buSzPct val="30555"/>
              <a:buFont typeface="Arial"/>
              <a:buNone/>
            </a:pPr>
            <a:r>
              <a:t/>
            </a:r>
            <a:endParaRPr b="1" sz="3600">
              <a:latin typeface="Arial"/>
              <a:ea typeface="Arial"/>
              <a:cs typeface="Arial"/>
              <a:sym typeface="Arial"/>
            </a:endParaRPr>
          </a:p>
          <a:p>
            <a:pPr indent="-342891" lvl="0" marL="342891" rtl="0" algn="ctr">
              <a:spcBef>
                <a:spcPts val="480"/>
              </a:spcBef>
              <a:spcAft>
                <a:spcPts val="0"/>
              </a:spcAft>
              <a:buNone/>
            </a:pPr>
            <a:r>
              <a:t/>
            </a:r>
            <a:endParaRPr b="1" sz="3600">
              <a:latin typeface="Arial"/>
              <a:ea typeface="Arial"/>
              <a:cs typeface="Arial"/>
              <a:sym typeface="Arial"/>
            </a:endParaRPr>
          </a:p>
          <a:p>
            <a:pPr indent="-342891" lvl="0" marL="342891" rtl="0" algn="ctr">
              <a:spcBef>
                <a:spcPts val="480"/>
              </a:spcBef>
              <a:spcAft>
                <a:spcPts val="0"/>
              </a:spcAft>
              <a:buClr>
                <a:schemeClr val="dk1"/>
              </a:buClr>
              <a:buSzPct val="30555"/>
              <a:buFont typeface="Arial"/>
              <a:buNone/>
            </a:pPr>
            <a:r>
              <a:rPr b="1" lang="en-US" sz="3600">
                <a:latin typeface="Arial"/>
                <a:ea typeface="Arial"/>
                <a:cs typeface="Arial"/>
                <a:sym typeface="Arial"/>
              </a:rPr>
              <a:t>Literature Review</a:t>
            </a:r>
            <a:endParaRPr b="1" sz="3600">
              <a:latin typeface="Arial"/>
              <a:ea typeface="Arial"/>
              <a:cs typeface="Arial"/>
              <a:sym typeface="Arial"/>
            </a:endParaRPr>
          </a:p>
          <a:p>
            <a:pPr indent="0" lvl="0" marL="0" rtl="0" algn="ctr">
              <a:spcBef>
                <a:spcPts val="0"/>
              </a:spcBef>
              <a:spcAft>
                <a:spcPts val="0"/>
              </a:spcAft>
              <a:buClr>
                <a:schemeClr val="dk1"/>
              </a:buClr>
              <a:buSzPts val="990"/>
              <a:buFont typeface="Arial"/>
              <a:buNone/>
            </a:pPr>
            <a:r>
              <a:t/>
            </a:r>
            <a:endParaRPr/>
          </a:p>
          <a:p>
            <a:pPr indent="0" lvl="0" marL="0" rtl="0" algn="ctr">
              <a:spcBef>
                <a:spcPts val="0"/>
              </a:spcBef>
              <a:spcAft>
                <a:spcPts val="0"/>
              </a:spcAft>
              <a:buNone/>
            </a:pPr>
            <a:r>
              <a:t/>
            </a:r>
            <a:endParaRPr/>
          </a:p>
        </p:txBody>
      </p:sp>
      <p:sp>
        <p:nvSpPr>
          <p:cNvPr id="84" name="Google Shape;84;p12"/>
          <p:cNvSpPr txBox="1"/>
          <p:nvPr>
            <p:ph idx="1" type="body"/>
          </p:nvPr>
        </p:nvSpPr>
        <p:spPr>
          <a:xfrm>
            <a:off x="442025" y="750125"/>
            <a:ext cx="11292900" cy="55989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DBSCAN is a density based algorithm [3] used for clustering that requires only one input parameter and supports the user in determining an appropriate value for it. It discovers clusters of arbitrary shape. Finally, DBSCAN is efficient even for large spatial databases.</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The Eps-neighborhood of a point p,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denoted by:-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N</a:t>
            </a:r>
            <a:r>
              <a:rPr baseline="-25000" lang="en-US" sz="1600">
                <a:latin typeface="Times New Roman"/>
                <a:ea typeface="Times New Roman"/>
                <a:cs typeface="Times New Roman"/>
                <a:sym typeface="Times New Roman"/>
              </a:rPr>
              <a:t>Eps</a:t>
            </a:r>
            <a:r>
              <a:rPr lang="en-US" sz="1600">
                <a:latin typeface="Times New Roman"/>
                <a:ea typeface="Times New Roman"/>
                <a:cs typeface="Times New Roman"/>
                <a:sym typeface="Times New Roman"/>
              </a:rPr>
              <a:t>(P), is defined N</a:t>
            </a:r>
            <a:r>
              <a:rPr baseline="-25000" lang="en-US" sz="1600">
                <a:latin typeface="Times New Roman"/>
                <a:ea typeface="Times New Roman"/>
                <a:cs typeface="Times New Roman"/>
                <a:sym typeface="Times New Roman"/>
              </a:rPr>
              <a:t>Eps</a:t>
            </a:r>
            <a:r>
              <a:rPr lang="en-US" sz="1600">
                <a:latin typeface="Times New Roman"/>
                <a:ea typeface="Times New Roman"/>
                <a:cs typeface="Times New Roman"/>
                <a:sym typeface="Times New Roman"/>
              </a:rPr>
              <a:t>(P) = {q  D | dist(p,q) _&lt; Eps}.</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A naive approach could require for each point in a cluster that there are at least a minimum number (MinPts) of points in an Eps-neighborhood of that point.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We require that for every point p in a cluster C there is a point q in C so that p is inside of the Eps-neighborhood of q and NEps(q) contains at least MinPts points.</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A point p is directly density-reachable from a point q wrt. Eps, MinPts if:-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1) p NEps(P) and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2)| NEps(P) | &gt; MinPts (core point condition)</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INCREMENTAL DBSCAN CLUSTERING [4] insertion of some new data items into the already existing clusters .The new data which are not inserted into any clusters, they are treated as noise or outliers. Sometimes outliers which fulfil the Minpts &amp; eps criteria , combinly can form clusters using DBSCAN.</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  Change in database =  (</a:t>
            </a:r>
            <a:r>
              <a:rPr lang="en-US" sz="1600">
                <a:latin typeface="Times New Roman"/>
                <a:ea typeface="Times New Roman"/>
                <a:cs typeface="Times New Roman"/>
                <a:sym typeface="Times New Roman"/>
              </a:rPr>
              <a:t>( new data - old data) X 100) / (</a:t>
            </a:r>
            <a:r>
              <a:rPr lang="en-US" sz="1600">
                <a:latin typeface="Times New Roman"/>
                <a:ea typeface="Times New Roman"/>
                <a:cs typeface="Times New Roman"/>
                <a:sym typeface="Times New Roman"/>
              </a:rPr>
              <a:t>old data)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6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62000" y="239514"/>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Times New Roman"/>
                <a:ea typeface="Times New Roman"/>
                <a:cs typeface="Times New Roman"/>
                <a:sym typeface="Times New Roman"/>
              </a:rPr>
              <a:t>Problem Statement</a:t>
            </a:r>
            <a:endParaRPr b="1" sz="3600">
              <a:latin typeface="Times New Roman"/>
              <a:ea typeface="Times New Roman"/>
              <a:cs typeface="Times New Roman"/>
              <a:sym typeface="Times New Roman"/>
            </a:endParaRPr>
          </a:p>
        </p:txBody>
      </p:sp>
      <p:sp>
        <p:nvSpPr>
          <p:cNvPr id="91" name="Google Shape;91;p13"/>
          <p:cNvSpPr txBox="1"/>
          <p:nvPr>
            <p:ph idx="1" type="body"/>
          </p:nvPr>
        </p:nvSpPr>
        <p:spPr>
          <a:xfrm>
            <a:off x="762000" y="1382526"/>
            <a:ext cx="10972800" cy="4526100"/>
          </a:xfrm>
          <a:prstGeom prst="rect">
            <a:avLst/>
          </a:prstGeom>
        </p:spPr>
        <p:txBody>
          <a:bodyPr anchorCtr="0" anchor="t" bIns="45700" lIns="91425" spcFirstLastPara="1" rIns="91425" wrap="square" tIns="45700">
            <a:normAutofit/>
          </a:bodyPr>
          <a:lstStyle/>
          <a:p>
            <a:pPr indent="0" lvl="0" marL="0" rtl="0" algn="just">
              <a:lnSpc>
                <a:spcPct val="115000"/>
              </a:lnSpc>
              <a:spcBef>
                <a:spcPts val="640"/>
              </a:spcBef>
              <a:spcAft>
                <a:spcPts val="0"/>
              </a:spcAft>
              <a:buNone/>
            </a:pPr>
            <a:r>
              <a:rPr lang="en-US" sz="2600">
                <a:latin typeface="Times New Roman"/>
                <a:ea typeface="Times New Roman"/>
                <a:cs typeface="Times New Roman"/>
                <a:sym typeface="Times New Roman"/>
              </a:rPr>
              <a:t>If there are 1,2,3, ..., n number of students :</a:t>
            </a:r>
            <a:endParaRPr sz="2600">
              <a:latin typeface="Times New Roman"/>
              <a:ea typeface="Times New Roman"/>
              <a:cs typeface="Times New Roman"/>
              <a:sym typeface="Times New Roman"/>
            </a:endParaRPr>
          </a:p>
          <a:p>
            <a:pPr indent="-393700" lvl="0" marL="457200" rtl="0" algn="just">
              <a:lnSpc>
                <a:spcPct val="115000"/>
              </a:lnSpc>
              <a:spcBef>
                <a:spcPts val="640"/>
              </a:spcBef>
              <a:spcAft>
                <a:spcPts val="0"/>
              </a:spcAft>
              <a:buSzPts val="2600"/>
              <a:buFont typeface="Times New Roman"/>
              <a:buAutoNum type="arabicPeriod"/>
            </a:pPr>
            <a:r>
              <a:rPr lang="en-US" sz="2600">
                <a:latin typeface="Times New Roman"/>
                <a:ea typeface="Times New Roman"/>
                <a:cs typeface="Times New Roman"/>
                <a:sym typeface="Times New Roman"/>
              </a:rPr>
              <a:t>How to segment those students into different clusters (C</a:t>
            </a:r>
            <a:r>
              <a:rPr baseline="-25000" lang="en-US" sz="2600">
                <a:latin typeface="Times New Roman"/>
                <a:ea typeface="Times New Roman"/>
                <a:cs typeface="Times New Roman"/>
                <a:sym typeface="Times New Roman"/>
              </a:rPr>
              <a:t>1</a:t>
            </a:r>
            <a:r>
              <a:rPr lang="en-US" sz="2600">
                <a:latin typeface="Times New Roman"/>
                <a:ea typeface="Times New Roman"/>
                <a:cs typeface="Times New Roman"/>
                <a:sym typeface="Times New Roman"/>
              </a:rPr>
              <a:t>,C</a:t>
            </a:r>
            <a:r>
              <a:rPr baseline="-25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,C</a:t>
            </a:r>
            <a:r>
              <a:rPr baseline="-25000" lang="en-US" sz="2600">
                <a:latin typeface="Times New Roman"/>
                <a:ea typeface="Times New Roman"/>
                <a:cs typeface="Times New Roman"/>
                <a:sym typeface="Times New Roman"/>
              </a:rPr>
              <a:t>3</a:t>
            </a:r>
            <a:r>
              <a:rPr lang="en-US" sz="2600">
                <a:latin typeface="Times New Roman"/>
                <a:ea typeface="Times New Roman"/>
                <a:cs typeface="Times New Roman"/>
                <a:sym typeface="Times New Roman"/>
              </a:rPr>
              <a:t>…C</a:t>
            </a:r>
            <a:r>
              <a:rPr baseline="-25000" lang="en-US" sz="2600">
                <a:latin typeface="Times New Roman"/>
                <a:ea typeface="Times New Roman"/>
                <a:cs typeface="Times New Roman"/>
                <a:sym typeface="Times New Roman"/>
              </a:rPr>
              <a:t>k</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How to map a new student into particular cluster (C</a:t>
            </a:r>
            <a:r>
              <a:rPr baseline="-25000" lang="en-US" sz="2600">
                <a:latin typeface="Times New Roman"/>
                <a:ea typeface="Times New Roman"/>
                <a:cs typeface="Times New Roman"/>
                <a:sym typeface="Times New Roman"/>
              </a:rPr>
              <a:t>1</a:t>
            </a:r>
            <a:r>
              <a:rPr lang="en-US" sz="2600">
                <a:latin typeface="Times New Roman"/>
                <a:ea typeface="Times New Roman"/>
                <a:cs typeface="Times New Roman"/>
                <a:sym typeface="Times New Roman"/>
              </a:rPr>
              <a:t>,C</a:t>
            </a:r>
            <a:r>
              <a:rPr baseline="-25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...C</a:t>
            </a:r>
            <a:r>
              <a:rPr baseline="-25000" lang="en-US" sz="2600">
                <a:latin typeface="Times New Roman"/>
                <a:ea typeface="Times New Roman"/>
                <a:cs typeface="Times New Roman"/>
                <a:sym typeface="Times New Roman"/>
              </a:rPr>
              <a:t>k</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393700" lvl="0" marL="457200" rtl="0" algn="just">
              <a:lnSpc>
                <a:spcPct val="100000"/>
              </a:lnSpc>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To find the number of student being</a:t>
            </a:r>
            <a:r>
              <a:rPr lang="en-US" sz="2600">
                <a:latin typeface="Times New Roman"/>
                <a:ea typeface="Times New Roman"/>
                <a:cs typeface="Times New Roman"/>
                <a:sym typeface="Times New Roman"/>
              </a:rPr>
              <a:t> fully vaccinated and will they be joining campus or not .</a:t>
            </a:r>
            <a:endParaRPr sz="2600">
              <a:latin typeface="Times New Roman"/>
              <a:ea typeface="Times New Roman"/>
              <a:cs typeface="Times New Roman"/>
              <a:sym typeface="Times New Roman"/>
            </a:endParaRPr>
          </a:p>
        </p:txBody>
      </p:sp>
      <p:pic>
        <p:nvPicPr>
          <p:cNvPr id="92" name="Google Shape;92;p13"/>
          <p:cNvPicPr preferRelativeResize="0"/>
          <p:nvPr/>
        </p:nvPicPr>
        <p:blipFill rotWithShape="1">
          <a:blip r:embed="rId3">
            <a:alphaModFix/>
          </a:blip>
          <a:srcRect b="0" l="0" r="0" t="10482"/>
          <a:stretch/>
        </p:blipFill>
        <p:spPr>
          <a:xfrm>
            <a:off x="3553975" y="3846275"/>
            <a:ext cx="5269176" cy="2705700"/>
          </a:xfrm>
          <a:prstGeom prst="rect">
            <a:avLst/>
          </a:prstGeom>
          <a:noFill/>
          <a:ln>
            <a:noFill/>
          </a:ln>
        </p:spPr>
      </p:pic>
      <p:sp>
        <p:nvSpPr>
          <p:cNvPr id="93" name="Google Shape;93;p13"/>
          <p:cNvSpPr txBox="1"/>
          <p:nvPr/>
        </p:nvSpPr>
        <p:spPr>
          <a:xfrm>
            <a:off x="4424625" y="6551975"/>
            <a:ext cx="4241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Times New Roman"/>
                <a:ea typeface="Times New Roman"/>
                <a:cs typeface="Times New Roman"/>
                <a:sym typeface="Times New Roman"/>
              </a:rPr>
              <a:t>src:</a:t>
            </a:r>
            <a:r>
              <a:rPr lang="en-US" sz="800" u="sng">
                <a:solidFill>
                  <a:schemeClr val="hlink"/>
                </a:solidFill>
                <a:latin typeface="Times New Roman"/>
                <a:ea typeface="Times New Roman"/>
                <a:cs typeface="Times New Roman"/>
                <a:sym typeface="Times New Roman"/>
                <a:hlinkClick r:id="rId4"/>
              </a:rPr>
              <a:t>https://www.statology.org/wp-content/uploads/2021/02/twostage_cluster1.png</a:t>
            </a:r>
            <a:endParaRPr sz="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Times New Roman"/>
                <a:ea typeface="Times New Roman"/>
                <a:cs typeface="Times New Roman"/>
                <a:sym typeface="Times New Roman"/>
              </a:rPr>
              <a:t>Objective</a:t>
            </a:r>
            <a:endParaRPr b="1" sz="3600">
              <a:latin typeface="Times New Roman"/>
              <a:ea typeface="Times New Roman"/>
              <a:cs typeface="Times New Roman"/>
              <a:sym typeface="Times New Roman"/>
            </a:endParaRPr>
          </a:p>
        </p:txBody>
      </p:sp>
      <p:sp>
        <p:nvSpPr>
          <p:cNvPr id="100" name="Google Shape;100;p14"/>
          <p:cNvSpPr txBox="1"/>
          <p:nvPr>
            <p:ph idx="1" type="body"/>
          </p:nvPr>
        </p:nvSpPr>
        <p:spPr>
          <a:xfrm>
            <a:off x="762000" y="1752601"/>
            <a:ext cx="10972800" cy="4526100"/>
          </a:xfrm>
          <a:prstGeom prst="rect">
            <a:avLst/>
          </a:prstGeom>
        </p:spPr>
        <p:txBody>
          <a:bodyPr anchorCtr="0" anchor="t" bIns="45700" lIns="91425" spcFirstLastPara="1" rIns="91425" wrap="square" tIns="45700">
            <a:normAutofit/>
          </a:bodyPr>
          <a:lstStyle/>
          <a:p>
            <a:pPr indent="-419100" lvl="0" marL="457200" rtl="0" algn="just">
              <a:spcBef>
                <a:spcPts val="640"/>
              </a:spcBef>
              <a:spcAft>
                <a:spcPts val="0"/>
              </a:spcAft>
              <a:buSzPts val="3000"/>
              <a:buFont typeface="Times New Roman"/>
              <a:buAutoNum type="arabicPeriod"/>
            </a:pPr>
            <a:r>
              <a:rPr lang="en-US" sz="3000">
                <a:latin typeface="Times New Roman"/>
                <a:ea typeface="Times New Roman"/>
                <a:cs typeface="Times New Roman"/>
                <a:sym typeface="Times New Roman"/>
              </a:rPr>
              <a:t>To obtain c</a:t>
            </a:r>
            <a:r>
              <a:rPr lang="en-US" sz="3000">
                <a:latin typeface="Times New Roman"/>
                <a:ea typeface="Times New Roman"/>
                <a:cs typeface="Times New Roman"/>
                <a:sym typeface="Times New Roman"/>
              </a:rPr>
              <a:t>lear understanding of Clustering algorithms</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To create clusters of students on the basis of their current academic standings.</a:t>
            </a:r>
            <a:endParaRPr sz="3000">
              <a:latin typeface="Times New Roman"/>
              <a:ea typeface="Times New Roman"/>
              <a:cs typeface="Times New Roman"/>
              <a:sym typeface="Times New Roman"/>
            </a:endParaRPr>
          </a:p>
          <a:p>
            <a:pPr indent="0" lvl="0" marL="457200" rtl="0" algn="just">
              <a:spcBef>
                <a:spcPts val="640"/>
              </a:spcBef>
              <a:spcAft>
                <a:spcPts val="0"/>
              </a:spcAft>
              <a:buNone/>
            </a:pPr>
            <a:r>
              <a:t/>
            </a:r>
            <a:endParaRPr sz="3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762000" y="427039"/>
            <a:ext cx="10972800" cy="1143000"/>
          </a:xfrm>
          <a:prstGeom prst="rect">
            <a:avLst/>
          </a:prstGeom>
        </p:spPr>
        <p:txBody>
          <a:bodyPr anchorCtr="0" anchor="ctr" bIns="45700" lIns="91425" spcFirstLastPara="1" rIns="91425" wrap="square" tIns="45700">
            <a:normAutofit/>
          </a:bodyPr>
          <a:lstStyle/>
          <a:p>
            <a:pPr indent="-342891" lvl="0" marL="342891" rtl="0" algn="ctr">
              <a:spcBef>
                <a:spcPts val="480"/>
              </a:spcBef>
              <a:spcAft>
                <a:spcPts val="0"/>
              </a:spcAft>
              <a:buClr>
                <a:schemeClr val="dk1"/>
              </a:buClr>
              <a:buSzPts val="2400"/>
              <a:buFont typeface="Arial"/>
              <a:buNone/>
            </a:pPr>
            <a:r>
              <a:rPr b="1" lang="en-US" sz="3600">
                <a:latin typeface="Times New Roman"/>
                <a:ea typeface="Times New Roman"/>
                <a:cs typeface="Times New Roman"/>
                <a:sym typeface="Times New Roman"/>
              </a:rPr>
              <a:t>Methodology</a:t>
            </a:r>
            <a:endParaRPr b="1" sz="3600">
              <a:latin typeface="Times New Roman"/>
              <a:ea typeface="Times New Roman"/>
              <a:cs typeface="Times New Roman"/>
              <a:sym typeface="Times New Roman"/>
            </a:endParaRPr>
          </a:p>
        </p:txBody>
      </p:sp>
      <p:sp>
        <p:nvSpPr>
          <p:cNvPr id="107" name="Google Shape;107;p15"/>
          <p:cNvSpPr txBox="1"/>
          <p:nvPr>
            <p:ph idx="1" type="body"/>
          </p:nvPr>
        </p:nvSpPr>
        <p:spPr>
          <a:xfrm>
            <a:off x="762000" y="1752601"/>
            <a:ext cx="10972800" cy="45261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1. Problem understanding and definition </a:t>
            </a:r>
            <a:endParaRPr sz="24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2. Dataset creation  </a:t>
            </a:r>
            <a:endParaRPr sz="24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3. Data File Handling</a:t>
            </a:r>
            <a:endParaRPr sz="24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4. Working on Students Sgpa</a:t>
            </a:r>
            <a:endParaRPr sz="24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5. Using clustering algorithm to obtain cluster of students </a:t>
            </a:r>
            <a:endParaRPr sz="24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6. Differentiating students being vaccinated or not</a:t>
            </a:r>
            <a:endParaRPr sz="24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400">
                <a:highlight>
                  <a:srgbClr val="FFFFFF"/>
                </a:highlight>
                <a:latin typeface="Times New Roman"/>
                <a:ea typeface="Times New Roman"/>
                <a:cs typeface="Times New Roman"/>
                <a:sym typeface="Times New Roman"/>
              </a:rPr>
              <a:t>7. Results</a:t>
            </a:r>
            <a:endParaRPr sz="2400">
              <a:latin typeface="Times New Roman"/>
              <a:ea typeface="Times New Roman"/>
              <a:cs typeface="Times New Roman"/>
              <a:sym typeface="Times New Roman"/>
            </a:endParaRPr>
          </a:p>
          <a:p>
            <a:pPr indent="0" lvl="0" marL="0" rtl="0" algn="just">
              <a:spcBef>
                <a:spcPts val="64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