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69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55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between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(method call) indicated by horizontal arrow to other object</a:t>
            </a:r>
          </a:p>
          <a:p>
            <a:pPr lvl="1"/>
            <a:r>
              <a:rPr lang="en-US" dirty="0"/>
              <a:t>write message name and arguments above arrow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069812"/>
              </p:ext>
            </p:extLst>
          </p:nvPr>
        </p:nvGraphicFramePr>
        <p:xfrm>
          <a:off x="1600200" y="3429000"/>
          <a:ext cx="58674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Bitmap Image" r:id="rId3" imgW="4191585" imgH="2257740" progId="Paint.Picture">
                  <p:embed/>
                </p:oleObj>
              </mc:Choice>
              <mc:Fallback>
                <p:oleObj name="Bitmap Image" r:id="rId3" imgW="4191585" imgH="225774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888" t="28893" r="5882" b="12006"/>
                      <a:stretch>
                        <a:fillRect/>
                      </a:stretch>
                    </p:blipFill>
                    <p:spPr bwMode="auto">
                      <a:xfrm>
                        <a:off x="1600200" y="3429000"/>
                        <a:ext cx="58674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2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92162"/>
          </a:xfrm>
        </p:spPr>
        <p:txBody>
          <a:bodyPr/>
          <a:lstStyle/>
          <a:p>
            <a:r>
              <a:rPr lang="en-US" dirty="0" smtClean="0"/>
              <a:t>Messages,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13618"/>
            <a:ext cx="8229600" cy="4525963"/>
          </a:xfrm>
        </p:spPr>
        <p:txBody>
          <a:bodyPr/>
          <a:lstStyle/>
          <a:p>
            <a:r>
              <a:rPr lang="en-US" dirty="0"/>
              <a:t>message (method call) indicated by horizontal arrow to other object</a:t>
            </a:r>
          </a:p>
          <a:p>
            <a:pPr lvl="1"/>
            <a:r>
              <a:rPr lang="en-US" dirty="0"/>
              <a:t>dashed arrow back indicates return</a:t>
            </a:r>
          </a:p>
          <a:p>
            <a:pPr lvl="1"/>
            <a:r>
              <a:rPr lang="en-US" dirty="0"/>
              <a:t>different arrowheads for normal / concurrent (asynchronous) methods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73928"/>
            <a:ext cx="5943600" cy="318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1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/>
              <a:t>Lifetime of objects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3810000" cy="5638800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i="1" dirty="0"/>
              <a:t>creation</a:t>
            </a:r>
            <a:r>
              <a:rPr lang="en-US" dirty="0"/>
              <a:t>:  arrow with 'new' written above it</a:t>
            </a:r>
          </a:p>
          <a:p>
            <a:pPr lvl="1" algn="just"/>
            <a:r>
              <a:rPr lang="en-US" dirty="0"/>
              <a:t>notice that an object created after the start of the scenario appears lower than the </a:t>
            </a:r>
            <a:r>
              <a:rPr lang="en-US" dirty="0" smtClean="0"/>
              <a:t>others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b="1" i="1" dirty="0" smtClean="0"/>
              <a:t>deletion</a:t>
            </a:r>
            <a:r>
              <a:rPr lang="en-US" dirty="0" smtClean="0"/>
              <a:t>: an </a:t>
            </a:r>
            <a:r>
              <a:rPr lang="en-US" dirty="0"/>
              <a:t>X at bottom of object's </a:t>
            </a:r>
            <a:r>
              <a:rPr lang="en-US" dirty="0" smtClean="0"/>
              <a:t>lifeline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22" y="1143000"/>
            <a:ext cx="438357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33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/>
              <a:t>Indicating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19600"/>
          </a:xfrm>
        </p:spPr>
        <p:txBody>
          <a:bodyPr/>
          <a:lstStyle/>
          <a:p>
            <a:pPr algn="just"/>
            <a:r>
              <a:rPr lang="en-US" b="1" dirty="0"/>
              <a:t>activation</a:t>
            </a:r>
            <a:r>
              <a:rPr lang="en-US" dirty="0"/>
              <a:t>: thick box over object's life line; drawn when object's method is on the stack</a:t>
            </a:r>
          </a:p>
          <a:p>
            <a:pPr lvl="1" algn="just"/>
            <a:r>
              <a:rPr lang="en-US" dirty="0"/>
              <a:t>either that object is running its code, or it is on the stack waiting for another object's method to finish</a:t>
            </a:r>
          </a:p>
          <a:p>
            <a:pPr lvl="1" algn="just"/>
            <a:r>
              <a:rPr lang="en-US" dirty="0"/>
              <a:t>nest to indicate recursion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" y="3862388"/>
          <a:ext cx="4038600" cy="299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Bitmap Image" r:id="rId3" imgW="4858428" imgH="2209524" progId="PBrush">
                  <p:embed/>
                </p:oleObj>
              </mc:Choice>
              <mc:Fallback>
                <p:oleObj name="Bitmap Image" r:id="rId3" imgW="4858428" imgH="2209524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22" t="22728" r="56863" b="9848"/>
                      <a:stretch>
                        <a:fillRect/>
                      </a:stretch>
                    </p:blipFill>
                    <p:spPr bwMode="auto">
                      <a:xfrm>
                        <a:off x="152400" y="3862388"/>
                        <a:ext cx="4038600" cy="299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495800" y="3276600"/>
            <a:ext cx="4405313" cy="3581400"/>
            <a:chOff x="2880" y="144"/>
            <a:chExt cx="2775" cy="2832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4080" y="144"/>
            <a:ext cx="1575" cy="2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Visio" r:id="rId5" imgW="1288923" imgH="2317699" progId="Visio.Drawing.11">
                    <p:embed/>
                  </p:oleObj>
                </mc:Choice>
                <mc:Fallback>
                  <p:oleObj name="Visio" r:id="rId5" imgW="1288923" imgH="2317699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44"/>
                          <a:ext cx="1575" cy="28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AutoShape 7"/>
            <p:cNvSpPr>
              <a:spLocks/>
            </p:cNvSpPr>
            <p:nvPr/>
          </p:nvSpPr>
          <p:spPr bwMode="auto">
            <a:xfrm>
              <a:off x="2880" y="672"/>
              <a:ext cx="864" cy="192"/>
            </a:xfrm>
            <a:prstGeom prst="borderCallout2">
              <a:avLst>
                <a:gd name="adj1" fmla="val 37500"/>
                <a:gd name="adj2" fmla="val 105556"/>
                <a:gd name="adj3" fmla="val 37500"/>
                <a:gd name="adj4" fmla="val 126505"/>
                <a:gd name="adj5" fmla="val 79167"/>
                <a:gd name="adj6" fmla="val 212384"/>
              </a:avLst>
            </a:prstGeom>
            <a:noFill/>
            <a:ln w="12700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Arial" pitchFamily="34" charset="0"/>
                </a:rPr>
                <a:t>Activation</a:t>
              </a:r>
            </a:p>
          </p:txBody>
        </p:sp>
        <p:sp>
          <p:nvSpPr>
            <p:cNvPr id="8" name="AutoShape 8"/>
            <p:cNvSpPr>
              <a:spLocks/>
            </p:cNvSpPr>
            <p:nvPr/>
          </p:nvSpPr>
          <p:spPr bwMode="auto">
            <a:xfrm>
              <a:off x="3648" y="1872"/>
              <a:ext cx="672" cy="192"/>
            </a:xfrm>
            <a:prstGeom prst="borderCallout2">
              <a:avLst>
                <a:gd name="adj1" fmla="val 37500"/>
                <a:gd name="adj2" fmla="val 107144"/>
                <a:gd name="adj3" fmla="val 37500"/>
                <a:gd name="adj4" fmla="val 120833"/>
                <a:gd name="adj5" fmla="val 95833"/>
                <a:gd name="adj6" fmla="val 176639"/>
              </a:avLst>
            </a:prstGeom>
            <a:noFill/>
            <a:ln w="12700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Arial" pitchFamily="34" charset="0"/>
                </a:rPr>
                <a:t>Nesting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3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140" y="1447800"/>
            <a:ext cx="9189140" cy="46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75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Image result for sequence diagram for restaur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7467600" cy="654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1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Indicating selection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1858963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828800" algn="l"/>
              </a:tabLst>
            </a:pPr>
            <a:r>
              <a:rPr lang="en-US" sz="2000" dirty="0"/>
              <a:t>frame: box around part of a sequence diagram to indicate selection or loop</a:t>
            </a:r>
          </a:p>
          <a:p>
            <a:pPr lvl="1">
              <a:lnSpc>
                <a:spcPct val="80000"/>
              </a:lnSpc>
              <a:tabLst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if</a:t>
            </a:r>
            <a:r>
              <a:rPr lang="en-US" sz="1800" dirty="0"/>
              <a:t>	-&gt; (opt) [condition]</a:t>
            </a:r>
          </a:p>
          <a:p>
            <a:pPr lvl="1">
              <a:lnSpc>
                <a:spcPct val="80000"/>
              </a:lnSpc>
              <a:tabLst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if/else</a:t>
            </a:r>
            <a:r>
              <a:rPr lang="en-US" sz="1800" dirty="0"/>
              <a:t>	-&gt; (alt)  [condition], separated by horizontal dashed line</a:t>
            </a:r>
          </a:p>
          <a:p>
            <a:pPr lvl="1">
              <a:lnSpc>
                <a:spcPct val="80000"/>
              </a:lnSpc>
              <a:tabLst>
                <a:tab pos="1828800" algn="l"/>
              </a:tabLst>
            </a:pPr>
            <a:r>
              <a:rPr lang="en-US" sz="1800" dirty="0"/>
              <a:t>loop	-&gt; (loop) [condition or items to loop over]</a:t>
            </a:r>
          </a:p>
          <a:p>
            <a:endParaRPr lang="en-US" dirty="0"/>
          </a:p>
        </p:txBody>
      </p:sp>
      <p:pic>
        <p:nvPicPr>
          <p:cNvPr id="5" name="Picture 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27877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1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sp>
        <p:nvSpPr>
          <p:cNvPr id="4" name="AutoShape 2" descr="data:image/png;base64,iVBORw0KGgoAAAANSUhEUgAAAp4AAAH0CAYAAACU8S0yAAAgAElEQVR4Xu2dBbhWVfaHF90NUoISI7aiInaLMSrWKMbYOna3Y3d36yg6gp2jgiJ2gf51FFQkBVFQQBrp/7M2z2XgcuF+ec7a33rP8/h44Z6zz1rvb1942d+JKsIGAWMEFi9evNhYSZQDAQhAIEoCVapUqRJl4RRdsgSYkCUbbbyNIZ7xZkflEICALQKIp608qEYE8WQWmCOwrHjq2udRRzxtrsZCFdT7yV4VDnXk30u355Wxq4hFn6e+kv79hhUKdxTjrGxOlBXvcW5kG9zjT/SSZdf5PDEr3zvime3sYf9iE0A8i02Y8bMmUF48R42cLJ06N8t6HOsHXHXl23LZ5btWWObVVw2QSy/bxXoLBatPxWBl4nnoYV0Ldh7rA40YMUk6d26+yjKvvnKAXHq5n7mRbWYjR0yWjp2arSCelQl9tuexuH9FvSOeFpPyXRPi6Tt/k90jniKI55KpqSueiOfyP6aI56r/2EI8l5duxNPkX3Oui0I8Xcdvs3nEE/Esm5mI54o/o4gn4rkyAqx42vw7jaqWJ4B4MiPMEUA8EU/Ec+U/logn4ol4mvtri4KyIIB4ZgGLXZMhkJR4Lly4UP7v//5PunXrtlxjDz/8sBxxxBFSq1atojac1DWe++yzj7z88stStWrVjPrRp1l17dpVvv76azn00ENl//33l7322ktq166d0fG57GThGs/x48dL27ZtVyj/u+++kzXXXFN22203+fDDD3NpL+NjLF7j2bNnz/Bz8ve//12uu+66lfaiP0/vvPOO9OjRY6X7TJ8+XRo2bJgxj1x2LPZH7R07dpT58+fLBx98IB06dFhliR999JFsttlmRf3ZWbYAVjxzmTEckzQBxDNp4pyvUgLFEs9WrVrJ5MmT5c8//xT9y6N169Zy6623yt577y3Tpk2TLbbYIsim/vqkk04K3586daqMGTNG1lhjjSBif/nLX6RevXqV9pDJDsUUz5122ilIQPfu3YNwfvLJJ9KuXbvwF+aoUaPCry+66CIZOHBgkNIjjzxSjj32WHnggQekRo0agYH+vkrHIYccEuRzl112Ccf99NNPcsopp8hWW20lp556qpx22mny+OOPZ9LySvcppnhut9128vnnn8vMmTNlyy23lC+//DL0oCKl8tC7d285//zzZf311w+9v/vuu/Lqq68G0TzhhBPCXNDcN95448BE91MRf+WVV8I8OuOMM+Sss84K80f5ZCr4FcGwIp4XX3yxXHHFFVKzZs3ATPvaYYcd5Lbbbgv/GPnPf/4Tfr969eoyYcIE6dy5s9SvX1+uvPLKMBdeeuklOeCAAwK7XXfdVa699lq55JJLAvMnnngir7lS2cHFEM/11ltPhg4dGk6tfb3wwgtBsJs1ayZ9+/aVfffdVw4//PAwDz777LPwD5Wdd95Zzj333MDxq6++khkzZki1atVko402CnOsefPmgcdll10mnTp1Ep2n77//fmXtrfL7iGde+Dg4IQKIZ0KgOU3mBIolnnfeeaeceeaZ8uuvvwbZOOecc4KQnH322fLggw9Kly5dZJNNNlkqGypWgwYNCvtsvfXWmTeQ4Z7FFM+DDz5YjjnmGFlrrbWCOD722GOy7rrrhspGjBgRRGv33XcPfxHqX34qXMtukyZNCsKtkq6SphLWokWLsMtVV10l33//ffj9yy+/PBy74447Zth1xbsVUzxPP/10ueuuu+SPP/4IOV944YWh7k8//VT69+8vvXr1CuKgGatIq3S2bNlSJk6cGBjq8WXiqSL/1FNPBbmcM2dO4PqPf/wjr96XPdiKeC5bkwqm/qfzRUWrcePGoXddGa9Tp47oSnG/fv3kmmuuCUK6rHiqbL311lthOP1H3nHHHSeNGjUqGK+KBiqGeC57nnXWWUf23HPPINnHH3/8cuKpf2Z88803YS41aNBABgwYEERTP3XQrw877DB5++235ZdffpGmTZsGHrqfstFt9uzZgWmuG+KZKzmOS5IA4pkkbc6VEYFiiad+VNy+ffsgkyoSdevWlT59+iwVTxUz/UuibJVLV3j0o7Iy8YxpxVM/0tRVlN9//33pSlyTJk2CSM6aNSv8BXjTTTfJpptuKiqZui274qm/1r8AdV9d0dEVT/0LV2VTVwl15VRXiZWVrnipwOazFVM8dSXyiy++CH+paw+64qvyrau2b775ZhBPXfG98cYbgxSpeOrK5n777ScHHXRQWBkuE89nnnkmMNN5NHr0aNHLMsrEs9RXPPUFOLparOKpc0s/MlcB108F9NMB/fq+++4L80NFX+VM55Sumqu86z/qlPfTTxf3GbXFEM+KVjx1vqtsX3rppWFVV38WVDx15VcFfcMNNwxzSiVUP4HQvnUlVFfJVdT1H7q6iq4/X2uvvXY4Rn9e83nREOKZz59CHJsUAcQzKdKcJ2MCxRLPjAtIaMdirngm1ELBTlNM8SxYkQkMZHHFM4G2C3qKYohnQQss4mCIZxHhMnTBCCCeBUPJQIUigHhyV3vZXOJxSiv+VHFX+6r/pEE8eY5nof4uYpziEEA8i8OVUfMggHginojnyn+AEE9b4qmXnOj1z3oJwvDhw5dew6o36L322mt5/EmY/aGseGbPjCOSJ4B4Js+cM1ZCoNjiqY9A+fjjj6VNmzbyxhtvyNixY+Woo46SH3/8MdxQoxf9b7DBBjJ48OBwZ6r+vj5SR6/5K+S2qo/aLzj/dTnggA0KeTrTY917zydFfWWmSoBe06s3v+jd7XpXsd6RrXcSv/766+Fa1gMPPDDcJKU3II0cOVLmzZsXrt3TOaLXeuqNIPfee2+4XlGvZdQ7m/X6Rb3GUeeQXqenN4rks2XyUfsF570uBxzoZ25ky3PixJmy197rJvbKzNVXX13GjRsXytSb1PSxUjrXfv7553AT2yOPPBLuatc/R/RaWP21zsdibIhnMagyZqEJIJ6FJsp4eRMopnjq45T0EUJ6Y40+DkdvllDxuOGGG8JNACoPd9xxh5x33nlBPvTRKHrXu95oc/XVV69w93c+za5KPPMZN9djP/xgtLRp21A6dWqW6xAFP65QH7XrDURlN7XoHcV6N7veBKLPWNRHAakUDBkyRF588cXwxAO9yUhXsvQmGr0RabXVVguSWSae+tgbvTtZ/zGic0clQ//xku+WiXjme45CH29tHlfU38quIS4EC71BSP+RqsKpd7nrP270CQp6c5X+A1ZvYNQbhoYNGyY333xzeHxSsTbEs1hkGbeQBBDPQtJkrIIQKKZ46iNQ9Ll6+gggvStZH4xdJp4qo/oIHV3x0mfylYmn3uWsK2L6iKLyjx3Kp+EY/sLOp79CHFso8dS70HVVUj8O1cfd6DNOy8RTVzk1axWGMvHUu4919XtV4qmPx9E7uXU1XB9bpefId0M88yVY8fHFFE8VTl3J1I/bdW7pPNM711U89Xmm+mzgsue+6l3wiGdxMmbUeAggnvFk5abSYoqnrlLpx6f6SB19oLrKgz5YXh8K/sMPP8jcuXPD43L0EUoqm/oYFF0hW7BgQdg/n4eDlw8Q8ax8ShdKPPWZk88//3x4tJTmqB+16yOg9KN2/Sh9jz32CM931Zz18VL6iCgVB/1YXh8B9Le//S08kkkfCaQfm+pjt1QqVFpVPPQjdv14Nd8N8cyXYMXHn3LSSzJz5tziDG5s1Mef6LXcZQZV8nk+k7HeKKc0CCCepZFjSXWxrHhqY337fJVIf4sXi0yb9qc0bly8V0OWb+SQQ7sm0lumJ+nfb5jstnuXTHcv+n5DhkyQb7/5tejnKX+CAW8Pl112/Uvi59UTWpsTqUAogZMWc5U1GzyIZza02DcJAohnEpQ5R1YEyotnVgfnsbOK56iRk6VTZzvXOObRTk6HWhPPnJoowEFnnfGq3H7nPgUYiSG8EkA8vSZP35URQDwrI8T3EyeAeCaOfOkJEc8lKBDPzOcgl4xUzArxzHwOsacvAoinr7yj6BbxTC8mxBPxzHb2IZ6IZ7Zzhv19E0A8fedvsvu0xNMkDIpKhcAlF70p116/Ryrnju2kiGfFib07cITsuFPn1OPkGs/UI6CAcgQQT6aEOQKIZ/KRXH/tQPnhh99WOPFaXVrIJf/cOfmCOGM0BBBP21Ehnrbz8Vgd4ukxdeM9pyWenm8uWtn1aMv+vj7rUt/2pA/Tz2fTZ6W2bNlyuSH0Ye36yCN9zmb5bfbs2St9VJG+XahmzZrh7UHz588Pz1IsxDZ79jypW7dmIYZiDKcE7rn7Yzn1tK1T7x7xTD0CCmDFkzlgnQDimXxClYmnPrtSn3Wa7wP09QH++sYofXB/2bb77rsHodXna5522mnSvXv38EB3fZD/n3/+GR7OfcABB4Q3DOkbYmbMmCH6UP8zzjhDBg0aJJtvvnl409TQoUPDMzkLsXFzUSEo+h6Dm4t850/3KyfAiiezwxwBxDP5SFYlnkcd01K6desW3vRTiE1fU6kPY9dNH9ivD2BXydQ3BZ166qnhzS59+/YND2jXh7Lraqi+K11fSbn//vvLlClTgojqQ9sRz0Ikkt8Yd93xkZx+5jb5DVKCRyOeJRgqLRWEAOJZEIwMUkgCiGchaWY21qrE897795IPPvggvMmnEJuK54cffhheJahvgrr++uvl5ZdfDm8V0jcBDR8+XM4++2w566yzwkqovn5Qv6dvHmrSpInUrl1bDjnkkFDKHXfcIYsWLZJ99tlHTj/9dFY8CxFQlmNwjWfFwBDPLCcSu7shgHi6iTqeRtMSz3gIFb7Syj5q14+89T3U+rF2Utunn34qW2655Qqnu+2224KYFnM775z/yM237lXMU5TM2IhnxVHeesv7cs6526eeM9d4ph4BBZQjgHgyJcwRQDyTj6Qy8SyrqOyj7eQr5IxWCSCeVpNZUhfiaTsfj9Uhnh5TN95zWuKpd7X/NGaKrNmhqXFChS8vU/Es/JkZMXYCv4yfLm3aNoy9jYLX/8orQ6Vnz/UKPm62AyKe2RJj/2ITQDyLTZjxsyaQpnh6fVc74rn8NOWu9qx/bDmgHAGu8WRKQKBiAognM8McAcQz+UgQT8Qz11nX+/Ev5MijNsv18JI9DvEs2WhpLE8CiGeeADm88AQQz8IzrWxExBPxrGyOrOz7XONZMRnEM9cZxXGlTgDxLPWEI+wvLfFUVAsWLJLq1atGSC2/khFPxDPXGYR4VkzulJNelHvv3z9XrAU7jms8C4aSgQpEAPEsEEiGKRyBNMWzcF3ENdIP3/8mM2bMXaHo2nVqyAYbtIqrGapNlADimSjurE+GeGaNjAOKTADxLDJghs+eQFriqXe1jx8/TVZfvVH2RZfIEZ99+pNsseUaJdINbSRB4N2BI2THnToncaqozvHttxNM/KMN8Yxq2rgoFvF0EXNcTaYpnl7vai+bIf37DZPddu8S14QpQrXc1V4EqM6G5BpPZ4HTbsYEEM+MUbFjUgQQz6RIr3gexHMJE8Qz8zn4ystDpee+6T+vMvOKk9kT8UyGM2eJjwDiGV9mJV8x4plexIgn4pnt7OMaz4qJIZ7ZziT290IA8fSSdER9piWeimjatD+lUaPaEdEqbKnjxk6Vdu0bF3bQCEdjxTPz0BDPilmdcNzz8tAjB2YOskh7co1nkcAybM4EEM+c0XFgsQikKZ7F6sn6uP37D5MmjeusUGYdvat9w9bWy6e+FAkgninCz+DUiGcGkNglUQKIZ6K4OVkmBNIUzwkTZkirVg0yKbOk9uE5niUVZ6LN3H/fJ3LSyVsles4YTjZr5jypV79m6qUinqlHQAHlCCCeTAlzBNIST32ckte72hHP5X8Mzj/vdbnp5r+a+9mgoHgIcI1nPFlRabIEEM9keXO2DAggnhlAynOX5557Tvbff3+pVq1aGAnxXB4o13hmPsEGDx4n3bq1y/wAJ3sink6Cps2sCSCeWSPjgGITiE08//GPf8jtt98uU6ZMkdVXXz3gmTBhgvz4448yceLEIHh33nmnnHnmmTJs2DAZPny47LTTTvLiiy/Ku+++K4899pjsueee8sYbb8i///3vcOw555wT9tfjFi9eLA8//LCst9568vvvv8v6668v1157rTzwwANy7733yimnnCIjRoyQxx9/XE4++WQZMGCAHH/88ZXG9OSTT8ohhxwi1atXRzyXoaXCUNF2/Y17Sps2DSvl6m0HrvGsOHHE09tPAv1mSgDxzJQU+yVGIC3x1AZ/+WV6TnJx9913y2mnnbaU0eDBg2Xo0KFSt25d2XHHHYOEbrHFFkEmu3fvLjvssIO0adNGnnjiCTnqqKOCTDZs2FBef/11+fTTT4OIqlxecsklcscdd8gZZ5whH3/8cRDXQYMGyYYbbhiEU/etUaOGDBkyJJxvzpw5YbzNNtsso7yeeuop6dWrlxxz1HPS+8leKxxj5S/PjJop0E4rW+0cMWKSdO7cvEBnKZ1hEM+KszzmqGflX48flHrQXOOZegQUUI4A4smUMEcgTfHMBcY222wjH3300XKHLiueLVu2lO22204++eQT+eqrr2SNNdaQrl27LieeZSueOohKpsrmv/71Lzn22GPlvffek4022ki+++678N/PP/8sq622mqy99tqy8847y3/+8x+ZNGlSEM+ZM2eGVU9dHa1atWql7eiq59///ndWPJchhXhWOm2W2wHxzI5X0nsjnkkT53yVEUA8KyPE9xMnkKZ4/vHHHGnSZMXHCiUOIYET3n///UFsa9asiXginjnPuBuuHygXXrRTzsdzYHEJIJ7F5cvo2RNAPLNnxhFFJpCWeHq6q/2hhx6SI488UmrVqhXSLPTNRXq96ujRo8PlALrNnj07nKvsZqZlp9CiRYtk6tSp0rRp0+Vmlq7e1qlTZ+kxDz74oOj1tMtuY8eOlfbt24ff+uWXX6R169ZSpcqSP9b69Okjhx56aKWzVa+bnTVrlqy55pphX1Y8K0XGDhkQsHKZCuKZQVjskigBxDNR3JwsEwKIZyaUCrtPocXzhx9+kD///FM23njjUOgzzzwj++23X1hd1csQbrrppnD96jXXXBMEUaWxb9++QQDHjRsn1113XbjpqUmTJuFGKb2c4aqrrgrXuZ599tny/PPPy8KFC8P1qfo9vdTgt99+kyuvvDLcmKXH6E1bvXv3zgiU3tClotu5c2fEMyNi/9tp/Pjp0rYtN12Vx4Z4ZjmR2N0NAcTTTdTxNIp4Jp/VqsTznvv+GlYkM93atWsnf/zxh3z//fey1VZLHiyud/zXr18/iOfhhx8e7t6fMWOGrLvuuuG61cmTJ8v48eNl6623DiuxZeKpq6B6Q5ZeG9ugQQPZdNNNw7F6U1Xbtm3DjVZ6vF7TqmNvsMEGsttuu4VxdMVVxVNFNpNNn0CwzjrryD8vfkduv3OfFQ7h5qKKKXKNZ8VcEM9MfurYxyMBxNNj6sZ7TlM8x4yeIh06Lv+Rr3FcBSmv0Cueeod+o0aNpH///kHmVETLxFNXJ/VmK12R1I/i9UYqfQzVo48+GlY8VTb1hqx99tlHGjduLJ06dQp3+euYl112WbgxSx8fpR+p6xMDevbsKaNGjZJ//vOf4fhtt91WTj311CC+ma54KkR9dJXe2MVH7dlNKcQT8cxuxrC3dwKIp/cZYLD/tMTTIIrESiq0eCZWeIFOtOz1o4hndlARz+x4Jb0313gmTZzzVUYA8ayMEN9PnECa4jl79nypW7dG4j2nfULP4nnDDTfIhRdeuDQCxDO72XjdNe/Ixf/cObuD2DsxAohnYqg5UYYEEM8MQbFbcgTSEk9Pd7WXT9OzeJZnka943nbbbeEGKDbfBLjG03f+dL9yAogns8McAcQz+UgQz/8xRzyTn3+leEbEsxRTpadCEEA8C0GRMQpKAPEsKM6MBkM8sxdPfTap3q2vN0Ytu5Vf8dS79fVNU/r7F1xwgbz99tvhpie9O3/BggXhUVADBgwId/vrDVd6V78+W1QfP/XOO++Ex0ZNnz5dXn311XDD1C233CLbb7+99OvXL7x69YEHHhB9Lusjjzyy9OkBY8aMCTdl6SOt9FFV+rYsvev//PPPD4+Nuvfee8OxAwcODG+/0uedfv3112Gltl69etKiRYtwA9i777679FmvK5tIXONZMRnEM6M/etjJIQHE02Ho1ltOUzxHj54sHTs2s46o4PUhntmJp8qi3kGvQld+q+ij9i+//DI8k7Rjx45h96uvvlouvfTS8LU+QF/Fs0ePHkFK9dFRKogqgXoXvz50X8+n0qlPCtBHRemzSg866KDwKKmnn346jHvPPffItGnTwtMBVHT10VKbbLKJLF68WIYMGRIeOaUP3P/888/DOfV5qjqOinGzZs3CuVSMVTqbN28uF198cfhP617VhngingX/A4kBS5oA4lnS8cbZXFriGSetwlSNeK4onkcf+YwsWrR4OcDVq1eVK69e8mzS8iudZTuWF0+VvZdfflnWWmutIJG77rprEE+Vuvnz54cH6Xfv3j2IpK5s6iqjiqpKY5cuXcJ5VDzfeust+e9//yvHHXdceJxUjRo1wiplhw4dwuOqzjrrrOWel6r13H333eEZrGWSq4+u0lVUfXSUPgv14IMPDqulunKrb4nS2lQ8VVY/+OCDsNp62GGHIZ6F+TFLZRRuLkoFOyddBQHEk+lhjkCa4rlw4WKpVs3fjwXiuaJ4Dh40Trpt3m65n4++fb6Sv+7VKYheRaud5n6YEijo6qsGyKWX7ZLAmThFLgQQz1yocUwxCfj7G7aYNBm7IATSEk/uau+1Qn5WrlMryMTKcJCym4tWJp6HHNo1fMyuq5DIZ4ZQHe52wnHPy0OPHJh654hn6hFQQDkCiCdTwhwBxDP5SFjxzHzFU8VTN/1YfPjw4eE1nmwQKE/Ayj/aEE/mpjUCiKe1RKhHry9b/sK6hJiw4smKp061TFY8E5qSUZyGm4sqjgnxjGL6UmQKBBDPFKBzylUTSFU8R02WTp24q70sISt/eSb5M4N4Zkcb8UQ8s5sx7O2dAOLpfQYY7D8t8TSIIrGS+Kj9f6gRz+ymHeKZHa+k9+aj9qSJc77KCCCelRHi+4kTQDwTRy6IJ+KZ66xDPHMll8xxiGcynDlL5gQQz8xZsWdCBNIST67x5BpPneKseCb0g17ip7nowjfl+hv2SL1LxDP1CCigHAHEkylhjgDimXwkrHiy4pn8rCvtM1q5PhrxLO15FmN3iGeMqZV4zYhn8gEjnohnrrOOj9orJod45jqjOK7UCSCepZ5whP0hnsmHhnginrnOOsQT8cx17nCcTwKIp8/cTXedlniahlLk4hDPisVzWewTJsyQVq0arPAazSJHY354xLPiiL76v/HSdZO2qefHR+2pR0AB5QggnkwJcwQQz+QjQTxXFM/yKYwYMUk6d26efDjGz4h42g4I8bSdj8fqEE+PqRvvOS3x5K527mrXH42yu9oRT+N/UBgv77ZbPpCzz90u9SoRz9QjoABWPJkD1gkgnsknxIonK57Jz7rSPiM3F5V2vnSXOwFWPHNnx5FFIoB4FgnsKobNVzznzJkjO++8s3zyySdLz3LPPffIqaeeGn691VZbyfvvvy81atTIqLmbb75ZzjvvPPnXv/4lxxxzTEbHlN/p6quvllGjRsljjz220uMXLVokJ598sjzwwANL91nViucbb/SRp59+OqN6WrRoIa+88kpG+8a80603vy/nnLd9zC0UpXbEsyhYGbQECCCeJRBiqbWAeCafaL7iOWzYMOnSpYt8+eWXsummm8pLL70UJFQFsmx74okn5IgjjpArrrhCZs+eLTfddJNcfPHFsv3228tDDz0k66yzjlx11VVy0UUXyX/+8x8ZOnSoHHDAAaIC26dPHzn++OOlYcOGcs0118i8efPkH//4h7Ru3Vp69+4dBG+99daTK6+8Um688UZZd9115eWXXw5jPPjgg+FrPZeKrIpmlSrL/9F3xx13yJlnnhlKLdRH7e3atZMLLrhAOnfuLLvvvnsYe9q0aaGHsvNr3T179lzKaOHChaL/1axZs8JJ8Pnnn0v37t0zniBjx46V9u3bV7j/uHHjRGss277++mvZeOONV9j3xRdflP3333+l5+Qaz4rRIJ4ZT1N2dEYA8XQWeAztpiWeMbApVo2Vieezzz670lPramarVq3k0ksvleuvv37pfrpiuax43nbbbXL22WfLlClTgjTqyuHBBx8sa665pnz77bfSt29fqVatWpAuldLLL788iOiGG24o++67rwwePFi6desmb7zxhrz66qvhfGXiqcfr/rqiquL2wgsvyLvvvhvEc5NNNgnCd/vtt0vjxo2lbt26UlE/kyZNClJaJp5HH/mMLFq0eLm+q1evKo8+dlBGMWhtI0eOlOeee06OPPJI+eOPP2T48OGy2WabSdWqVWXixIlBou++++4wnkr5YYcdJl999VX49dFHHy2nnHKKPP/880GK11hjjSCtKpMq2KeffrrstddeYUX3wgsvDMfoeLp6e+KJJ4bzDhgwQLbZZpsg3yqtxx57rKy99tqBq4q81nLccccF4Rw4cKA8+eSTYYX5rrvuktdff10GDRoUmHbs2FHOOOOMUHf5DfGseDr869FBcsyxm2c0V4q5E9d4FpMuY+dCAPHMhRrHFJUA4llUvBUOXpl4VlbROeecE0RH5bF+/fqy0UYbybXXXiv77bdfWMlUaVKhatasWVjdVBHS1dHtttsuyM4ll1wSVjbr1asXZEvHUFHVlc9ddtkljKEfm+tKocqTbo8++mhYzVNJUomdPHmyvPnmm9KjR49Qi0rYjz/+GCR1/fXXD+dfvHix1KlTZ4V2VOx01VO3bF6ZOWHCBGnSpInUqlVrhTF1NVHFbcGCBUtXFsePHx9kWQVOLwVQiVQeKqUqlfrR//z58+WEE04Ikq0M3nvvvXWpwYQAACAASURBVCDLKvcqnCrvDRo0CJKq7JStrjbrf/fee29YHVYRVfFWJlqjjrX55ptL06ZNZaeddgoS/sUXXwTx1HMpx7XWWiusFOvKsXLXfyCoMKuMn3TSSbLBBhtUOA0Qz8p+OtL9PuKZLn/OviIBxJNZYY5AWuKpd7WPHj1FOnZsao5JsQvKVzyLXV9l40+dOjWsZuqmcln+o/RVHX/ggQcGUS07JlPxnDlzpuh/KoQVbXqNZ5noqoTrimaZeOoq5kEHHRQkUuVSN5VAFXJdkVQZfOSRR4IE6qrpoYceGq6TVQFt06aN7LHHHkE8n3rqqSCUDz/8cJBb3Uc/MtcxRo8eHVaJ9TKD6667LlzSoJcbbLvttrLrrrvKnXfeGc6p/+nqqv5f5VLPqSvFumqsdaqUnnvuudK2bVupXr36Cq3OmDFXGjRYUbwry6zUv9/nqa/k0MO6pt4m4pl6BBRQjgDiyZQwRyBN8Rw1crJ06tzMHJNiFxS7eObKRz/ubtmy5XKHZyKeepxK5cqkUwdUEdTrKNl8EuAaT5+503XlBBDPyhmxR8IEEM+EgYuIV/GsiHQm4qnXpuoK4KpWVm+99dbkg0zhjI88PEiOOz79axlTaH2Vp0Q8rSVCPVYIIJ5WkqCOpQQQz+QnA+L5P+aZiKfurTf36MfV2Xysn3yyxT8j13hWzBjxLP7c4wxxEkA848ytpKtOSzxLGmolzSGe2YunHnHWWWeFG3U8b4hnxemfevJLcs99+6U+NbjGM/UIKKAcAcSTKWGOAOKZfCSIZ27imXxS9s6IeNrLZNmKEE/b+XisDvH0mLrxntMST72r/edxU6Vd+yV3R3vaEE/EM9f5PnjwOOnW7X8Pos91nFI77rNPf5Ittlwj9bYQz9QjoABWPJkD1gmkKZ7c1b787LBynVqSczbTazyTrIlzxUfAys8O4hnf3Cn1ilnxLPWEI+wP8Uw+NFY8WfHMddY9/9w3cuDfNsz18JI9DvEs2WhpLE8CiGeeADm88AQQz8IzrWxExBPxrGyOrOz7XONZMRnEM9cZxXGlTgDxLPWEI+wvLfFUVLNmzZN69WpGSC2/khHPisVzWaoTJsyQVq0aSLfNuZ5xWS6IZ8U/eyee8II88NAB+f1gFuBoPmovAESGKCgBxLOgOBmsEATSFM9C1B/jGIjniuJZPscRIyZJ587NY4y3qDUjnkXFm/fgiGfeCBmgwAQQzwIDZbj8CaQpnr/+Ol1at26YfxORjYB4Ip65Ttl/P/l/cvjfN8n18JI97reJM2W1lvVT7w/xTD0CCihHAPFkSpgjkJZ46uOUuKt9+elg5Tq1JCdp2V3trHgmSb30zmXlZwfxLL25FXtHiGfsCZZg/Yhn8qGy4smKZ66z7sMPRsu223XI9fCSPQ7xLNloaSxPAohnngA5vPAEEM/CM61sRMQT8axsjqzs+1zjWTEZxDPXGcVxpU4A8Sz1hCPsLy3xVFS//TZTVlst/euyko4N8UQ8c51ziGfF5I49+ll59LGDcsVasOP4qL1gKBmoQAQQzwKBZJjCEUhTPAvXRVwjIZ6IZ64zFvHMlVwyxyGeyXDmLJkTQDwzZ8WeCRFIUzwnTZolzZvXS6hTO6dBPBHPXGfjjTe8KxdcuGOuh3NckQkgnkUGzPBZE0A8s0bGAcUmkJZ4cld7rxWitXKdWrHn3LLjc1d7krRL91xWfnYQz9KdY7F2hnjGmlwJ1414Jh8uK56seOY660aOnCydOjXL9fCSPQ7xLNloaSxPAohnngA5vPAEEM/CM61sRMQT8axsjqzs+1zjWTEZxDPXGcVxpU4A8Sz1hCPsL03xHDNminTo0DRCavmVjHginrnOIMQT8cx17nCcTwKIp8/cTXedlniahlLk4hBPxDPXKYZ45koumeO4xjMZzpwlcwKIZ+as2DMhAmmK58yZc6V+/VoJdWrnNIgn4pnrbLz+2nfkokt2zvVwjisyAcSzyIAZPmsCiGfWyDig2ATSEk/uaueudp3b3NVe7J9wH+NzjaePnOkyewKIZ/bMOKLIBBDPIgOuYHhWPFnxzHXWzZkzX+rUqZHr4SV7HOJZstHSWJ4EEM88AXJ44QkgnoVnWtmIiCfiWdkcWdn3ucazYjKIZ64ziuNKnQDiWeoJR9hfmuI5evRk6djR3zMJEU/EM9c/KhBPxDPXucNxPgkgnj5zN911WuJpGkqRi1PxPOTQriucpW+fr6T3kyte+1nkclIdnms8s8OPeGbHK+m9ubkoaeKcrzICiGdlhPh+4gTSFM/58xdKjRrVEu/Zyglnz54vdev6vl4P8cxuNl5z1QD552W7ZHcQeydGAPFMDDUnypAA4pkhKHZLjkBa4un5rvaydPv3Gya77d4lubANngnxNBhKhCVxjWeEoVFyIgQQz0Qwc5JsCCCe2dAq7L6IJ49TKuyM8jsa4uk3ezpfNQHEkxlijgDimV4kiCfime3s4xrPiokhntnOJPb3QgDx9JJ0RH2mKZ6jR02Wjp383dVeNj3eeutH6dFjrYhmS+FL5aP27JginohndjOGvb0TQDy9zwCD/aclngZRUFIKBBDP7KAjntnxSnpvbi5Kmjjnq4wA4lkZIb6fOAHEM3HknHAZAkcf+Yw0blxnBSannLaVdO7cHFblCCCetqcE4mk7H4/VIZ4eUzfec1riyV3tIlzjueSH46MPR8s223Yw/pNCeZYJnHPWa3Lr7XunXiLimXoEFFCOAOLJlDBHAPFMLxLEcwn7lX3cnl4ynDk2AtxcFFti1JsUAcQzKdKcJ2MCiGfGqAq+I+KJeGY7qfiovWJiiGe2M4n9vRBAPL0kHVGfiGd6YSGeiGe2sw/xRDyznTPs75sA4uk7f5PdpyWeJmFQVCoELru0v1x19W6pnDu2kyKeFSc2evQU6dChaepxco1n6hFQQDkCiCdTwhwBxNNcJBQEgZUSQDxtTw7E03Y+HqtDPD2mbrzntMSTu9q5q73sR2PsT1Ol/RqNjf+kUJ5lAtdfN1Auunin1EtEPFOPgAJY8WQOWCeAeKaXENd4LmHPXe3pzcFSOTM3F5VKkvRRaAKseBaaKOPlTQDxzBthxgN8+MEoefGFIUv3//PP+VK7dg2pXr2q3HzrXhmPU2o7Ip6ZJ2plZS/zipPZE/FMhjNniY8A4hlfZiVfMeKZXMT93hwmu+/RZYUTWvlLMzkSy58J8cycPNd4VszKys8QH7VnPpfZMxkCiGcynDlLFgTSEs8sSiyZXRHPiqO86II35Pob9yyZnIvZCOJZMd0XX/hW9j9gg2Kiz2hsxDMjTOyUIAHEM0HYnCozAp7E89NPP5Xu3btL1apVl4MzYsQI6dy580qBffHFFzJ//nzZcsstZfr06TJ06NDwdabb6aefLnfeeaf07/cjK56ZQmO/CgkgnrYnBuJpOx+P1SGeHlM33nNa4pnWXe3nnXee3HzzzSEVFdFZs2bJv//9b3n44Yelffv2ctddd8lee+0lv/zyi1x//fXyyCOPhP31uHfeeUeaNGkim2yySfh12TiZRHzWWWfJbj1ORDwzgcU+EMiSwMMPfS7Hn9A9y6MKvzviWXimjJgfAcQzP34cXQQCnsRz7Nix8uyzz8q5554bSKpkNmjQQN5//30ZNmxY+L3XXntN/vvf/8pDDz0k1113nXTq1ElUGg866KCwyqljqKCWyWg2kdxyywty7rkHrHCIlevTsukl233ffPNN2WOPPZYe9uQTX8qY0X+EX48ZM0XWXHPJw7/33mcd2bhr22yHZ3/nBKz8DCGezieiwfYRT4OheC/Ji3j+8ccfctVVV8mOO+4oEydOlOOPP15GjRolixYtkmuuuUZOPvlk6d27t9xzzz2y//77y2GHHSb77ruvVK9efTnJvPfee2XkyJFBRtu1a5fx9Jk3b55ceUVvufa644sunuecc47cdNNNUq1atXCup556KvRTts2YMUPq1au3wiUHZd8fP3683HbbbUG0DzzwQNHxTjzxRPnLX/6Scb8V7aiXG5xxxhnhWysThauvHCCXXr5LXucp5YPvv+9TOenkzC/zKGUWy/aGeHpJmj6zJYB4ZkuM/YtOwIt4Fh3kKk6wYMECeffdd2XhgvaJfdT+wAMPBFnUFdwnnnhCnnvuuVDDDjvsIB988IFsvfXWcvjhh8vll18uw4cPFxXq+++/X9ZYYw0ZMmSIbLjhhnLLLbdI69atw36TJ0+W+vXrS61atfJCqcKuUnvUEc9I7yd7rTAW4rlqvFzjWTEfxDOvH0sOLmECiGcJhxtra2mJZ6y8sq1bV1QHDRokW2yxhVR2V7t+hJ/P1qZNG/nss8/CEHp96kUXXRS+1tVOXfX8888/5bfffgsrnauttlq4jEAFVG+YOvvss+Wbb74J/9dLDVQ8q1SpIk8//bT06tUr3Fw1Z86ccJOUXg+b66Y89Pin+0xDPHOF6Py4888/X2688cYwP8u2Sy/pJ1dfu3vqZPioPfUIKKAcAcSTKWGOAOKZXCSViWchKlFB7NixY1jV1GtYb7/99qXiqeNvs8028vzzz0vz5s1l8803DzdW6Uqm/lpvpNI78JcVT12tXXPNNcNYeglCPtvChQvlo48+ku23356P2vMBybFy7bXXyiWXXCJHHfG06I2K5bfLr9hVOnZqljgpxDNx5JywEgKIJ1PEHIG0xFP/shg79g9ZY40m5pgUq6AkxLNYtec7rgqs3mC09957h6G8XOP59ddfy+qrry4NGzaUmjVrykknnSSbbrqpHHfccWEFWq871v/0WuKffvopXBKh8n/qqaeG6407dOgg66+/vvTv3z9ctzt16tRw05tek6yXQVx66aXSt29fOeSQQ+SYY46RBx98UNZZZ52wyq6XWjz++OOi7HV8vb5Wz6uPFCuFTS8PGT5sdbnjrp4rtDNi+CTp/JfmibeJeCaOnBMinsyB2AikKZ6jRk6WTp2TX5VIKyPP4qmSVbt27aXoVyWei+TjtCJa4bxz587NuZYLLrhAGjVqJFdffXWQPpVP3R577DE5+uijw9cTJkwIq80qhvq0BZXL2bNnh0sa9Hv6jFmtoWvXrnLhhReG1WqVV33qgt4kp+L5+++/h6cz6Oq23sSmN7/pdb233nqrHHnkkWFslV4V2d133z1cRqE3jOW6aU9ac9rb6NGjZf7cbRDPtIPg/KYJsOJpOh6fxSGeyeXuWTzLU/ay4nnHHXeE63v1pq2WLVuG62tVPPfZZx9p1qzZcuKpv9+2bVvZdtttw01hek3tCy+8EGSyX79+AWGfPn3CKuj3338v48aNkx49eoRLJB599FF55ZVXZPHixeEYfXKBPmu2VatW4Tx63k8++SRcRqFCHPumq8Mq0zdePwjxjD1M6i8qAcSzqHgZPBcCiGcu1HI7BvH8Hzcv4pnNTNFraD/++OOwksm2cgIzZ84MUt6iRQs58/RXEE8mCwRWQQDxZHqYI5CWeCqIuXMXSK1a1c0xKVZBiCfiWay55WlcvYGuRo0aoWXE01Py9JoLAcQzF2ocU1QCaYpnURszODjiiXjmOy15jufyBBHPfGcUx5c6AcSz1BOOsL80xXP8+OnStu2SGy48bIgn4pnvPH/1laGyT8/18h2mZI5HPEsmShopEgHEs0hgGTZ3AmmJpz5Oibval+Rm5a0ruc+i7I/kGs/smXHEigQQT2YFBFZNAPFkhpgjgHgmFwkrnqx4JjfbfJwJ8fSRM13mTgDxzJ0dRxaJAOJZJLAVDIt4Ziee+iiiM888M7mAOFN0BBDP6CKj4IQJIJ4JA+d0lRNISzy1simTZ0vTZnUrL7JE9kA8MxdPfRd3KTxvUp+p+c4778h9990Xmv/jjz/CQ+CPP/748KzNK664Qg466KCVvk1ojz32WPoAeX3FqT7D85lnnpGePXuGcfXRQvoGI334fNl2xBFHhAfI66YP7te7wKtVqyZ165bez9qJ/3hB9t13/RX+hOjcuRlvLiqRPzdpIz8CiGd+/Di6CATSFM8itGN6SMQzM/Hs+8zpcvHFF5vIslOnTjnXoa/G1Iecv/rqq+GB8WXbsm8u0t8r+/4NN9wg++23n7Rv3z48HP7DDz8MkqrvuL/yyivls88+k+nTp8vll18uuhqs4qpvLtLnfjZt2jQ8jF5flakPkq9fv354n7keW/bmovHjx4fvH3bYYTJ06NCc+6pVq9Zyb6HKeaACHKivI7W08cpMS2lQixJAPJkH5gikKZ6//TZTVlutvjkmxSoI8cxMPC+9fJcgSLrCVyrbF198IZtttllop0w8VQpfeuklOfDAA8Pv66sw9f3j+spMlTt9VqWueOrbiMreXKT73H///UEe11577SCe77//vmy99dZhDJVMXfEcPnx4ENoqVaosFU9d8VRpVYllKw4BxLM4XBk1dwKIZ+7sOLJIBNIST+5qr1zCihS5iWEru6tdPyIeOHCg7LnnnibqzbUI/ShcVxdVolUg9dWVv/32W/joW8VT36uuq3bt2rULwvndd9/JxhtvHF5tucEGG4SVT31l5jrrrBNKWLRokXz++edhvF9++UV+/vlnWX/99cO72gcPHhyOHTNmTHhN5q+//ho+mtdVVz3vl19+KbqCq6ujpbZZeTIE4llqMyv+fhDP+DMsuQ4Qz+QizXTF08NNNZWJp6ai0la7du2wYscGgVURQDyZHxComADiycwwRwDxTC6STMRTP0bVj1Nz3XSl8PDDD5fbb789rKK9+OKL0rt3b3nuuefCylfZVpnU6fWCp556alg5u/vuu+XQQw+VjTbaKHy0W4gtE/EsxHlKbYzvvpso667bstTayrsfxDNvhAxQogQQzxINNua20hJPZTZu7FRp175xzPiyqr0y8dQ7nPW/fDe9c1qvKdx1113DUFOnTg3X+jVq1CjcVa03nugd0TvttFP4OPvtt9+WddddV/r37y+33HJLuLlFxVMlVm9u0WsJ99prr/BRsX70q9/Pd0M8cyPIKzMr5nb0kc/IY70Pzg1qAY/io/YCwmSoghBAPAuCkUEKSSBN8SxkHzGMVZl46iN29OaPXDe9blAfraNb2Q0sKpB6LWHbtm3D76s8qmh27do1XBeo1wjWq1cvSGfHjh3DNYYnnnhiEM/mzZuHj7m//vrrcO3g5MmTw746hn6dz3bJRR9J7yd7rTDE1VcOEL25iK1iAoin7ZmBeNrOx2N1iKfH1I33nKZ4Tpv2pzRqVNs4ocKVV5l46pkKcX2nfqyuj+/55ptvwo0muv31r39d+hxHvQt6yy23DFI5YMCA8LV+DK+rot9++63oY4B0tVPvrNbf003HVFnt3LlzQYCw4pkbxuuvGygXXbxTbgdzVNEJIJ5FR8wJsiSAeGYJjN2LTyAt8eSu9v9lW17CSuXh6auavYhn8X+2PZ2Bazw9pU2v2RBAPLOhxb6JEEA8E8EcTpLJimdy1aR7JsQzN/5TpsyWpk1L7w1EudFY+T/e8h0v1+NZ8cyVHMcViwDiWSyyjJszAcQzZ3RZH4h4Vi4KXOO56mnFNZ4V82HFM+s/jjjACQHE00nQMbWZpniOHj1FOnYsvYdZryx/xBPxzOXPBr3xa+eddw7X5CKeiGcuc4hj/BJAPP1mb7bztMTTLJAiFoZ4FkY89S79m2++Wdq0aRNeD/n999/LG2+8IT179gw3P+kzSo855hh59tlnV5nmP//5T7nmmmvCPtOmTQsPq9cbqiraKnqFp97d//vvv8tqq622yvNkcs3ubbfdJmefffZKx9FXa+ojra6/7j257PIlj8lis0eAj9rtZeK9IsTT+www2H+a4jl37gKpVcvPW2kQz8KIp44yZ84ceeSRR+S0004Lg+prJUeMGBGeR6rbkUceGR6cr2LYuHFjueiii8IrJZ944glp2bKl/PTTT+HYLbbYQs455xyZP39+eL7pBx98EN6LriL4zDPPhKcB6O+reOprLPWB+vq6Sh1D34euY+q5dNM7//U5pyrEBxxwQHg1pj7G6pRTTgnS2KNHj/Boq759+8pbb70VHtDfvXv3UONll10mDz74oNx3330r/VNCn0aw4fonyCWX7mzwTxJKUgKIJ/PAGgHE01oi1KPPZFycBgbuaq9cwtLIJalzrurmovoNv11lGWeeeWb4vorlUUcdJVOmTAnvPO/WrdvS48rEU583qs8rVfH88ccfwwPx586dG95drs9M/fjjj+W1114Lx6lg6vvS9RFS+j5zXTnVr2vUqBGeZarH6+qmyqS+O10fOTVkyJDw+Cl9huqnn34aRLRVq1ZBPMeOHRvela4rnlrb1ltvHc6tgqqrtLpaq6KsMqqiqzWubNPnqmotKrxsKxLgGk9mBQQqJoB4MjPMEUA8k4uEFc/KZTvTm4v0wfe6+qgrlfpvpxkzZgRZVKHUj8xVRvXXuum+DRs2DK8SfeCBB8KKpK5G6sfq+vxSFUzdd/r06WHlVFdI9Xv6ta5GqmhOnDgxPDxfz9ekSRMZP3780of165uh9Hh9K5RKqkponTp1ZMGCBeG6TK1Nz6Njai06vspm3bp1w/4qlTq2CnJFm9an/6nQslVMAPFkZkAA8WQOREIA8UwuKMSzcOKZXGrpnkmlWiW5bKWTm4sQz3RnJGePjQArnrEl5qDeNMVz9KjJ0rFTMweUl7SIeCKe+U52xBPxzHcOcbwvAoinr7yj6DYt8YwCToGLRDwRz3ynFOKZL8HiHs/NRcXly+jZE0A8s2fGEUUmgHgWGfAywyOeiGe+sw3xzJdgcY9HPIvLl9GzJ4B4Zs+MI4pMIC3x5K72yiWsyNGnOjyvzEwVf8md/NRTXpJ77t0v9b4Qz9QjoIByBBBPpoQ5AohncpGw4vk/1h98MEpmz5offuOVl4dIz33XD183b15XNuvWLrlQOFNJEOCu9pKIkSaKQADxLAJUhsyPAOKZH79sjn6r/4/SpEmdFQ655+6PpfeTvbIZqqT2PeuMV+X2O/cpqZ6K1QwftVdM9tijn5VHHzuoWNgzHpcVz4xRsWNCBBDPhEBzmswJpCqeoyZLJ0d3tZdPpX//YbLbbl0yD6tE90Q8Mw8W8cycVRp7Ip5pUOecqyKAeDI/zBFISzzNgaCg1AhccflbcsWVPVI7f0wnRjxtp4V42s7HY3WIp8fUjfeMeBoPiPIgsAwBxNP2dEA8befjsTrE02PqxntOSzw93tW+wkft/YbJbrvzUfsPP/wma6+9mvGfFMqDQOUEEM/KGbFHsgQQz2R5c7YMCCCeGUAq0i79Ec9Alms8izTBGDZxAohn4sg5YSUEEE+miDkCiGd6kSCeS9gjnunNQc5cWAKIZ2F5Mlr+BBDP/BkyQoEJIJ4FBprFcIgn4pnFdGHXCAggnhGE5KxExNNZ4DG0m5Z4xsCGGiEAAQhkQwDxzIYW+yZBAPFMgjLnyIoA4pkVLnaGAAQgsFICiCeTwxoBxNNaItQjiGd6k4CP2tNjz5khUAwCiGcxqDJmPgQQz3zocWxRCCCeRcGa0aCIZ0aY2AkC0RBAPKOJyk2hiKebqONpFPFMLyvEMz32nBkCxSCAeBaDKmPmQwDxzIcexxaFAOJZFKwZDYp4ZoSJnS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BwEIREMA8YwmKjeFIp5uoo6nUcQznqyoFAIQsE0A8bSdj8fqEE+PqRvvGfE0HhDlQQAC0RBAPKOJyk2hiKebqONpFPGMJysqhQAEbBNAPG3n47E6xNNj6sZ7RjyNB0R5EIBANAQQz2iiclMo4ukm6ngaRTzjyYpKIQAB2wQQT9v5eKwO8fSYuvGeEU/jAVEeBC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mCLz8QAAIABJREFUBwEIREMA8YwmKjeFIp5uoo6nUcQznqyoFAIQsE0A8bSdj8fqEE+PqRvvGfE0HhDlQQAC0RBAPKOJyk2hiKebqONpFPGMJysqhQAEbBNAPG3n47E6xNNj6sZ7RjyNB0R5EIBANAQQz2iiclMo4ukm6ngaRTzjyYpKIQAB2wQQT9v5eKwO8fSYuvGeEU/jAVEeBC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BwEIREMA8YwmKjeFIp5uoo6nUcQznqyoFAIQsE0A8bSdj8fqEE+PqRvvGfE0HhDlQQAC0RBAPKOJyk2hiKebqONpFPGMJysqhQAEbBNAPG3n47E6xNNj6sZ7RjyNB0R5EIBANAQQz2iiclMo4ukm6ngaRTzjyYpKIQAB2wQQT9v5eKwO8fSYuvGeEU/jAVEeBC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BwEIREMA8YwmKjeFIp5uoo6nUcQznqyoFAIQsE0A8bSdj8fqEE+PqRvvGfE0HhDlQQAC0RBAPKOJyk2hiKebqONpFPGMJysqhQAEbBNAPG3n47E6xNNj6sZ7RjyNB0R5EIBANAQQz2iiclMo4ukm6ngaRTzjyYpKIQAB2wQQT9v5eKwO8fSYuvGeEU/jAVEeBC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BwEIREMA8YwmKjeFIp5uoo6nUcQznqyoFAIQsE0A8bSdj8fqEE+PqRvvGfE0HhDlQQAC0RBAPKOJyk2hiKebqONpFPGMJysqhQAEbBNAPG3n47E6xNNj6sZ7RjyNB0R5EIBANAQQz2iiclMo4ukm6ngaRTzjyYpKIQAB2wQQT9v5eKwO8fSYuvGeEU/jAVEeBC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BwEIREMA8YwmKjeFIp5uoo6nUcQznqyoFAIQsE0A8bSdj8fqEE+PqRvvGfE0HhDlQQAC0RBAPKOJyk2hiKebqONpFPGMJysqhQAEbBNAPG3n47E6xNNj6sZ7RjyNB0R5EIBANAQQz2iiclMo4ukm6ngaRTzjyYpKIQAB2wQQT9v5eKwO8fSYuvGeEU/jAVEeBC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BwEIREMA8YwmKjeFIp5uoo6nUcQznqyoFAIQsE0A8bSdj8fqEE+PqRvvGfE0HhDlQQAC0RBAPKOJyk2hiKebqONpFPGMJysqhQAEbBNAPG3n47E6xNNj6sZ7RjyNB0R5EIBANAQQz2iiclMo4ukm6ngaRTzjyYpKIQAB2wQQT9v5eKwO8fSYuvGeEU/jAVEeBC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BwEIREMA8YwmKjeFIp5uoo6nUcQznqyoFAIQsE0A8bSdj8fqEE+PqRvvGfE0HhDlQQAC0RBAPKOJyk2hiKebqONpFPGMJysqhQAEbBNAPG3n47E6xNNj6sZ7RjyNB0R5EIBANAQQz2iiclMo4ukm6ngaRTzjyYpKIQAB2wQQT9v5eKwO8fSYuvGeEU/jAVEeBC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BwEIREMA8YwmKjeFIp5uoo6nUcQznqyoFAIQsE0A8bSdj8fqEE+PqRvvGfE0HhDlQQAC0RBAPKOJyk2hiKebqONpFPGMJysqhQAEbBNAPG3n47E6xNNj6sZ7RjyNB0R5EIBANAQQz2iiclMo4ukm6ngaRTzjyYpKIQAB2wQQT9v5eKwO8fSYuvGeEU/jAVEeBC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BwEIREMA8YwmKjeFIp5uoo6nUcQznqyoFAIQsE0A8bSdj8fqEE+PqRvvGfE0HhDlQQAC0RBAPKOJyk2hiKebqONpFPGMJysqhQAEbBNAPG3n47E6xNNj6sZ7RjyNB0R5EIBANAQQz2iiclMo4ukm6ngaRTzjyYpKIQAB2wQQT9v5eKwO8fSYuvGeEU/jAVEeBC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BwEIREMA8YwmKjeFIp5uoo6nUcQznqyoFAIQsE0A8bSdj8fqEE+PqRvvGfE0HhDlQQAC0RBAPKOJyk2hiKebqONpFPGMJysqhQAEbBNAPG3n47E6xNNj6sZ7RjyNB0R5EIBANAQQz2iiclMo4ukm6ngaRTzjyYpKIQAB2wQQT9v5eKwO8fSYuvGeEU/jAVEeBC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BwEIREMA8YwmKjeFIp5uoo6nUcQznqyoFAIQsE0A8bSdj8fqEE+PqRvvGfE0HhDlQQAC0RBAPKOJyk2hiKebqONpFPGMJysqhQAEbBNAPG3n47E6xNNj6sZ7RjyNB0R5EIBANAQQz2iiclMo4ukm6ngaRTzjySqmSh999FE59thjYyqZWiGQNwHEM2+EDFBgAohngYEyXP4EEM/8GTLC8gSefvpp6dWrF1gg4I4A4ukucvMNI57mI/JXIOLpL/Nidbxw4UJ54okn5IADDpAqVapIgwYNinUqxoWASQKIp8lYXBeFeLqO32bziKfNXGKtatCgQbL55puvUP7777+/9Pc++ugjWbBgQfj1e++9t/T3hw8fLuPHjw+/bt26tXTp0iV8XaNGDdl6662X7rfDDjss/Xr77bePFRV1lyABxLMEQ428JcQz8gBLsXzEsxRTTa+nqVOnyrBhw6R79+6JFzFjxgxZvHhxOO/MmTNl0aJF4es///xT5s6dG77WVdlZs2aFr1V+f/rpp6V1jhw5cunXI0aMqPD3O3ToIE2aNAnfa9WqVRDkso1rWhOP3NwJEU9zkbgvCPF0PwXsAUA87WUSe0Uqcyp1nTp1ir0V6odAVgQQz6xwsXMCBBDPBCBziuwIIJ7Z8WJvCEAAAisjgHgyN6wRQDytJUI9+tHkks8m2SAAAQhAIC8CiGde+Di4CAQQzyJAZcj8CCCe+fHjaAhAAAJlBBBP5oI1AointUSohxVP5gAEIACBAhFAPAsEkmEKRgDxLBhKBioUAVY8C0WScSAAAe8EEE/vM8Be/4invUzcV4R4up8CqQL47rvvZPXVV5eGDRumWgcnh0AhCCCehaDIGIUkgHgWkiZjFYQA4lkQjAySA4HBgwdLt27dcjiSQyBgkwDiaTMXz1Uhnp7TN9o74mk0mBIv6/HHHw/P+axfv77Uq1dP1lprrRLvmPY8EEA8PaQcV4+IZ1x5uagW8XQRs7km9c1CX375pZR/5aW+WejXX39dWu+4ceOWfv3zzz9X+Pv6sPqytxTp1zpG2Vb2xiJ9ati8efOW/v6yD7fv2LGjVK1aNXxv2d9v0aIFlwCYmzm2C0I8befjsTrE02PqxntGPI0HVMLl/f777/LLL7/IRhttZL5LfRWo1qqbyq2+FrRsGzp06NKv9ZrVsq158+ZSpcqSP/abNm0q1atXD1/36NFDttxyS/M9U2D2BBDP7JlxRHEJIJ7F5cvoORBAPHOAxiEFI6BCV7NmTalbt27BxmQgCKRFAPFMizznXRkBxJO5YY4A4mkuEgqCAAQiJYB4RhpcCZeNeJZwuLG2hnjGmhx1QwAC1gggntYSoR7EkzlgjgDiaS4SCoIABCIlgHhGGlwJl414lnC4sbaGeMaaHHVDAALWCCCe1hKhHsSTOWCOAOJpLhIKggAEEiaweO4kqVKjkUjVGnmdGfHMCx8HF4EA4lkEqAyZHwHEMz9+HA0BCMRLYNH076VK9foiNZpIlep1ZdFPfaXKGr2kSpVqOTWFeOaEjYOKSADxLCJchs6NAOKZGzeOggAESoPA4lk/idSaLDJrslRpuLNIlSUvE8hlQzxzocYxxSSAeBaTLmPnRADxzAkbB0EAApETWLx4oSye+I5UadJVpMYikQWLpErVhrJo0idStdWuOXWHeOaEjYOKSADxLCJchs6NAOKZGzeOggAESofA4oXzZPHUb6Vqs01lwXfPSPV1D86pOcQzJ2wcVEQCiGcR4TJ0bgQQz9y4cRQEIBA3gdlzF0jdWkteY7po7DNSpfnWUqXu6jJv4IVSc6cbcmoO8cwJGwcVkQDiWUS4DJ0bAcQzN24cBYGYCcycOVPq16+/XAuzZ88Ov17Z60v1mFq1akmNGtnf+T1//vwKj9NzLnu+WbNmSb169Zara968eeG1qstuc+bMkTp16oTfGvLzNHn6s59l0zUbS/MGtWSD1RvJnf2HyyU915G73xohf85fKOfv1UX6fDJWhk+cJef/dS3p980E+WL0VOm6RmPZtkszuf+dMbJZh0bSc9M2QTyrr/M3kUbtpWrdFjL/q4ekRtcTMoob8cwIEzslSADxTBA2p8qMAOKZGSf2gkApEfjkk09k4403lh9//DHIpMqdSl+rVq1kxowZ0qZNG5k8ebI0b948/Pf999/L6NGjZauttpLx48dLhw4dwrFNmzYNxy1cuDB8/euvvwahVZmcOnWqVK1aNXzduHHjcNyaa64ZjtMx27dvLwMHDgx16LFjxoyRwYMHS/fu3WXBggUybdo0adGiRZDOX375Zem5dIyhQ4fKZpttJvMWLJJz+nwjd/19Y5k6e54M/P53adukjnRpVV+e/Xy8/HXjVlK3ZjV55rOf5a9dW0mD2tXlwYGj5Kzd/yKfj5wi263dQk5+/Cu58eAN5PnBP8tfN24tjb+4XGpuf5XMe+8SqdHtdFn0+xCp1mmPEL8KdLVqS+54V/lVdosWLVoqxohnKf2UlEYviGdp5FhSXSCeJRUnzUAgIwIqnipzW265pYwaNUpatmwpkyZNCse2a9dORo4cKdOnT5fVVltNtthiC/nuu+9k3Lhxsu6664bjVExbt24tX3/9dRDA/v37B+GsUqVKEFYV0XXWWSeIqO6/7bbbBvnUrzt16rT0ON1Xa9l7773l3//+dxBNlbvVV189jDV27FhZa621ljtGx9D/9LxTZ8+XZz/7WU7YqUOo/fnB46Vn19ZSo3pVueaVH+TAzdvKwkWLpVGd6tLvm4nSslEtGTp+hpy2aycZPOoP2X7tFnJu32/k2O07SNWqIh2a15MqH14cPmpf8M3jsui3b6TmTjeLVK0m/fr1C+dUNirGKsoTJkwILA455JBwfsQzo+nHTgkSQDwThM2pMiOAeGbGib0gUEoEVPZ09TKfTeVLxbBjx45ZDaNiqbLbpUuXjI8rf64vvvgiSKBuJz32lXTr2EQmz5wnHVrWk54bLxHPMZNmy02vDZOtuzSTMb/PknGT58jft2kvbw35Ta7cf105t883QTQXyWKpVrWqzJq7IIhq22+ulJo73ySLFy+ShUP7SvX1DwurtCrhKtht27aV2rVrh99TsUY8M46RHVMggHimAJ1TrpoA4skMgQAEYicwbc58qV29mlStIkE6yza9vlM/jm9Yp4bMmb9QqlapInPnLwy/VtGsVrWK1K5RTabPmS81qlWVOjWriSyYI1K9TrjWs8Z2l0uV6kuuJc1kY8UzE0rskyQBxDNJ2pwrIwKIZ0aY2AkCEHBEYPHc6bK1Q6PFAAAAGElEQVTg64elRvdzsuoa8cwKFzsnQOD/AROohREJVjH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p4AAAH0CAYAAACU8S0yAAAgAElEQVR4Xu2dBbhWVfaHF90NUoISI7aiInaLMSrWKMbYOna3Y3d36yg6gp2jgiJ2gf51FFQkBVFQQBrp/7M2z2XgcuF+ec7a33rP8/h44Z6zz1rvb1942d+JKsIGAWMEFi9evNhYSZQDAQhAIEoCVapUqRJl4RRdsgSYkCUbbbyNIZ7xZkflEICALQKIp608qEYE8WQWmCOwrHjq2udRRzxtrsZCFdT7yV4VDnXk30u355Wxq4hFn6e+kv79hhUKdxTjrGxOlBXvcW5kG9zjT/SSZdf5PDEr3zvime3sYf9iE0A8i02Y8bMmUF48R42cLJ06N8t6HOsHXHXl23LZ5btWWObVVw2QSy/bxXoLBatPxWBl4nnoYV0Ldh7rA40YMUk6d26+yjKvvnKAXHq5n7mRbWYjR0yWjp2arSCelQl9tuexuH9FvSOeFpPyXRPi6Tt/k90jniKI55KpqSueiOfyP6aI56r/2EI8l5duxNPkX3Oui0I8Xcdvs3nEE/Esm5mI54o/o4gn4rkyAqx42vw7jaqWJ4B4MiPMEUA8EU/Ec+U/logn4ol4mvtri4KyIIB4ZgGLXZMhkJR4Lly4UP7v//5PunXrtlxjDz/8sBxxxBFSq1atojac1DWe++yzj7z88stStWrVjPrRp1l17dpVvv76azn00ENl//33l7322ktq166d0fG57GThGs/x48dL27ZtVyj/u+++kzXXXFN22203+fDDD3NpL+NjLF7j2bNnz/Bz8ve//12uu+66lfaiP0/vvPOO9OjRY6X7TJ8+XRo2bJgxj1x2LPZH7R07dpT58+fLBx98IB06dFhliR999JFsttlmRf3ZWbYAVjxzmTEckzQBxDNp4pyvUgLFEs9WrVrJ5MmT5c8//xT9y6N169Zy6623yt577y3Tpk2TLbbYIsim/vqkk04K3586daqMGTNG1lhjjSBif/nLX6RevXqV9pDJDsUUz5122ilIQPfu3YNwfvLJJ9KuXbvwF+aoUaPCry+66CIZOHBgkNIjjzxSjj32WHnggQekRo0agYH+vkrHIYccEuRzl112Ccf99NNPcsopp8hWW20lp556qpx22mny+OOPZ9LySvcppnhut9128vnnn8vMmTNlyy23lC+//DL0oCKl8tC7d285//zzZf311w+9v/vuu/Lqq68G0TzhhBPCXNDcN95448BE91MRf+WVV8I8OuOMM+Sss84K80f5ZCr4FcGwIp4XX3yxXHHFFVKzZs3ATPvaYYcd5Lbbbgv/GPnPf/4Tfr969eoyYcIE6dy5s9SvX1+uvPLKMBdeeuklOeCAAwK7XXfdVa699lq55JJLAvMnnngir7lS2cHFEM/11ltPhg4dGk6tfb3wwgtBsJs1ayZ9+/aVfffdVw4//PAwDz777LPwD5Wdd95Zzj333MDxq6++khkzZki1atVko402CnOsefPmgcdll10mnTp1Ep2n77//fmXtrfL7iGde+Dg4IQKIZ0KgOU3mBIolnnfeeaeceeaZ8uuvvwbZOOecc4KQnH322fLggw9Kly5dZJNNNlkqGypWgwYNCvtsvfXWmTeQ4Z7FFM+DDz5YjjnmGFlrrbWCOD722GOy7rrrhspGjBgRRGv33XcPfxHqX34qXMtukyZNCsKtkq6SphLWokWLsMtVV10l33//ffj9yy+/PBy74447Zth1xbsVUzxPP/10ueuuu+SPP/4IOV944YWh7k8//VT69+8vvXr1CuKgGatIq3S2bNlSJk6cGBjq8WXiqSL/1FNPBbmcM2dO4PqPf/wjr96XPdiKeC5bkwqm/qfzRUWrcePGoXddGa9Tp47oSnG/fv3kmmuuCUK6rHiqbL311lthOP1H3nHHHSeNGjUqGK+KBiqGeC57nnXWWUf23HPPINnHH3/8cuKpf2Z88803YS41aNBABgwYEERTP3XQrw877DB5++235ZdffpGmTZsGHrqfstFt9uzZgWmuG+KZKzmOS5IA4pkkbc6VEYFiiad+VNy+ffsgkyoSdevWlT59+iwVTxUz/UuibJVLV3j0o7Iy8YxpxVM/0tRVlN9//33pSlyTJk2CSM6aNSv8BXjTTTfJpptuKiqZui274qm/1r8AdV9d0dEVT/0LV2VTVwl15VRXiZWVrnipwOazFVM8dSXyiy++CH+paw+64qvyrau2b775ZhBPXfG98cYbgxSpeOrK5n777ScHHXRQWBkuE89nnnkmMNN5NHr0aNHLMsrEs9RXPPUFOLparOKpc0s/MlcB108F9NMB/fq+++4L80NFX+VM55Sumqu86z/qlPfTTxf3GbXFEM+KVjx1vqtsX3rppWFVV38WVDx15VcFfcMNNwxzSiVUP4HQvnUlVFfJVdT1H7q6iq4/X2uvvXY4Rn9e83nREOKZz59CHJsUAcQzKdKcJ2MCxRLPjAtIaMdirngm1ELBTlNM8SxYkQkMZHHFM4G2C3qKYohnQQss4mCIZxHhMnTBCCCeBUPJQIUigHhyV3vZXOJxSiv+VHFX+6r/pEE8eY5nof4uYpziEEA8i8OVUfMggHginojnyn+AEE9b4qmXnOj1z3oJwvDhw5dew6o36L322mt5/EmY/aGseGbPjCOSJ4B4Js+cM1ZCoNjiqY9A+fjjj6VNmzbyxhtvyNixY+Woo46SH3/8MdxQoxf9b7DBBjJ48OBwZ6r+vj5SR6/5K+S2qo/aLzj/dTnggA0KeTrTY917zydFfWWmSoBe06s3v+jd7XpXsd6RrXcSv/766+Fa1gMPPDDcJKU3II0cOVLmzZsXrt3TOaLXeuqNIPfee2+4XlGvZdQ7m/X6Rb3GUeeQXqenN4rks2XyUfsF570uBxzoZ25ky3PixJmy197rJvbKzNVXX13GjRsXytSb1PSxUjrXfv7553AT2yOPPBLuatc/R/RaWP21zsdibIhnMagyZqEJIJ6FJsp4eRMopnjq45T0EUJ6Y40+DkdvllDxuOGGG8JNACoPd9xxh5x33nlBPvTRKHrXu95oc/XVV69w93c+za5KPPMZN9djP/xgtLRp21A6dWqW6xAFP65QH7XrDURlN7XoHcV6N7veBKLPWNRHAakUDBkyRF588cXwxAO9yUhXsvQmGr0RabXVVguSWSae+tgbvTtZ/zGic0clQ//xku+WiXjme45CH29tHlfU38quIS4EC71BSP+RqsKpd7nrP270CQp6c5X+A1ZvYNQbhoYNGyY333xzeHxSsTbEs1hkGbeQBBDPQtJkrIIQKKZ46iNQ9Ll6+gggvStZH4xdJp4qo/oIHV3x0mfylYmn3uWsK2L6iKLyjx3Kp+EY/sLOp79CHFso8dS70HVVUj8O1cfd6DNOy8RTVzk1axWGMvHUu4919XtV4qmPx9E7uXU1XB9bpefId0M88yVY8fHFFE8VTl3J1I/bdW7pPNM711U89Xmm+mzgsue+6l3wiGdxMmbUeAggnvFk5abSYoqnrlLpx6f6SB19oLrKgz5YXh8K/sMPP8jcuXPD43L0EUoqm/oYFF0hW7BgQdg/n4eDlw8Q8ax8ShdKPPWZk88//3x4tJTmqB+16yOg9KN2/Sh9jz32CM931Zz18VL6iCgVB/1YXh8B9Le//S08kkkfCaQfm+pjt1QqVFpVPPQjdv14Nd8N8cyXYMXHn3LSSzJz5tziDG5s1Mef6LXcZQZV8nk+k7HeKKc0CCCepZFjSXWxrHhqY337fJVIf4sXi0yb9qc0bly8V0OWb+SQQ7sm0lumJ+nfb5jstnuXTHcv+n5DhkyQb7/5tejnKX+CAW8Pl112/Uvi59UTWpsTqUAogZMWc5U1GzyIZza02DcJAohnEpQ5R1YEyotnVgfnsbOK56iRk6VTZzvXOObRTk6HWhPPnJoowEFnnfGq3H7nPgUYiSG8EkA8vSZP35URQDwrI8T3EyeAeCaOfOkJEc8lKBDPzOcgl4xUzArxzHwOsacvAoinr7yj6BbxTC8mxBPxzHb2IZ6IZ7Zzhv19E0A8fedvsvu0xNMkDIpKhcAlF70p116/Ryrnju2kiGfFib07cITsuFPn1OPkGs/UI6CAcgQQT6aEOQKIZ/KRXH/tQPnhh99WOPFaXVrIJf/cOfmCOGM0BBBP21Ehnrbz8Vgd4ukxdeM9pyWenm8uWtn1aMv+vj7rUt/2pA/Tz2fTZ6W2bNlyuSH0Ye36yCN9zmb5bfbs2St9VJG+XahmzZrh7UHz588Pz1IsxDZ79jypW7dmIYZiDKcE7rn7Yzn1tK1T7x7xTD0CCmDFkzlgnQDimXxClYmnPrtSn3Wa7wP09QH++sYofXB/2bb77rsHodXna5522mnSvXv38EB3fZD/n3/+GR7OfcABB4Q3DOkbYmbMmCH6UP8zzjhDBg0aJJtvvnl409TQoUPDMzkLsXFzUSEo+h6Dm4t850/3KyfAiiezwxwBxDP5SFYlnkcd01K6desW3vRTiE1fU6kPY9dNH9ivD2BXydQ3BZ166qnhzS59+/YND2jXh7Lraqi+K11fSbn//vvLlClTgojqQ9sRz0Ikkt8Yd93xkZx+5jb5DVKCRyOeJRgqLRWEAOJZEIwMUkgCiGchaWY21qrE897795IPPvggvMmnEJuK54cffhheJahvgrr++uvl5ZdfDm8V0jcBDR8+XM4++2w566yzwkqovn5Qv6dvHmrSpInUrl1bDjnkkFDKHXfcIYsWLZJ99tlHTj/9dFY8CxFQlmNwjWfFwBDPLCcSu7shgHi6iTqeRtMSz3gIFb7Syj5q14+89T3U+rF2Utunn34qW2655Qqnu+2224KYFnM775z/yM237lXMU5TM2IhnxVHeesv7cs6526eeM9d4ph4BBZQjgHgyJcwRQDyTj6Qy8SyrqOyj7eQr5IxWCSCeVpNZUhfiaTsfj9Uhnh5TN95zWuKpd7X/NGaKrNmhqXFChS8vU/Es/JkZMXYCv4yfLm3aNoy9jYLX/8orQ6Vnz/UKPm62AyKe2RJj/2ITQDyLTZjxsyaQpnh6fVc74rn8NOWu9qx/bDmgHAGu8WRKQKBiAognM8McAcQz+UgQT8Qz11nX+/Ev5MijNsv18JI9DvEs2WhpLE8CiGeeADm88AQQz8IzrWxExBPxrGyOrOz7XONZMRnEM9cZxXGlTgDxLPWEI+wvLfFUVAsWLJLq1atGSC2/khFPxDPXGYR4VkzulJNelHvv3z9XrAU7jms8C4aSgQpEAPEsEEiGKRyBNMWzcF3ENdIP3/8mM2bMXaHo2nVqyAYbtIqrGapNlADimSjurE+GeGaNjAOKTADxLDJghs+eQFriqXe1jx8/TVZfvVH2RZfIEZ99+pNsseUaJdINbSRB4N2BI2THnToncaqozvHttxNM/KMN8Yxq2rgoFvF0EXNcTaYpnl7vai+bIf37DZPddu8S14QpQrXc1V4EqM6G5BpPZ4HTbsYEEM+MUbFjUgQQz6RIr3gexHMJE8Qz8zn4ystDpee+6T+vMvOKk9kT8UyGM2eJjwDiGV9mJV8x4plexIgn4pnt7OMaz4qJIZ7ZziT290IA8fSSdER9piWeimjatD+lUaPaEdEqbKnjxk6Vdu0bF3bQCEdjxTPz0BDPilmdcNzz8tAjB2YOskh7co1nkcAybM4EEM+c0XFgsQikKZ7F6sn6uP37D5MmjeusUGYdvat9w9bWy6e+FAkgninCz+DUiGcGkNglUQKIZ6K4OVkmBNIUzwkTZkirVg0yKbOk9uE5niUVZ6LN3H/fJ3LSyVsles4YTjZr5jypV79m6qUinqlHQAHlCCCeTAlzBNIST32ckte72hHP5X8Mzj/vdbnp5r+a+9mgoHgIcI1nPFlRabIEEM9keXO2DAggnhlAynOX5557Tvbff3+pVq1aGAnxXB4o13hmPsEGDx4n3bq1y/wAJ3sink6Cps2sCSCeWSPjgGITiE08//GPf8jtt98uU6ZMkdVXXz3gmTBhgvz4448yceLEIHh33nmnnHnmmTJs2DAZPny47LTTTvLiiy/Ku+++K4899pjsueee8sYbb8i///3vcOw555wT9tfjFi9eLA8//LCst9568vvvv8v6668v1157rTzwwANy7733yimnnCIjRoyQxx9/XE4++WQZMGCAHH/88ZXG9OSTT8ohhxwi1atXRzyXoaXCUNF2/Y17Sps2DSvl6m0HrvGsOHHE09tPAv1mSgDxzJQU+yVGIC3x1AZ/+WV6TnJx9913y2mnnbaU0eDBg2Xo0KFSt25d2XHHHYOEbrHFFkEmu3fvLjvssIO0adNGnnjiCTnqqKOCTDZs2FBef/11+fTTT4OIqlxecsklcscdd8gZZ5whH3/8cRDXQYMGyYYbbhiEU/etUaOGDBkyJJxvzpw5YbzNNtsso7yeeuop6dWrlxxz1HPS+8leKxxj5S/PjJop0E4rW+0cMWKSdO7cvEBnKZ1hEM+KszzmqGflX48flHrQXOOZegQUUI4A4smUMEcgTfHMBcY222wjH3300XKHLiueLVu2lO22204++eQT+eqrr2SNNdaQrl27LieeZSueOohKpsrmv/71Lzn22GPlvffek4022ki+++678N/PP/8sq622mqy99tqy8847y3/+8x+ZNGlSEM+ZM2eGVU9dHa1atWql7eiq59///ndWPJchhXhWOm2W2wHxzI5X0nsjnkkT53yVEUA8KyPE9xMnkKZ4/vHHHGnSZMXHCiUOIYET3n///UFsa9asiXginjnPuBuuHygXXrRTzsdzYHEJIJ7F5cvo2RNAPLNnxhFFJpCWeHq6q/2hhx6SI488UmrVqhXSLPTNRXq96ujRo8PlALrNnj07nKvsZqZlp9CiRYtk6tSp0rRp0+Vmlq7e1qlTZ+kxDz74oOj1tMtuY8eOlfbt24ff+uWXX6R169ZSpcqSP9b69Okjhx56aKWzVa+bnTVrlqy55pphX1Y8K0XGDhkQsHKZCuKZQVjskigBxDNR3JwsEwKIZyaUCrtPocXzhx9+kD///FM23njjUOgzzzwj++23X1hd1csQbrrppnD96jXXXBMEUaWxb9++QQDHjRsn1113XbjpqUmTJuFGKb2c4aqrrgrXuZ599tny/PPPy8KFC8P1qfo9vdTgt99+kyuvvDLcmKXH6E1bvXv3zgiU3tClotu5c2fEMyNi/9tp/Pjp0rYtN12Vx4Z4ZjmR2N0NAcTTTdTxNIp4Jp/VqsTznvv+GlYkM93atWsnf/zxh3z//fey1VZLHiyud/zXr18/iOfhhx8e7t6fMWOGrLvuuuG61cmTJ8v48eNl6623DiuxZeKpq6B6Q5ZeG9ugQQPZdNNNw7F6U1Xbtm3DjVZ6vF7TqmNvsMEGsttuu4VxdMVVxVNFNpNNn0CwzjrryD8vfkduv3OfFQ7h5qKKKXKNZ8VcEM9MfurYxyMBxNNj6sZ7TlM8x4yeIh06Lv+Rr3FcBSmv0Cueeod+o0aNpH///kHmVETLxFNXJ/VmK12R1I/i9UYqfQzVo48+GlY8VTb1hqx99tlHGjduLJ06dQp3+euYl112WbgxSx8fpR+p6xMDevbsKaNGjZJ//vOf4fhtt91WTj311CC+ma54KkR9dJXe2MVH7dlNKcQT8cxuxrC3dwKIp/cZYLD/tMTTIIrESiq0eCZWeIFOtOz1o4hndlARz+x4Jb0313gmTZzzVUYA8ayMEN9PnECa4jl79nypW7dG4j2nfULP4nnDDTfIhRdeuDQCxDO72XjdNe/Ixf/cObuD2DsxAohnYqg5UYYEEM8MQbFbcgTSEk9Pd7WXT9OzeJZnka943nbbbeEGKDbfBLjG03f+dL9yAogns8McAcQz+UgQz/8xRzyTn3+leEbEsxRTpadCEEA8C0GRMQpKAPEsKM6MBkM8sxdPfTap3q2vN0Ytu5Vf8dS79fVNU/r7F1xwgbz99tvhpie9O3/BggXhUVADBgwId/vrDVd6V78+W1QfP/XOO++Ex0ZNnz5dXn311XDD1C233CLbb7+99OvXL7x69YEHHhB9Lusjjzyy9OkBY8aMCTdl6SOt9FFV+rYsvev//PPPD4+Nuvfee8OxAwcODG+/0uedfv3112Gltl69etKiRYtwA9i777679FmvK5tIXONZMRnEM6M/etjJIQHE02Ho1ltOUzxHj54sHTs2s46o4PUhntmJp8qi3kGvQld+q+ij9i+//DI8k7Rjx45h96uvvlouvfTS8LU+QF/Fs0ePHkFK9dFRKogqgXoXvz50X8+n0qlPCtBHRemzSg866KDwKKmnn346jHvPPffItGnTwtMBVHT10VKbbLKJLF68WIYMGRIeOaUP3P/888/DOfV5qjqOinGzZs3CuVSMVTqbN28uF198cfhP617VhngingX/A4kBS5oA4lnS8cbZXFriGSetwlSNeK4onkcf+YwsWrR4OcDVq1eVK69e8mzS8iudZTuWF0+VvZdfflnWWmutIJG77rprEE+Vuvnz54cH6Xfv3j2IpK5s6iqjiqpKY5cuXcJ5VDzfeust+e9//yvHHXdceJxUjRo1wiplhw4dwuOqzjrrrOWel6r13H333eEZrGWSq4+u0lVUfXSUPgv14IMPDqulunKrb4nS2lQ8VVY/+OCDsNp62GGHIZ6F+TFLZRRuLkoFOyddBQHEk+lhjkCa4rlw4WKpVs3fjwXiuaJ4Dh40Trpt3m65n4++fb6Sv+7VKYheRaud5n6YEijo6qsGyKWX7ZLAmThFLgQQz1yocUwxCfj7G7aYNBm7IATSEk/uau+1Qn5WrlMryMTKcJCym4tWJp6HHNo1fMyuq5DIZ4ZQHe52wnHPy0OPHJh654hn6hFQQDkCiCdTwhwBxDP5SFjxzHzFU8VTN/1YfPjw4eE1nmwQKE/Ayj/aEE/mpjUCiKe1RKhHry9b/sK6hJiw4smKp061TFY8E5qSUZyGm4sqjgnxjGL6UmQKBBDPFKBzylUTSFU8R02WTp24q70sISt/eSb5M4N4Zkcb8UQ8s5sx7O2dAOLpfQYY7D8t8TSIIrGS+Kj9f6gRz+ymHeKZHa+k9+aj9qSJc77KCCCelRHi+4kTQDwTRy6IJ+KZ66xDPHMll8xxiGcynDlL5gQQz8xZsWdCBNIST67x5BpPneKseCb0g17ip7nowjfl+hv2SL1LxDP1CCigHAHEkylhjgDimXwkrHiy4pn8rCvtM1q5PhrxLO15FmN3iGeMqZV4zYhn8gEjnohnrrOOj9orJod45jqjOK7UCSCepZ5whP0hnsmHhnginrnOOsQT8cx17nCcTwKIp8/cTXedlniahlLk4hDPisVzWewTJsyQVq0arPAazSJHY354xLPiiL76v/HSdZO2qefHR+2pR0AB5QggnkwJcwQQz+QjQTxXFM/yKYwYMUk6d26efDjGz4h42g4I8bSdj8fqEE+PqRvvOS3x5K527mrXH42yu9oRT+N/UBgv77ZbPpCzz90u9SoRz9QjoABWPJkD1gkgnsknxIonK57Jz7rSPiM3F5V2vnSXOwFWPHNnx5FFIoB4FgnsKobNVzznzJkjO++8s3zyySdLz3LPPffIqaeeGn691VZbyfvvvy81atTIqLmbb75ZzjvvPPnXv/4lxxxzTEbHlN/p6quvllGjRsljjz220uMXLVokJ598sjzwwANL91nViucbb/SRp59+OqN6WrRoIa+88kpG+8a80603vy/nnLd9zC0UpXbEsyhYGbQECCCeJRBiqbWAeCafaL7iOWzYMOnSpYt8+eWXsummm8pLL70UJFQFsmx74okn5IgjjpArrrhCZs+eLTfddJNcfPHFsv3228tDDz0k66yzjlx11VVy0UUXyX/+8x8ZOnSoHHDAAaIC26dPHzn++OOlYcOGcs0118i8efPkH//4h7Ru3Vp69+4dBG+99daTK6+8Um688UZZd9115eWXXw5jPPjgg+FrPZeKrIpmlSrL/9F3xx13yJlnnhlKLdRH7e3atZMLLrhAOnfuLLvvvnsYe9q0aaGHsvNr3T179lzKaOHChaL/1axZs8JJ8Pnnn0v37t0zniBjx46V9u3bV7j/uHHjRGss277++mvZeOONV9j3xRdflP3333+l5+Qaz4rRIJ4ZT1N2dEYA8XQWeAztpiWeMbApVo2Vieezzz670lPramarVq3k0ksvleuvv37pfrpiuax43nbbbXL22WfLlClTgjTqyuHBBx8sa665pnz77bfSt29fqVatWpAuldLLL788iOiGG24o++67rwwePFi6desmb7zxhrz66qvhfGXiqcfr/rqiquL2wgsvyLvvvhvEc5NNNgnCd/vtt0vjxo2lbt26UlE/kyZNClJaJp5HH/mMLFq0eLm+q1evKo8+dlBGMWhtI0eOlOeee06OPPJI+eOPP2T48OGy2WabSdWqVWXixIlBou++++4wnkr5YYcdJl999VX49dFHHy2nnHKKPP/880GK11hjjSCtKpMq2KeffrrstddeYUX3wgsvDMfoeLp6e+KJJ4bzDhgwQLbZZpsg3yqtxx57rKy99tqBq4q81nLccccF4Rw4cKA8+eSTYYX5rrvuktdff10GDRoUmHbs2FHOOOOMUHf5DfGseDr869FBcsyxm2c0V4q5E9d4FpMuY+dCAPHMhRrHFJUA4llUvBUOXpl4VlbROeecE0RH5bF+/fqy0UYbybXXXiv77bdfWMlUaVKhatasWVjdVBHS1dHtttsuyM4ll1wSVjbr1asXZEvHUFHVlc9ddtkljKEfm+tKocqTbo8++mhYzVNJUomdPHmyvPnmm9KjR49Qi0rYjz/+GCR1/fXXD+dfvHix1KlTZ4V2VOx01VO3bF6ZOWHCBGnSpInUqlVrhTF1NVHFbcGCBUtXFsePHx9kWQVOLwVQiVQeKqUqlfrR//z58+WEE04Ikq0M3nvvvXWpwYQAACAASURBVCDLKvcqnCrvDRo0CJKq7JStrjbrf/fee29YHVYRVfFWJlqjjrX55ptL06ZNZaeddgoS/sUXXwTx1HMpx7XWWiusFOvKsXLXfyCoMKuMn3TSSbLBBhtUOA0Qz8p+OtL9PuKZLn/OviIBxJNZYY5AWuKpd7WPHj1FOnZsao5JsQvKVzyLXV9l40+dOjWsZuqmcln+o/RVHX/ggQcGUS07JlPxnDlzpuh/KoQVbXqNZ5noqoTrimaZeOoq5kEHHRQkUuVSN5VAFXJdkVQZfOSRR4IE6qrpoYceGq6TVQFt06aN7LHHHkE8n3rqqSCUDz/8cJBb3Uc/MtcxRo8eHVaJ9TKD6667LlzSoJcbbLvttrLrrrvKnXfeGc6p/+nqqv5f5VLPqSvFumqsdaqUnnvuudK2bVupXr36Cq3OmDFXGjRYUbwry6zUv9/nqa/k0MO6pt4m4pl6BBRQjgDiyZQwRyBN8Rw1crJ06tzMHJNiFxS7eObKRz/ubtmy5XKHZyKeepxK5cqkUwdUEdTrKNl8EuAaT5+503XlBBDPyhmxR8IEEM+EgYuIV/GsiHQm4qnXpuoK4KpWVm+99dbkg0zhjI88PEiOOz79axlTaH2Vp0Q8rSVCPVYIIJ5WkqCOpQQQz+QnA+L5P+aZiKfurTf36MfV2Xysn3yyxT8j13hWzBjxLP7c4wxxEkA848ytpKtOSzxLGmolzSGe2YunHnHWWWeFG3U8b4hnxemfevJLcs99+6U+NbjGM/UIKKAcAcSTKWGOAOKZfCSIZ27imXxS9s6IeNrLZNmKEE/b+XisDvH0mLrxntMST72r/edxU6Vd+yV3R3vaEE/EM9f5PnjwOOnW7X8Pos91nFI77rNPf5Ittlwj9bYQz9QjoABWPJkD1gmkKZ7c1b787LBynVqSczbTazyTrIlzxUfAys8O4hnf3Cn1ilnxLPWEI+wP8Uw+NFY8WfHMddY9/9w3cuDfNsz18JI9DvEs2WhpLE8CiGeeADm88AQQz8IzrWxExBPxrGyOrOz7XONZMRnEM9cZxXGlTgDxLPWEI+wvLfFUVLNmzZN69WpGSC2/khHPisVzWaoTJsyQVq0aSLfNuZ5xWS6IZ8U/eyee8II88NAB+f1gFuBoPmovAESGKCgBxLOgOBmsEATSFM9C1B/jGIjniuJZPscRIyZJ587NY4y3qDUjnkXFm/fgiGfeCBmgwAQQzwIDZbj8CaQpnr/+Ol1at26YfxORjYB4Ip65Ttl/P/l/cvjfN8n18JI97reJM2W1lvVT7w/xTD0CCihHAPFkSpgjkJZ46uOUuKt9+elg5Tq1JCdp2V3trHgmSb30zmXlZwfxLL25FXtHiGfsCZZg/Yhn8qGy4smKZ66z7sMPRsu223XI9fCSPQ7xLNloaSxPAohnngA5vPAEEM/CM61sRMQT8axsjqzs+1zjWTEZxDPXGcVxpU4A8Sz1hCPsLy3xVFS//TZTVlst/euyko4N8UQ8c51ziGfF5I49+ll59LGDcsVasOP4qL1gKBmoQAQQzwKBZJjCEUhTPAvXRVwjIZ6IZ64zFvHMlVwyxyGeyXDmLJkTQDwzZ8WeCRFIUzwnTZolzZvXS6hTO6dBPBHPXGfjjTe8KxdcuGOuh3NckQkgnkUGzPBZE0A8s0bGAcUmkJZ4cld7rxWitXKdWrHn3LLjc1d7krRL91xWfnYQz9KdY7F2hnjGmlwJ1414Jh8uK56seOY660aOnCydOjXL9fCSPQ7xLNloaSxPAohnngA5vPAEEM/CM61sRMQT8axsjqzs+1zjWTEZxDPXGcVxpU4A8Sz1hCPsL03xHDNminTo0DRCavmVjHginrnOIMQT8cx17nCcTwKIp8/cTXedlniahlLk4hBPxDPXKYZ45koumeO4xjMZzpwlcwKIZ+as2DMhAmmK58yZc6V+/VoJdWrnNIgn4pnrbLz+2nfkokt2zvVwjisyAcSzyIAZPmsCiGfWyDig2ATSEk/uaueudp3b3NVe7J9wH+NzjaePnOkyewKIZ/bMOKLIBBDPIgOuYHhWPFnxzHXWzZkzX+rUqZHr4SV7HOJZstHSWJ4EEM88AXJ44QkgnoVnWtmIiCfiWdkcWdn3ucazYjKIZ64ziuNKnQDiWeoJR9hfmuI5evRk6djR3zMJEU/EM9c/KhBPxDPXucNxPgkgnj5zN911WuJpGkqRi1PxPOTQriucpW+fr6T3kyte+1nkclIdnms8s8OPeGbHK+m9ubkoaeKcrzICiGdlhPh+4gTSFM/58xdKjRrVEu/Zyglnz54vdev6vl4P8cxuNl5z1QD552W7ZHcQeydGAPFMDDUnypAA4pkhKHZLjkBa4un5rvaydPv3Gya77d4lubANngnxNBhKhCVxjWeEoVFyIgQQz0Qwc5JsCCCe2dAq7L6IJ49TKuyM8jsa4uk3ezpfNQHEkxlijgDimV4kiCfime3s4xrPiokhntnOJPb3QgDx9JJ0RH2mKZ6jR02Wjp383dVeNj3eeutH6dFjrYhmS+FL5aP27JginohndjOGvb0TQDy9zwCD/aclngZRUFIKBBDP7KAjntnxSnpvbi5Kmjjnq4wA4lkZIb6fOAHEM3HknHAZAkcf+Yw0blxnBSannLaVdO7cHFblCCCetqcE4mk7H4/VIZ4eUzfec1riyV3tIlzjueSH46MPR8s223Yw/pNCeZYJnHPWa3Lr7XunXiLimXoEFFCOAOLJlDBHAPFMLxLEcwn7lX3cnl4ynDk2AtxcFFti1JsUAcQzKdKcJ2MCiGfGqAq+I+KJeGY7qfiovWJiiGe2M4n9vRBAPL0kHVGfiGd6YSGeiGe2sw/xRDyznTPs75sA4uk7f5PdpyWeJmFQVCoELru0v1x19W6pnDu2kyKeFSc2evQU6dChaepxco1n6hFQQDkCiCdTwhwBxNNcJBQEgZUSQDxtTw7E03Y+HqtDPD2mbrzntMSTu9q5q73sR2PsT1Ol/RqNjf+kUJ5lAtdfN1Auunin1EtEPFOPgAJY8WQOWCeAeKaXENd4LmHPXe3pzcFSOTM3F5VKkvRRaAKseBaaKOPlTQDxzBthxgN8+MEoefGFIUv3//PP+VK7dg2pXr2q3HzrXhmPU2o7Ip6ZJ2plZS/zipPZE/FMhjNniY8A4hlfZiVfMeKZXMT93hwmu+/RZYUTWvlLMzkSy58J8cycPNd4VszKys8QH7VnPpfZMxkCiGcynDlLFgTSEs8sSiyZXRHPiqO86II35Pob9yyZnIvZCOJZMd0XX/hW9j9gg2Kiz2hsxDMjTOyUIAHEM0HYnCozAp7E89NPP5Xu3btL1apVl4MzYsQI6dy580qBffHFFzJ//nzZcsstZfr06TJ06NDwdabb6aefLnfeeaf07/cjK56ZQmO/CgkgnrYnBuJpOx+P1SGeHlM33nNa4pnWXe3nnXee3HzzzSEVFdFZs2bJv//9b3n44Yelffv2ctddd8lee+0lv/zyi1x//fXyyCOPhP31uHfeeUeaNGkim2yySfh12TiZRHzWWWfJbj1ORDwzgcU+EMiSwMMPfS7Hn9A9y6MKvzviWXimjJgfAcQzP34cXQQCnsRz7Nix8uyzz8q5554bSKpkNmjQQN5//30ZNmxY+L3XXntN/vvf/8pDDz0k1113nXTq1ElUGg866KCwyqljqKCWyWg2kdxyywty7rkHrHCIlevTsukl233ffPNN2WOPPZYe9uQTX8qY0X+EX48ZM0XWXHPJw7/33mcd2bhr22yHZ3/nBKz8DCGezieiwfYRT4OheC/Ji3j+8ccfctVVV8mOO+4oEydOlOOPP15GjRolixYtkmuuuUZOPvlk6d27t9xzzz2y//77y2GHHSb77ruvVK9efTnJvPfee2XkyJFBRtu1a5fx9Jk3b55ceUVvufa644sunuecc47cdNNNUq1atXCup556KvRTts2YMUPq1au3wiUHZd8fP3683HbbbUG0DzzwQNHxTjzxRPnLX/6Scb8V7aiXG5xxxhnhWysThauvHCCXXr5LXucp5YPvv+9TOenkzC/zKGUWy/aGeHpJmj6zJYB4ZkuM/YtOwIt4Fh3kKk6wYMECeffdd2XhgvaJfdT+wAMPBFnUFdwnnnhCnnvuuVDDDjvsIB988IFsvfXWcvjhh8vll18uw4cPFxXq+++/X9ZYYw0ZMmSIbLjhhnLLLbdI69atw36TJ0+W+vXrS61atfJCqcKuUnvUEc9I7yd7rTAW4rlqvFzjWTEfxDOvH0sOLmECiGcJhxtra2mJZ6y8sq1bV1QHDRokW2yxhVR2V7t+hJ/P1qZNG/nss8/CEHp96kUXXRS+1tVOXfX8888/5bfffgsrnauttlq4jEAFVG+YOvvss+Wbb74J/9dLDVQ8q1SpIk8//bT06tUr3Fw1Z86ccJOUXg+b66Y89Pin+0xDPHOF6Py4888/X2688cYwP8u2Sy/pJ1dfu3vqZPioPfUIKKAcAcSTKWGOAOKZXCSViWchKlFB7NixY1jV1GtYb7/99qXiqeNvs8028vzzz0vz5s1l8803DzdW6Uqm/lpvpNI78JcVT12tXXPNNcNYeglCPtvChQvlo48+ku23356P2vMBybFy7bXXyiWXXCJHHfG06I2K5bfLr9hVOnZqljgpxDNx5JywEgKIJ1PEHIG0xFP/shg79g9ZY40m5pgUq6AkxLNYtec7rgqs3mC09957h6G8XOP59ddfy+qrry4NGzaUmjVrykknnSSbbrqpHHfccWEFWq871v/0WuKffvopXBKh8n/qqaeG6407dOgg66+/vvTv3z9ctzt16tRw05tek6yXQVx66aXSt29fOeSQQ+SYY46RBx98UNZZZ52wyq6XWjz++OOi7HV8vb5Wz6uPFCuFTS8PGT5sdbnjrp4rtDNi+CTp/JfmibeJeCaOnBMinsyB2AikKZ6jRk6WTp2TX5VIKyPP4qmSVbt27aXoVyWei+TjtCJa4bxz587NuZYLLrhAGjVqJFdffXWQPpVP3R577DE5+uijw9cTJkwIq80qhvq0BZXL2bNnh0sa9Hv6jFmtoWvXrnLhhReG1WqVV33qgt4kp+L5+++/h6cz6Oq23sSmN7/pdb233nqrHHnkkWFslV4V2d133z1cRqE3jOW6aU9ac9rb6NGjZf7cbRDPtIPg/KYJsOJpOh6fxSGeyeXuWTzLU/ay4nnHHXeE63v1pq2WLVuG62tVPPfZZx9p1qzZcuKpv9+2bVvZdtttw01hek3tCy+8EGSyX79+AWGfPn3CKuj3338v48aNkx49eoRLJB599FF55ZVXZPHixeEYfXKBPmu2VatW4Tx63k8++SRcRqFCHPumq8Mq0zdePwjxjD1M6i8qAcSzqHgZPBcCiGcu1HI7BvH8Hzcv4pnNTNFraD/++OOwksm2cgIzZ84MUt6iRQs58/RXEE8mCwRWQQDxZHqYI5CWeCqIuXMXSK1a1c0xKVZBiCfiWay55WlcvYGuRo0aoWXE01Py9JoLAcQzF2ocU1QCaYpnURszODjiiXjmOy15jufyBBHPfGcUx5c6AcSz1BOOsL80xXP8+OnStu2SGy48bIgn4pnvPH/1laGyT8/18h2mZI5HPEsmShopEgHEs0hgGTZ3AmmJpz5Oibval+Rm5a0ruc+i7I/kGs/smXHEigQQT2YFBFZNAPFkhpgjgHgmFwkrnqx4JjfbfJwJ8fSRM13mTgDxzJ0dRxaJAOJZJLAVDIt4Ziee+iiiM888M7mAOFN0BBDP6CKj4IQJIJ4JA+d0lRNISzy1simTZ0vTZnUrL7JE9kA8MxdPfRd3KTxvUp+p+c4778h9990Xmv/jjz/CQ+CPP/748KzNK664Qg466KCVvk1ojz32WPoAeX3FqT7D85lnnpGePXuGcfXRQvoGI334fNl2xBFHhAfI66YP7te7wKtVqyZ165bez9qJ/3hB9t13/RX+hOjcuRlvLiqRPzdpIz8CiGd+/Di6CATSFM8itGN6SMQzM/Hs+8zpcvHFF5vIslOnTjnXoa/G1Iecv/rqq+GB8WXbsm8u0t8r+/4NN9wg++23n7Rv3z48HP7DDz8MkqrvuL/yyivls88+k+nTp8vll18uuhqs4qpvLtLnfjZt2jQ8jF5flakPkq9fv354n7keW/bmovHjx4fvH3bYYTJ06NCc+6pVq9Zyb6HKeaACHKivI7W08cpMS2lQixJAPJkH5gikKZ6//TZTVlutvjkmxSoI8cxMPC+9fJcgSLrCVyrbF198IZtttllop0w8VQpfeuklOfDAA8Pv66sw9f3j+spMlTt9VqWueOrbiMreXKT73H///UEe11577SCe77//vmy99dZhDJVMXfEcPnx4ENoqVaosFU9d8VRpVYllKw4BxLM4XBk1dwKIZ+7sOLJIBNIST+5qr1zCihS5iWEru6tdPyIeOHCg7LnnnibqzbUI/ShcVxdVolUg9dWVv/32W/joW8VT36uuq3bt2rULwvndd9/JxhtvHF5tucEGG4SVT31l5jrrrBNKWLRokXz++edhvF9++UV+/vlnWX/99cO72gcPHhyOHTNmTHhN5q+//ho+mtdVVz3vl19+KbqCq6ujpbZZeTIE4llqMyv+fhDP+DMsuQ4Qz+QizXTF08NNNZWJp6ai0la7du2wYscGgVURQDyZHxComADiycwwRwDxTC6STMRTP0bVj1Nz3XSl8PDDD5fbb789rKK9+OKL0rt3b3nuuefCylfZVpnU6fWCp556alg5u/vuu+XQQw+VjTbaKHy0W4gtE/EsxHlKbYzvvpso667bstTayrsfxDNvhAxQogQQzxINNua20hJPZTZu7FRp175xzPiyqr0y8dQ7nPW/fDe9c1qvKdx1113DUFOnTg3X+jVq1CjcVa03nugd0TvttFP4OPvtt9+WddddV/r37y+33HJLuLlFxVMlVm9u0WsJ99prr/BRsX70q9/Pd0M8cyPIKzMr5nb0kc/IY70Pzg1qAY/io/YCwmSoghBAPAuCkUEKSSBN8SxkHzGMVZl46iN29OaPXDe9blAfraNb2Q0sKpB6LWHbtm3D76s8qmh27do1XBeo1wjWq1cvSGfHjh3DNYYnnnhiEM/mzZuHj7m//vrrcO3g5MmTw746hn6dz3bJRR9J7yd7rTDE1VcOEL25iK1iAoin7ZmBeNrOx2N1iKfH1I33nKZ4Tpv2pzRqVNs4ocKVV5l46pkKcX2nfqyuj+/55ptvwo0muv31r39d+hxHvQt6yy23DFI5YMCA8LV+DK+rot9++63oY4B0tVPvrNbf003HVFnt3LlzQYCw4pkbxuuvGygXXbxTbgdzVNEJIJ5FR8wJsiSAeGYJjN2LTyAt8eSu9v9lW17CSuXh6auavYhn8X+2PZ2Bazw9pU2v2RBAPLOhxb6JEEA8E8EcTpLJimdy1aR7JsQzN/5TpsyWpk1L7w1EudFY+T/e8h0v1+NZ8cyVHMcViwDiWSyyjJszAcQzZ3RZH4h4Vi4KXOO56mnFNZ4V82HFM+s/jjjACQHE00nQMbWZpniOHj1FOnYsvYdZryx/xBPxzOXPBr3xa+eddw7X5CKeiGcuc4hj/BJAPP1mb7bztMTTLJAiFoZ4FkY89S79m2++Wdq0aRNeD/n999/LG2+8IT179gw3P+kzSo855hh59tlnV5nmP//5T7nmmmvCPtOmTQsPq9cbqiraKnqFp97d//vvv8tqq622yvNkcs3ubbfdJmefffZKx9FXa+ojra6/7j257PIlj8lis0eAj9rtZeK9IsTT+www2H+a4jl37gKpVcvPW2kQz8KIp44yZ84ceeSRR+S0004Lg+prJUeMGBGeR6rbkUceGR6cr2LYuHFjueiii8IrJZ944glp2bKl/PTTT+HYLbbYQs455xyZP39+eL7pBx98EN6LriL4zDPPhKcB6O+reOprLPWB+vq6Sh1D34euY+q5dNM7//U5pyrEBxxwQHg1pj7G6pRTTgnS2KNHj/Boq759+8pbb70VHtDfvXv3UONll10mDz74oNx3330r/VNCn0aw4fonyCWX7mzwTxJKUgKIJ/PAGgHE01oi1KPPZFycBgbuaq9cwtLIJalzrurmovoNv11lGWeeeWb4vorlUUcdJVOmTAnvPO/WrdvS48rEU583qs8rVfH88ccfwwPx586dG95drs9M/fjjj+W1114Lx6lg6vvS9RFS+j5zXTnVr2vUqBGeZarH6+qmyqS+O10fOTVkyJDw+Cl9huqnn34aRLRVq1ZBPMeOHRvela4rnlrb1ltvHc6tgqqrtLpaq6KsMqqiqzWubNPnqmotKrxsKxLgGk9mBQQqJoB4MjPMEUA8k4uEFc/KZTvTm4v0wfe6+qgrlfpvpxkzZgRZVKHUj8xVRvXXuum+DRs2DK8SfeCBB8KKpK5G6sfq+vxSFUzdd/r06WHlVFdI9Xv6ta5GqmhOnDgxPDxfz9ekSRMZP3780of165uh9Hh9K5RKqkponTp1ZMGCBeG6TK1Nz6Njai06vspm3bp1w/4qlTq2CnJFm9an/6nQslVMAPFkZkAA8WQOREIA8UwuKMSzcOKZXGrpnkmlWiW5bKWTm4sQz3RnJGePjQArnrEl5qDeNMVz9KjJ0rFTMweUl7SIeCKe+U52xBPxzHcOcbwvAoinr7yj6DYt8YwCToGLRDwRz3ynFOKZL8HiHs/NRcXly+jZE0A8s2fGEUUmgHgWGfAywyOeiGe+sw3xzJdgcY9HPIvLl9GzJ4B4Zs+MI4pMIC3x5K72yiWsyNGnOjyvzEwVf8md/NRTXpJ77t0v9b4Qz9QjoIByBBBPpoQ5AohncpGw4vk/1h98MEpmz5offuOVl4dIz33XD183b15XNuvWLrlQOFNJEOCu9pKIkSaKQADxLAJUhsyPAOKZH79sjn6r/4/SpEmdFQ655+6PpfeTvbIZqqT2PeuMV+X2O/cpqZ6K1QwftVdM9tijn5VHHzuoWNgzHpcVz4xRsWNCBBDPhEBzmswJpCqeoyZLJ0d3tZdPpX//YbLbbl0yD6tE90Q8Mw8W8cycVRp7Ip5pUOecqyKAeDI/zBFISzzNgaCg1AhccflbcsWVPVI7f0wnRjxtp4V42s7HY3WIp8fUjfeMeBoPiPIgsAwBxNP2dEA8befjsTrE02PqxntOSzw93tW+wkft/YbJbrvzUfsPP/wma6+9mvGfFMqDQOUEEM/KGbFHsgQQz2R5c7YMCCCeGUAq0i79Ec9Alms8izTBGDZxAohn4sg5YSUEEE+miDkCiGd6kSCeS9gjnunNQc5cWAKIZ2F5Mlr+BBDP/BkyQoEJIJ4FBprFcIgn4pnFdGHXCAggnhGE5KxExNNZ4DG0m5Z4xsCGGiEAAQhkQwDxzIYW+yZBAPFMgjLnyIoA4pkVLnaGAAQgsFICiCeTwxoBxNNaItQjiGd6k4CP2tNjz5khUAwCiGcxqDJmPgQQz3zocWxRCCCeRcGa0aCIZ0aY2AkC0RBAPKOJyk2hiKebqONpFPFMLyvEMz32nBkCxSCAeBaDKmPmQwDxzIcexxaFAOJZFKwZDYp4ZoSJnS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BwEIREMA8YwmKjeFIp5uoo6nUcQznqyoFAIQsE0A8bSdj8fqEE+PqRvvGfE0HhDlQQAC0RBAPKOJyk2hiKebqONpFPGMJysqhQAEbBNAPG3n47E6xNNj6sZ7RjyNB0R5EIBANAQQz2iiclMo4ukm6ngaRTzjyYpKIQAB2wQQT9v5eKwO8fSYuvGeEU/jAVEeBC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mCLz8QAAIABJREFUBwEIREMA8YwmKjeFIp5uoo6nUcQznqyoFAIQsE0A8bSdj8fqEE+PqRvvGfE0HhDlQQAC0RBAPKOJyk2hiKebqONpFPGMJysqhQAEbBNAPG3n47E6xNNj6sZ7RjyNB0R5EIBANAQQz2iiclMo4ukm6ngaRTzjyYpKIQAB2wQQT9v5eKwO8fSYuvGeEU/jAVEeBC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BwEIREMA8YwmKjeFIp5uoo6nUcQznqyoFAIQsE0A8bSdj8fqEE+PqRvvGfE0HhDlQQAC0RBAPKOJyk2hiKebqONpFPGMJysqhQAEbBNAPG3n47E6xNNj6sZ7RjyNB0R5EIBANAQQz2iiclMo4ukm6ngaRTzjyYpKIQAB2wQQT9v5eKwO8fSYuvGeEU/jAVEeBC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BwEIREMA8YwmKjeFIp5uoo6nUcQznqyoFAIQsE0A8bSdj8fqEE+PqRvvGfE0HhDlQQAC0RBAPKOJyk2hiKebqONpFPGMJysqhQAEbBNAPG3n47E6xNNj6sZ7RjyNB0R5EIBANAQQz2iiclMo4ukm6ngaRTzjyYpKIQAB2wQQT9v5eKwO8fSYuvGeEU/jAVEeBC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BwEIREMA8YwmKjeFIp5uoo6nUcQznqyoFAIQsE0A8bSdj8fqEE+PqRvvGfE0HhDlQQAC0RBAPKOJyk2hiKebqONpFPGMJysqhQAEbBNAPG3n47E6xNNj6sZ7RjyNB0R5EIBANAQQz2iiclMo4ukm6ngaRTzjyYpKIQAB2wQQT9v5eKwO8fSYuvGeEU/jAVEeBC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BwEIREMA8YwmKjeFIp5uoo6nUcQznqyoFAIQsE0A8bSdj8fqEE+PqRvvGfE0HhDlQQAC0RBAPKOJyk2hiKebqONpFPGMJysqhQAEbBNAPG3n47E6xNNj6sZ7RjyNB0R5EIBANAQQz2iiclMo4ukm6ngaRTzjyYpKIQAB2wQQT9v5eKwO8fSYuvGeEU/jAVEeBC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BwEIREMA8YwmKjeFIp5uoo6nUcQznqyoFAIQsE0A8bSdj8fqEE+PqRvvGfE0HhDlQQAC0RBAPKOJyk2hiKebqONpFPGMJysqhQAEbBNAPG3n47E6xNNj6sZ7RjyNB0R5EIBANAQQz2iiclMo4ukm6ngaRTzjyYpKIQAB2wQQT9v5eKwO8fSYuvGeEU/jAVEeBC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BwEIREMA8YwmKjeFIp5uoo6nUcQznqyoFAIQsE0A8bSdj8fqEE+PqRvvGfE0HhDlQQAC0RBAPKOJyk2hiKebqONpFPGMJysqhQAEbBNAPG3n47E6xNNj6sZ7RjyNB0R5EIBANAQQz2iiclMo4ukm6ngaRTzjyYpKIQAB2wQQT9v5eKwO8fSYuvGeEU/jAVEeBC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BwEIREMA8YwmKjeFIp5uoo6nUcQznqyoFAIQsE0A8bSdj8fqEE+PqRvvGfE0HhDlQQAC0RBAPKOJyk2hiKebqONpFPGMJysqhQAEbBNAPG3n47E6xNNj6sZ7RjyNB0R5EIBANAQQz2iiclMo4ukm6ngaRTzjyYpKIQAB2wQQT9v5eKwO8fSYuvGeEU/jAVEeBC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BwEIREMA8YwmKjeFIp5uoo6nUcQznqyoFAIQsE0A8bSdj8fqEE+PqRvvGfE0HhDlQQAC0RBAPKOJyk2hiKebqONpFPGMJysqhQAEbBNAPG3n47E6xNNj6sZ7RjyNB0R5EIBANAQQz2iiclMo4ukm6ngaRTzjyYpKIQAB2wQQT9v5eKwO8fSYuvGeEU/jAVEeBC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BwEIREMA8YwmKjeFIp5uoo6nUcQznqyoFAIQsE0A8bSdj8fqEE+PqRvvGfE0HhDlQQAC0RBAPKOJyk2hiKebqONpFPGMJysqhQAEbBNAPG3n47E6xNNj6sZ7RjyNB0R5EIBANAQQz2iiclMo4ukm6ngaRTzjyYpKIQAB2wQQT9v5eKwO8fSYuvGeEU/jAVEeBCAQDQHEM5qo3BSKeLqJOp5GEc94sqJSCEDANgHE03Y+HqtDPD2mbrxnxNN4QJQHAQhEQwDxjCYqN4Uinm6ijqdRxDOerKgUAhCwTQDxtJ2Px+oQT4+pG+8Z8TQeEOVBAALREEA8o4nKTaGIp5uo42kU8YwnKyqFAARsE0A8befjsTrE02PqxntGPI0HRHkQgEA0BBDPaKJyUyji6SbqeBpFPOPJikohAAHbBBBP2/l4rA7x9Ji68Z4RT+MBUR4EIBANAcQzmqjcFIp4uok6nkYRz3iyolIIQMA2AcTTdj4eq0M8PaZuvGfE03hAlAcBCERDAPGMJio3hSKebqKOp1HEM56sqBQCELBNAPG0nY/H6hBPj6kb7xnxNB4Q5UEAAtEQQDyjicpNoYinm6jjaRTxjCcrKoUABGwTQDxt5+OxOsTTY+rGe0Y8jQdEeRCAQDQEEM9oonJTKOLpJup4GkU848mKSiEAAdsEEE/b+XisDvH0mLrxnhFP4wFRHgQgEA0BxDOaqNwUini6iTqeRhHPeLKiUghAwDYBxNN2Ph6rQzw9pm68Z8TTeECUBwEIREMA8YwmKjeFIp5uoo6nUcQznqyoFAIQsE0A8bSdj8fqEE+PqRvvGfE0HhDlQQAC0RBAPKOJyk2hiKebqONpFPGMJysqhQAEbBNAPG3n47E6xNNj6sZ7RjyNB0R5EIBANAQQz2iiclMo4ukm6ngaRTzjySqmSh999FE59thjYyqZWiGQNwHEM2+EDFBgAohngYEyXP4EEM/8GTLC8gSefvpp6dWrF1gg4I4A4ukucvMNI57mI/JXIOLpL/Nidbxw4UJ54okn5IADDpAqVapIgwYNinUqxoWASQKIp8lYXBeFeLqO32bziKfNXGKtatCgQbL55puvUP7777+/9Pc++ugjWbBgQfj1e++9t/T3hw8fLuPHjw+/bt26tXTp0iV8XaNGDdl6662X7rfDDjss/Xr77bePFRV1lyABxLMEQ428JcQz8gBLsXzEsxRTTa+nqVOnyrBhw6R79+6JFzFjxgxZvHhxOO/MmTNl0aJF4es///xT5s6dG77WVdlZs2aFr1V+f/rpp6V1jhw5cunXI0aMqPD3O3ToIE2aNAnfa9WqVRDkso1rWhOP3NwJEU9zkbgvCPF0PwXsAUA87WUSe0Uqcyp1nTp1ir0V6odAVgQQz6xwsXMCBBDPBCBziuwIIJ7Z8WJvCEAAAisjgHgyN6wRQDytJUI9+tHkks8m2SAAAQhAIC8CiGde+Di4CAQQzyJAZcj8CCCe+fHjaAhAAAJlBBBP5oI1AointUSohxVP5gAEIACBAhFAPAsEkmEKRgDxLBhKBioUAVY8C0WScSAAAe8EEE/vM8Be/4invUzcV4R4up8CqQL47rvvZPXVV5eGDRumWgcnh0AhCCCehaDIGIUkgHgWkiZjFYQA4lkQjAySA4HBgwdLt27dcjiSQyBgkwDiaTMXz1Uhnp7TN9o74mk0mBIv6/HHHw/P+axfv77Uq1dP1lprrRLvmPY8EEA8PaQcV4+IZ1x5uagW8XQRs7km9c1CX375pZR/5aW+WejXX39dWu+4ceOWfv3zzz9X+Pv6sPqytxTp1zpG2Vb2xiJ9ati8efOW/v6yD7fv2LGjVK1aNXxv2d9v0aIFlwCYmzm2C0I8befjsTrE02PqxntGPI0HVMLl/f777/LLL7/IRhttZL5LfRWo1qqbyq2+FrRsGzp06NKv9ZrVsq158+ZSpcqSP/abNm0q1atXD1/36NFDttxyS/M9U2D2BBDP7JlxRHEJIJ7F5cvoORBAPHOAxiEFI6BCV7NmTalbt27BxmQgCKRFAPFMizznXRkBxJO5YY4A4mkuEgqCAAQiJYB4RhpcCZeNeJZwuLG2hnjGmhx1QwAC1gggntYSoR7EkzlgjgDiaS4SCoIABCIlgHhGGlwJl414lnC4sbaGeMaaHHVDAALWCCCe1hKhHsSTOWCOAOJpLhIKggAEEiaweO4kqVKjkUjVGnmdGfHMCx8HF4EA4lkEqAyZHwHEMz9+HA0BCMRLYNH076VK9foiNZpIlep1ZdFPfaXKGr2kSpVqOTWFeOaEjYOKSADxLCJchs6NAOKZGzeOggAESoPA4lk/idSaLDJrslRpuLNIlSUvE8hlQzxzocYxxSSAeBaTLmPnRADxzAkbB0EAApETWLx4oSye+I5UadJVpMYikQWLpErVhrJo0idStdWuOXWHeOaEjYOKSADxLCJchs6NAOKZGzeOggAESofA4oXzZPHUb6Vqs01lwXfPSPV1D86pOcQzJ2wcVEQCiGcR4TJ0bgQQz9y4cRQEIBA3gdlzF0jdWkteY7po7DNSpfnWUqXu6jJv4IVSc6cbcmoO8cwJGwcVkQDiWUS4DJ0bAcQzN24cBYGYCcycOVPq16+/XAuzZ88Ov17Z60v1mFq1akmNGtnf+T1//vwKj9NzLnu+WbNmSb169Zara968eeG1qstuc+bMkTp16oTfGvLzNHn6s59l0zUbS/MGtWSD1RvJnf2HyyU915G73xohf85fKOfv1UX6fDJWhk+cJef/dS3p980E+WL0VOm6RmPZtkszuf+dMbJZh0bSc9M2QTyrr/M3kUbtpWrdFjL/q4ekRtcTMoob8cwIEzslSADxTBA2p8qMAOKZGSf2gkApEfjkk09k4403lh9//DHIpMqdSl+rVq1kxowZ0qZNG5k8ebI0b948/Pf999/L6NGjZauttpLx48dLhw4dwrFNmzYNxy1cuDB8/euvvwahVZmcOnWqVK1aNXzduHHjcNyaa64ZjtMx27dvLwMHDgx16LFjxoyRwYMHS/fu3WXBggUybdo0adGiRZDOX375Zem5dIyhQ4fKZpttJvMWLJJz+nwjd/19Y5k6e54M/P53adukjnRpVV+e/Xy8/HXjVlK3ZjV55rOf5a9dW0mD2tXlwYGj5Kzd/yKfj5wi263dQk5+/Cu58eAN5PnBP8tfN24tjb+4XGpuf5XMe+8SqdHtdFn0+xCp1mmPEL8KdLVqS+54V/lVdosWLVoqxohnKf2UlEYviGdp5FhSXSCeJRUnzUAgIwIqnipzW265pYwaNUpatmwpkyZNCse2a9dORo4cKdOnT5fVVltNtthiC/nuu+9k3Lhxsu6664bjVExbt24tX3/9dRDA/v37B+GsUqVKEFYV0XXWWSeIqO6/7bbbBvnUrzt16rT0ON1Xa9l7773l3//+dxBNlbvVV189jDV27FhZa621ljtGx9D/9LxTZ8+XZz/7WU7YqUOo/fnB46Vn19ZSo3pVueaVH+TAzdvKwkWLpVGd6tLvm4nSslEtGTp+hpy2aycZPOoP2X7tFnJu32/k2O07SNWqIh2a15MqH14cPmpf8M3jsui3b6TmTjeLVK0m/fr1C+dUNirGKsoTJkwILA455JBwfsQzo+nHTgkSQDwThM2pMiOAeGbGib0gUEoEVPZ09TKfTeVLxbBjx45ZDaNiqbLbpUuXjI8rf64vvvgiSKBuJz32lXTr2EQmz5wnHVrWk54bLxHPMZNmy02vDZOtuzSTMb/PknGT58jft2kvbw35Ta7cf105t883QTQXyWKpVrWqzJq7IIhq22+ulJo73ySLFy+ShUP7SvX1DwurtCrhKtht27aV2rVrh99TsUY8M46RHVMggHimAJ1TrpoA4skMgQAEYicwbc58qV29mlStIkE6yza9vlM/jm9Yp4bMmb9QqlapInPnLwy/VtGsVrWK1K5RTabPmS81qlWVOjWriSyYI1K9TrjWs8Z2l0uV6kuuJc1kY8UzE0rskyQBxDNJ2pwrIwKIZ0aY2AkCEHBEYPHc6bK1Q6PFAAAAGElEQVTg64elRvdzsuoa8cwKFzsnQOD/AROohREJVjHQ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48" y="160338"/>
            <a:ext cx="7772400" cy="64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33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class model describes the objects in a system and their relationships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The state model describes the life cycles of the objects</a:t>
            </a:r>
          </a:p>
          <a:p>
            <a:pPr algn="just"/>
            <a:r>
              <a:rPr lang="en-US" dirty="0" smtClean="0"/>
              <a:t>The interaction model describes how the objects interact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Both state model and interaction model are needed to describe behavior fully. They view behavior from different perspective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3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Can be modelled at different level of abstraction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At high level, Use cases describes how a system interacts with outside actors</a:t>
            </a:r>
          </a:p>
          <a:p>
            <a:pPr lvl="1" algn="just"/>
            <a:r>
              <a:rPr lang="en-US" dirty="0" smtClean="0"/>
              <a:t>Sequence diagrams provide more detail and show the messages exchanged among a set of objects over time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Activity diagrams provide details and show the flow of control among the steps of a computation (data flow and control flow)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3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kinds of sequence models</a:t>
            </a:r>
          </a:p>
          <a:p>
            <a:pPr lvl="1"/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Sequence Diagram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4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sequence of events that occurs during one particular execution of a system</a:t>
            </a:r>
          </a:p>
          <a:p>
            <a:pPr algn="just"/>
            <a:r>
              <a:rPr lang="en-US" dirty="0" smtClean="0"/>
              <a:t>Scope of scenario can vary</a:t>
            </a:r>
          </a:p>
          <a:p>
            <a:pPr lvl="1" algn="just"/>
            <a:r>
              <a:rPr lang="en-US" dirty="0" smtClean="0"/>
              <a:t>May include all events in the system</a:t>
            </a:r>
          </a:p>
          <a:p>
            <a:pPr lvl="1" algn="just"/>
            <a:r>
              <a:rPr lang="en-US" dirty="0" smtClean="0"/>
              <a:t>May include only those </a:t>
            </a:r>
            <a:r>
              <a:rPr lang="en-US" dirty="0" smtClean="0"/>
              <a:t>events generated </a:t>
            </a:r>
            <a:r>
              <a:rPr lang="en-US" dirty="0" smtClean="0"/>
              <a:t>by certain objects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9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7037"/>
            <a:ext cx="8229600" cy="5897563"/>
          </a:xfrm>
        </p:spPr>
        <p:txBody>
          <a:bodyPr>
            <a:normAutofit fontScale="92500" lnSpcReduction="20000"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dirty="0" smtClean="0"/>
              <a:t>Example: </a:t>
            </a:r>
            <a:r>
              <a:rPr lang="en-US" sz="2400" dirty="0"/>
              <a:t>Scenario for a session with an online stock broker</a:t>
            </a:r>
            <a:endParaRPr lang="en-US" dirty="0"/>
          </a:p>
          <a:p>
            <a:pPr marL="457200" lvl="1" indent="0" algn="just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John Doe logs in</a:t>
            </a:r>
          </a:p>
          <a:p>
            <a:pPr marL="457200" lvl="1" indent="0" algn="just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System establishes secure communication</a:t>
            </a:r>
          </a:p>
          <a:p>
            <a:pPr marL="457200" lvl="1" indent="0" algn="just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System displays portfolio information</a:t>
            </a:r>
          </a:p>
          <a:p>
            <a:pPr marL="457200" lvl="1" indent="0" algn="just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John Doe enters a buy order for 100 shares of GE at the market price</a:t>
            </a:r>
          </a:p>
          <a:p>
            <a:pPr marL="457200" lvl="1" indent="0" algn="just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System verifies sufficient funds for purchase</a:t>
            </a:r>
          </a:p>
          <a:p>
            <a:pPr marL="457200" lvl="1" indent="0" algn="just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System displays confirmation screen with estimated cost</a:t>
            </a:r>
          </a:p>
          <a:p>
            <a:pPr marL="457200" lvl="1" indent="0" algn="just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John Doe confirms purchase</a:t>
            </a:r>
          </a:p>
          <a:p>
            <a:pPr marL="457200" lvl="1" indent="0" algn="just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System place order on securities exchanged</a:t>
            </a:r>
          </a:p>
          <a:p>
            <a:pPr marL="457200" lvl="1" indent="0" algn="just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System displays transaction tracking number</a:t>
            </a:r>
          </a:p>
          <a:p>
            <a:pPr marL="457200" lvl="1" indent="0" algn="just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John Doe logs out</a:t>
            </a:r>
          </a:p>
          <a:p>
            <a:pPr marL="457200" lvl="1" indent="0" algn="just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System establishes insecure communication</a:t>
            </a:r>
          </a:p>
          <a:p>
            <a:pPr marL="457200" lvl="1" indent="0" algn="just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System displays good bye screen</a:t>
            </a:r>
          </a:p>
          <a:p>
            <a:pPr marL="457200" lvl="1" indent="0" algn="just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Securities exchange reports results of trade</a:t>
            </a:r>
          </a:p>
          <a:p>
            <a:pPr algn="just"/>
            <a:r>
              <a:rPr lang="en-US" dirty="0" smtClean="0"/>
              <a:t>Expresses interaction at high level</a:t>
            </a:r>
          </a:p>
          <a:p>
            <a:pPr algn="just"/>
            <a:r>
              <a:rPr lang="en-US" dirty="0" smtClean="0"/>
              <a:t>A scenario contains messages between objects as well as activities performed by objects</a:t>
            </a:r>
          </a:p>
          <a:p>
            <a:pPr algn="just"/>
            <a:r>
              <a:rPr lang="en-US" dirty="0" smtClean="0"/>
              <a:t>Each message transmits information from one object to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0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211763"/>
          </a:xfrm>
        </p:spPr>
        <p:txBody>
          <a:bodyPr/>
          <a:lstStyle/>
          <a:p>
            <a:pPr algn="just"/>
            <a:r>
              <a:rPr lang="en-US" dirty="0" smtClean="0"/>
              <a:t>Scenario is convenient for writing but does not clearly show the sender and the receiver of each messages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Sequence diagram </a:t>
            </a:r>
          </a:p>
          <a:p>
            <a:pPr lvl="1" algn="just"/>
            <a:r>
              <a:rPr lang="en-US" dirty="0"/>
              <a:t>S</a:t>
            </a:r>
            <a:r>
              <a:rPr lang="en-US" dirty="0" smtClean="0"/>
              <a:t>hows the participants in an interaction and the sequence of messages among them</a:t>
            </a:r>
          </a:p>
          <a:p>
            <a:pPr lvl="1" algn="just"/>
            <a:r>
              <a:rPr lang="en-US" dirty="0" smtClean="0"/>
              <a:t>Shows the interaction of a system with its actors to perform all or part of a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parts of a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participant</a:t>
            </a:r>
            <a:r>
              <a:rPr lang="en-US" dirty="0"/>
              <a:t>: an object or entity that acts in the sequence diagram</a:t>
            </a:r>
          </a:p>
          <a:p>
            <a:r>
              <a:rPr lang="en-US" b="1" dirty="0" smtClean="0"/>
              <a:t>message</a:t>
            </a:r>
            <a:r>
              <a:rPr lang="en-US" dirty="0"/>
              <a:t>: communication between participant objects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axes in a sequence diagram: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horizontal</a:t>
            </a:r>
            <a:r>
              <a:rPr lang="en-US" dirty="0"/>
              <a:t>: which object/participant is acting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vertical</a:t>
            </a:r>
            <a:r>
              <a:rPr lang="en-US" dirty="0"/>
              <a:t>: </a:t>
            </a:r>
            <a:r>
              <a:rPr lang="en-US" dirty="0" smtClean="0"/>
              <a:t>lifeline ( time – top -&gt; bottom ) (spacing is irrelevant)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Squares with object type, optionally preceded by object name and colon</a:t>
            </a:r>
          </a:p>
          <a:p>
            <a:pPr lvl="1"/>
            <a:r>
              <a:rPr lang="en-US" dirty="0"/>
              <a:t>write object's name if it clarifies the diagram</a:t>
            </a:r>
          </a:p>
          <a:p>
            <a:pPr lvl="1"/>
            <a:r>
              <a:rPr lang="en-US" dirty="0"/>
              <a:t>object's "life line" represented by dashed vert. line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165816"/>
              </p:ext>
            </p:extLst>
          </p:nvPr>
        </p:nvGraphicFramePr>
        <p:xfrm>
          <a:off x="1447800" y="3733800"/>
          <a:ext cx="5867400" cy="2971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Bitmap Image" r:id="rId3" imgW="4600000" imgH="2715004" progId="Paint.Picture">
                  <p:embed/>
                </p:oleObj>
              </mc:Choice>
              <mc:Fallback>
                <p:oleObj name="Bitmap Image" r:id="rId3" imgW="4600000" imgH="271500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1552" b="6355"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5867400" cy="2971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859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570</Words>
  <Application>Microsoft Office PowerPoint</Application>
  <PresentationFormat>On-screen Show (4:3)</PresentationFormat>
  <Paragraphs>77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Bitmap Image</vt:lpstr>
      <vt:lpstr>Visio</vt:lpstr>
      <vt:lpstr>Interaction Model</vt:lpstr>
      <vt:lpstr>Interaction Model</vt:lpstr>
      <vt:lpstr>Interaction Model</vt:lpstr>
      <vt:lpstr>Sequence models</vt:lpstr>
      <vt:lpstr>Scenario</vt:lpstr>
      <vt:lpstr>PowerPoint Presentation</vt:lpstr>
      <vt:lpstr>Sequence Diagram</vt:lpstr>
      <vt:lpstr>Key parts of a Sequence Diagram</vt:lpstr>
      <vt:lpstr>Representing objects</vt:lpstr>
      <vt:lpstr>Messages between objects</vt:lpstr>
      <vt:lpstr>Messages, continued</vt:lpstr>
      <vt:lpstr>Lifetime of objects</vt:lpstr>
      <vt:lpstr>Indicating method calls</vt:lpstr>
      <vt:lpstr>Example</vt:lpstr>
      <vt:lpstr>PowerPoint Presentation</vt:lpstr>
      <vt:lpstr>Indicating selection and loops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Model</dc:title>
  <dc:creator>Pratyush Kumar Deka</dc:creator>
  <cp:lastModifiedBy>Deepak Kumar Sharma</cp:lastModifiedBy>
  <cp:revision>13</cp:revision>
  <dcterms:created xsi:type="dcterms:W3CDTF">2006-08-16T00:00:00Z</dcterms:created>
  <dcterms:modified xsi:type="dcterms:W3CDTF">2016-10-18T05:45:43Z</dcterms:modified>
</cp:coreProperties>
</file>