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61" r:id="rId6"/>
    <p:sldId id="262" r:id="rId7"/>
    <p:sldId id="272" r:id="rId8"/>
    <p:sldId id="264" r:id="rId9"/>
    <p:sldId id="266" r:id="rId10"/>
    <p:sldId id="265" r:id="rId11"/>
    <p:sldId id="273" r:id="rId12"/>
    <p:sldId id="267" r:id="rId13"/>
    <p:sldId id="268" r:id="rId14"/>
    <p:sldId id="270" r:id="rId15"/>
    <p:sldId id="271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CRC Card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8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-152400"/>
            <a:ext cx="8229600" cy="5715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Example: S</a:t>
            </a:r>
            <a:r>
              <a:rPr lang="en-US" sz="2000" b="1" dirty="0" smtClean="0"/>
              <a:t>tudent </a:t>
            </a:r>
            <a:r>
              <a:rPr lang="en-US" sz="2000" b="1" dirty="0"/>
              <a:t>CRC </a:t>
            </a:r>
            <a:r>
              <a:rPr lang="en-US" sz="2000" b="1" dirty="0" smtClean="0"/>
              <a:t>card</a:t>
            </a:r>
            <a:endParaRPr lang="en-US" sz="2800" b="1" dirty="0"/>
          </a:p>
        </p:txBody>
      </p:sp>
      <p:pic>
        <p:nvPicPr>
          <p:cNvPr id="9221" name="Picture 5" descr="crc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3" y="304800"/>
            <a:ext cx="86106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80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/>
          <a:lstStyle/>
          <a:p>
            <a:r>
              <a:rPr lang="en-US" dirty="0"/>
              <a:t>how do you create CRC models?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6388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Find classes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Find </a:t>
            </a:r>
            <a:r>
              <a:rPr lang="en-US" dirty="0" smtClean="0">
                <a:solidFill>
                  <a:srgbClr val="FF0000"/>
                </a:solidFill>
              </a:rPr>
              <a:t>responsibilities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Define </a:t>
            </a:r>
            <a:r>
              <a:rPr lang="en-US" dirty="0" smtClean="0">
                <a:solidFill>
                  <a:srgbClr val="FF0000"/>
                </a:solidFill>
              </a:rPr>
              <a:t>collaborators</a:t>
            </a:r>
          </a:p>
          <a:p>
            <a:pPr lvl="1" algn="just"/>
            <a:r>
              <a:rPr lang="en-US" dirty="0"/>
              <a:t>To identify the collaborators of a class for each responsibility ask yourself "does the class have the ability to fulfill this responsibility</a:t>
            </a:r>
            <a:r>
              <a:rPr lang="en-US" dirty="0" smtClean="0"/>
              <a:t>?"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Move the cards </a:t>
            </a:r>
            <a:r>
              <a:rPr lang="en-US" dirty="0" smtClean="0">
                <a:solidFill>
                  <a:srgbClr val="FF0000"/>
                </a:solidFill>
              </a:rPr>
              <a:t>around</a:t>
            </a:r>
          </a:p>
          <a:p>
            <a:pPr lvl="1" algn="just"/>
            <a:r>
              <a:rPr lang="en-US" dirty="0"/>
              <a:t>To improve everyone's understanding of the system, the cards should be placed on the table in an intelligent manner. </a:t>
            </a:r>
            <a:endParaRPr lang="en-US" dirty="0" smtClean="0"/>
          </a:p>
          <a:p>
            <a:pPr lvl="1" algn="just"/>
            <a:r>
              <a:rPr lang="en-US" dirty="0" smtClean="0"/>
              <a:t>Two </a:t>
            </a:r>
            <a:r>
              <a:rPr lang="en-US" dirty="0"/>
              <a:t>cards that collaborate with one another should be placed close together on the table, whereas two cards that don't collaborate should be placed far apart. </a:t>
            </a:r>
            <a:endParaRPr lang="en-US" dirty="0" smtClean="0"/>
          </a:p>
          <a:p>
            <a:pPr lvl="1" algn="just"/>
            <a:r>
              <a:rPr lang="en-US" dirty="0" smtClean="0"/>
              <a:t>Furthermore</a:t>
            </a:r>
            <a:r>
              <a:rPr lang="en-US" dirty="0"/>
              <a:t>, the more two cards collaborate, the closer they should be on the desk. </a:t>
            </a:r>
            <a:r>
              <a:rPr lang="en-US" dirty="0" smtClean="0"/>
              <a:t>By </a:t>
            </a:r>
            <a:r>
              <a:rPr lang="en-US" dirty="0"/>
              <a:t>having cards that collaborate with one another close together, it's easier to understand the relationships between </a:t>
            </a:r>
            <a:r>
              <a:rPr lang="en-US" dirty="0" smtClean="0"/>
              <a:t>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5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E60953F2-6822-4080-8317-96DD8CDBB761}" type="slidenum">
              <a:rPr lang="en-US"/>
              <a:pPr/>
              <a:t>12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</a:t>
            </a:r>
            <a:r>
              <a:rPr lang="en-GB" dirty="0" smtClean="0"/>
              <a:t>CLASSES Method</a:t>
            </a:r>
            <a:r>
              <a:rPr lang="en-GB" dirty="0"/>
              <a:t>: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GB" sz="3200" dirty="0"/>
              <a:t>1.	</a:t>
            </a:r>
            <a:r>
              <a:rPr lang="en-GB" sz="3200" dirty="0" smtClean="0"/>
              <a:t>R</a:t>
            </a:r>
            <a:r>
              <a:rPr lang="en-GB" sz="3200" dirty="0" smtClean="0">
                <a:sym typeface="Symbol" pitchFamily="18" charset="2"/>
              </a:rPr>
              <a:t>ead </a:t>
            </a:r>
            <a:r>
              <a:rPr lang="en-GB" sz="3200" dirty="0">
                <a:sym typeface="Symbol" pitchFamily="18" charset="2"/>
              </a:rPr>
              <a:t>specification</a:t>
            </a:r>
            <a:endParaRPr lang="en-GB" sz="3200" dirty="0"/>
          </a:p>
          <a:p>
            <a:pPr lvl="1">
              <a:buFontTx/>
              <a:buNone/>
            </a:pPr>
            <a:r>
              <a:rPr lang="en-GB" sz="3200" dirty="0"/>
              <a:t>2. </a:t>
            </a:r>
            <a:r>
              <a:rPr lang="en-GB" sz="3200" dirty="0" smtClean="0"/>
              <a:t>Work </a:t>
            </a:r>
            <a:r>
              <a:rPr lang="en-GB" sz="3200" dirty="0"/>
              <a:t>through requirements, highlighting nouns and noun phrases to give candidate classes.</a:t>
            </a:r>
          </a:p>
          <a:p>
            <a:pPr lvl="1">
              <a:buFontTx/>
              <a:buNone/>
            </a:pPr>
            <a:r>
              <a:rPr lang="en-GB" sz="3200" dirty="0"/>
              <a:t>3.	Work through candidates, deciding likely classes and rejecting unlikely.</a:t>
            </a:r>
          </a:p>
        </p:txBody>
      </p:sp>
    </p:spTree>
    <p:extLst>
      <p:ext uri="{BB962C8B-B14F-4D97-AF65-F5344CB8AC3E}">
        <p14:creationId xmlns:p14="http://schemas.microsoft.com/office/powerpoint/2010/main" val="17745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7281940D-1102-457C-B6B8-731A35B986A9}" type="slidenum">
              <a:rPr lang="en-US"/>
              <a:pPr/>
              <a:t>13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ym typeface="Symbol" pitchFamily="18" charset="2"/>
              </a:rPr>
              <a:t>READ SPECIFICATION</a:t>
            </a:r>
            <a:endParaRPr lang="en-GB" b="1">
              <a:sym typeface="Symbol" pitchFamily="18" charset="2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sym typeface="Symbol" pitchFamily="18" charset="2"/>
              </a:rPr>
              <a:t>If you don't have one, WRITE your own.</a:t>
            </a:r>
          </a:p>
          <a:p>
            <a:r>
              <a:rPr lang="en-GB">
                <a:sym typeface="Symbol" pitchFamily="18" charset="2"/>
              </a:rPr>
              <a:t>The specification should:</a:t>
            </a:r>
          </a:p>
          <a:p>
            <a:pPr lvl="1"/>
            <a:r>
              <a:rPr lang="en-GB">
                <a:sym typeface="Symbol" pitchFamily="18" charset="2"/>
              </a:rPr>
              <a:t>describe the goals of the design</a:t>
            </a:r>
          </a:p>
          <a:p>
            <a:pPr lvl="1"/>
            <a:r>
              <a:rPr lang="en-GB">
                <a:sym typeface="Symbol" pitchFamily="18" charset="2"/>
              </a:rPr>
              <a:t>discuss the things the system should do </a:t>
            </a:r>
          </a:p>
          <a:p>
            <a:r>
              <a:rPr lang="en-GB">
                <a:sym typeface="Symbol" pitchFamily="18" charset="2"/>
              </a:rPr>
              <a:t>i.e. desired responses to expected inputs</a:t>
            </a:r>
          </a:p>
        </p:txBody>
      </p:sp>
    </p:spTree>
    <p:extLst>
      <p:ext uri="{BB962C8B-B14F-4D97-AF65-F5344CB8AC3E}">
        <p14:creationId xmlns:p14="http://schemas.microsoft.com/office/powerpoint/2010/main" val="266559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DED22883-F835-4CA5-AA62-5DECF2E838AA}" type="slidenum">
              <a:rPr lang="en-US"/>
              <a:pPr/>
              <a:t>14</a:t>
            </a:fld>
            <a:endParaRPr lang="en-US"/>
          </a:p>
        </p:txBody>
      </p:sp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ym typeface="Symbol" pitchFamily="18" charset="2"/>
              </a:rPr>
              <a:t>CANDIDATE CLASSES</a:t>
            </a:r>
          </a:p>
        </p:txBody>
      </p:sp>
      <p:sp>
        <p:nvSpPr>
          <p:cNvPr id="296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sym typeface="Symbol" pitchFamily="18" charset="2"/>
              </a:rPr>
              <a:t>physical objects e.g. printer, switch</a:t>
            </a:r>
          </a:p>
          <a:p>
            <a:r>
              <a:rPr lang="en-GB">
                <a:sym typeface="Symbol" pitchFamily="18" charset="2"/>
              </a:rPr>
              <a:t>cohesive entities e.g. file, window</a:t>
            </a:r>
          </a:p>
          <a:p>
            <a:r>
              <a:rPr lang="en-GB">
                <a:sym typeface="Symbol" pitchFamily="18" charset="2"/>
              </a:rPr>
              <a:t>categories of classes  (may become abstract superclasses)</a:t>
            </a:r>
          </a:p>
          <a:p>
            <a:r>
              <a:rPr lang="en-GB">
                <a:sym typeface="Symbol" pitchFamily="18" charset="2"/>
              </a:rPr>
              <a:t>interfaces both to user and to other programs</a:t>
            </a:r>
          </a:p>
          <a:p>
            <a:r>
              <a:rPr lang="en-GB">
                <a:sym typeface="Symbol" pitchFamily="18" charset="2"/>
              </a:rPr>
              <a:t>attribute values (NOT attributes) e.g. "circle has radius in real numbers" :  circle and real are classes; radius is not.</a:t>
            </a:r>
            <a:endParaRPr lang="en-GB" b="1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7106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A81F9245-98B9-4AB2-B66A-655D931CE0B4}" type="slidenum">
              <a:rPr lang="en-US"/>
              <a:pPr/>
              <a:t>15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FINDING CLASSES    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ym typeface="Symbol" pitchFamily="18" charset="2"/>
              </a:rPr>
              <a:t>The process of identifying classes is iterative - </a:t>
            </a:r>
            <a:r>
              <a:rPr lang="en-GB" b="1" dirty="0">
                <a:sym typeface="Symbol" pitchFamily="18" charset="2"/>
              </a:rPr>
              <a:t>some will be missed</a:t>
            </a:r>
            <a:r>
              <a:rPr lang="en-GB" dirty="0">
                <a:sym typeface="Symbol" pitchFamily="18" charset="2"/>
              </a:rPr>
              <a:t>, </a:t>
            </a:r>
            <a:r>
              <a:rPr lang="en-GB" b="1" dirty="0">
                <a:sym typeface="Symbol" pitchFamily="18" charset="2"/>
              </a:rPr>
              <a:t>others will be amalgamated</a:t>
            </a:r>
            <a:r>
              <a:rPr lang="en-GB" dirty="0"/>
              <a:t> Likely classes:</a:t>
            </a:r>
          </a:p>
          <a:p>
            <a:pPr lvl="1"/>
            <a:r>
              <a:rPr lang="en-GB" dirty="0"/>
              <a:t>any physical objects</a:t>
            </a:r>
          </a:p>
          <a:p>
            <a:pPr lvl="1"/>
            <a:r>
              <a:rPr lang="en-GB" dirty="0"/>
              <a:t>any 'cohesive abstractions'  e.g. a file</a:t>
            </a:r>
          </a:p>
          <a:p>
            <a:pPr lvl="1"/>
            <a:r>
              <a:rPr lang="en-GB" dirty="0"/>
              <a:t>any interfaces to outside world</a:t>
            </a:r>
          </a:p>
          <a:p>
            <a:pPr lvl="1"/>
            <a:r>
              <a:rPr lang="en-GB" dirty="0"/>
              <a:t>any categories of class e.g. "there are various types of whatsits" </a:t>
            </a:r>
          </a:p>
          <a:p>
            <a:pPr lvl="1"/>
            <a:r>
              <a:rPr lang="en-GB" dirty="0"/>
              <a:t>values of attributes of objects</a:t>
            </a:r>
          </a:p>
        </p:txBody>
      </p:sp>
    </p:spTree>
    <p:extLst>
      <p:ext uri="{BB962C8B-B14F-4D97-AF65-F5344CB8AC3E}">
        <p14:creationId xmlns:p14="http://schemas.microsoft.com/office/powerpoint/2010/main" val="100199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685800"/>
            <a:ext cx="7086600" cy="5694291"/>
          </a:xfrm>
        </p:spPr>
      </p:pic>
    </p:spTree>
    <p:extLst>
      <p:ext uri="{BB962C8B-B14F-4D97-AF65-F5344CB8AC3E}">
        <p14:creationId xmlns:p14="http://schemas.microsoft.com/office/powerpoint/2010/main" val="65394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CRC Cards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Invented in 1989 by Kent Back and Ward Cunningham: Wilkinson 1995; Ambler 1995</a:t>
            </a:r>
            <a:r>
              <a:rPr lang="en-GB" dirty="0" smtClean="0"/>
              <a:t>;</a:t>
            </a:r>
          </a:p>
          <a:p>
            <a:pPr algn="just"/>
            <a:r>
              <a:rPr lang="en-US" dirty="0"/>
              <a:t>An index card </a:t>
            </a:r>
            <a:r>
              <a:rPr lang="en-US" dirty="0" smtClean="0"/>
              <a:t>consists </a:t>
            </a:r>
            <a:r>
              <a:rPr lang="en-US" dirty="0"/>
              <a:t>of heavy paper cut to a standard size, used for recording and storing small amounts of discrete data. It was invented by Carl Linnaeus</a:t>
            </a:r>
            <a:r>
              <a:rPr lang="en-US" dirty="0" smtClean="0"/>
              <a:t>, </a:t>
            </a:r>
            <a:r>
              <a:rPr lang="en-US" dirty="0"/>
              <a:t>around </a:t>
            </a:r>
            <a:r>
              <a:rPr lang="en-US" dirty="0" smtClean="0"/>
              <a:t>1760</a:t>
            </a:r>
            <a:r>
              <a:rPr lang="en-US" dirty="0"/>
              <a:t>.</a:t>
            </a:r>
            <a:endParaRPr lang="en-GB" dirty="0"/>
          </a:p>
          <a:p>
            <a:r>
              <a:rPr lang="en-GB" dirty="0" smtClean="0">
                <a:solidFill>
                  <a:srgbClr val="FF0000"/>
                </a:solidFill>
              </a:rPr>
              <a:t>CRC </a:t>
            </a:r>
            <a:r>
              <a:rPr lang="en-GB" dirty="0">
                <a:solidFill>
                  <a:srgbClr val="FF0000"/>
                </a:solidFill>
              </a:rPr>
              <a:t>Card = Class Responsibility Collaborator </a:t>
            </a:r>
            <a:r>
              <a:rPr lang="en-GB" dirty="0" smtClean="0">
                <a:solidFill>
                  <a:srgbClr val="FF0000"/>
                </a:solidFill>
              </a:rPr>
              <a:t>Card</a:t>
            </a:r>
          </a:p>
          <a:p>
            <a:pPr algn="just"/>
            <a:r>
              <a:rPr lang="en-US" dirty="0"/>
              <a:t>a collection of standard index cards that have been divided into three sections, </a:t>
            </a:r>
          </a:p>
          <a:p>
            <a:pPr lvl="1"/>
            <a:r>
              <a:rPr lang="en-US" dirty="0"/>
              <a:t>A class represents a collection of similar objects,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a responsibility is something that a class knows or does, and </a:t>
            </a:r>
          </a:p>
          <a:p>
            <a:pPr lvl="1"/>
            <a:r>
              <a:rPr lang="en-US" dirty="0"/>
              <a:t>a collaborator is another class that a class interacts with to fulfill its responsibilities.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042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of CRC Cards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239491"/>
              </p:ext>
            </p:extLst>
          </p:nvPr>
        </p:nvGraphicFramePr>
        <p:xfrm>
          <a:off x="914400" y="1371600"/>
          <a:ext cx="7239000" cy="5145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Document" r:id="rId3" imgW="6082284" imgH="5000244" progId="Word.Document.8">
                  <p:embed/>
                </p:oleObj>
              </mc:Choice>
              <mc:Fallback>
                <p:oleObj name="Document" r:id="rId3" imgW="6082284" imgH="50002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71600"/>
                        <a:ext cx="7239000" cy="5145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733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What is CRC Card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55165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An effective way to analyze scenarios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rgbClr val="FF0000"/>
                </a:solidFill>
              </a:rPr>
              <a:t>First was proposed by Beck &amp; Cunningham as a tool for teaching  OO programming.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As a development tool that facilitates brainstorming &amp; enhances communication among developers.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rgbClr val="FF0000"/>
                </a:solidFill>
              </a:rPr>
              <a:t>The cards are arranged to show the flow of messages among instances of each class.  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As team members walk through the scenario,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they may assign new responsibilities to an existing class,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group certain responsibilities to form a new class or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divide responsibilities of one class into more fine grained ones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Perhaps distribute these responsibilities to a different class.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3481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FF0000"/>
                </a:solidFill>
              </a:rPr>
              <a:t>Responsibilities of a class </a:t>
            </a:r>
            <a:r>
              <a:rPr lang="en-US" dirty="0"/>
              <a:t>(What information you wish to maintain about it)</a:t>
            </a:r>
          </a:p>
          <a:p>
            <a:pPr lvl="1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Knowing</a:t>
            </a:r>
            <a:r>
              <a:rPr lang="en-US" dirty="0"/>
              <a:t> responsibilities</a:t>
            </a:r>
          </a:p>
          <a:p>
            <a:pPr lvl="2"/>
            <a:r>
              <a:rPr lang="en-US" dirty="0"/>
              <a:t>instance of a class must be capable of knowing (the values of its attributes and its relationships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Example: Student have names, addresses and phone no</a:t>
            </a:r>
            <a:endParaRPr lang="en-US" dirty="0"/>
          </a:p>
          <a:p>
            <a:pPr lvl="1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Doing</a:t>
            </a:r>
            <a:r>
              <a:rPr lang="en-US" dirty="0"/>
              <a:t> </a:t>
            </a:r>
            <a:r>
              <a:rPr lang="en-US" dirty="0" smtClean="0"/>
              <a:t>responsibilities</a:t>
            </a:r>
          </a:p>
          <a:p>
            <a:pPr lvl="2"/>
            <a:r>
              <a:rPr lang="en-US" dirty="0" smtClean="0"/>
              <a:t>things </a:t>
            </a:r>
            <a:r>
              <a:rPr lang="en-US" dirty="0"/>
              <a:t>that an instance of a class must be capable of </a:t>
            </a:r>
            <a:r>
              <a:rPr lang="en-US" dirty="0" smtClean="0"/>
              <a:t>doing</a:t>
            </a:r>
            <a:endParaRPr lang="en-US" dirty="0"/>
          </a:p>
          <a:p>
            <a:pPr lvl="2"/>
            <a:r>
              <a:rPr lang="en-US" dirty="0" smtClean="0"/>
              <a:t>Example: Students enroll in seminars, drop seminars</a:t>
            </a:r>
          </a:p>
          <a:p>
            <a:pPr algn="just"/>
            <a:r>
              <a:rPr lang="en-US" dirty="0" smtClean="0"/>
              <a:t>A </a:t>
            </a:r>
            <a:r>
              <a:rPr lang="en-US" dirty="0"/>
              <a:t>class is able to change the values of the things it knows, </a:t>
            </a:r>
            <a:r>
              <a:rPr lang="en-US" dirty="0" smtClean="0"/>
              <a:t>but </a:t>
            </a:r>
            <a:r>
              <a:rPr lang="en-US" dirty="0"/>
              <a:t>unable to change the values of what other classes </a:t>
            </a:r>
            <a:r>
              <a:rPr lang="en-US" dirty="0" smtClean="0"/>
              <a:t>know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66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Sets </a:t>
            </a:r>
            <a:r>
              <a:rPr lang="en-US" dirty="0"/>
              <a:t>of class forms a collaboration </a:t>
            </a:r>
          </a:p>
          <a:p>
            <a:pPr lvl="1"/>
            <a:r>
              <a:rPr lang="en-US" dirty="0"/>
              <a:t>Class does not have sufficient information to fulfill its </a:t>
            </a:r>
            <a:r>
              <a:rPr lang="en-US" dirty="0" smtClean="0"/>
              <a:t>responsibilities</a:t>
            </a:r>
            <a:endParaRPr lang="en-US" dirty="0"/>
          </a:p>
          <a:p>
            <a:pPr lvl="1"/>
            <a:r>
              <a:rPr lang="en-US" dirty="0"/>
              <a:t>A class must collaborate with other classes to get the job </a:t>
            </a:r>
            <a:r>
              <a:rPr lang="en-US" dirty="0" smtClean="0"/>
              <a:t>done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Example:</a:t>
            </a:r>
            <a:r>
              <a:rPr lang="en-US" dirty="0" smtClean="0"/>
              <a:t> Students enroll in seminars. To do this </a:t>
            </a:r>
            <a:r>
              <a:rPr lang="en-US" dirty="0" smtClean="0">
                <a:solidFill>
                  <a:srgbClr val="FF0000"/>
                </a:solidFill>
              </a:rPr>
              <a:t>student</a:t>
            </a:r>
            <a:r>
              <a:rPr lang="en-US" dirty="0" smtClean="0"/>
              <a:t> needs to know if a spot is available and, if so, students then needs to be added to the </a:t>
            </a:r>
            <a:r>
              <a:rPr lang="en-US" dirty="0" smtClean="0">
                <a:solidFill>
                  <a:srgbClr val="FF0000"/>
                </a:solidFill>
              </a:rPr>
              <a:t>seminar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47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6096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/>
              <a:t>Allows the analyst to think in terms of an instance of a clients, servers, and contracts (request for information or a request to do </a:t>
            </a:r>
            <a:r>
              <a:rPr lang="en-US" sz="2800" dirty="0" smtClean="0"/>
              <a:t>something)</a:t>
            </a:r>
            <a:endParaRPr lang="en-US" sz="2800" dirty="0"/>
          </a:p>
          <a:p>
            <a:pPr lvl="1" algn="just"/>
            <a:r>
              <a:rPr lang="en-US" sz="2400" dirty="0">
                <a:solidFill>
                  <a:srgbClr val="FF0000"/>
                </a:solidFill>
              </a:rPr>
              <a:t>Client objects </a:t>
            </a:r>
            <a:r>
              <a:rPr lang="en-US" sz="2400" dirty="0"/>
              <a:t>– sends a request to an instance of another class for an operation to be executed.</a:t>
            </a:r>
          </a:p>
          <a:p>
            <a:pPr lvl="1" algn="just"/>
            <a:r>
              <a:rPr lang="en-US" sz="2400" dirty="0">
                <a:solidFill>
                  <a:srgbClr val="FF0000"/>
                </a:solidFill>
              </a:rPr>
              <a:t>Server objects </a:t>
            </a:r>
            <a:r>
              <a:rPr lang="en-US" sz="2400" dirty="0"/>
              <a:t>– receives the request from the client object.</a:t>
            </a:r>
          </a:p>
          <a:p>
            <a:pPr lvl="1" algn="just"/>
            <a:r>
              <a:rPr lang="en-US" sz="2400" dirty="0">
                <a:solidFill>
                  <a:srgbClr val="FF0000"/>
                </a:solidFill>
              </a:rPr>
              <a:t>Contracts objects </a:t>
            </a:r>
            <a:r>
              <a:rPr lang="en-US" sz="2400" dirty="0"/>
              <a:t>– formalizes the interaction between the client and server objects. </a:t>
            </a:r>
            <a:endParaRPr lang="en-US" sz="2400" dirty="0" smtClean="0"/>
          </a:p>
          <a:p>
            <a:pPr lvl="1" algn="just"/>
            <a:r>
              <a:rPr lang="en-US" sz="2400" dirty="0" smtClean="0">
                <a:solidFill>
                  <a:srgbClr val="FF0000"/>
                </a:solidFill>
              </a:rPr>
              <a:t>Example:</a:t>
            </a:r>
            <a:r>
              <a:rPr lang="en-US" sz="2400" dirty="0" smtClean="0"/>
              <a:t> </a:t>
            </a:r>
          </a:p>
          <a:p>
            <a:pPr lvl="2" algn="just"/>
            <a:r>
              <a:rPr lang="en-US" sz="2000" dirty="0" smtClean="0"/>
              <a:t>the </a:t>
            </a:r>
            <a:r>
              <a:rPr lang="en-US" sz="2000" dirty="0"/>
              <a:t>card </a:t>
            </a:r>
            <a:r>
              <a:rPr lang="en-US" sz="2000" i="1" dirty="0"/>
              <a:t>Student</a:t>
            </a:r>
            <a:r>
              <a:rPr lang="en-US" sz="2000" dirty="0"/>
              <a:t> requests an indication from the card </a:t>
            </a:r>
            <a:r>
              <a:rPr lang="en-US" sz="2000" i="1" dirty="0"/>
              <a:t>Seminar</a:t>
            </a:r>
            <a:r>
              <a:rPr lang="en-US" sz="2000" dirty="0"/>
              <a:t> whether a space is available, a request for </a:t>
            </a:r>
            <a:r>
              <a:rPr lang="en-US" sz="2000" dirty="0" smtClean="0"/>
              <a:t>information</a:t>
            </a:r>
          </a:p>
          <a:p>
            <a:pPr lvl="2" algn="just"/>
            <a:r>
              <a:rPr lang="en-US" sz="2000" i="1" dirty="0" smtClean="0"/>
              <a:t>Student</a:t>
            </a:r>
            <a:r>
              <a:rPr lang="en-US" sz="2000" dirty="0"/>
              <a:t> then requests to be added to the </a:t>
            </a:r>
            <a:r>
              <a:rPr lang="en-US" sz="2000" i="1" dirty="0"/>
              <a:t>Seminar</a:t>
            </a:r>
            <a:r>
              <a:rPr lang="en-US" sz="2000" dirty="0"/>
              <a:t>, a request to do </a:t>
            </a:r>
            <a:r>
              <a:rPr lang="en-US" sz="2000" dirty="0" smtClean="0"/>
              <a:t>something</a:t>
            </a:r>
          </a:p>
          <a:p>
            <a:pPr lvl="2" algn="just"/>
            <a:r>
              <a:rPr lang="en-US" sz="2000" dirty="0" smtClean="0"/>
              <a:t>Another way: </a:t>
            </a:r>
            <a:r>
              <a:rPr lang="en-US" sz="2000" i="1" dirty="0" smtClean="0"/>
              <a:t>Student</a:t>
            </a:r>
            <a:r>
              <a:rPr lang="en-US" sz="2000" dirty="0"/>
              <a:t> simply request </a:t>
            </a:r>
            <a:r>
              <a:rPr lang="en-US" sz="2000" i="1" dirty="0"/>
              <a:t>Seminar</a:t>
            </a:r>
            <a:r>
              <a:rPr lang="en-US" sz="2000" dirty="0"/>
              <a:t> to enroll himself into itself. Then have </a:t>
            </a:r>
            <a:r>
              <a:rPr lang="en-US" sz="2000" i="1" dirty="0"/>
              <a:t>Seminar</a:t>
            </a:r>
            <a:r>
              <a:rPr lang="en-US" sz="2000" dirty="0"/>
              <a:t> do the work of determining if a seat is available and, if so, then enrolling the student and, if not, then informing the student that he was not </a:t>
            </a:r>
            <a:r>
              <a:rPr lang="en-US" sz="2000" dirty="0" smtClean="0"/>
              <a:t>enrolled</a:t>
            </a:r>
            <a:endParaRPr lang="en-US" sz="2000" dirty="0"/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038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Example…..</a:t>
            </a:r>
            <a:br>
              <a:rPr lang="en-US"/>
            </a:br>
            <a:r>
              <a:rPr lang="en-US" sz="2400"/>
              <a:t>Hand-drawn CRC cards</a:t>
            </a:r>
          </a:p>
        </p:txBody>
      </p:sp>
      <p:pic>
        <p:nvPicPr>
          <p:cNvPr id="10244" name="Picture 4" descr="crcCard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67056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70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Example…</a:t>
            </a:r>
            <a:br>
              <a:rPr lang="en-US"/>
            </a:br>
            <a:r>
              <a:rPr lang="en-US" sz="2400" b="1"/>
              <a:t>student CRC card</a:t>
            </a:r>
            <a:endParaRPr lang="en-US" b="1"/>
          </a:p>
        </p:txBody>
      </p:sp>
      <p:pic>
        <p:nvPicPr>
          <p:cNvPr id="12291" name="Picture 3" descr="crcCardStud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52600"/>
            <a:ext cx="49530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81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883</Words>
  <Application>Microsoft Office PowerPoint</Application>
  <PresentationFormat>On-screen Show (4:3)</PresentationFormat>
  <Paragraphs>86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Symbol</vt:lpstr>
      <vt:lpstr>Office Theme</vt:lpstr>
      <vt:lpstr>Document</vt:lpstr>
      <vt:lpstr>CRC Card</vt:lpstr>
      <vt:lpstr>Introduction to CRC Cards </vt:lpstr>
      <vt:lpstr>Format of CRC Cards</vt:lpstr>
      <vt:lpstr>What is CRC Card</vt:lpstr>
      <vt:lpstr>Contd..</vt:lpstr>
      <vt:lpstr>Contd..</vt:lpstr>
      <vt:lpstr>PowerPoint Presentation</vt:lpstr>
      <vt:lpstr>Example….. Hand-drawn CRC cards</vt:lpstr>
      <vt:lpstr>Example… student CRC card</vt:lpstr>
      <vt:lpstr>Example: Student CRC card</vt:lpstr>
      <vt:lpstr>how do you create CRC models?</vt:lpstr>
      <vt:lpstr>FINDING CLASSES Method:</vt:lpstr>
      <vt:lpstr>READ SPECIFICATION</vt:lpstr>
      <vt:lpstr>CANDIDATE CLASSES</vt:lpstr>
      <vt:lpstr>FINDING CLASSES  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CRC</dc:title>
  <dc:creator>Pratyush Kumar Deka</dc:creator>
  <cp:lastModifiedBy>Deepak Kumar Sharma</cp:lastModifiedBy>
  <cp:revision>25</cp:revision>
  <dcterms:created xsi:type="dcterms:W3CDTF">2006-08-16T00:00:00Z</dcterms:created>
  <dcterms:modified xsi:type="dcterms:W3CDTF">2021-09-17T06:41:39Z</dcterms:modified>
</cp:coreProperties>
</file>