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78" r:id="rId11"/>
    <p:sldId id="310" r:id="rId12"/>
    <p:sldId id="266" r:id="rId13"/>
    <p:sldId id="267" r:id="rId14"/>
    <p:sldId id="311" r:id="rId15"/>
    <p:sldId id="276" r:id="rId16"/>
    <p:sldId id="268" r:id="rId17"/>
    <p:sldId id="269" r:id="rId18"/>
    <p:sldId id="270" r:id="rId19"/>
    <p:sldId id="307" r:id="rId20"/>
    <p:sldId id="306" r:id="rId21"/>
    <p:sldId id="271" r:id="rId22"/>
    <p:sldId id="272" r:id="rId23"/>
    <p:sldId id="273" r:id="rId24"/>
    <p:sldId id="274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0" r:id="rId33"/>
    <p:sldId id="289" r:id="rId34"/>
    <p:sldId id="291" r:id="rId35"/>
    <p:sldId id="292" r:id="rId36"/>
    <p:sldId id="293" r:id="rId37"/>
    <p:sldId id="294" r:id="rId38"/>
    <p:sldId id="295" r:id="rId39"/>
    <p:sldId id="298" r:id="rId40"/>
    <p:sldId id="296" r:id="rId41"/>
    <p:sldId id="297" r:id="rId42"/>
    <p:sldId id="299" r:id="rId43"/>
    <p:sldId id="300" r:id="rId44"/>
    <p:sldId id="301" r:id="rId45"/>
    <p:sldId id="302" r:id="rId46"/>
    <p:sldId id="305" r:id="rId47"/>
    <p:sldId id="312" r:id="rId48"/>
    <p:sldId id="313" r:id="rId49"/>
    <p:sldId id="314" r:id="rId50"/>
    <p:sldId id="315" r:id="rId51"/>
    <p:sldId id="316" r:id="rId52"/>
    <p:sldId id="317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6085" autoAdjust="0"/>
  </p:normalViewPr>
  <p:slideViewPr>
    <p:cSldViewPr>
      <p:cViewPr>
        <p:scale>
          <a:sx n="66" d="100"/>
          <a:sy n="66" d="100"/>
        </p:scale>
        <p:origin x="-1500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162"/>
    </p:cViewPr>
  </p:outlin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7FD53-5D62-4947-B327-401D6251145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A4F88-B9CC-4DBA-9F3A-07E707883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05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341BCC-95C7-4AFA-B5C2-2A4FB1428737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5587AF-463D-408C-91A4-C95D49B8E62D}" type="slidenum">
              <a:rPr lang="en-US"/>
              <a:pPr/>
              <a:t>17</a:t>
            </a:fld>
            <a:endParaRPr lang="en-US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D75D0F-FED1-4955-A218-B97FC9F7D493}" type="slidenum">
              <a:rPr lang="en-US"/>
              <a:pPr/>
              <a:t>18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118844C9-C603-4C47-A9C9-48D8984A2E9C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766899-513F-40B2-BC52-D09E6D9FD305}" type="slidenum">
              <a:rPr lang="en-US"/>
              <a:pPr/>
              <a:t>21</a:t>
            </a:fld>
            <a:endParaRPr lang="en-US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5780D4-D1F4-4E45-A28F-14AECCCD5164}" type="slidenum">
              <a:rPr lang="en-US"/>
              <a:pPr/>
              <a:t>22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93862E-DF2B-4C06-92E8-DD674821F439}" type="slidenum">
              <a:rPr lang="en-US"/>
              <a:pPr/>
              <a:t>23</a:t>
            </a:fld>
            <a:endParaRPr lang="en-US"/>
          </a:p>
        </p:txBody>
      </p:sp>
      <p:sp>
        <p:nvSpPr>
          <p:cNvPr id="4505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3704"/>
            <a:ext cx="5030391" cy="411389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2DDDA3-A00A-41DB-9795-76CA20218941}" type="slidenum">
              <a:rPr lang="en-US"/>
              <a:pPr/>
              <a:t>24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3704"/>
            <a:ext cx="5030391" cy="411389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36EE28FC-DBBC-4F5F-AC53-2D10405F2B3F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99C45167-8309-4028-8BDB-AD31890C7B2F}" type="slidenum">
              <a:rPr lang="en-US" sz="1200"/>
              <a:pPr eaLnBrk="1" hangingPunct="1"/>
              <a:t>26</a:t>
            </a:fld>
            <a:endParaRPr 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2052C236-7361-4A7A-8142-91BA22308779}" type="slidenum">
              <a:rPr lang="en-US" sz="1200"/>
              <a:pPr eaLnBrk="1" hangingPunct="1"/>
              <a:t>27</a:t>
            </a:fld>
            <a:endParaRPr 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9821B-F358-4411-BF75-27322ADFEC8D}" type="slidenum">
              <a:rPr lang="en-US"/>
              <a:pPr/>
              <a:t>4</a:t>
            </a:fld>
            <a:endParaRPr lang="en-US"/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9D7514FF-5208-4C16-A3E2-03F18FA200CC}" type="slidenum">
              <a:rPr lang="en-US" sz="1200"/>
              <a:pPr eaLnBrk="1" hangingPunct="1"/>
              <a:t>29</a:t>
            </a:fld>
            <a:endParaRPr 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985D56F9-6BB3-4923-86C4-D05DFB7EC8F3}" type="slidenum">
              <a:rPr lang="en-US" sz="1200"/>
              <a:pPr eaLnBrk="1" hangingPunct="1"/>
              <a:t>30</a:t>
            </a:fld>
            <a:endParaRPr 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A4F88-B9CC-4DBA-9F3A-07E7078839E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179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E57DF-4D4C-4624-931F-C7371C49096D}" type="slidenum">
              <a:rPr lang="en-GB"/>
              <a:pPr/>
              <a:t>39</a:t>
            </a:fld>
            <a:endParaRPr lang="en-GB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800100"/>
            <a:ext cx="4264025" cy="319722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26025" cy="3844925"/>
          </a:xfrm>
          <a:ln/>
        </p:spPr>
        <p:txBody>
          <a:bodyPr lIns="88829" tIns="44414" rIns="88829" bIns="44414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B83DFB-C6A5-47D9-B23C-A6A1AF6A8659}" type="slidenum">
              <a:rPr lang="en-US"/>
              <a:pPr/>
              <a:t>5</a:t>
            </a:fld>
            <a:endParaRPr lang="en-US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3C60F6-F79C-4D1C-B7E3-5F3E1E5EF81C}" type="slidenum">
              <a:rPr lang="en-US"/>
              <a:pPr/>
              <a:t>6</a:t>
            </a:fld>
            <a:endParaRPr lang="en-US"/>
          </a:p>
        </p:txBody>
      </p:sp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3C60F6-F79C-4D1C-B7E3-5F3E1E5EF81C}" type="slidenum">
              <a:rPr lang="en-US"/>
              <a:pPr/>
              <a:t>7</a:t>
            </a:fld>
            <a:endParaRPr lang="en-US"/>
          </a:p>
        </p:txBody>
      </p:sp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5D96D5-1129-4F51-B48C-250187B5914C}" type="slidenum">
              <a:rPr lang="en-US"/>
              <a:pPr/>
              <a:t>13</a:t>
            </a:fld>
            <a:endParaRPr lang="en-US"/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0B143-8EEE-4E51-A7AB-63FDBFBC68FC}" type="slidenum">
              <a:rPr lang="en-US"/>
              <a:pPr/>
              <a:t>14</a:t>
            </a:fld>
            <a:endParaRPr lang="en-US"/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604E1F-0A06-4DAB-886C-222A27AC0C1A}" type="slidenum">
              <a:rPr lang="en-US"/>
              <a:pPr/>
              <a:t>15</a:t>
            </a:fld>
            <a:endParaRPr lang="en-US"/>
          </a:p>
        </p:txBody>
      </p:sp>
      <p:sp>
        <p:nvSpPr>
          <p:cNvPr id="4741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C8971C-E126-4F19-AC68-7D1E9E0A6910}" type="slidenum">
              <a:rPr lang="en-US"/>
              <a:pPr/>
              <a:t>16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30288"/>
            <a:ext cx="7772400" cy="1470025"/>
          </a:xfrm>
        </p:spPr>
        <p:txBody>
          <a:bodyPr/>
          <a:lstStyle/>
          <a:p>
            <a:r>
              <a:rPr lang="en-US" dirty="0" smtClean="0"/>
              <a:t>State Modeling</a:t>
            </a:r>
            <a:endParaRPr lang="en-US" dirty="0"/>
          </a:p>
        </p:txBody>
      </p:sp>
      <p:pic>
        <p:nvPicPr>
          <p:cNvPr id="3" name="Picture 3" descr="F:\DKS 2015\DKS 2015 odd Sem\OOAD\state diagram on &amp; of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76600"/>
            <a:ext cx="40433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26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Symmetry between Events and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458200" cy="2667000"/>
          </a:xfrm>
        </p:spPr>
        <p:txBody>
          <a:bodyPr/>
          <a:lstStyle/>
          <a:p>
            <a:r>
              <a:rPr lang="en-US" dirty="0" smtClean="0"/>
              <a:t>Events represent points in time</a:t>
            </a:r>
          </a:p>
          <a:p>
            <a:pPr algn="just"/>
            <a:r>
              <a:rPr lang="en-US" dirty="0" smtClean="0"/>
              <a:t>State represent intervals of time. A state </a:t>
            </a:r>
            <a:r>
              <a:rPr lang="en-US" dirty="0"/>
              <a:t>c</a:t>
            </a:r>
            <a:r>
              <a:rPr lang="en-US" dirty="0" smtClean="0"/>
              <a:t>orresponds to the interval between two events received by an object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4641273"/>
            <a:ext cx="7620000" cy="1119209"/>
            <a:chOff x="838200" y="4641273"/>
            <a:chExt cx="7620000" cy="1119209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838200" y="5219700"/>
              <a:ext cx="7620000" cy="38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38400" y="5105400"/>
              <a:ext cx="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705600" y="5124450"/>
              <a:ext cx="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800600" y="5124450"/>
              <a:ext cx="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00200" y="464820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Power turned on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86200" y="4641273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Power turned off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91200" y="4736068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Power turned on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92582" y="539115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Powered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5400" y="5373832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Powered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2438400" y="5372100"/>
              <a:ext cx="2362200" cy="190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4821382" y="5373832"/>
              <a:ext cx="1884218" cy="1731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06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26628" name="Picture 2" descr="D:\ganpat university 2015\DKS 2015 odd sem\ooad\state diagram examples\state-machine-example-wa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260648"/>
            <a:ext cx="7862887" cy="639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0506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60438"/>
          </a:xfrm>
        </p:spPr>
        <p:txBody>
          <a:bodyPr/>
          <a:lstStyle/>
          <a:p>
            <a:r>
              <a:rPr lang="en-US" dirty="0" smtClean="0"/>
              <a:t>Transitions and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Transition</a:t>
            </a:r>
            <a:r>
              <a:rPr lang="en-US" dirty="0"/>
              <a:t>: </a:t>
            </a:r>
            <a:r>
              <a:rPr lang="en-US" dirty="0" smtClean="0"/>
              <a:t>an instantaneous change </a:t>
            </a:r>
            <a:r>
              <a:rPr lang="en-US" dirty="0"/>
              <a:t>in </a:t>
            </a:r>
            <a:r>
              <a:rPr lang="en-US" dirty="0" smtClean="0"/>
              <a:t>state</a:t>
            </a:r>
          </a:p>
          <a:p>
            <a:pPr lvl="1" algn="just"/>
            <a:r>
              <a:rPr lang="en-US" dirty="0"/>
              <a:t>triggered by an </a:t>
            </a:r>
            <a:r>
              <a:rPr lang="en-US" dirty="0" smtClean="0"/>
              <a:t>event</a:t>
            </a:r>
          </a:p>
          <a:p>
            <a:pPr lvl="1" algn="just"/>
            <a:r>
              <a:rPr lang="en-US" dirty="0" smtClean="0"/>
              <a:t>Transition is said to </a:t>
            </a:r>
            <a:r>
              <a:rPr lang="en-US" dirty="0" smtClean="0">
                <a:solidFill>
                  <a:srgbClr val="FF0000"/>
                </a:solidFill>
              </a:rPr>
              <a:t>fire</a:t>
            </a:r>
            <a:r>
              <a:rPr lang="en-US" dirty="0" smtClean="0"/>
              <a:t>  upon the change from source to target state</a:t>
            </a:r>
          </a:p>
          <a:p>
            <a:pPr lvl="1" algn="just"/>
            <a:r>
              <a:rPr lang="en-US" dirty="0" smtClean="0"/>
              <a:t>Origin and target state of a transition are different states but may be the same</a:t>
            </a:r>
          </a:p>
          <a:p>
            <a:pPr lvl="1" algn="just"/>
            <a:r>
              <a:rPr lang="en-US" dirty="0"/>
              <a:t>e</a:t>
            </a:r>
            <a:r>
              <a:rPr lang="en-US" dirty="0" smtClean="0"/>
              <a:t>.g., when a phone line is answered, the phone line transitions from the </a:t>
            </a:r>
            <a:r>
              <a:rPr lang="en-US" b="1" i="1" dirty="0" smtClean="0"/>
              <a:t>Ringing</a:t>
            </a:r>
            <a:r>
              <a:rPr lang="en-US" dirty="0" smtClean="0"/>
              <a:t> state to the </a:t>
            </a:r>
            <a:r>
              <a:rPr lang="en-US" b="1" i="1" dirty="0" smtClean="0"/>
              <a:t>Connected</a:t>
            </a:r>
            <a:r>
              <a:rPr lang="en-US" dirty="0" smtClean="0"/>
              <a:t> state.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Guard Condition</a:t>
            </a:r>
            <a:r>
              <a:rPr lang="en-US" dirty="0" smtClean="0"/>
              <a:t>: </a:t>
            </a:r>
          </a:p>
          <a:p>
            <a:pPr lvl="1" algn="just"/>
            <a:r>
              <a:rPr lang="en-US" dirty="0"/>
              <a:t>boolean expression that must be true for transition to occur</a:t>
            </a:r>
          </a:p>
          <a:p>
            <a:pPr lvl="1" algn="just"/>
            <a:r>
              <a:rPr lang="en-US" dirty="0"/>
              <a:t>checked only once, at </a:t>
            </a:r>
            <a:r>
              <a:rPr lang="en-US" dirty="0" smtClean="0"/>
              <a:t>the time </a:t>
            </a:r>
            <a:r>
              <a:rPr lang="en-US" dirty="0"/>
              <a:t>event occurs; transition fires if </a:t>
            </a:r>
            <a:r>
              <a:rPr lang="en-US" dirty="0" smtClean="0"/>
              <a:t>true</a:t>
            </a:r>
          </a:p>
          <a:p>
            <a:pPr lvl="1" algn="just"/>
            <a:r>
              <a:rPr lang="en-US" dirty="0" smtClean="0"/>
              <a:t>E.g., when you go out in the morning </a:t>
            </a:r>
            <a:r>
              <a:rPr lang="en-US" b="1" i="1" dirty="0" smtClean="0"/>
              <a:t>(event)</a:t>
            </a:r>
            <a:r>
              <a:rPr lang="en-US" dirty="0" smtClean="0"/>
              <a:t>, if the temperature is below freezing </a:t>
            </a:r>
            <a:r>
              <a:rPr lang="en-US" b="1" i="1" dirty="0" smtClean="0"/>
              <a:t>(condition)</a:t>
            </a:r>
            <a:r>
              <a:rPr lang="en-US" dirty="0" smtClean="0"/>
              <a:t>, then put on your gloves </a:t>
            </a:r>
            <a:r>
              <a:rPr lang="en-US" b="1" i="1" dirty="0" smtClean="0"/>
              <a:t>(next state)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618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Enabling and firing of transitions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3505200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2800" dirty="0"/>
              <a:t>Transition is:</a:t>
            </a:r>
          </a:p>
          <a:p>
            <a:pPr lvl="1"/>
            <a:r>
              <a:rPr lang="en-US" sz="2400" i="1" dirty="0"/>
              <a:t>enabled</a:t>
            </a:r>
            <a:r>
              <a:rPr lang="en-US" sz="2400" dirty="0"/>
              <a:t>  when source state is </a:t>
            </a:r>
            <a:r>
              <a:rPr lang="en-US" sz="2400" i="1" dirty="0"/>
              <a:t>active </a:t>
            </a:r>
            <a:r>
              <a:rPr lang="en-US" sz="2400" dirty="0"/>
              <a:t>and guard condition </a:t>
            </a:r>
            <a:r>
              <a:rPr lang="en-US" sz="2400" i="1" dirty="0"/>
              <a:t>satisfied</a:t>
            </a:r>
          </a:p>
          <a:p>
            <a:pPr lvl="1"/>
            <a:r>
              <a:rPr lang="en-US" sz="2400" i="1" dirty="0"/>
              <a:t>fires</a:t>
            </a:r>
            <a:r>
              <a:rPr lang="en-US" sz="2400" dirty="0"/>
              <a:t> when enabled and the triggering event occurs</a:t>
            </a:r>
            <a:endParaRPr lang="en-US" sz="2400" i="1" dirty="0"/>
          </a:p>
          <a:p>
            <a:pPr>
              <a:buFontTx/>
              <a:buNone/>
            </a:pPr>
            <a:endParaRPr lang="en-US" sz="600" dirty="0"/>
          </a:p>
          <a:p>
            <a:pPr>
              <a:buFontTx/>
              <a:buNone/>
            </a:pPr>
            <a:r>
              <a:rPr lang="en-US" sz="2800" dirty="0"/>
              <a:t>Example below:</a:t>
            </a:r>
          </a:p>
          <a:p>
            <a:pPr lvl="1"/>
            <a:r>
              <a:rPr lang="en-US" sz="2400" dirty="0"/>
              <a:t>enabled when current state is Editing and the form is complete</a:t>
            </a:r>
          </a:p>
          <a:p>
            <a:pPr lvl="1"/>
            <a:r>
              <a:rPr lang="en-US" sz="2400" dirty="0"/>
              <a:t>fires when the user presses the “OK” button</a:t>
            </a:r>
          </a:p>
        </p:txBody>
      </p:sp>
      <p:sp>
        <p:nvSpPr>
          <p:cNvPr id="367620" name="AutoShape 4"/>
          <p:cNvSpPr>
            <a:spLocks noChangeArrowheads="1"/>
          </p:cNvSpPr>
          <p:nvPr/>
        </p:nvSpPr>
        <p:spPr bwMode="auto">
          <a:xfrm>
            <a:off x="565150" y="5791200"/>
            <a:ext cx="1143000" cy="4572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 dirty="0">
                <a:latin typeface="Arial" charset="0"/>
              </a:rPr>
              <a:t>Editing</a:t>
            </a:r>
          </a:p>
        </p:txBody>
      </p:sp>
      <p:sp>
        <p:nvSpPr>
          <p:cNvPr id="367621" name="AutoShape 5"/>
          <p:cNvSpPr>
            <a:spLocks noChangeArrowheads="1"/>
          </p:cNvSpPr>
          <p:nvPr/>
        </p:nvSpPr>
        <p:spPr bwMode="auto">
          <a:xfrm>
            <a:off x="5029200" y="5791200"/>
            <a:ext cx="1371600" cy="4572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 dirty="0">
                <a:latin typeface="Arial" charset="0"/>
              </a:rPr>
              <a:t>Submitted</a:t>
            </a:r>
          </a:p>
        </p:txBody>
      </p:sp>
      <p:cxnSp>
        <p:nvCxnSpPr>
          <p:cNvPr id="367622" name="AutoShape 6"/>
          <p:cNvCxnSpPr>
            <a:cxnSpLocks noChangeShapeType="1"/>
            <a:stCxn id="367620" idx="3"/>
            <a:endCxn id="367621" idx="1"/>
          </p:cNvCxnSpPr>
          <p:nvPr/>
        </p:nvCxnSpPr>
        <p:spPr bwMode="auto">
          <a:xfrm>
            <a:off x="1708150" y="6019800"/>
            <a:ext cx="33210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7623" name="Text Box 7"/>
          <p:cNvSpPr txBox="1">
            <a:spLocks noChangeArrowheads="1"/>
          </p:cNvSpPr>
          <p:nvPr/>
        </p:nvSpPr>
        <p:spPr bwMode="auto">
          <a:xfrm>
            <a:off x="2012156" y="5438776"/>
            <a:ext cx="2713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 err="1">
                <a:latin typeface="Arial" charset="0"/>
              </a:rPr>
              <a:t>pressOK</a:t>
            </a:r>
            <a:r>
              <a:rPr lang="en-US" sz="1800" dirty="0">
                <a:latin typeface="Arial" charset="0"/>
              </a:rPr>
              <a:t> [form complete]</a:t>
            </a:r>
          </a:p>
        </p:txBody>
      </p:sp>
    </p:spTree>
    <p:extLst>
      <p:ext uri="{BB962C8B-B14F-4D97-AF65-F5344CB8AC3E}">
        <p14:creationId xmlns:p14="http://schemas.microsoft.com/office/powerpoint/2010/main" val="395469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Phone Line example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206963"/>
              </p:ext>
            </p:extLst>
          </p:nvPr>
        </p:nvGraphicFramePr>
        <p:xfrm>
          <a:off x="1676400" y="242823"/>
          <a:ext cx="6019800" cy="6555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Bitmap Image" r:id="rId4" imgW="7763959" imgH="7485714" progId="PBrush">
                  <p:embed/>
                </p:oleObj>
              </mc:Choice>
              <mc:Fallback>
                <p:oleObj name="Bitmap Image" r:id="rId4" imgW="7763959" imgH="748571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42823"/>
                        <a:ext cx="6019800" cy="6555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910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Diagrams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a graph </a:t>
            </a:r>
            <a:r>
              <a:rPr lang="en-US" dirty="0"/>
              <a:t>whose nodes are states and whose directed arcs are transitions between states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specifies state sequences caused by event sequences</a:t>
            </a:r>
          </a:p>
          <a:p>
            <a:pPr algn="just"/>
            <a:r>
              <a:rPr lang="en-US" dirty="0"/>
              <a:t>all objects in a class execute the state diagram for that class; diagram models their common behavior</a:t>
            </a:r>
          </a:p>
          <a:p>
            <a:pPr lvl="1" algn="just"/>
            <a:r>
              <a:rPr lang="en-US" dirty="0"/>
              <a:t>Note: state names are unique </a:t>
            </a:r>
            <a:r>
              <a:rPr lang="en-US" dirty="0" smtClean="0"/>
              <a:t>within the scope </a:t>
            </a:r>
            <a:r>
              <a:rPr lang="en-US" dirty="0"/>
              <a:t>of state </a:t>
            </a:r>
            <a:r>
              <a:rPr lang="en-US" dirty="0" smtClean="0"/>
              <a:t>diagram</a:t>
            </a:r>
          </a:p>
          <a:p>
            <a:pPr lvl="1" algn="just"/>
            <a:r>
              <a:rPr lang="en-US" dirty="0" smtClean="0"/>
              <a:t>A class with more than one state has important temporal behavior</a:t>
            </a:r>
          </a:p>
          <a:p>
            <a:pPr lvl="1" algn="just"/>
            <a:r>
              <a:rPr lang="en-US" dirty="0" smtClean="0"/>
              <a:t>A class is temporarily important if it has a single state with multiple responses to events</a:t>
            </a:r>
          </a:p>
        </p:txBody>
      </p:sp>
    </p:spTree>
    <p:extLst>
      <p:ext uri="{BB962C8B-B14F-4D97-AF65-F5344CB8AC3E}">
        <p14:creationId xmlns:p14="http://schemas.microsoft.com/office/powerpoint/2010/main" val="328656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diagrams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01000" cy="3505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Graphical state-modeling notation: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States: labeled </a:t>
            </a:r>
            <a:r>
              <a:rPr lang="en-US" sz="2400" dirty="0" smtClean="0"/>
              <a:t>rounded box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Transitions: directed arcs, labeled by triggering event, </a:t>
            </a:r>
            <a:r>
              <a:rPr lang="en-US" sz="2400" dirty="0" smtClean="0"/>
              <a:t>optional guard </a:t>
            </a:r>
            <a:r>
              <a:rPr lang="en-US" sz="2400" dirty="0"/>
              <a:t>condition, and/or effects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Specifies the response of an object to input events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- </a:t>
            </a:r>
            <a:r>
              <a:rPr lang="en-US" sz="2400" dirty="0"/>
              <a:t>ignores events except those for which behavior is prescribed</a:t>
            </a: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Example:</a:t>
            </a:r>
          </a:p>
        </p:txBody>
      </p:sp>
      <p:sp>
        <p:nvSpPr>
          <p:cNvPr id="336900" name="AutoShape 4"/>
          <p:cNvSpPr>
            <a:spLocks noChangeArrowheads="1"/>
          </p:cNvSpPr>
          <p:nvPr/>
        </p:nvSpPr>
        <p:spPr bwMode="auto">
          <a:xfrm>
            <a:off x="762000" y="5029200"/>
            <a:ext cx="914400" cy="6096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S</a:t>
            </a:r>
          </a:p>
        </p:txBody>
      </p:sp>
      <p:sp>
        <p:nvSpPr>
          <p:cNvPr id="336901" name="AutoShape 5"/>
          <p:cNvSpPr>
            <a:spLocks noChangeArrowheads="1"/>
          </p:cNvSpPr>
          <p:nvPr/>
        </p:nvSpPr>
        <p:spPr bwMode="auto">
          <a:xfrm>
            <a:off x="7620000" y="5029200"/>
            <a:ext cx="914400" cy="6096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T</a:t>
            </a:r>
          </a:p>
        </p:txBody>
      </p:sp>
      <p:sp>
        <p:nvSpPr>
          <p:cNvPr id="336905" name="Text Box 9"/>
          <p:cNvSpPr txBox="1">
            <a:spLocks noChangeArrowheads="1"/>
          </p:cNvSpPr>
          <p:nvPr/>
        </p:nvSpPr>
        <p:spPr bwMode="auto">
          <a:xfrm>
            <a:off x="4117975" y="5791200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States</a:t>
            </a:r>
          </a:p>
        </p:txBody>
      </p:sp>
      <p:sp>
        <p:nvSpPr>
          <p:cNvPr id="336908" name="Line 12"/>
          <p:cNvSpPr>
            <a:spLocks noChangeShapeType="1"/>
          </p:cNvSpPr>
          <p:nvPr/>
        </p:nvSpPr>
        <p:spPr bwMode="auto">
          <a:xfrm flipH="1" flipV="1">
            <a:off x="1752600" y="5562600"/>
            <a:ext cx="22860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09" name="Line 13"/>
          <p:cNvSpPr>
            <a:spLocks noChangeShapeType="1"/>
          </p:cNvSpPr>
          <p:nvPr/>
        </p:nvSpPr>
        <p:spPr bwMode="auto">
          <a:xfrm flipV="1">
            <a:off x="5029200" y="5562600"/>
            <a:ext cx="25146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4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diagrams</a:t>
            </a:r>
          </a:p>
        </p:txBody>
      </p:sp>
      <p:sp>
        <p:nvSpPr>
          <p:cNvPr id="337924" name="AutoShape 4"/>
          <p:cNvSpPr>
            <a:spLocks noChangeArrowheads="1"/>
          </p:cNvSpPr>
          <p:nvPr/>
        </p:nvSpPr>
        <p:spPr bwMode="auto">
          <a:xfrm>
            <a:off x="762000" y="5029200"/>
            <a:ext cx="914400" cy="6096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S</a:t>
            </a:r>
          </a:p>
        </p:txBody>
      </p:sp>
      <p:sp>
        <p:nvSpPr>
          <p:cNvPr id="337925" name="AutoShape 5"/>
          <p:cNvSpPr>
            <a:spLocks noChangeArrowheads="1"/>
          </p:cNvSpPr>
          <p:nvPr/>
        </p:nvSpPr>
        <p:spPr bwMode="auto">
          <a:xfrm>
            <a:off x="7620000" y="5029200"/>
            <a:ext cx="914400" cy="6096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T</a:t>
            </a:r>
          </a:p>
        </p:txBody>
      </p:sp>
      <p:cxnSp>
        <p:nvCxnSpPr>
          <p:cNvPr id="337926" name="AutoShape 6"/>
          <p:cNvCxnSpPr>
            <a:cxnSpLocks noChangeShapeType="1"/>
            <a:stCxn id="337924" idx="3"/>
            <a:endCxn id="337925" idx="1"/>
          </p:cNvCxnSpPr>
          <p:nvPr/>
        </p:nvCxnSpPr>
        <p:spPr bwMode="auto">
          <a:xfrm>
            <a:off x="1689100" y="5334000"/>
            <a:ext cx="59182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7928" name="Text Box 8"/>
          <p:cNvSpPr txBox="1">
            <a:spLocks noChangeArrowheads="1"/>
          </p:cNvSpPr>
          <p:nvPr/>
        </p:nvSpPr>
        <p:spPr bwMode="auto">
          <a:xfrm>
            <a:off x="4117975" y="5791200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States</a:t>
            </a:r>
          </a:p>
        </p:txBody>
      </p:sp>
      <p:sp>
        <p:nvSpPr>
          <p:cNvPr id="337931" name="Line 11"/>
          <p:cNvSpPr>
            <a:spLocks noChangeShapeType="1"/>
          </p:cNvSpPr>
          <p:nvPr/>
        </p:nvSpPr>
        <p:spPr bwMode="auto">
          <a:xfrm flipH="1" flipV="1">
            <a:off x="1752600" y="5562600"/>
            <a:ext cx="22860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32" name="Line 12"/>
          <p:cNvSpPr>
            <a:spLocks noChangeShapeType="1"/>
          </p:cNvSpPr>
          <p:nvPr/>
        </p:nvSpPr>
        <p:spPr bwMode="auto">
          <a:xfrm flipV="1">
            <a:off x="5029200" y="5562600"/>
            <a:ext cx="25146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34" name="Text Box 14"/>
          <p:cNvSpPr txBox="1">
            <a:spLocks noChangeArrowheads="1"/>
          </p:cNvSpPr>
          <p:nvPr/>
        </p:nvSpPr>
        <p:spPr bwMode="auto">
          <a:xfrm>
            <a:off x="1066800" y="4038600"/>
            <a:ext cx="1436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Transition</a:t>
            </a:r>
          </a:p>
        </p:txBody>
      </p:sp>
      <p:sp>
        <p:nvSpPr>
          <p:cNvPr id="337935" name="Line 15"/>
          <p:cNvSpPr>
            <a:spLocks noChangeShapeType="1"/>
          </p:cNvSpPr>
          <p:nvPr/>
        </p:nvSpPr>
        <p:spPr bwMode="auto">
          <a:xfrm>
            <a:off x="1828800" y="44196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57200" y="762000"/>
            <a:ext cx="80010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/>
              <a:t>Graphical state-modeling notation: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States: labeled rounded box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Transitions: directed arcs, labeled by triggering event, </a:t>
            </a:r>
            <a:r>
              <a:rPr lang="en-US" sz="2400" dirty="0"/>
              <a:t>optional </a:t>
            </a:r>
            <a:r>
              <a:rPr lang="en-US" sz="2400" dirty="0" smtClean="0"/>
              <a:t>guard condition, and/or effects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/>
              <a:t>Specifies the response of an object to input events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/>
              <a:t>	- </a:t>
            </a:r>
            <a:r>
              <a:rPr lang="en-US" sz="2400" dirty="0" smtClean="0"/>
              <a:t>ignores events except those for which behavior is prescribed</a:t>
            </a: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/>
              <a:t>Example: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74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1143000"/>
          </a:xfrm>
        </p:spPr>
        <p:txBody>
          <a:bodyPr/>
          <a:lstStyle/>
          <a:p>
            <a:r>
              <a:rPr lang="en-US"/>
              <a:t>State diagrams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24384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dirty="0"/>
              <a:t>Graphical state-modeling notation:</a:t>
            </a:r>
          </a:p>
          <a:p>
            <a:pPr lvl="1"/>
            <a:r>
              <a:rPr lang="en-US" dirty="0"/>
              <a:t>States: labeled </a:t>
            </a:r>
            <a:r>
              <a:rPr lang="en-US" dirty="0" smtClean="0"/>
              <a:t>rounded box</a:t>
            </a:r>
            <a:endParaRPr lang="en-US" dirty="0"/>
          </a:p>
          <a:p>
            <a:pPr lvl="1"/>
            <a:r>
              <a:rPr lang="en-US" dirty="0"/>
              <a:t>Transitions: directed arcs, labeled by triggering event, optional guard condition, and/or effects</a:t>
            </a:r>
          </a:p>
          <a:p>
            <a:pPr>
              <a:buFontTx/>
              <a:buNone/>
            </a:pPr>
            <a:r>
              <a:rPr lang="en-US" dirty="0"/>
              <a:t>Example:</a:t>
            </a:r>
          </a:p>
        </p:txBody>
      </p:sp>
      <p:sp>
        <p:nvSpPr>
          <p:cNvPr id="338948" name="AutoShape 4"/>
          <p:cNvSpPr>
            <a:spLocks noChangeArrowheads="1"/>
          </p:cNvSpPr>
          <p:nvPr/>
        </p:nvSpPr>
        <p:spPr bwMode="auto">
          <a:xfrm>
            <a:off x="762000" y="5029200"/>
            <a:ext cx="914400" cy="6096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S</a:t>
            </a:r>
          </a:p>
        </p:txBody>
      </p:sp>
      <p:sp>
        <p:nvSpPr>
          <p:cNvPr id="338949" name="AutoShape 5"/>
          <p:cNvSpPr>
            <a:spLocks noChangeArrowheads="1"/>
          </p:cNvSpPr>
          <p:nvPr/>
        </p:nvSpPr>
        <p:spPr bwMode="auto">
          <a:xfrm>
            <a:off x="7620000" y="5029200"/>
            <a:ext cx="914400" cy="6096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T</a:t>
            </a:r>
          </a:p>
        </p:txBody>
      </p:sp>
      <p:cxnSp>
        <p:nvCxnSpPr>
          <p:cNvPr id="338950" name="AutoShape 6"/>
          <p:cNvCxnSpPr>
            <a:cxnSpLocks noChangeShapeType="1"/>
            <a:stCxn id="338948" idx="3"/>
            <a:endCxn id="338949" idx="1"/>
          </p:cNvCxnSpPr>
          <p:nvPr/>
        </p:nvCxnSpPr>
        <p:spPr bwMode="auto">
          <a:xfrm>
            <a:off x="1689100" y="5334000"/>
            <a:ext cx="59182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951" name="Text Box 7"/>
          <p:cNvSpPr txBox="1">
            <a:spLocks noChangeArrowheads="1"/>
          </p:cNvSpPr>
          <p:nvPr/>
        </p:nvSpPr>
        <p:spPr bwMode="auto">
          <a:xfrm>
            <a:off x="2286000" y="4800600"/>
            <a:ext cx="3727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latin typeface="Arial" charset="0"/>
              </a:rPr>
              <a:t>event(attribs)</a:t>
            </a:r>
            <a:r>
              <a:rPr lang="en-US" sz="2000">
                <a:latin typeface="Arial" charset="0"/>
              </a:rPr>
              <a:t> [condition] / effect</a:t>
            </a:r>
          </a:p>
        </p:txBody>
      </p:sp>
      <p:sp>
        <p:nvSpPr>
          <p:cNvPr id="338952" name="Text Box 8"/>
          <p:cNvSpPr txBox="1">
            <a:spLocks noChangeArrowheads="1"/>
          </p:cNvSpPr>
          <p:nvPr/>
        </p:nvSpPr>
        <p:spPr bwMode="auto">
          <a:xfrm>
            <a:off x="4117975" y="5791200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States</a:t>
            </a:r>
          </a:p>
        </p:txBody>
      </p:sp>
      <p:sp>
        <p:nvSpPr>
          <p:cNvPr id="338953" name="Oval 9"/>
          <p:cNvSpPr>
            <a:spLocks noChangeArrowheads="1"/>
          </p:cNvSpPr>
          <p:nvPr/>
        </p:nvSpPr>
        <p:spPr bwMode="auto">
          <a:xfrm>
            <a:off x="2209800" y="4495800"/>
            <a:ext cx="5334000" cy="914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54" name="Text Box 10"/>
          <p:cNvSpPr txBox="1">
            <a:spLocks noChangeArrowheads="1"/>
          </p:cNvSpPr>
          <p:nvPr/>
        </p:nvSpPr>
        <p:spPr bwMode="auto">
          <a:xfrm>
            <a:off x="7165975" y="39624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Event</a:t>
            </a:r>
          </a:p>
        </p:txBody>
      </p:sp>
      <p:sp>
        <p:nvSpPr>
          <p:cNvPr id="338955" name="Line 11"/>
          <p:cNvSpPr>
            <a:spLocks noChangeShapeType="1"/>
          </p:cNvSpPr>
          <p:nvPr/>
        </p:nvSpPr>
        <p:spPr bwMode="auto">
          <a:xfrm flipH="1" flipV="1">
            <a:off x="1752600" y="5562600"/>
            <a:ext cx="22860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56" name="Line 12"/>
          <p:cNvSpPr>
            <a:spLocks noChangeShapeType="1"/>
          </p:cNvSpPr>
          <p:nvPr/>
        </p:nvSpPr>
        <p:spPr bwMode="auto">
          <a:xfrm flipV="1">
            <a:off x="5029200" y="5562600"/>
            <a:ext cx="25146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57" name="Line 13"/>
          <p:cNvSpPr>
            <a:spLocks noChangeShapeType="1"/>
          </p:cNvSpPr>
          <p:nvPr/>
        </p:nvSpPr>
        <p:spPr bwMode="auto">
          <a:xfrm flipH="1">
            <a:off x="5105400" y="4191000"/>
            <a:ext cx="2133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58" name="Text Box 14"/>
          <p:cNvSpPr txBox="1">
            <a:spLocks noChangeArrowheads="1"/>
          </p:cNvSpPr>
          <p:nvPr/>
        </p:nvSpPr>
        <p:spPr bwMode="auto">
          <a:xfrm>
            <a:off x="1066800" y="4038600"/>
            <a:ext cx="1436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Transition</a:t>
            </a:r>
          </a:p>
        </p:txBody>
      </p:sp>
      <p:sp>
        <p:nvSpPr>
          <p:cNvPr id="338959" name="Line 15"/>
          <p:cNvSpPr>
            <a:spLocks noChangeShapeType="1"/>
          </p:cNvSpPr>
          <p:nvPr/>
        </p:nvSpPr>
        <p:spPr bwMode="auto">
          <a:xfrm>
            <a:off x="1828800" y="44196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884238"/>
          </a:xfrm>
        </p:spPr>
        <p:txBody>
          <a:bodyPr/>
          <a:lstStyle/>
          <a:p>
            <a:pPr eaLnBrk="1" hangingPunct="1"/>
            <a:r>
              <a:rPr lang="en-US" smtClean="0"/>
              <a:t>State Model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3556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sz="2800" dirty="0" smtClean="0"/>
              <a:t>multiple state diagrams, one for each class with important temporal behavior</a:t>
            </a:r>
          </a:p>
          <a:p>
            <a:pPr lvl="1" algn="just" eaLnBrk="1" hangingPunct="1"/>
            <a:r>
              <a:rPr lang="en-US" sz="2400" dirty="0" smtClean="0"/>
              <a:t>events and guard conditions must match across diagrams in the model</a:t>
            </a:r>
          </a:p>
          <a:p>
            <a:pPr lvl="1" algn="just"/>
            <a:r>
              <a:rPr lang="en-US" sz="2400" dirty="0"/>
              <a:t>if more than one transition leaves a state, then the first event to occur causes the corresponding transition to fire</a:t>
            </a:r>
          </a:p>
          <a:p>
            <a:pPr lvl="1" algn="just"/>
            <a:r>
              <a:rPr lang="en-US" sz="2400" dirty="0"/>
              <a:t>if an event occurs and no transition matches it, the event is ignored</a:t>
            </a:r>
          </a:p>
          <a:p>
            <a:pPr lvl="1" algn="just"/>
            <a:r>
              <a:rPr lang="en-US" sz="2400" dirty="0"/>
              <a:t>if more than one transition matches an event, only one transition will fire but the choice is </a:t>
            </a:r>
            <a:r>
              <a:rPr lang="en-US" sz="2400" dirty="0">
                <a:solidFill>
                  <a:srgbClr val="FF0000"/>
                </a:solidFill>
              </a:rPr>
              <a:t>non-deterministic</a:t>
            </a:r>
          </a:p>
          <a:p>
            <a:pPr lvl="1" algn="just" eaLnBrk="1" hangingPunct="1"/>
            <a:endParaRPr lang="en-US" sz="2400" dirty="0" smtClean="0"/>
          </a:p>
          <a:p>
            <a:pPr lvl="1" algn="just" eaLnBrk="1" hangingPunct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5851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876800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2400" dirty="0" smtClean="0"/>
              <a:t>The structure of objects and their relationships to each other in a system described by its static structure i.e. the class model.</a:t>
            </a:r>
          </a:p>
          <a:p>
            <a:pPr algn="just">
              <a:lnSpc>
                <a:spcPct val="80000"/>
              </a:lnSpc>
            </a:pPr>
            <a:endParaRPr lang="en-US" sz="2400" dirty="0" smtClean="0"/>
          </a:p>
          <a:p>
            <a:pPr algn="just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Some </a:t>
            </a:r>
            <a:r>
              <a:rPr lang="en-US" sz="2400" dirty="0">
                <a:solidFill>
                  <a:srgbClr val="FF0000"/>
                </a:solidFill>
              </a:rPr>
              <a:t>objects in a system have complex </a:t>
            </a:r>
            <a:r>
              <a:rPr lang="en-US" sz="2400" i="1" dirty="0">
                <a:solidFill>
                  <a:srgbClr val="FF0000"/>
                </a:solidFill>
              </a:rPr>
              <a:t>temporal behaviors</a:t>
            </a:r>
            <a:r>
              <a:rPr lang="en-US" sz="2400" dirty="0">
                <a:solidFill>
                  <a:srgbClr val="FF0000"/>
                </a:solidFill>
              </a:rPr>
              <a:t>, which must be carefully </a:t>
            </a:r>
            <a:r>
              <a:rPr lang="en-US" sz="2400" dirty="0" smtClean="0">
                <a:solidFill>
                  <a:srgbClr val="FF0000"/>
                </a:solidFill>
              </a:rPr>
              <a:t>design. </a:t>
            </a:r>
          </a:p>
          <a:p>
            <a:pPr algn="just">
              <a:lnSpc>
                <a:spcPct val="80000"/>
              </a:lnSpc>
            </a:pPr>
            <a:endParaRPr lang="en-US" sz="2400" dirty="0" smtClean="0">
              <a:solidFill>
                <a:srgbClr val="FF0000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en-US" sz="2400" dirty="0"/>
              <a:t>Temporal phenomena that occur over </a:t>
            </a:r>
            <a:r>
              <a:rPr lang="en-US" sz="2400" dirty="0" smtClean="0"/>
              <a:t>an </a:t>
            </a:r>
            <a:r>
              <a:rPr lang="en-US" sz="2400" dirty="0"/>
              <a:t>interval of time are properly modeled with a state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sz="2400" dirty="0" smtClean="0"/>
          </a:p>
          <a:p>
            <a:pPr algn="just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The state model examine changes to the objects and their relationships over time</a:t>
            </a:r>
          </a:p>
          <a:p>
            <a:pPr algn="just">
              <a:lnSpc>
                <a:spcPct val="80000"/>
              </a:lnSpc>
            </a:pPr>
            <a:endParaRPr lang="en-US" sz="2400" dirty="0"/>
          </a:p>
          <a:p>
            <a:pPr algn="just">
              <a:lnSpc>
                <a:spcPct val="80000"/>
              </a:lnSpc>
            </a:pPr>
            <a:r>
              <a:rPr lang="en-US" sz="2400" dirty="0" smtClean="0"/>
              <a:t>The state model describes the sequence of operations that occur in response to events (external stimuli)</a:t>
            </a:r>
          </a:p>
          <a:p>
            <a:pPr algn="just">
              <a:lnSpc>
                <a:spcPct val="80000"/>
              </a:lnSpc>
            </a:pPr>
            <a:endParaRPr lang="en-US" sz="2400" dirty="0" smtClean="0">
              <a:solidFill>
                <a:srgbClr val="FF0000"/>
              </a:solidFill>
            </a:endParaRPr>
          </a:p>
          <a:p>
            <a:pPr algn="just">
              <a:lnSpc>
                <a:spcPct val="8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7650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State diagrams can </a:t>
            </a:r>
            <a:r>
              <a:rPr lang="en-US" dirty="0"/>
              <a:t>represent </a:t>
            </a:r>
          </a:p>
          <a:p>
            <a:pPr lvl="1" algn="just"/>
            <a:r>
              <a:rPr lang="en-US" dirty="0"/>
              <a:t>Continuous </a:t>
            </a:r>
            <a:r>
              <a:rPr lang="en-US" dirty="0" smtClean="0"/>
              <a:t>loops</a:t>
            </a:r>
          </a:p>
          <a:p>
            <a:pPr lvl="2" algn="just"/>
            <a:r>
              <a:rPr lang="en-US" dirty="0" smtClean="0"/>
              <a:t>Do not care, how  the loop is started</a:t>
            </a:r>
            <a:endParaRPr lang="en-US" dirty="0"/>
          </a:p>
          <a:p>
            <a:pPr lvl="1" algn="just"/>
            <a:r>
              <a:rPr lang="en-US" dirty="0"/>
              <a:t>One-shot life cycles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3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“One-shot” state diagrams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 objects with finite lives</a:t>
            </a:r>
          </a:p>
          <a:p>
            <a:pPr lvl="1"/>
            <a:r>
              <a:rPr lang="en-US" dirty="0"/>
              <a:t>have initial and finite states</a:t>
            </a:r>
          </a:p>
          <a:p>
            <a:r>
              <a:rPr lang="en-US" dirty="0">
                <a:solidFill>
                  <a:srgbClr val="FF0000"/>
                </a:solidFill>
              </a:rPr>
              <a:t>initial state</a:t>
            </a:r>
            <a:r>
              <a:rPr lang="en-US" dirty="0"/>
              <a:t> - entered on object creation</a:t>
            </a:r>
          </a:p>
          <a:p>
            <a:r>
              <a:rPr lang="en-US" dirty="0">
                <a:solidFill>
                  <a:srgbClr val="FF0000"/>
                </a:solidFill>
              </a:rPr>
              <a:t>final state </a:t>
            </a:r>
            <a:r>
              <a:rPr lang="en-US" dirty="0"/>
              <a:t>- entry implies destruction of object</a:t>
            </a:r>
          </a:p>
        </p:txBody>
      </p:sp>
    </p:spTree>
    <p:extLst>
      <p:ext uri="{BB962C8B-B14F-4D97-AF65-F5344CB8AC3E}">
        <p14:creationId xmlns:p14="http://schemas.microsoft.com/office/powerpoint/2010/main" val="132726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077200" cy="11430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39972" name="AutoShape 4"/>
          <p:cNvSpPr>
            <a:spLocks noChangeArrowheads="1"/>
          </p:cNvSpPr>
          <p:nvPr/>
        </p:nvSpPr>
        <p:spPr bwMode="auto">
          <a:xfrm>
            <a:off x="1676400" y="2286000"/>
            <a:ext cx="1295400" cy="9144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White’s</a:t>
            </a:r>
          </a:p>
          <a:p>
            <a:pPr algn="ctr"/>
            <a:r>
              <a:rPr lang="en-US" b="1">
                <a:latin typeface="Arial" charset="0"/>
              </a:rPr>
              <a:t>turn</a:t>
            </a:r>
          </a:p>
        </p:txBody>
      </p:sp>
      <p:sp>
        <p:nvSpPr>
          <p:cNvPr id="339973" name="Oval 5"/>
          <p:cNvSpPr>
            <a:spLocks noChangeArrowheads="1"/>
          </p:cNvSpPr>
          <p:nvPr/>
        </p:nvSpPr>
        <p:spPr bwMode="auto">
          <a:xfrm>
            <a:off x="990600" y="2667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74" name="Line 6"/>
          <p:cNvSpPr>
            <a:spLocks noChangeShapeType="1"/>
          </p:cNvSpPr>
          <p:nvPr/>
        </p:nvSpPr>
        <p:spPr bwMode="auto">
          <a:xfrm>
            <a:off x="1143000" y="27432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75" name="AutoShape 7"/>
          <p:cNvSpPr>
            <a:spLocks noChangeArrowheads="1"/>
          </p:cNvSpPr>
          <p:nvPr/>
        </p:nvSpPr>
        <p:spPr bwMode="auto">
          <a:xfrm>
            <a:off x="1676400" y="4191000"/>
            <a:ext cx="1295400" cy="9144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Black’s</a:t>
            </a:r>
          </a:p>
          <a:p>
            <a:pPr algn="ctr"/>
            <a:r>
              <a:rPr lang="en-US" b="1">
                <a:latin typeface="Arial" charset="0"/>
              </a:rPr>
              <a:t>turn</a:t>
            </a:r>
          </a:p>
        </p:txBody>
      </p:sp>
      <p:sp>
        <p:nvSpPr>
          <p:cNvPr id="339983" name="Line 15"/>
          <p:cNvSpPr>
            <a:spLocks noChangeShapeType="1"/>
          </p:cNvSpPr>
          <p:nvPr/>
        </p:nvSpPr>
        <p:spPr bwMode="auto">
          <a:xfrm>
            <a:off x="2667000" y="32004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84" name="Line 16"/>
          <p:cNvSpPr>
            <a:spLocks noChangeShapeType="1"/>
          </p:cNvSpPr>
          <p:nvPr/>
        </p:nvSpPr>
        <p:spPr bwMode="auto">
          <a:xfrm flipV="1">
            <a:off x="1981200" y="32004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86" name="Text Box 18"/>
          <p:cNvSpPr txBox="1">
            <a:spLocks noChangeArrowheads="1"/>
          </p:cNvSpPr>
          <p:nvPr/>
        </p:nvSpPr>
        <p:spPr bwMode="auto">
          <a:xfrm>
            <a:off x="2667000" y="3336925"/>
            <a:ext cx="931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white</a:t>
            </a:r>
          </a:p>
          <a:p>
            <a:pPr algn="ctr"/>
            <a:r>
              <a:rPr lang="en-US" sz="2000" i="1">
                <a:latin typeface="Arial" charset="0"/>
              </a:rPr>
              <a:t>moves</a:t>
            </a:r>
          </a:p>
        </p:txBody>
      </p:sp>
      <p:sp>
        <p:nvSpPr>
          <p:cNvPr id="339987" name="Text Box 19"/>
          <p:cNvSpPr txBox="1">
            <a:spLocks noChangeArrowheads="1"/>
          </p:cNvSpPr>
          <p:nvPr/>
        </p:nvSpPr>
        <p:spPr bwMode="auto">
          <a:xfrm>
            <a:off x="990600" y="3336925"/>
            <a:ext cx="931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black</a:t>
            </a:r>
          </a:p>
          <a:p>
            <a:pPr algn="ctr"/>
            <a:r>
              <a:rPr lang="en-US" sz="2000" i="1">
                <a:latin typeface="Arial" charset="0"/>
              </a:rPr>
              <a:t>moves</a:t>
            </a:r>
          </a:p>
        </p:txBody>
      </p:sp>
      <p:sp>
        <p:nvSpPr>
          <p:cNvPr id="339991" name="Text Box 23"/>
          <p:cNvSpPr txBox="1">
            <a:spLocks noChangeArrowheads="1"/>
          </p:cNvSpPr>
          <p:nvPr/>
        </p:nvSpPr>
        <p:spPr bwMode="auto">
          <a:xfrm>
            <a:off x="5410200" y="2667000"/>
            <a:ext cx="1412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checkmate</a:t>
            </a:r>
          </a:p>
        </p:txBody>
      </p:sp>
      <p:sp>
        <p:nvSpPr>
          <p:cNvPr id="339992" name="Text Box 24"/>
          <p:cNvSpPr txBox="1">
            <a:spLocks noChangeArrowheads="1"/>
          </p:cNvSpPr>
          <p:nvPr/>
        </p:nvSpPr>
        <p:spPr bwMode="auto">
          <a:xfrm>
            <a:off x="4267200" y="4495800"/>
            <a:ext cx="1412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checkmate</a:t>
            </a:r>
          </a:p>
        </p:txBody>
      </p:sp>
      <p:sp>
        <p:nvSpPr>
          <p:cNvPr id="339993" name="Text Box 25"/>
          <p:cNvSpPr txBox="1">
            <a:spLocks noChangeArrowheads="1"/>
          </p:cNvSpPr>
          <p:nvPr/>
        </p:nvSpPr>
        <p:spPr bwMode="auto">
          <a:xfrm>
            <a:off x="4114800" y="3276600"/>
            <a:ext cx="1285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stalemate</a:t>
            </a:r>
          </a:p>
        </p:txBody>
      </p:sp>
      <p:sp>
        <p:nvSpPr>
          <p:cNvPr id="339994" name="Text Box 26"/>
          <p:cNvSpPr txBox="1">
            <a:spLocks noChangeArrowheads="1"/>
          </p:cNvSpPr>
          <p:nvPr/>
        </p:nvSpPr>
        <p:spPr bwMode="auto">
          <a:xfrm>
            <a:off x="3657600" y="3733800"/>
            <a:ext cx="1285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stalemate</a:t>
            </a:r>
          </a:p>
        </p:txBody>
      </p:sp>
      <p:sp>
        <p:nvSpPr>
          <p:cNvPr id="339995" name="Rectangle 27"/>
          <p:cNvSpPr>
            <a:spLocks noChangeArrowheads="1"/>
          </p:cNvSpPr>
          <p:nvPr/>
        </p:nvSpPr>
        <p:spPr bwMode="auto">
          <a:xfrm>
            <a:off x="533400" y="1295400"/>
            <a:ext cx="7924800" cy="4876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6" name="Text Box 28"/>
          <p:cNvSpPr txBox="1">
            <a:spLocks noChangeArrowheads="1"/>
          </p:cNvSpPr>
          <p:nvPr/>
        </p:nvSpPr>
        <p:spPr bwMode="auto">
          <a:xfrm>
            <a:off x="533400" y="1343025"/>
            <a:ext cx="1681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Chess game</a:t>
            </a:r>
          </a:p>
        </p:txBody>
      </p:sp>
      <p:sp>
        <p:nvSpPr>
          <p:cNvPr id="339997" name="Line 29"/>
          <p:cNvSpPr>
            <a:spLocks noChangeShapeType="1"/>
          </p:cNvSpPr>
          <p:nvPr/>
        </p:nvSpPr>
        <p:spPr bwMode="auto">
          <a:xfrm>
            <a:off x="2209800" y="1295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98" name="Line 30"/>
          <p:cNvSpPr>
            <a:spLocks noChangeShapeType="1"/>
          </p:cNvSpPr>
          <p:nvPr/>
        </p:nvSpPr>
        <p:spPr bwMode="auto">
          <a:xfrm>
            <a:off x="533400" y="175260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39999" name="AutoShape 31"/>
          <p:cNvCxnSpPr>
            <a:cxnSpLocks noChangeShapeType="1"/>
            <a:stCxn id="339997" idx="1"/>
            <a:endCxn id="339998" idx="1"/>
          </p:cNvCxnSpPr>
          <p:nvPr/>
        </p:nvCxnSpPr>
        <p:spPr bwMode="auto">
          <a:xfrm flipH="1">
            <a:off x="2057400" y="1609725"/>
            <a:ext cx="1524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0001" name="Oval 33"/>
          <p:cNvSpPr>
            <a:spLocks noChangeArrowheads="1"/>
          </p:cNvSpPr>
          <p:nvPr/>
        </p:nvSpPr>
        <p:spPr bwMode="auto">
          <a:xfrm>
            <a:off x="7086600" y="3505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02" name="Oval 34"/>
          <p:cNvSpPr>
            <a:spLocks noChangeArrowheads="1"/>
          </p:cNvSpPr>
          <p:nvPr/>
        </p:nvSpPr>
        <p:spPr bwMode="auto">
          <a:xfrm>
            <a:off x="69342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03" name="Line 35"/>
          <p:cNvSpPr>
            <a:spLocks noChangeShapeType="1"/>
          </p:cNvSpPr>
          <p:nvPr/>
        </p:nvSpPr>
        <p:spPr bwMode="auto">
          <a:xfrm>
            <a:off x="2971800" y="2438400"/>
            <a:ext cx="403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04" name="Line 36"/>
          <p:cNvSpPr>
            <a:spLocks noChangeShapeType="1"/>
          </p:cNvSpPr>
          <p:nvPr/>
        </p:nvSpPr>
        <p:spPr bwMode="auto">
          <a:xfrm>
            <a:off x="2971800" y="2971800"/>
            <a:ext cx="396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05" name="Line 37"/>
          <p:cNvSpPr>
            <a:spLocks noChangeShapeType="1"/>
          </p:cNvSpPr>
          <p:nvPr/>
        </p:nvSpPr>
        <p:spPr bwMode="auto">
          <a:xfrm flipV="1">
            <a:off x="2971800" y="3733800"/>
            <a:ext cx="396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06" name="Line 38"/>
          <p:cNvSpPr>
            <a:spLocks noChangeShapeType="1"/>
          </p:cNvSpPr>
          <p:nvPr/>
        </p:nvSpPr>
        <p:spPr bwMode="auto">
          <a:xfrm flipV="1">
            <a:off x="2971800" y="3886200"/>
            <a:ext cx="4114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07" name="Text Box 39"/>
          <p:cNvSpPr txBox="1">
            <a:spLocks noChangeArrowheads="1"/>
          </p:cNvSpPr>
          <p:nvPr/>
        </p:nvSpPr>
        <p:spPr bwMode="auto">
          <a:xfrm>
            <a:off x="593725" y="1881188"/>
            <a:ext cx="1395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3300"/>
                </a:solidFill>
              </a:rPr>
              <a:t>start state</a:t>
            </a:r>
          </a:p>
        </p:txBody>
      </p:sp>
      <p:sp>
        <p:nvSpPr>
          <p:cNvPr id="340008" name="Line 40"/>
          <p:cNvSpPr>
            <a:spLocks noChangeShapeType="1"/>
          </p:cNvSpPr>
          <p:nvPr/>
        </p:nvSpPr>
        <p:spPr bwMode="auto">
          <a:xfrm flipH="1">
            <a:off x="1143000" y="2286000"/>
            <a:ext cx="15240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09" name="Text Box 41"/>
          <p:cNvSpPr txBox="1">
            <a:spLocks noChangeArrowheads="1"/>
          </p:cNvSpPr>
          <p:nvPr/>
        </p:nvSpPr>
        <p:spPr bwMode="auto">
          <a:xfrm>
            <a:off x="6461125" y="4395788"/>
            <a:ext cx="238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3300"/>
                </a:solidFill>
              </a:rPr>
              <a:t>Default final state</a:t>
            </a:r>
            <a:endParaRPr lang="en-US" i="1"/>
          </a:p>
        </p:txBody>
      </p:sp>
      <p:sp>
        <p:nvSpPr>
          <p:cNvPr id="340012" name="Line 44"/>
          <p:cNvSpPr>
            <a:spLocks noChangeShapeType="1"/>
          </p:cNvSpPr>
          <p:nvPr/>
        </p:nvSpPr>
        <p:spPr bwMode="auto">
          <a:xfrm flipH="1" flipV="1">
            <a:off x="7315200" y="3886200"/>
            <a:ext cx="381000" cy="609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0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077200" cy="11430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49539" name="AutoShape 3"/>
          <p:cNvSpPr>
            <a:spLocks noChangeArrowheads="1"/>
          </p:cNvSpPr>
          <p:nvPr/>
        </p:nvSpPr>
        <p:spPr bwMode="auto">
          <a:xfrm>
            <a:off x="1676400" y="2286000"/>
            <a:ext cx="1295400" cy="9144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White’s</a:t>
            </a:r>
          </a:p>
          <a:p>
            <a:pPr algn="ctr"/>
            <a:r>
              <a:rPr lang="en-US" b="1">
                <a:latin typeface="Arial" charset="0"/>
              </a:rPr>
              <a:t>turn</a:t>
            </a:r>
          </a:p>
        </p:txBody>
      </p:sp>
      <p:sp>
        <p:nvSpPr>
          <p:cNvPr id="449540" name="Oval 4"/>
          <p:cNvSpPr>
            <a:spLocks noChangeArrowheads="1"/>
          </p:cNvSpPr>
          <p:nvPr/>
        </p:nvSpPr>
        <p:spPr bwMode="auto">
          <a:xfrm>
            <a:off x="1295400" y="2667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9541" name="Line 5"/>
          <p:cNvSpPr>
            <a:spLocks noChangeShapeType="1"/>
          </p:cNvSpPr>
          <p:nvPr/>
        </p:nvSpPr>
        <p:spPr bwMode="auto">
          <a:xfrm>
            <a:off x="1447800" y="2743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9542" name="AutoShape 6"/>
          <p:cNvSpPr>
            <a:spLocks noChangeArrowheads="1"/>
          </p:cNvSpPr>
          <p:nvPr/>
        </p:nvSpPr>
        <p:spPr bwMode="auto">
          <a:xfrm>
            <a:off x="1676400" y="4191000"/>
            <a:ext cx="1295400" cy="9144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Black’s</a:t>
            </a:r>
          </a:p>
          <a:p>
            <a:pPr algn="ctr"/>
            <a:r>
              <a:rPr lang="en-US" b="1">
                <a:latin typeface="Arial" charset="0"/>
              </a:rPr>
              <a:t>turn</a:t>
            </a:r>
          </a:p>
        </p:txBody>
      </p:sp>
      <p:sp>
        <p:nvSpPr>
          <p:cNvPr id="449543" name="AutoShape 7"/>
          <p:cNvSpPr>
            <a:spLocks noChangeArrowheads="1"/>
          </p:cNvSpPr>
          <p:nvPr/>
        </p:nvSpPr>
        <p:spPr bwMode="auto">
          <a:xfrm>
            <a:off x="6096000" y="1752600"/>
            <a:ext cx="1295400" cy="9144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Black</a:t>
            </a:r>
          </a:p>
          <a:p>
            <a:pPr algn="ctr"/>
            <a:r>
              <a:rPr lang="en-US" b="1">
                <a:latin typeface="Arial" charset="0"/>
              </a:rPr>
              <a:t>wins</a:t>
            </a:r>
          </a:p>
        </p:txBody>
      </p:sp>
      <p:sp>
        <p:nvSpPr>
          <p:cNvPr id="449544" name="AutoShape 8"/>
          <p:cNvSpPr>
            <a:spLocks noChangeArrowheads="1"/>
          </p:cNvSpPr>
          <p:nvPr/>
        </p:nvSpPr>
        <p:spPr bwMode="auto">
          <a:xfrm>
            <a:off x="6019800" y="1676400"/>
            <a:ext cx="1447800" cy="1066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>
              <a:latin typeface="Arial" charset="0"/>
            </a:endParaRPr>
          </a:p>
        </p:txBody>
      </p:sp>
      <p:sp>
        <p:nvSpPr>
          <p:cNvPr id="449545" name="AutoShape 9"/>
          <p:cNvSpPr>
            <a:spLocks noChangeArrowheads="1"/>
          </p:cNvSpPr>
          <p:nvPr/>
        </p:nvSpPr>
        <p:spPr bwMode="auto">
          <a:xfrm>
            <a:off x="6096000" y="4953000"/>
            <a:ext cx="1295400" cy="9144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White</a:t>
            </a:r>
          </a:p>
          <a:p>
            <a:pPr algn="ctr"/>
            <a:r>
              <a:rPr lang="en-US" b="1">
                <a:latin typeface="Arial" charset="0"/>
              </a:rPr>
              <a:t>wins</a:t>
            </a:r>
          </a:p>
        </p:txBody>
      </p:sp>
      <p:sp>
        <p:nvSpPr>
          <p:cNvPr id="449546" name="AutoShape 10"/>
          <p:cNvSpPr>
            <a:spLocks noChangeArrowheads="1"/>
          </p:cNvSpPr>
          <p:nvPr/>
        </p:nvSpPr>
        <p:spPr bwMode="auto">
          <a:xfrm>
            <a:off x="6019800" y="4876800"/>
            <a:ext cx="1447800" cy="1066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>
              <a:latin typeface="Arial" charset="0"/>
            </a:endParaRPr>
          </a:p>
        </p:txBody>
      </p:sp>
      <p:sp>
        <p:nvSpPr>
          <p:cNvPr id="449547" name="AutoShape 11"/>
          <p:cNvSpPr>
            <a:spLocks noChangeArrowheads="1"/>
          </p:cNvSpPr>
          <p:nvPr/>
        </p:nvSpPr>
        <p:spPr bwMode="auto">
          <a:xfrm>
            <a:off x="6096000" y="3352800"/>
            <a:ext cx="1295400" cy="9144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Draw</a:t>
            </a:r>
          </a:p>
        </p:txBody>
      </p:sp>
      <p:sp>
        <p:nvSpPr>
          <p:cNvPr id="449548" name="AutoShape 12"/>
          <p:cNvSpPr>
            <a:spLocks noChangeArrowheads="1"/>
          </p:cNvSpPr>
          <p:nvPr/>
        </p:nvSpPr>
        <p:spPr bwMode="auto">
          <a:xfrm>
            <a:off x="6019800" y="3276600"/>
            <a:ext cx="1447800" cy="1066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>
              <a:latin typeface="Arial" charset="0"/>
            </a:endParaRPr>
          </a:p>
        </p:txBody>
      </p:sp>
      <p:sp>
        <p:nvSpPr>
          <p:cNvPr id="449549" name="Line 13"/>
          <p:cNvSpPr>
            <a:spLocks noChangeShapeType="1"/>
          </p:cNvSpPr>
          <p:nvPr/>
        </p:nvSpPr>
        <p:spPr bwMode="auto">
          <a:xfrm>
            <a:off x="2667000" y="32004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9550" name="Line 14"/>
          <p:cNvSpPr>
            <a:spLocks noChangeShapeType="1"/>
          </p:cNvSpPr>
          <p:nvPr/>
        </p:nvSpPr>
        <p:spPr bwMode="auto">
          <a:xfrm flipV="1">
            <a:off x="1981200" y="32004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49551" name="AutoShape 15"/>
          <p:cNvCxnSpPr>
            <a:cxnSpLocks noChangeShapeType="1"/>
            <a:stCxn id="449539" idx="3"/>
            <a:endCxn id="449544" idx="1"/>
          </p:cNvCxnSpPr>
          <p:nvPr/>
        </p:nvCxnSpPr>
        <p:spPr bwMode="auto">
          <a:xfrm flipV="1">
            <a:off x="2984500" y="2209800"/>
            <a:ext cx="3022600" cy="533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9552" name="Text Box 16"/>
          <p:cNvSpPr txBox="1">
            <a:spLocks noChangeArrowheads="1"/>
          </p:cNvSpPr>
          <p:nvPr/>
        </p:nvSpPr>
        <p:spPr bwMode="auto">
          <a:xfrm>
            <a:off x="2667000" y="3336925"/>
            <a:ext cx="931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white</a:t>
            </a:r>
          </a:p>
          <a:p>
            <a:pPr algn="ctr"/>
            <a:r>
              <a:rPr lang="en-US" sz="2000" i="1">
                <a:latin typeface="Arial" charset="0"/>
              </a:rPr>
              <a:t>moves</a:t>
            </a:r>
          </a:p>
        </p:txBody>
      </p:sp>
      <p:sp>
        <p:nvSpPr>
          <p:cNvPr id="449553" name="Text Box 17"/>
          <p:cNvSpPr txBox="1">
            <a:spLocks noChangeArrowheads="1"/>
          </p:cNvSpPr>
          <p:nvPr/>
        </p:nvSpPr>
        <p:spPr bwMode="auto">
          <a:xfrm>
            <a:off x="990600" y="3336925"/>
            <a:ext cx="931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black</a:t>
            </a:r>
          </a:p>
          <a:p>
            <a:pPr algn="ctr"/>
            <a:r>
              <a:rPr lang="en-US" sz="2000" i="1">
                <a:latin typeface="Arial" charset="0"/>
              </a:rPr>
              <a:t>moves</a:t>
            </a:r>
          </a:p>
        </p:txBody>
      </p:sp>
      <p:cxnSp>
        <p:nvCxnSpPr>
          <p:cNvPr id="449554" name="AutoShape 18"/>
          <p:cNvCxnSpPr>
            <a:cxnSpLocks noChangeShapeType="1"/>
            <a:stCxn id="449542" idx="3"/>
            <a:endCxn id="449546" idx="1"/>
          </p:cNvCxnSpPr>
          <p:nvPr/>
        </p:nvCxnSpPr>
        <p:spPr bwMode="auto">
          <a:xfrm>
            <a:off x="2984500" y="4648200"/>
            <a:ext cx="3022600" cy="762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9555" name="AutoShape 19"/>
          <p:cNvCxnSpPr>
            <a:cxnSpLocks noChangeShapeType="1"/>
            <a:stCxn id="449542" idx="3"/>
            <a:endCxn id="449548" idx="1"/>
          </p:cNvCxnSpPr>
          <p:nvPr/>
        </p:nvCxnSpPr>
        <p:spPr bwMode="auto">
          <a:xfrm flipV="1">
            <a:off x="2984500" y="3810000"/>
            <a:ext cx="3022600" cy="838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9556" name="AutoShape 20"/>
          <p:cNvCxnSpPr>
            <a:cxnSpLocks noChangeShapeType="1"/>
            <a:stCxn id="449539" idx="3"/>
            <a:endCxn id="449548" idx="1"/>
          </p:cNvCxnSpPr>
          <p:nvPr/>
        </p:nvCxnSpPr>
        <p:spPr bwMode="auto">
          <a:xfrm>
            <a:off x="2984500" y="2743200"/>
            <a:ext cx="3022600" cy="1066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9557" name="Text Box 21"/>
          <p:cNvSpPr txBox="1">
            <a:spLocks noChangeArrowheads="1"/>
          </p:cNvSpPr>
          <p:nvPr/>
        </p:nvSpPr>
        <p:spPr bwMode="auto">
          <a:xfrm>
            <a:off x="3776663" y="1905000"/>
            <a:ext cx="1412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checkmate</a:t>
            </a:r>
          </a:p>
        </p:txBody>
      </p:sp>
      <p:sp>
        <p:nvSpPr>
          <p:cNvPr id="449558" name="Text Box 22"/>
          <p:cNvSpPr txBox="1">
            <a:spLocks noChangeArrowheads="1"/>
          </p:cNvSpPr>
          <p:nvPr/>
        </p:nvSpPr>
        <p:spPr bwMode="auto">
          <a:xfrm>
            <a:off x="3879850" y="5241925"/>
            <a:ext cx="1412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checkmate</a:t>
            </a:r>
          </a:p>
        </p:txBody>
      </p:sp>
      <p:sp>
        <p:nvSpPr>
          <p:cNvPr id="449559" name="Text Box 23"/>
          <p:cNvSpPr txBox="1">
            <a:spLocks noChangeArrowheads="1"/>
          </p:cNvSpPr>
          <p:nvPr/>
        </p:nvSpPr>
        <p:spPr bwMode="auto">
          <a:xfrm>
            <a:off x="4360863" y="2879725"/>
            <a:ext cx="1285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stalemate</a:t>
            </a:r>
          </a:p>
        </p:txBody>
      </p:sp>
      <p:sp>
        <p:nvSpPr>
          <p:cNvPr id="449560" name="Text Box 24"/>
          <p:cNvSpPr txBox="1">
            <a:spLocks noChangeArrowheads="1"/>
          </p:cNvSpPr>
          <p:nvPr/>
        </p:nvSpPr>
        <p:spPr bwMode="auto">
          <a:xfrm>
            <a:off x="4337050" y="4175125"/>
            <a:ext cx="1285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stalemate</a:t>
            </a:r>
          </a:p>
        </p:txBody>
      </p:sp>
      <p:sp>
        <p:nvSpPr>
          <p:cNvPr id="449561" name="Rectangle 25"/>
          <p:cNvSpPr>
            <a:spLocks noChangeArrowheads="1"/>
          </p:cNvSpPr>
          <p:nvPr/>
        </p:nvSpPr>
        <p:spPr bwMode="auto">
          <a:xfrm>
            <a:off x="533400" y="1295400"/>
            <a:ext cx="7924800" cy="4876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9562" name="Text Box 26"/>
          <p:cNvSpPr txBox="1">
            <a:spLocks noChangeArrowheads="1"/>
          </p:cNvSpPr>
          <p:nvPr/>
        </p:nvSpPr>
        <p:spPr bwMode="auto">
          <a:xfrm>
            <a:off x="533400" y="1343025"/>
            <a:ext cx="1681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Chess game</a:t>
            </a:r>
          </a:p>
        </p:txBody>
      </p:sp>
      <p:sp>
        <p:nvSpPr>
          <p:cNvPr id="449563" name="Line 27"/>
          <p:cNvSpPr>
            <a:spLocks noChangeShapeType="1"/>
          </p:cNvSpPr>
          <p:nvPr/>
        </p:nvSpPr>
        <p:spPr bwMode="auto">
          <a:xfrm>
            <a:off x="2209800" y="1295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9564" name="Line 28"/>
          <p:cNvSpPr>
            <a:spLocks noChangeShapeType="1"/>
          </p:cNvSpPr>
          <p:nvPr/>
        </p:nvSpPr>
        <p:spPr bwMode="auto">
          <a:xfrm>
            <a:off x="533400" y="175260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49565" name="AutoShape 29"/>
          <p:cNvCxnSpPr>
            <a:cxnSpLocks noChangeShapeType="1"/>
            <a:stCxn id="449563" idx="1"/>
            <a:endCxn id="449564" idx="1"/>
          </p:cNvCxnSpPr>
          <p:nvPr/>
        </p:nvCxnSpPr>
        <p:spPr bwMode="auto">
          <a:xfrm flipH="1">
            <a:off x="2057400" y="1609725"/>
            <a:ext cx="1524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9566" name="Text Box 30"/>
          <p:cNvSpPr txBox="1">
            <a:spLocks noChangeArrowheads="1"/>
          </p:cNvSpPr>
          <p:nvPr/>
        </p:nvSpPr>
        <p:spPr bwMode="auto">
          <a:xfrm>
            <a:off x="685800" y="19050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FF3300"/>
                </a:solidFill>
              </a:rPr>
              <a:t>start state</a:t>
            </a:r>
          </a:p>
        </p:txBody>
      </p:sp>
      <p:sp>
        <p:nvSpPr>
          <p:cNvPr id="449568" name="Line 32"/>
          <p:cNvSpPr>
            <a:spLocks noChangeShapeType="1"/>
          </p:cNvSpPr>
          <p:nvPr/>
        </p:nvSpPr>
        <p:spPr bwMode="auto">
          <a:xfrm>
            <a:off x="914400" y="2286000"/>
            <a:ext cx="38100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9569" name="Text Box 33"/>
          <p:cNvSpPr txBox="1">
            <a:spLocks noChangeArrowheads="1"/>
          </p:cNvSpPr>
          <p:nvPr/>
        </p:nvSpPr>
        <p:spPr bwMode="auto">
          <a:xfrm>
            <a:off x="7543800" y="2819400"/>
            <a:ext cx="83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i="1">
                <a:solidFill>
                  <a:srgbClr val="FF3300"/>
                </a:solidFill>
              </a:rPr>
              <a:t>Final</a:t>
            </a:r>
          </a:p>
          <a:p>
            <a:r>
              <a:rPr lang="en-US" sz="1800" i="1">
                <a:solidFill>
                  <a:srgbClr val="FF3300"/>
                </a:solidFill>
              </a:rPr>
              <a:t>states</a:t>
            </a:r>
          </a:p>
        </p:txBody>
      </p:sp>
      <p:sp>
        <p:nvSpPr>
          <p:cNvPr id="449570" name="Line 34"/>
          <p:cNvSpPr>
            <a:spLocks noChangeShapeType="1"/>
          </p:cNvSpPr>
          <p:nvPr/>
        </p:nvSpPr>
        <p:spPr bwMode="auto">
          <a:xfrm flipH="1" flipV="1">
            <a:off x="7467600" y="2667000"/>
            <a:ext cx="30480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9571" name="Line 35"/>
          <p:cNvSpPr>
            <a:spLocks noChangeShapeType="1"/>
          </p:cNvSpPr>
          <p:nvPr/>
        </p:nvSpPr>
        <p:spPr bwMode="auto">
          <a:xfrm flipH="1">
            <a:off x="7543800" y="3429000"/>
            <a:ext cx="30480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9572" name="Line 36"/>
          <p:cNvSpPr>
            <a:spLocks noChangeShapeType="1"/>
          </p:cNvSpPr>
          <p:nvPr/>
        </p:nvSpPr>
        <p:spPr bwMode="auto">
          <a:xfrm flipH="1">
            <a:off x="7391400" y="3581400"/>
            <a:ext cx="533400" cy="1295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0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077200" cy="1143000"/>
          </a:xfrm>
        </p:spPr>
        <p:txBody>
          <a:bodyPr/>
          <a:lstStyle/>
          <a:p>
            <a:r>
              <a:rPr lang="en-US"/>
              <a:t>Example - entry and exit points</a:t>
            </a:r>
          </a:p>
        </p:txBody>
      </p:sp>
      <p:sp>
        <p:nvSpPr>
          <p:cNvPr id="447491" name="AutoShape 3"/>
          <p:cNvSpPr>
            <a:spLocks noChangeArrowheads="1"/>
          </p:cNvSpPr>
          <p:nvPr/>
        </p:nvSpPr>
        <p:spPr bwMode="auto">
          <a:xfrm>
            <a:off x="1676400" y="2286000"/>
            <a:ext cx="1295400" cy="9144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White’s</a:t>
            </a:r>
          </a:p>
          <a:p>
            <a:pPr algn="ctr"/>
            <a:r>
              <a:rPr lang="en-US" b="1">
                <a:latin typeface="Arial" charset="0"/>
              </a:rPr>
              <a:t>turn</a:t>
            </a:r>
          </a:p>
        </p:txBody>
      </p:sp>
      <p:sp>
        <p:nvSpPr>
          <p:cNvPr id="447494" name="AutoShape 6"/>
          <p:cNvSpPr>
            <a:spLocks noChangeArrowheads="1"/>
          </p:cNvSpPr>
          <p:nvPr/>
        </p:nvSpPr>
        <p:spPr bwMode="auto">
          <a:xfrm>
            <a:off x="1676400" y="4191000"/>
            <a:ext cx="1295400" cy="9144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Black’s</a:t>
            </a:r>
          </a:p>
          <a:p>
            <a:pPr algn="ctr"/>
            <a:r>
              <a:rPr lang="en-US" b="1">
                <a:latin typeface="Arial" charset="0"/>
              </a:rPr>
              <a:t>turn</a:t>
            </a:r>
          </a:p>
        </p:txBody>
      </p:sp>
      <p:sp>
        <p:nvSpPr>
          <p:cNvPr id="447501" name="Line 13"/>
          <p:cNvSpPr>
            <a:spLocks noChangeShapeType="1"/>
          </p:cNvSpPr>
          <p:nvPr/>
        </p:nvSpPr>
        <p:spPr bwMode="auto">
          <a:xfrm>
            <a:off x="2667000" y="32004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02" name="Line 14"/>
          <p:cNvSpPr>
            <a:spLocks noChangeShapeType="1"/>
          </p:cNvSpPr>
          <p:nvPr/>
        </p:nvSpPr>
        <p:spPr bwMode="auto">
          <a:xfrm flipV="1">
            <a:off x="1981200" y="32004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04" name="Text Box 16"/>
          <p:cNvSpPr txBox="1">
            <a:spLocks noChangeArrowheads="1"/>
          </p:cNvSpPr>
          <p:nvPr/>
        </p:nvSpPr>
        <p:spPr bwMode="auto">
          <a:xfrm>
            <a:off x="2667000" y="3336925"/>
            <a:ext cx="931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white</a:t>
            </a:r>
          </a:p>
          <a:p>
            <a:pPr algn="ctr"/>
            <a:r>
              <a:rPr lang="en-US" sz="2000" i="1">
                <a:latin typeface="Arial" charset="0"/>
              </a:rPr>
              <a:t>moves</a:t>
            </a:r>
          </a:p>
        </p:txBody>
      </p:sp>
      <p:sp>
        <p:nvSpPr>
          <p:cNvPr id="447505" name="Text Box 17"/>
          <p:cNvSpPr txBox="1">
            <a:spLocks noChangeArrowheads="1"/>
          </p:cNvSpPr>
          <p:nvPr/>
        </p:nvSpPr>
        <p:spPr bwMode="auto">
          <a:xfrm>
            <a:off x="990600" y="3336925"/>
            <a:ext cx="931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black</a:t>
            </a:r>
          </a:p>
          <a:p>
            <a:pPr algn="ctr"/>
            <a:r>
              <a:rPr lang="en-US" sz="2000" i="1">
                <a:latin typeface="Arial" charset="0"/>
              </a:rPr>
              <a:t>moves</a:t>
            </a:r>
          </a:p>
        </p:txBody>
      </p:sp>
      <p:sp>
        <p:nvSpPr>
          <p:cNvPr id="447509" name="Text Box 21"/>
          <p:cNvSpPr txBox="1">
            <a:spLocks noChangeArrowheads="1"/>
          </p:cNvSpPr>
          <p:nvPr/>
        </p:nvSpPr>
        <p:spPr bwMode="auto">
          <a:xfrm>
            <a:off x="3810000" y="2057400"/>
            <a:ext cx="1412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checkmate</a:t>
            </a:r>
          </a:p>
        </p:txBody>
      </p:sp>
      <p:sp>
        <p:nvSpPr>
          <p:cNvPr id="447510" name="Text Box 22"/>
          <p:cNvSpPr txBox="1">
            <a:spLocks noChangeArrowheads="1"/>
          </p:cNvSpPr>
          <p:nvPr/>
        </p:nvSpPr>
        <p:spPr bwMode="auto">
          <a:xfrm>
            <a:off x="4191000" y="4648200"/>
            <a:ext cx="1412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checkmate</a:t>
            </a:r>
          </a:p>
        </p:txBody>
      </p:sp>
      <p:sp>
        <p:nvSpPr>
          <p:cNvPr id="447511" name="Text Box 23"/>
          <p:cNvSpPr txBox="1">
            <a:spLocks noChangeArrowheads="1"/>
          </p:cNvSpPr>
          <p:nvPr/>
        </p:nvSpPr>
        <p:spPr bwMode="auto">
          <a:xfrm>
            <a:off x="4876800" y="2743200"/>
            <a:ext cx="1285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stalemate</a:t>
            </a:r>
          </a:p>
        </p:txBody>
      </p:sp>
      <p:sp>
        <p:nvSpPr>
          <p:cNvPr id="447512" name="Text Box 24"/>
          <p:cNvSpPr txBox="1">
            <a:spLocks noChangeArrowheads="1"/>
          </p:cNvSpPr>
          <p:nvPr/>
        </p:nvSpPr>
        <p:spPr bwMode="auto">
          <a:xfrm>
            <a:off x="3962400" y="3657600"/>
            <a:ext cx="1285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stalemate</a:t>
            </a:r>
          </a:p>
        </p:txBody>
      </p:sp>
      <p:sp>
        <p:nvSpPr>
          <p:cNvPr id="447513" name="Rectangle 25"/>
          <p:cNvSpPr>
            <a:spLocks noChangeArrowheads="1"/>
          </p:cNvSpPr>
          <p:nvPr/>
        </p:nvSpPr>
        <p:spPr bwMode="auto">
          <a:xfrm>
            <a:off x="533400" y="1219200"/>
            <a:ext cx="6858000" cy="4876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14" name="Text Box 26"/>
          <p:cNvSpPr txBox="1">
            <a:spLocks noChangeArrowheads="1"/>
          </p:cNvSpPr>
          <p:nvPr/>
        </p:nvSpPr>
        <p:spPr bwMode="auto">
          <a:xfrm>
            <a:off x="533400" y="1343025"/>
            <a:ext cx="1681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Chess game</a:t>
            </a:r>
          </a:p>
        </p:txBody>
      </p:sp>
      <p:sp>
        <p:nvSpPr>
          <p:cNvPr id="447515" name="Line 27"/>
          <p:cNvSpPr>
            <a:spLocks noChangeShapeType="1"/>
          </p:cNvSpPr>
          <p:nvPr/>
        </p:nvSpPr>
        <p:spPr bwMode="auto">
          <a:xfrm>
            <a:off x="2209800" y="1295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16" name="Line 28"/>
          <p:cNvSpPr>
            <a:spLocks noChangeShapeType="1"/>
          </p:cNvSpPr>
          <p:nvPr/>
        </p:nvSpPr>
        <p:spPr bwMode="auto">
          <a:xfrm>
            <a:off x="533400" y="175260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47517" name="AutoShape 29"/>
          <p:cNvCxnSpPr>
            <a:cxnSpLocks noChangeShapeType="1"/>
            <a:stCxn id="447515" idx="1"/>
            <a:endCxn id="447516" idx="1"/>
          </p:cNvCxnSpPr>
          <p:nvPr/>
        </p:nvCxnSpPr>
        <p:spPr bwMode="auto">
          <a:xfrm flipH="1">
            <a:off x="2057400" y="1609725"/>
            <a:ext cx="1524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7518" name="Oval 30"/>
          <p:cNvSpPr>
            <a:spLocks noChangeArrowheads="1"/>
          </p:cNvSpPr>
          <p:nvPr/>
        </p:nvSpPr>
        <p:spPr bwMode="auto">
          <a:xfrm>
            <a:off x="304800" y="2362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19" name="Line 31"/>
          <p:cNvSpPr>
            <a:spLocks noChangeShapeType="1"/>
          </p:cNvSpPr>
          <p:nvPr/>
        </p:nvSpPr>
        <p:spPr bwMode="auto">
          <a:xfrm>
            <a:off x="762000" y="25908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20" name="Oval 32"/>
          <p:cNvSpPr>
            <a:spLocks noChangeArrowheads="1"/>
          </p:cNvSpPr>
          <p:nvPr/>
        </p:nvSpPr>
        <p:spPr bwMode="auto">
          <a:xfrm>
            <a:off x="7086600" y="2286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21" name="Line 33"/>
          <p:cNvSpPr>
            <a:spLocks noChangeShapeType="1"/>
          </p:cNvSpPr>
          <p:nvPr/>
        </p:nvSpPr>
        <p:spPr bwMode="auto">
          <a:xfrm>
            <a:off x="7162800" y="2362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22" name="Line 34"/>
          <p:cNvSpPr>
            <a:spLocks noChangeShapeType="1"/>
          </p:cNvSpPr>
          <p:nvPr/>
        </p:nvSpPr>
        <p:spPr bwMode="auto">
          <a:xfrm flipH="1">
            <a:off x="7162800" y="2362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23" name="Oval 35"/>
          <p:cNvSpPr>
            <a:spLocks noChangeArrowheads="1"/>
          </p:cNvSpPr>
          <p:nvPr/>
        </p:nvSpPr>
        <p:spPr bwMode="auto">
          <a:xfrm>
            <a:off x="7086600" y="3124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24" name="Line 36"/>
          <p:cNvSpPr>
            <a:spLocks noChangeShapeType="1"/>
          </p:cNvSpPr>
          <p:nvPr/>
        </p:nvSpPr>
        <p:spPr bwMode="auto">
          <a:xfrm>
            <a:off x="7162800" y="3200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25" name="Line 37"/>
          <p:cNvSpPr>
            <a:spLocks noChangeShapeType="1"/>
          </p:cNvSpPr>
          <p:nvPr/>
        </p:nvSpPr>
        <p:spPr bwMode="auto">
          <a:xfrm flipH="1">
            <a:off x="7162800" y="3200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29" name="Oval 41"/>
          <p:cNvSpPr>
            <a:spLocks noChangeArrowheads="1"/>
          </p:cNvSpPr>
          <p:nvPr/>
        </p:nvSpPr>
        <p:spPr bwMode="auto">
          <a:xfrm>
            <a:off x="7086600" y="3962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30" name="Line 42"/>
          <p:cNvSpPr>
            <a:spLocks noChangeShapeType="1"/>
          </p:cNvSpPr>
          <p:nvPr/>
        </p:nvSpPr>
        <p:spPr bwMode="auto">
          <a:xfrm>
            <a:off x="7162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31" name="Line 43"/>
          <p:cNvSpPr>
            <a:spLocks noChangeShapeType="1"/>
          </p:cNvSpPr>
          <p:nvPr/>
        </p:nvSpPr>
        <p:spPr bwMode="auto">
          <a:xfrm flipH="1">
            <a:off x="7162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32" name="Text Box 44"/>
          <p:cNvSpPr txBox="1">
            <a:spLocks noChangeArrowheads="1"/>
          </p:cNvSpPr>
          <p:nvPr/>
        </p:nvSpPr>
        <p:spPr bwMode="auto">
          <a:xfrm>
            <a:off x="7696200" y="2209800"/>
            <a:ext cx="14478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 Bold" pitchFamily="1" charset="0"/>
              </a:rPr>
              <a:t>Black wins</a:t>
            </a:r>
          </a:p>
          <a:p>
            <a:pPr>
              <a:spcBef>
                <a:spcPct val="50000"/>
              </a:spcBef>
            </a:pPr>
            <a:r>
              <a:rPr lang="en-US">
                <a:latin typeface="Arial Bold" pitchFamily="1" charset="0"/>
              </a:rPr>
              <a:t>Draw</a:t>
            </a:r>
          </a:p>
          <a:p>
            <a:pPr>
              <a:spcBef>
                <a:spcPct val="50000"/>
              </a:spcBef>
            </a:pPr>
            <a:r>
              <a:rPr lang="en-US">
                <a:latin typeface="Arial Bold" pitchFamily="1" charset="0"/>
              </a:rPr>
              <a:t>White wins</a:t>
            </a:r>
          </a:p>
        </p:txBody>
      </p:sp>
      <p:sp>
        <p:nvSpPr>
          <p:cNvPr id="447533" name="Line 45"/>
          <p:cNvSpPr>
            <a:spLocks noChangeShapeType="1"/>
          </p:cNvSpPr>
          <p:nvPr/>
        </p:nvSpPr>
        <p:spPr bwMode="auto">
          <a:xfrm>
            <a:off x="2971800" y="2514600"/>
            <a:ext cx="411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34" name="Line 46"/>
          <p:cNvSpPr>
            <a:spLocks noChangeShapeType="1"/>
          </p:cNvSpPr>
          <p:nvPr/>
        </p:nvSpPr>
        <p:spPr bwMode="auto">
          <a:xfrm>
            <a:off x="2971800" y="2819400"/>
            <a:ext cx="411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35" name="Line 47"/>
          <p:cNvSpPr>
            <a:spLocks noChangeShapeType="1"/>
          </p:cNvSpPr>
          <p:nvPr/>
        </p:nvSpPr>
        <p:spPr bwMode="auto">
          <a:xfrm flipV="1">
            <a:off x="2971800" y="3581400"/>
            <a:ext cx="4114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36" name="Line 48"/>
          <p:cNvSpPr>
            <a:spLocks noChangeShapeType="1"/>
          </p:cNvSpPr>
          <p:nvPr/>
        </p:nvSpPr>
        <p:spPr bwMode="auto">
          <a:xfrm flipV="1">
            <a:off x="2971800" y="4419600"/>
            <a:ext cx="419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8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Activity Effects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i="1" dirty="0" smtClean="0"/>
              <a:t>SD would be of little use if they just describe events</a:t>
            </a:r>
          </a:p>
          <a:p>
            <a:pPr eaLnBrk="1" hangingPunct="1"/>
            <a:r>
              <a:rPr lang="en-US" i="1" dirty="0" smtClean="0"/>
              <a:t>What object does in response to events</a:t>
            </a:r>
          </a:p>
          <a:p>
            <a:pPr eaLnBrk="1" hangingPunct="1"/>
            <a:r>
              <a:rPr lang="en-US" i="1" dirty="0" smtClean="0"/>
              <a:t>effect</a:t>
            </a:r>
            <a:r>
              <a:rPr lang="en-US" dirty="0" smtClean="0"/>
              <a:t> = reference to a behavior executed in response to an event</a:t>
            </a:r>
          </a:p>
          <a:p>
            <a:pPr lvl="1" eaLnBrk="1" hangingPunct="1"/>
            <a:r>
              <a:rPr lang="en-US" dirty="0" smtClean="0"/>
              <a:t>can be attached to a transition or a state</a:t>
            </a:r>
          </a:p>
          <a:p>
            <a:pPr lvl="1" eaLnBrk="1" hangingPunct="1"/>
            <a:r>
              <a:rPr lang="en-US" dirty="0" smtClean="0"/>
              <a:t>listed after a slash (“/”)</a:t>
            </a:r>
          </a:p>
          <a:p>
            <a:pPr lvl="1" eaLnBrk="1" hangingPunct="1"/>
            <a:r>
              <a:rPr lang="en-US" dirty="0" smtClean="0"/>
              <a:t>multiple effects separated with a “,” and are performed concurrently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728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Activity Effects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i="1" dirty="0" smtClean="0"/>
              <a:t>Activity = actual </a:t>
            </a:r>
            <a:r>
              <a:rPr lang="en-US" dirty="0" smtClean="0"/>
              <a:t>behavior that can be invoked by any number of effects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E.g.: </a:t>
            </a:r>
            <a:r>
              <a:rPr lang="en-US" dirty="0" err="1" smtClean="0"/>
              <a:t>disconnectPhoneLine</a:t>
            </a:r>
            <a:r>
              <a:rPr lang="en-US" dirty="0" smtClean="0"/>
              <a:t> might be an activity executed in response to </a:t>
            </a:r>
            <a:r>
              <a:rPr lang="en-US" dirty="0" err="1" smtClean="0"/>
              <a:t>onHook</a:t>
            </a:r>
            <a:r>
              <a:rPr lang="en-US" dirty="0" smtClean="0"/>
              <a:t> event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May be performed upon: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 transition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entry to or exit from a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some event within a state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Notation: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 smtClean="0"/>
              <a:t>event</a:t>
            </a:r>
            <a:r>
              <a:rPr lang="en-US" dirty="0" smtClean="0"/>
              <a:t> / resulting-activity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Activities can also represent internal control operations.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E.g. setting attribute or generate other events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784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Activities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Often useful to specify an </a:t>
            </a:r>
            <a:r>
              <a:rPr lang="en-US" i="1" smtClean="0"/>
              <a:t>activity</a:t>
            </a:r>
            <a:r>
              <a:rPr lang="en-US" smtClean="0"/>
              <a:t> that is performed within a given state</a:t>
            </a:r>
          </a:p>
          <a:p>
            <a:pPr lvl="1" eaLnBrk="1" hangingPunct="1"/>
            <a:r>
              <a:rPr lang="en-US" smtClean="0"/>
              <a:t>E.g., while in </a:t>
            </a:r>
            <a:r>
              <a:rPr lang="en-US" b="1" smtClean="0"/>
              <a:t>PaperJam</a:t>
            </a:r>
            <a:r>
              <a:rPr lang="en-US" smtClean="0"/>
              <a:t> state, the warning light should be flashing</a:t>
            </a:r>
          </a:p>
          <a:p>
            <a:pPr lvl="1" eaLnBrk="1" hangingPunct="1"/>
            <a:r>
              <a:rPr lang="en-US" smtClean="0"/>
              <a:t>E.g., on entry into the </a:t>
            </a:r>
            <a:r>
              <a:rPr lang="en-US" b="1" smtClean="0"/>
              <a:t>Opening</a:t>
            </a:r>
            <a:r>
              <a:rPr lang="en-US" smtClean="0"/>
              <a:t> state, the motor should be switched on</a:t>
            </a:r>
          </a:p>
          <a:p>
            <a:pPr lvl="1" eaLnBrk="1" hangingPunct="1"/>
            <a:r>
              <a:rPr lang="en-US" smtClean="0"/>
              <a:t>E.g., upon exit of the </a:t>
            </a:r>
            <a:r>
              <a:rPr lang="en-US" b="1" smtClean="0"/>
              <a:t>Opening</a:t>
            </a:r>
            <a:r>
              <a:rPr lang="en-US" smtClean="0"/>
              <a:t> state, the motor should be switched off</a:t>
            </a:r>
          </a:p>
        </p:txBody>
      </p:sp>
    </p:spTree>
    <p:extLst>
      <p:ext uri="{BB962C8B-B14F-4D97-AF65-F5344CB8AC3E}">
        <p14:creationId xmlns:p14="http://schemas.microsoft.com/office/powerpoint/2010/main" val="394948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Activity effects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38200" y="1503402"/>
            <a:ext cx="8000999" cy="2603461"/>
            <a:chOff x="838200" y="1503402"/>
            <a:chExt cx="8000999" cy="2603461"/>
          </a:xfrm>
        </p:grpSpPr>
        <p:grpSp>
          <p:nvGrpSpPr>
            <p:cNvPr id="2" name="Group 1"/>
            <p:cNvGrpSpPr/>
            <p:nvPr/>
          </p:nvGrpSpPr>
          <p:grpSpPr>
            <a:xfrm>
              <a:off x="838200" y="2490788"/>
              <a:ext cx="7772400" cy="1616075"/>
              <a:chOff x="838200" y="2490788"/>
              <a:chExt cx="7772400" cy="1616075"/>
            </a:xfrm>
          </p:grpSpPr>
          <p:sp>
            <p:nvSpPr>
              <p:cNvPr id="31748" name="AutoShape 4"/>
              <p:cNvSpPr>
                <a:spLocks noChangeArrowheads="1"/>
              </p:cNvSpPr>
              <p:nvPr/>
            </p:nvSpPr>
            <p:spPr bwMode="auto">
              <a:xfrm>
                <a:off x="838200" y="2895600"/>
                <a:ext cx="1447800" cy="685800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49" name="AutoShape 5"/>
              <p:cNvSpPr>
                <a:spLocks noChangeArrowheads="1"/>
              </p:cNvSpPr>
              <p:nvPr/>
            </p:nvSpPr>
            <p:spPr bwMode="auto">
              <a:xfrm>
                <a:off x="6324600" y="2895600"/>
                <a:ext cx="2286000" cy="685800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50" name="Text Box 6"/>
              <p:cNvSpPr txBox="1">
                <a:spLocks noChangeArrowheads="1"/>
              </p:cNvSpPr>
              <p:nvPr/>
            </p:nvSpPr>
            <p:spPr bwMode="auto">
              <a:xfrm>
                <a:off x="1371600" y="2971800"/>
                <a:ext cx="709613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Bold" pitchFamily="1" charset="0"/>
                  </a:rPr>
                  <a:t>Idle</a:t>
                </a:r>
                <a:endParaRPr lang="en-US"/>
              </a:p>
            </p:txBody>
          </p:sp>
          <p:sp>
            <p:nvSpPr>
              <p:cNvPr id="31751" name="Text Box 7"/>
              <p:cNvSpPr txBox="1">
                <a:spLocks noChangeArrowheads="1"/>
              </p:cNvSpPr>
              <p:nvPr/>
            </p:nvSpPr>
            <p:spPr bwMode="auto">
              <a:xfrm>
                <a:off x="6537325" y="2971800"/>
                <a:ext cx="20129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Arial Bold" pitchFamily="1" charset="0"/>
                  </a:rPr>
                  <a:t>Menu visible</a:t>
                </a:r>
              </a:p>
            </p:txBody>
          </p:sp>
          <p:sp>
            <p:nvSpPr>
              <p:cNvPr id="31752" name="Line 8"/>
              <p:cNvSpPr>
                <a:spLocks noChangeShapeType="1"/>
              </p:cNvSpPr>
              <p:nvPr/>
            </p:nvSpPr>
            <p:spPr bwMode="auto">
              <a:xfrm>
                <a:off x="2286000" y="3048000"/>
                <a:ext cx="4038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53" name="Line 9"/>
              <p:cNvSpPr>
                <a:spLocks noChangeShapeType="1"/>
              </p:cNvSpPr>
              <p:nvPr/>
            </p:nvSpPr>
            <p:spPr bwMode="auto">
              <a:xfrm flipH="1">
                <a:off x="2286000" y="3429000"/>
                <a:ext cx="4038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54" name="Text Box 10"/>
              <p:cNvSpPr txBox="1">
                <a:spLocks noChangeArrowheads="1"/>
              </p:cNvSpPr>
              <p:nvPr/>
            </p:nvSpPr>
            <p:spPr bwMode="auto">
              <a:xfrm>
                <a:off x="2346325" y="2490788"/>
                <a:ext cx="365677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9pPr>
              </a:lstStyle>
              <a:p>
                <a:pPr eaLnBrk="1" hangingPunct="1"/>
                <a:r>
                  <a:rPr lang="en-US" i="1" dirty="0" err="1" smtClean="0"/>
                  <a:t>r_button_push</a:t>
                </a:r>
                <a:r>
                  <a:rPr lang="en-US" i="1" dirty="0" smtClean="0"/>
                  <a:t> </a:t>
                </a:r>
                <a:r>
                  <a:rPr lang="en-US" dirty="0"/>
                  <a:t>/ </a:t>
                </a:r>
                <a:r>
                  <a:rPr lang="en-US" dirty="0" err="1"/>
                  <a:t>showPopup</a:t>
                </a:r>
                <a:endParaRPr lang="en-US" dirty="0"/>
              </a:p>
            </p:txBody>
          </p:sp>
          <p:sp>
            <p:nvSpPr>
              <p:cNvPr id="31755" name="Text Box 11"/>
              <p:cNvSpPr txBox="1">
                <a:spLocks noChangeArrowheads="1"/>
              </p:cNvSpPr>
              <p:nvPr/>
            </p:nvSpPr>
            <p:spPr bwMode="auto">
              <a:xfrm>
                <a:off x="2232025" y="3649663"/>
                <a:ext cx="3940175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i="1" dirty="0" err="1" smtClean="0"/>
                  <a:t>l_button_push</a:t>
                </a:r>
                <a:r>
                  <a:rPr lang="en-US" i="1" dirty="0" smtClean="0"/>
                  <a:t> </a:t>
                </a:r>
                <a:r>
                  <a:rPr lang="en-US" dirty="0"/>
                  <a:t>/ </a:t>
                </a:r>
                <a:r>
                  <a:rPr lang="en-US" dirty="0" err="1"/>
                  <a:t>hidePopup</a:t>
                </a:r>
                <a:endParaRPr lang="en-US" dirty="0"/>
              </a:p>
            </p:txBody>
          </p:sp>
        </p:grpSp>
        <p:sp>
          <p:nvSpPr>
            <p:cNvPr id="11" name="Arc 10"/>
            <p:cNvSpPr/>
            <p:nvPr/>
          </p:nvSpPr>
          <p:spPr>
            <a:xfrm>
              <a:off x="6934200" y="1905000"/>
              <a:ext cx="609600" cy="1447800"/>
            </a:xfrm>
            <a:prstGeom prst="arc">
              <a:avLst>
                <a:gd name="adj1" fmla="val 8369826"/>
                <a:gd name="adj2" fmla="val 270000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81600" y="1503402"/>
              <a:ext cx="3657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Cursor moved / highlight menu item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6687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0699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Do-Activities</a:t>
            </a:r>
          </a:p>
        </p:txBody>
      </p:sp>
      <p:sp>
        <p:nvSpPr>
          <p:cNvPr id="32772" name="AutoShape 5"/>
          <p:cNvSpPr>
            <a:spLocks noChangeArrowheads="1"/>
          </p:cNvSpPr>
          <p:nvPr/>
        </p:nvSpPr>
        <p:spPr bwMode="auto">
          <a:xfrm>
            <a:off x="2514600" y="5791200"/>
            <a:ext cx="3505200" cy="9144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 err="1">
                <a:latin typeface="Arial" charset="0"/>
              </a:rPr>
              <a:t>PaperJam</a:t>
            </a:r>
            <a:endParaRPr lang="en-US" b="1" dirty="0">
              <a:latin typeface="Arial" charset="0"/>
            </a:endParaRPr>
          </a:p>
          <a:p>
            <a:pPr algn="ctr"/>
            <a:r>
              <a:rPr lang="en-US" dirty="0">
                <a:latin typeface="Arial" charset="0"/>
              </a:rPr>
              <a:t>do/ flash warning light</a:t>
            </a:r>
          </a:p>
        </p:txBody>
      </p:sp>
      <p:sp>
        <p:nvSpPr>
          <p:cNvPr id="32773" name="Text Box 7"/>
          <p:cNvSpPr txBox="1">
            <a:spLocks noChangeArrowheads="1"/>
          </p:cNvSpPr>
          <p:nvPr/>
        </p:nvSpPr>
        <p:spPr bwMode="auto">
          <a:xfrm>
            <a:off x="685800" y="928330"/>
            <a:ext cx="7772400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sz="2000" dirty="0"/>
              <a:t> </a:t>
            </a:r>
            <a:r>
              <a:rPr lang="en-US" sz="2000" dirty="0">
                <a:latin typeface="Arial" charset="0"/>
              </a:rPr>
              <a:t>continue for an extended time</a:t>
            </a: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Arial" charset="0"/>
              </a:rPr>
              <a:t> can occur only within a </a:t>
            </a:r>
            <a:r>
              <a:rPr lang="en-US" sz="2000" dirty="0" smtClean="0">
                <a:latin typeface="Arial" charset="0"/>
              </a:rPr>
              <a:t>state &amp; </a:t>
            </a:r>
            <a:r>
              <a:rPr lang="en-US" sz="2000" dirty="0">
                <a:latin typeface="Arial" charset="0"/>
              </a:rPr>
              <a:t>can not be attached to a </a:t>
            </a:r>
            <a:r>
              <a:rPr lang="en-US" sz="2000" dirty="0" smtClean="0">
                <a:latin typeface="Arial" charset="0"/>
              </a:rPr>
              <a:t>transition</a:t>
            </a: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sz="2000" dirty="0" smtClean="0">
                <a:latin typeface="Arial" charset="0"/>
              </a:rPr>
              <a:t> include </a:t>
            </a:r>
          </a:p>
          <a:p>
            <a:pPr lvl="1" algn="just" eaLnBrk="1" hangingPunct="1">
              <a:spcBef>
                <a:spcPct val="50000"/>
              </a:spcBef>
              <a:buFontTx/>
              <a:buChar char="•"/>
            </a:pPr>
            <a:r>
              <a:rPr lang="en-US" sz="2000" dirty="0" smtClean="0">
                <a:latin typeface="Arial" charset="0"/>
              </a:rPr>
              <a:t>continuous operations, such as displaying a picture on a television screen </a:t>
            </a:r>
          </a:p>
          <a:p>
            <a:pPr lvl="1" algn="just" eaLnBrk="1" hangingPunct="1">
              <a:spcBef>
                <a:spcPct val="50000"/>
              </a:spcBef>
              <a:buFontTx/>
              <a:buChar char="•"/>
            </a:pPr>
            <a:r>
              <a:rPr lang="en-US" sz="2000" dirty="0" smtClean="0">
                <a:latin typeface="Arial" charset="0"/>
              </a:rPr>
              <a:t>Sequential operations that terminate by themselves after an interval of time</a:t>
            </a:r>
            <a:endParaRPr lang="en-US" sz="2000" dirty="0">
              <a:latin typeface="Arial" charset="0"/>
            </a:endParaRP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Arial" charset="0"/>
              </a:rPr>
              <a:t> may be performed for all or part of </a:t>
            </a:r>
            <a:r>
              <a:rPr lang="en-US" sz="2000" dirty="0" smtClean="0">
                <a:latin typeface="Arial" charset="0"/>
              </a:rPr>
              <a:t>time that an </a:t>
            </a:r>
            <a:r>
              <a:rPr lang="en-US" sz="2000" dirty="0">
                <a:latin typeface="Arial" charset="0"/>
              </a:rPr>
              <a:t>object is in </a:t>
            </a:r>
            <a:r>
              <a:rPr lang="en-US" sz="2000" dirty="0" smtClean="0">
                <a:latin typeface="Arial" charset="0"/>
              </a:rPr>
              <a:t>a state</a:t>
            </a:r>
            <a:endParaRPr lang="en-US" sz="2000" dirty="0">
              <a:latin typeface="Arial" charset="0"/>
            </a:endParaRP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Arial" charset="0"/>
              </a:rPr>
              <a:t> may be interrupted by event received during execution; event may or may not cause state </a:t>
            </a:r>
            <a:r>
              <a:rPr lang="en-US" sz="2000" dirty="0" smtClean="0">
                <a:latin typeface="Arial" charset="0"/>
              </a:rPr>
              <a:t>transition</a:t>
            </a:r>
          </a:p>
          <a:p>
            <a:pPr lvl="1" algn="just" eaLnBrk="1" hangingPunct="1">
              <a:spcBef>
                <a:spcPct val="50000"/>
              </a:spcBef>
              <a:buFontTx/>
              <a:buChar char="•"/>
            </a:pPr>
            <a:r>
              <a:rPr lang="en-US" sz="2000" dirty="0" smtClean="0">
                <a:latin typeface="Arial" charset="0"/>
              </a:rPr>
              <a:t>A robot moving a part may encounter resistance, causing it to cease moving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265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84238"/>
          </a:xfrm>
        </p:spPr>
        <p:txBody>
          <a:bodyPr/>
          <a:lstStyle/>
          <a:p>
            <a:r>
              <a:rPr lang="en-US" b="1" dirty="0" smtClean="0"/>
              <a:t>Events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occurrence at a point in </a:t>
            </a:r>
            <a:r>
              <a:rPr lang="en-US" dirty="0" smtClean="0"/>
              <a:t>time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instantaneous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often corresponds to verb in past tense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e.g., alarm set, powered on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or onset of a condition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e.g., paper tray becomes empty, temperature drops below </a:t>
            </a:r>
            <a:r>
              <a:rPr lang="en-US" sz="2000" dirty="0" smtClean="0"/>
              <a:t>freezing</a:t>
            </a:r>
            <a:endParaRPr lang="en-US" sz="2800" dirty="0" smtClean="0"/>
          </a:p>
          <a:p>
            <a:r>
              <a:rPr lang="en-US" dirty="0" smtClean="0"/>
              <a:t>may logically precede or follow another or may be unrelated</a:t>
            </a:r>
          </a:p>
          <a:p>
            <a:pPr lvl="1"/>
            <a:r>
              <a:rPr lang="en-US" sz="2200" dirty="0" smtClean="0"/>
              <a:t>e.g., Flight 123 must depart DDN before it can arrive in Delhi (</a:t>
            </a:r>
            <a:r>
              <a:rPr lang="en-US" sz="2200" b="1" dirty="0"/>
              <a:t>c</a:t>
            </a:r>
            <a:r>
              <a:rPr lang="en-US" sz="2200" b="1" dirty="0" smtClean="0"/>
              <a:t>ausally related</a:t>
            </a:r>
            <a:r>
              <a:rPr lang="en-US" sz="2200" dirty="0" smtClean="0"/>
              <a:t>)</a:t>
            </a:r>
          </a:p>
          <a:p>
            <a:pPr lvl="1"/>
            <a:r>
              <a:rPr lang="en-US" sz="2200" dirty="0" smtClean="0"/>
              <a:t>e.g., Flight 123 may depart before or after flight 345 departs DDN (</a:t>
            </a:r>
            <a:r>
              <a:rPr lang="en-US" sz="2200" b="1" dirty="0" smtClean="0"/>
              <a:t>causally unrelated</a:t>
            </a:r>
            <a:r>
              <a:rPr lang="en-US" sz="2200" dirty="0" smtClean="0"/>
              <a:t>)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Concurrent event: </a:t>
            </a:r>
            <a:r>
              <a:rPr lang="en-US" dirty="0" smtClean="0"/>
              <a:t>causally unrelated events;</a:t>
            </a:r>
            <a:r>
              <a:rPr lang="en-US" b="1" dirty="0"/>
              <a:t> </a:t>
            </a:r>
            <a:r>
              <a:rPr lang="en-US" dirty="0" smtClean="0"/>
              <a:t>have no effect on one another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037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Entry and Exit Activities</a:t>
            </a: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2971800" y="4724400"/>
            <a:ext cx="3505200" cy="12954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Opening</a:t>
            </a:r>
          </a:p>
          <a:p>
            <a:pPr algn="ctr"/>
            <a:r>
              <a:rPr lang="en-US">
                <a:latin typeface="Arial" charset="0"/>
              </a:rPr>
              <a:t>entry / motor up</a:t>
            </a:r>
          </a:p>
          <a:p>
            <a:pPr algn="ctr"/>
            <a:r>
              <a:rPr lang="en-US">
                <a:latin typeface="Arial" charset="0"/>
              </a:rPr>
              <a:t>exit / motor off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685800" y="1828800"/>
            <a:ext cx="7772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dirty="0"/>
              <a:t> can bind activities to entry to/ exit from a </a:t>
            </a:r>
            <a:r>
              <a:rPr lang="en-US" dirty="0" smtClean="0"/>
              <a:t>state</a:t>
            </a: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dirty="0" smtClean="0"/>
              <a:t>All transitions into a state perform the same activity, in which case it is more concise to attach the activity to the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4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Order of activities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914400" y="1828800"/>
            <a:ext cx="73152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Arial" charset="0"/>
              <a:buAutoNum type="arabicPeriod"/>
            </a:pPr>
            <a:r>
              <a:rPr lang="en-US" dirty="0"/>
              <a:t>activities on incoming transition</a:t>
            </a:r>
          </a:p>
          <a:p>
            <a:pPr algn="just" eaLnBrk="1" hangingPunct="1">
              <a:spcBef>
                <a:spcPct val="50000"/>
              </a:spcBef>
              <a:buFont typeface="Arial" charset="0"/>
              <a:buAutoNum type="arabicPeriod"/>
            </a:pPr>
            <a:r>
              <a:rPr lang="en-US" dirty="0"/>
              <a:t>entry activities</a:t>
            </a:r>
          </a:p>
          <a:p>
            <a:pPr algn="just" eaLnBrk="1" hangingPunct="1">
              <a:spcBef>
                <a:spcPct val="50000"/>
              </a:spcBef>
              <a:buFont typeface="Arial" charset="0"/>
              <a:buAutoNum type="arabicPeriod"/>
            </a:pPr>
            <a:r>
              <a:rPr lang="en-US" dirty="0"/>
              <a:t>do-activities</a:t>
            </a:r>
          </a:p>
          <a:p>
            <a:pPr algn="just" eaLnBrk="1" hangingPunct="1">
              <a:spcBef>
                <a:spcPct val="50000"/>
              </a:spcBef>
              <a:buFont typeface="Arial" charset="0"/>
              <a:buAutoNum type="arabicPeriod"/>
            </a:pPr>
            <a:r>
              <a:rPr lang="en-US" dirty="0"/>
              <a:t>exit activities</a:t>
            </a:r>
          </a:p>
          <a:p>
            <a:pPr algn="just" eaLnBrk="1" hangingPunct="1">
              <a:spcBef>
                <a:spcPct val="50000"/>
              </a:spcBef>
              <a:buFont typeface="Arial" charset="0"/>
              <a:buAutoNum type="arabicPeriod"/>
            </a:pPr>
            <a:r>
              <a:rPr lang="en-US" dirty="0"/>
              <a:t>activities on outgoing </a:t>
            </a:r>
            <a:r>
              <a:rPr lang="en-US" dirty="0" smtClean="0"/>
              <a:t>transition</a:t>
            </a:r>
          </a:p>
          <a:p>
            <a:pPr marL="0" indent="0" algn="just" eaLnBrk="1" hangingPunct="1">
              <a:spcBef>
                <a:spcPct val="50000"/>
              </a:spcBef>
            </a:pPr>
            <a:endParaRPr lang="en-US" dirty="0"/>
          </a:p>
          <a:p>
            <a:pPr marL="0" indent="0" algn="just" eaLnBrk="1" hangingPunct="1">
              <a:spcBef>
                <a:spcPct val="50000"/>
              </a:spcBef>
            </a:pPr>
            <a:r>
              <a:rPr lang="en-US" dirty="0" smtClean="0"/>
              <a:t>Events that cause transitions out of the state can interrupt do-activities. If a do-activity is interrupted, the exit activity is still performed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45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just"/>
            <a:r>
              <a:rPr lang="en-US" dirty="0" smtClean="0"/>
              <a:t>In general, any event can occur within a  state and cause an activity to be performed.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Entry and exit are only two examples of events that can occur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i="1" dirty="0" smtClean="0"/>
              <a:t>Difference between an event within  a state and self-transition</a:t>
            </a:r>
            <a:r>
              <a:rPr lang="en-US" dirty="0" smtClean="0"/>
              <a:t>: only the self-transition causes the entry and exit activities to be executed but an event within a state does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02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Completion Transition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2800" b="1" i="1" dirty="0" smtClean="0"/>
              <a:t>triggered by completion of activity in the source state</a:t>
            </a:r>
          </a:p>
          <a:p>
            <a:pPr algn="just" eaLnBrk="1" hangingPunct="1"/>
            <a:r>
              <a:rPr lang="en-US" sz="2800" dirty="0" smtClean="0"/>
              <a:t>Often the sole purpose of a state is to perform a sequential activity.</a:t>
            </a:r>
          </a:p>
          <a:p>
            <a:pPr algn="just" eaLnBrk="1" hangingPunct="1"/>
            <a:r>
              <a:rPr lang="en-US" sz="2800" dirty="0" smtClean="0"/>
              <a:t>When the activity is completed, a transition to another state fires</a:t>
            </a:r>
          </a:p>
          <a:p>
            <a:pPr algn="just" eaLnBrk="1" hangingPunct="1"/>
            <a:r>
              <a:rPr lang="en-US" sz="2800" dirty="0" smtClean="0"/>
              <a:t>An arrow without an event name indicates an automatic transition that fires</a:t>
            </a:r>
          </a:p>
          <a:p>
            <a:pPr algn="just" eaLnBrk="1" hangingPunct="1"/>
            <a:endParaRPr lang="en-US" sz="2800" dirty="0" smtClean="0"/>
          </a:p>
          <a:p>
            <a:pPr algn="just" eaLnBrk="1" hangingPunct="1"/>
            <a:endParaRPr lang="en-US" sz="28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1524000" y="5562600"/>
            <a:ext cx="6324600" cy="1066800"/>
            <a:chOff x="1524000" y="3429000"/>
            <a:chExt cx="6324600" cy="1066800"/>
          </a:xfrm>
        </p:grpSpPr>
        <p:sp>
          <p:nvSpPr>
            <p:cNvPr id="36869" name="AutoShape 4"/>
            <p:cNvSpPr>
              <a:spLocks noChangeArrowheads="1"/>
            </p:cNvSpPr>
            <p:nvPr/>
          </p:nvSpPr>
          <p:spPr bwMode="auto">
            <a:xfrm>
              <a:off x="1524000" y="3429000"/>
              <a:ext cx="2209800" cy="1066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0" name="AutoShape 5"/>
            <p:cNvSpPr>
              <a:spLocks noChangeArrowheads="1"/>
            </p:cNvSpPr>
            <p:nvPr/>
          </p:nvSpPr>
          <p:spPr bwMode="auto">
            <a:xfrm>
              <a:off x="5638800" y="3429000"/>
              <a:ext cx="2209800" cy="1066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1" name="Text Box 6"/>
            <p:cNvSpPr txBox="1">
              <a:spLocks noChangeArrowheads="1"/>
            </p:cNvSpPr>
            <p:nvPr/>
          </p:nvSpPr>
          <p:spPr bwMode="auto">
            <a:xfrm>
              <a:off x="1752600" y="3476625"/>
              <a:ext cx="1920875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9pPr>
            </a:lstStyle>
            <a:p>
              <a:pPr eaLnBrk="1" hangingPunct="1"/>
              <a:r>
                <a:rPr lang="en-US" dirty="0">
                  <a:latin typeface="Arial" charset="0"/>
                </a:rPr>
                <a:t>State 1</a:t>
              </a:r>
            </a:p>
            <a:p>
              <a:pPr eaLnBrk="1" hangingPunct="1"/>
              <a:r>
                <a:rPr lang="en-US" dirty="0">
                  <a:latin typeface="Arial" charset="0"/>
                </a:rPr>
                <a:t>do / </a:t>
              </a:r>
              <a:r>
                <a:rPr lang="en-US" dirty="0" smtClean="0">
                  <a:latin typeface="Arial" charset="0"/>
                </a:rPr>
                <a:t>blah()</a:t>
              </a:r>
              <a:endParaRPr lang="en-US" dirty="0"/>
            </a:p>
          </p:txBody>
        </p:sp>
        <p:sp>
          <p:nvSpPr>
            <p:cNvPr id="36872" name="Text Box 7"/>
            <p:cNvSpPr txBox="1">
              <a:spLocks noChangeArrowheads="1"/>
            </p:cNvSpPr>
            <p:nvPr/>
          </p:nvSpPr>
          <p:spPr bwMode="auto">
            <a:xfrm>
              <a:off x="6003925" y="3476625"/>
              <a:ext cx="1149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9pPr>
            </a:lstStyle>
            <a:p>
              <a:pPr eaLnBrk="1" hangingPunct="1"/>
              <a:r>
                <a:rPr lang="en-US" dirty="0">
                  <a:latin typeface="Arial" charset="0"/>
                </a:rPr>
                <a:t>State 2</a:t>
              </a:r>
            </a:p>
          </p:txBody>
        </p:sp>
        <p:sp>
          <p:nvSpPr>
            <p:cNvPr id="36873" name="Line 8"/>
            <p:cNvSpPr>
              <a:spLocks noChangeShapeType="1"/>
            </p:cNvSpPr>
            <p:nvPr/>
          </p:nvSpPr>
          <p:spPr bwMode="auto">
            <a:xfrm>
              <a:off x="3733800" y="3886200"/>
              <a:ext cx="1905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010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2578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If a state has one or more completion transitions, but none of the guard conditions are satisfied, then the state remains active and may become ‘stuck’.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The completion event does not occur a second time</a:t>
            </a:r>
          </a:p>
          <a:p>
            <a:pPr algn="just"/>
            <a:r>
              <a:rPr lang="en-US" sz="2800" dirty="0" smtClean="0"/>
              <a:t>Therefore no completion transition will fire later to change the state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So if a state has completion transition leaving it, normally guard condition should cover every possible outcome.</a:t>
            </a:r>
          </a:p>
          <a:p>
            <a:pPr algn="just"/>
            <a:r>
              <a:rPr lang="en-US" sz="2800" dirty="0" smtClean="0"/>
              <a:t>Do not use guard condition on a completion transition to model waiting for a change of value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06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84238"/>
          </a:xfrm>
        </p:spPr>
        <p:txBody>
          <a:bodyPr/>
          <a:lstStyle/>
          <a:p>
            <a:r>
              <a:rPr lang="en-US" dirty="0" smtClean="0"/>
              <a:t>Sending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839200" cy="5562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800" dirty="0" smtClean="0"/>
              <a:t>A object can perform the activity of sending a signal to another object.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A system of objects interact by exchanging signals</a:t>
            </a:r>
          </a:p>
          <a:p>
            <a:pPr algn="just"/>
            <a:r>
              <a:rPr lang="en-US" sz="2800" dirty="0" smtClean="0"/>
              <a:t>The activity “send </a:t>
            </a:r>
            <a:r>
              <a:rPr lang="en-US" sz="2800" i="1" dirty="0" err="1" smtClean="0"/>
              <a:t>target.S</a:t>
            </a:r>
            <a:r>
              <a:rPr lang="en-US" sz="2800" i="1" dirty="0" smtClean="0"/>
              <a:t>(attributes)</a:t>
            </a:r>
            <a:r>
              <a:rPr lang="en-US" sz="2800" dirty="0" smtClean="0"/>
              <a:t>” sends a signal S with the given attributes to the target object.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E.g., the phone line sends a </a:t>
            </a:r>
            <a:r>
              <a:rPr lang="en-US" sz="2800" i="1" dirty="0" smtClean="0">
                <a:solidFill>
                  <a:srgbClr val="FF0000"/>
                </a:solidFill>
              </a:rPr>
              <a:t>connect(phone number) signal to the switcher when a complete phone number has been dialed.</a:t>
            </a:r>
          </a:p>
          <a:p>
            <a:pPr algn="just"/>
            <a:r>
              <a:rPr lang="en-US" sz="2800" dirty="0" smtClean="0"/>
              <a:t>A signal can be directed to a set of objects or a single object.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If the target is a set of objects, each of them receives a separate copy of the signal </a:t>
            </a:r>
            <a:r>
              <a:rPr lang="en-US" sz="2800" b="1" i="1" dirty="0" smtClean="0">
                <a:solidFill>
                  <a:srgbClr val="FF0000"/>
                </a:solidFill>
              </a:rPr>
              <a:t>concurrently </a:t>
            </a:r>
            <a:r>
              <a:rPr lang="en-US" sz="2800" dirty="0" smtClean="0">
                <a:solidFill>
                  <a:srgbClr val="FF0000"/>
                </a:solidFill>
              </a:rPr>
              <a:t>and independently process the signal and determines whether to fire a transition or not</a:t>
            </a:r>
          </a:p>
          <a:p>
            <a:pPr algn="just"/>
            <a:r>
              <a:rPr lang="en-US" sz="2800" dirty="0" smtClean="0"/>
              <a:t>If an object receive signals from more than one object, the order in which concurrent signals are received may affect the final state (</a:t>
            </a:r>
            <a:r>
              <a:rPr lang="en-US" sz="2800" b="1" i="1" dirty="0" smtClean="0"/>
              <a:t>race condition</a:t>
            </a:r>
            <a:r>
              <a:rPr lang="en-US" sz="2800" dirty="0" smtClean="0"/>
              <a:t>)</a:t>
            </a:r>
          </a:p>
          <a:p>
            <a:pPr algn="just"/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93887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state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algn="just"/>
            <a:r>
              <a:rPr lang="en-US" dirty="0" smtClean="0"/>
              <a:t>Conventional state diagrams are sufficient for describing simple systems but need additional power to handle large problems</a:t>
            </a:r>
          </a:p>
          <a:p>
            <a:pPr algn="just"/>
            <a:r>
              <a:rPr lang="en-US" dirty="0" smtClean="0"/>
              <a:t>Model complex system by using </a:t>
            </a:r>
          </a:p>
          <a:p>
            <a:pPr lvl="1" algn="just"/>
            <a:r>
              <a:rPr lang="en-US" dirty="0" smtClean="0"/>
              <a:t>Nested state diagrams</a:t>
            </a:r>
          </a:p>
          <a:p>
            <a:pPr lvl="1" algn="just"/>
            <a:r>
              <a:rPr lang="en-US" dirty="0" smtClean="0"/>
              <a:t>Nested states</a:t>
            </a:r>
          </a:p>
          <a:p>
            <a:pPr lvl="1" algn="just"/>
            <a:r>
              <a:rPr lang="en-US" dirty="0" smtClean="0"/>
              <a:t>Signal generalization</a:t>
            </a:r>
          </a:p>
          <a:p>
            <a:pPr lvl="1" algn="just"/>
            <a:r>
              <a:rPr lang="en-US" dirty="0" smtClean="0"/>
              <a:t>Concurrency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61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state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Expanding state</a:t>
            </a:r>
          </a:p>
          <a:p>
            <a:pPr lvl="1" algn="just"/>
            <a:r>
              <a:rPr lang="en-US" dirty="0" smtClean="0"/>
              <a:t>Organize the model by having high-level diagram with sub diagrams expanding certain states</a:t>
            </a:r>
          </a:p>
          <a:p>
            <a:pPr lvl="1" algn="just"/>
            <a:r>
              <a:rPr lang="en-US" b="1" i="1" dirty="0" smtClean="0"/>
              <a:t>Submachine: </a:t>
            </a:r>
            <a:r>
              <a:rPr lang="en-US" dirty="0" smtClean="0"/>
              <a:t>a state diagram that may be invoked as part of another state diagram (lower-level state diagram).</a:t>
            </a:r>
          </a:p>
          <a:p>
            <a:pPr lvl="1" algn="just"/>
            <a:r>
              <a:rPr lang="en-US" b="1" i="1" dirty="0" smtClean="0"/>
              <a:t>UML Notation for submachine: </a:t>
            </a:r>
            <a:r>
              <a:rPr lang="en-US" dirty="0" smtClean="0"/>
              <a:t>list a local name followed by a colon and the submachine name.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6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Nest states to show their commonality and share behavior</a:t>
            </a:r>
          </a:p>
          <a:p>
            <a:r>
              <a:rPr lang="en-US" b="1" i="1" dirty="0" smtClean="0"/>
              <a:t>Composite state: </a:t>
            </a:r>
            <a:r>
              <a:rPr lang="en-US" dirty="0" smtClean="0"/>
              <a:t>state that encloses the nested states. </a:t>
            </a:r>
          </a:p>
          <a:p>
            <a:pPr lvl="1"/>
            <a:r>
              <a:rPr lang="en-US" dirty="0" smtClean="0"/>
              <a:t>Labels in the outer contour</a:t>
            </a:r>
          </a:p>
          <a:p>
            <a:r>
              <a:rPr lang="en-US" dirty="0" smtClean="0"/>
              <a:t>A nested state receives the outgoing transitions of its composite 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0" y="152400"/>
            <a:ext cx="7175500" cy="838200"/>
          </a:xfrm>
          <a:noFill/>
          <a:ln/>
        </p:spPr>
        <p:txBody>
          <a:bodyPr lIns="92075" tIns="46038" rIns="92075" bIns="46038"/>
          <a:lstStyle/>
          <a:p>
            <a:r>
              <a:rPr lang="en-GB"/>
              <a:t>Example: Transmission</a:t>
            </a:r>
          </a:p>
        </p:txBody>
      </p:sp>
      <p:sp>
        <p:nvSpPr>
          <p:cNvPr id="15363" name="AutoShape 3"/>
          <p:cNvSpPr>
            <a:spLocks noChangeArrowheads="1"/>
          </p:cNvSpPr>
          <p:nvPr/>
        </p:nvSpPr>
        <p:spPr bwMode="auto">
          <a:xfrm>
            <a:off x="311150" y="1149350"/>
            <a:ext cx="8445500" cy="52451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85800" y="1447800"/>
            <a:ext cx="2533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3200" b="1" dirty="0"/>
              <a:t>Transmission</a:t>
            </a:r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615950" y="3511550"/>
            <a:ext cx="7912100" cy="25781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996950" y="4273550"/>
            <a:ext cx="1206500" cy="8255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3816350" y="4273550"/>
            <a:ext cx="1206500" cy="8255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6635750" y="4273550"/>
            <a:ext cx="1206500" cy="8255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981075" y="3400425"/>
            <a:ext cx="1719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3200" b="1"/>
              <a:t>Forward</a:t>
            </a:r>
          </a:p>
        </p:txBody>
      </p:sp>
      <p:sp>
        <p:nvSpPr>
          <p:cNvPr id="15370" name="AutoShape 10"/>
          <p:cNvSpPr>
            <a:spLocks noChangeArrowheads="1"/>
          </p:cNvSpPr>
          <p:nvPr/>
        </p:nvSpPr>
        <p:spPr bwMode="auto">
          <a:xfrm>
            <a:off x="3352800" y="2057400"/>
            <a:ext cx="1435100" cy="7493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AutoShape 11"/>
          <p:cNvSpPr>
            <a:spLocks noChangeArrowheads="1"/>
          </p:cNvSpPr>
          <p:nvPr/>
        </p:nvSpPr>
        <p:spPr bwMode="auto">
          <a:xfrm>
            <a:off x="6102350" y="1682750"/>
            <a:ext cx="1435100" cy="7493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3419475" y="2149475"/>
            <a:ext cx="1249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2800"/>
              <a:t>Neutral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6162675" y="1766888"/>
            <a:ext cx="1327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2800"/>
              <a:t>Reverse</a:t>
            </a: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1133475" y="4435475"/>
            <a:ext cx="598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2800"/>
              <a:t>1st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3876675" y="4435475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2800"/>
              <a:t>2nd</a:t>
            </a: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6924675" y="4510088"/>
            <a:ext cx="658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2800"/>
              <a:t>3rd</a:t>
            </a:r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2209800" y="44196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 flipH="1">
            <a:off x="2209800" y="49530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2346325" y="397668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5172075" y="3976688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2800"/>
              <a:t>downshift</a:t>
            </a:r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5400675" y="4891088"/>
            <a:ext cx="1171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2800"/>
              <a:t>upshift</a:t>
            </a:r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 flipH="1">
            <a:off x="5029200" y="48768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2200275" y="3978275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2800"/>
              <a:t>downshift</a:t>
            </a:r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2352675" y="4968875"/>
            <a:ext cx="1171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2800"/>
              <a:t>upshift</a:t>
            </a:r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>
            <a:off x="5029200" y="44196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 flipV="1">
            <a:off x="1371600" y="51054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1362075" y="5349875"/>
            <a:ext cx="776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2800"/>
              <a:t>stop</a:t>
            </a:r>
          </a:p>
        </p:txBody>
      </p:sp>
      <p:sp>
        <p:nvSpPr>
          <p:cNvPr id="15388" name="Line 28"/>
          <p:cNvSpPr>
            <a:spLocks noChangeShapeType="1"/>
          </p:cNvSpPr>
          <p:nvPr/>
        </p:nvSpPr>
        <p:spPr bwMode="auto">
          <a:xfrm flipV="1">
            <a:off x="3429000" y="2819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Line 29"/>
          <p:cNvSpPr>
            <a:spLocks noChangeShapeType="1"/>
          </p:cNvSpPr>
          <p:nvPr/>
        </p:nvSpPr>
        <p:spPr bwMode="auto">
          <a:xfrm>
            <a:off x="4572000" y="2819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2047875" y="2682875"/>
            <a:ext cx="1201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2800"/>
              <a:t>push N</a:t>
            </a:r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4562475" y="2833688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2800"/>
              <a:t>push F</a:t>
            </a:r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 flipV="1">
            <a:off x="4800600" y="1752600"/>
            <a:ext cx="1371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Line 33"/>
          <p:cNvSpPr>
            <a:spLocks noChangeShapeType="1"/>
          </p:cNvSpPr>
          <p:nvPr/>
        </p:nvSpPr>
        <p:spPr bwMode="auto">
          <a:xfrm flipV="1">
            <a:off x="4800600" y="2438400"/>
            <a:ext cx="1371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6010275" y="2376488"/>
            <a:ext cx="12017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2800"/>
              <a:t>push N</a:t>
            </a:r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4343400" y="1538288"/>
            <a:ext cx="1181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2800"/>
              <a:t>push R</a:t>
            </a:r>
          </a:p>
        </p:txBody>
      </p:sp>
      <p:sp>
        <p:nvSpPr>
          <p:cNvPr id="15396" name="Oval 36"/>
          <p:cNvSpPr>
            <a:spLocks noChangeArrowheads="1"/>
          </p:cNvSpPr>
          <p:nvPr/>
        </p:nvSpPr>
        <p:spPr bwMode="auto">
          <a:xfrm>
            <a:off x="692150" y="3816350"/>
            <a:ext cx="139700" cy="1397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97" name="Line 37"/>
          <p:cNvSpPr>
            <a:spLocks noChangeShapeType="1"/>
          </p:cNvSpPr>
          <p:nvPr/>
        </p:nvSpPr>
        <p:spPr bwMode="auto">
          <a:xfrm>
            <a:off x="762000" y="38862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Oval 38"/>
          <p:cNvSpPr>
            <a:spLocks noChangeArrowheads="1"/>
          </p:cNvSpPr>
          <p:nvPr/>
        </p:nvSpPr>
        <p:spPr bwMode="auto">
          <a:xfrm>
            <a:off x="1606550" y="2292350"/>
            <a:ext cx="139700" cy="1397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9" name="Line 39"/>
          <p:cNvSpPr>
            <a:spLocks noChangeShapeType="1"/>
          </p:cNvSpPr>
          <p:nvPr/>
        </p:nvSpPr>
        <p:spPr bwMode="auto">
          <a:xfrm>
            <a:off x="1752600" y="23622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98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events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600" b="1" i="1" dirty="0"/>
              <a:t>Signal event</a:t>
            </a:r>
            <a:r>
              <a:rPr lang="en-US" sz="36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t</a:t>
            </a:r>
            <a:r>
              <a:rPr lang="en-US" sz="3200" dirty="0" smtClean="0"/>
              <a:t>he event of </a:t>
            </a:r>
            <a:r>
              <a:rPr lang="en-US" sz="3200" dirty="0"/>
              <a:t>sending or receiving of a signal</a:t>
            </a:r>
          </a:p>
          <a:p>
            <a:pPr lvl="2">
              <a:lnSpc>
                <a:spcPct val="90000"/>
              </a:lnSpc>
            </a:pPr>
            <a:r>
              <a:rPr lang="en-US" sz="2800" dirty="0" smtClean="0"/>
              <a:t>Signal: an </a:t>
            </a:r>
            <a:r>
              <a:rPr lang="en-US" sz="2800" dirty="0"/>
              <a:t>explicit one-way transmission of </a:t>
            </a:r>
            <a:r>
              <a:rPr lang="en-US" sz="2800" dirty="0" smtClean="0"/>
              <a:t>information from one object to another</a:t>
            </a:r>
            <a:endParaRPr lang="en-US" sz="2800" dirty="0"/>
          </a:p>
          <a:p>
            <a:pPr lvl="2">
              <a:lnSpc>
                <a:spcPct val="80000"/>
              </a:lnSpc>
            </a:pPr>
            <a:r>
              <a:rPr lang="en-US" sz="2800" dirty="0"/>
              <a:t>may be parameterized</a:t>
            </a:r>
          </a:p>
          <a:p>
            <a:pPr lvl="3">
              <a:lnSpc>
                <a:spcPct val="80000"/>
              </a:lnSpc>
            </a:pPr>
            <a:r>
              <a:rPr lang="en-US" sz="2400" dirty="0"/>
              <a:t>E.g., </a:t>
            </a:r>
            <a:r>
              <a:rPr lang="en-US" sz="2400" i="1" dirty="0" err="1"/>
              <a:t>stringEntered</a:t>
            </a:r>
            <a:r>
              <a:rPr lang="en-US" sz="2400" i="1" dirty="0"/>
              <a:t>(“Foo</a:t>
            </a:r>
            <a:r>
              <a:rPr lang="en-US" sz="2400" i="1" dirty="0" smtClean="0"/>
              <a:t>”)</a:t>
            </a:r>
            <a:endParaRPr lang="en-US" sz="2400" dirty="0"/>
          </a:p>
          <a:p>
            <a:pPr lvl="1" algn="just">
              <a:lnSpc>
                <a:spcPct val="800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sending </a:t>
            </a:r>
            <a:r>
              <a:rPr lang="en-US" sz="3200" dirty="0">
                <a:solidFill>
                  <a:srgbClr val="FF0000"/>
                </a:solidFill>
              </a:rPr>
              <a:t>of a signal by one object is a distinct event from its reception by </a:t>
            </a:r>
            <a:r>
              <a:rPr lang="en-US" sz="3200" dirty="0" smtClean="0">
                <a:solidFill>
                  <a:srgbClr val="FF0000"/>
                </a:solidFill>
              </a:rPr>
              <a:t>another</a:t>
            </a:r>
          </a:p>
          <a:p>
            <a:pPr lvl="1" algn="just">
              <a:lnSpc>
                <a:spcPct val="800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Difference between signal and signal event</a:t>
            </a:r>
          </a:p>
          <a:p>
            <a:pPr lvl="1" algn="just">
              <a:lnSpc>
                <a:spcPct val="80000"/>
              </a:lnSpc>
            </a:pPr>
            <a:r>
              <a:rPr lang="en-US" sz="3200" dirty="0"/>
              <a:t>e</a:t>
            </a:r>
            <a:r>
              <a:rPr lang="en-US" sz="3200" dirty="0" smtClean="0"/>
              <a:t>very signal transmission is a unique occurrence but we group them into signal classes to indicate common structure and behavior.</a:t>
            </a:r>
          </a:p>
          <a:p>
            <a:pPr lvl="2" algn="just">
              <a:lnSpc>
                <a:spcPct val="80000"/>
              </a:lnSpc>
            </a:pPr>
            <a:r>
              <a:rPr lang="en-US" dirty="0" smtClean="0"/>
              <a:t>E.g., IA flight 123 departs from DDN on Jan 11, 2013 is an instance of </a:t>
            </a:r>
            <a:r>
              <a:rPr lang="en-US" dirty="0" err="1" smtClean="0"/>
              <a:t>FlightDeparture</a:t>
            </a:r>
            <a:endParaRPr lang="en-US" dirty="0" smtClean="0"/>
          </a:p>
          <a:p>
            <a:pPr lvl="2" algn="just">
              <a:lnSpc>
                <a:spcPct val="80000"/>
              </a:lnSpc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sz="32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121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Signal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864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Organize signals into generalization hierarchy with inheritance of signal attributes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View every actual signal as a leaf on a generalization tree of signals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Received signal triggers transitions that are defined for any ancestor signal type.</a:t>
            </a:r>
          </a:p>
          <a:p>
            <a:pPr lvl="1" algn="just"/>
            <a:r>
              <a:rPr lang="en-US" dirty="0" smtClean="0"/>
              <a:t>E.g., typing an ‘a’ would trigger a transition on signal Alphanumeric as well as signal </a:t>
            </a:r>
            <a:r>
              <a:rPr lang="en-US" dirty="0" err="1" smtClean="0"/>
              <a:t>KeyboardCharacter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A signal hierarchy permits different levels of abstraction to be used in a model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E.g., some state might handle all </a:t>
            </a:r>
            <a:r>
              <a:rPr lang="en-US" dirty="0" err="1" smtClean="0"/>
              <a:t>i</a:t>
            </a:r>
            <a:r>
              <a:rPr lang="en-US" dirty="0" smtClean="0"/>
              <a:t>/p characters the same; other states might treat control characters differently from printing characters .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7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State model supports concurrency among objects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Object </a:t>
            </a:r>
            <a:r>
              <a:rPr lang="en-US" dirty="0">
                <a:solidFill>
                  <a:srgbClr val="FF0000"/>
                </a:solidFill>
              </a:rPr>
              <a:t>can act &amp; change state independent </a:t>
            </a:r>
            <a:r>
              <a:rPr lang="en-US" dirty="0" smtClean="0">
                <a:solidFill>
                  <a:srgbClr val="FF0000"/>
                </a:solidFill>
              </a:rPr>
              <a:t>of one </a:t>
            </a:r>
            <a:r>
              <a:rPr lang="en-US" dirty="0">
                <a:solidFill>
                  <a:srgbClr val="FF0000"/>
                </a:solidFill>
              </a:rPr>
              <a:t>another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en-US" dirty="0"/>
              <a:t>Sometime objects shares constraints that </a:t>
            </a:r>
            <a:r>
              <a:rPr lang="en-US" dirty="0" smtClean="0"/>
              <a:t>causes their </a:t>
            </a:r>
            <a:r>
              <a:rPr lang="en-US" dirty="0"/>
              <a:t>state </a:t>
            </a:r>
            <a:r>
              <a:rPr lang="en-US" dirty="0" smtClean="0"/>
              <a:t>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AGGREGATION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1816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State Aggregation means collection of </a:t>
            </a:r>
            <a:r>
              <a:rPr lang="en-US" dirty="0" smtClean="0"/>
              <a:t>state diagrams </a:t>
            </a:r>
            <a:r>
              <a:rPr lang="en-US" dirty="0"/>
              <a:t>, one for each </a:t>
            </a:r>
            <a:r>
              <a:rPr lang="en-US" dirty="0" smtClean="0"/>
              <a:t>part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“and” relationship</a:t>
            </a:r>
          </a:p>
          <a:p>
            <a:pPr algn="just"/>
            <a:r>
              <a:rPr lang="en-US" dirty="0" smtClean="0"/>
              <a:t>Aggregate </a:t>
            </a:r>
            <a:r>
              <a:rPr lang="en-US" dirty="0"/>
              <a:t>state is one state from first </a:t>
            </a:r>
            <a:r>
              <a:rPr lang="en-US" dirty="0" smtClean="0"/>
              <a:t>diagram &amp; </a:t>
            </a:r>
            <a:r>
              <a:rPr lang="en-US" dirty="0"/>
              <a:t>a state from second diagram &amp; state </a:t>
            </a:r>
            <a:r>
              <a:rPr lang="en-US" dirty="0" smtClean="0"/>
              <a:t>from each </a:t>
            </a:r>
            <a:r>
              <a:rPr lang="en-US" dirty="0"/>
              <a:t>other diagram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Transition </a:t>
            </a:r>
            <a:r>
              <a:rPr lang="en-US" dirty="0">
                <a:solidFill>
                  <a:srgbClr val="FF0000"/>
                </a:solidFill>
              </a:rPr>
              <a:t>for one object depend on </a:t>
            </a:r>
            <a:r>
              <a:rPr lang="en-US" dirty="0" smtClean="0">
                <a:solidFill>
                  <a:srgbClr val="FF0000"/>
                </a:solidFill>
              </a:rPr>
              <a:t>another object, </a:t>
            </a:r>
            <a:r>
              <a:rPr lang="en-US" dirty="0">
                <a:solidFill>
                  <a:srgbClr val="FF0000"/>
                </a:solidFill>
              </a:rPr>
              <a:t>allows interaction between the </a:t>
            </a:r>
            <a:r>
              <a:rPr lang="en-US" dirty="0" smtClean="0">
                <a:solidFill>
                  <a:srgbClr val="FF0000"/>
                </a:solidFill>
              </a:rPr>
              <a:t>state diagram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174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305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9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Concurrency within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4102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Some objects can be partitioned into subsets of attributes or links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/>
              <a:t>Each of the partitioned subset has its own </a:t>
            </a:r>
            <a:r>
              <a:rPr lang="en-US" sz="2800" dirty="0" err="1"/>
              <a:t>subdiagram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>
                <a:solidFill>
                  <a:srgbClr val="FF0000"/>
                </a:solidFill>
              </a:rPr>
              <a:t>The state of the object comprises one </a:t>
            </a:r>
            <a:r>
              <a:rPr lang="en-US" sz="2800" dirty="0" smtClean="0">
                <a:solidFill>
                  <a:srgbClr val="FF0000"/>
                </a:solidFill>
              </a:rPr>
              <a:t>state from </a:t>
            </a:r>
            <a:r>
              <a:rPr lang="en-US" sz="2800" dirty="0">
                <a:solidFill>
                  <a:srgbClr val="FF0000"/>
                </a:solidFill>
              </a:rPr>
              <a:t>each </a:t>
            </a:r>
            <a:r>
              <a:rPr lang="en-US" sz="2800" dirty="0" err="1">
                <a:solidFill>
                  <a:srgbClr val="FF0000"/>
                </a:solidFill>
              </a:rPr>
              <a:t>subdiagram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en-US" sz="2800" dirty="0">
                <a:solidFill>
                  <a:srgbClr val="FF0000"/>
                </a:solidFill>
              </a:rPr>
              <a:t>The sub diagrams need not be independent</a:t>
            </a:r>
            <a:r>
              <a:rPr lang="en-US" sz="2800" dirty="0" smtClean="0">
                <a:solidFill>
                  <a:srgbClr val="FF0000"/>
                </a:solidFill>
              </a:rPr>
              <a:t>; the </a:t>
            </a:r>
            <a:r>
              <a:rPr lang="en-US" sz="2800" dirty="0">
                <a:solidFill>
                  <a:srgbClr val="FF0000"/>
                </a:solidFill>
              </a:rPr>
              <a:t>same event can cause transitions in </a:t>
            </a:r>
            <a:r>
              <a:rPr lang="en-US" sz="2800" dirty="0" smtClean="0">
                <a:solidFill>
                  <a:srgbClr val="FF0000"/>
                </a:solidFill>
              </a:rPr>
              <a:t>more than </a:t>
            </a:r>
            <a:r>
              <a:rPr lang="en-US" sz="2800" dirty="0">
                <a:solidFill>
                  <a:srgbClr val="FF0000"/>
                </a:solidFill>
              </a:rPr>
              <a:t>one </a:t>
            </a:r>
            <a:r>
              <a:rPr lang="en-US" sz="2800" dirty="0" err="1" smtClean="0">
                <a:solidFill>
                  <a:srgbClr val="FF0000"/>
                </a:solidFill>
              </a:rPr>
              <a:t>subdiagram</a:t>
            </a:r>
            <a:endParaRPr lang="en-US" sz="2800" dirty="0" smtClean="0">
              <a:solidFill>
                <a:srgbClr val="FF0000"/>
              </a:solidFill>
            </a:endParaRPr>
          </a:p>
          <a:p>
            <a:pPr algn="just"/>
            <a:r>
              <a:rPr lang="en-US" sz="2800" dirty="0" smtClean="0"/>
              <a:t>UML Notation- partition the composite state into regions with dotted lines. </a:t>
            </a:r>
          </a:p>
          <a:p>
            <a:pPr marL="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125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Synchronization of Concurrent</a:t>
            </a:r>
            <a:br>
              <a:rPr lang="en-US" dirty="0"/>
            </a:br>
            <a:r>
              <a:rPr lang="en-US" dirty="0"/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one object must perform two ( </a:t>
            </a:r>
            <a:r>
              <a:rPr lang="en-US" dirty="0" smtClean="0"/>
              <a:t>or more</a:t>
            </a:r>
            <a:r>
              <a:rPr lang="en-US" dirty="0"/>
              <a:t>) activities concurrently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object must complete both </a:t>
            </a:r>
            <a:r>
              <a:rPr lang="en-US" dirty="0" smtClean="0"/>
              <a:t>activities before </a:t>
            </a:r>
            <a:r>
              <a:rPr lang="en-US" dirty="0"/>
              <a:t>it can progress to its next state.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10000"/>
            <a:ext cx="7239000" cy="2971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52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7526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Fork and Join </a:t>
            </a:r>
            <a:br>
              <a:rPr lang="en-US" sz="3600" b="1" dirty="0" smtClean="0"/>
            </a:br>
            <a:r>
              <a:rPr lang="en-US" sz="3600" b="1" dirty="0" smtClean="0"/>
              <a:t>OR</a:t>
            </a:r>
            <a:br>
              <a:rPr lang="en-US" sz="3600" b="1" dirty="0" smtClean="0"/>
            </a:br>
            <a:r>
              <a:rPr lang="en-US" sz="3600" b="1" dirty="0" smtClean="0"/>
              <a:t>Splitting control and </a:t>
            </a:r>
            <a:r>
              <a:rPr lang="en-US" sz="3600" b="1" dirty="0"/>
              <a:t>M</a:t>
            </a:r>
            <a:r>
              <a:rPr lang="en-US" sz="3600" b="1" dirty="0" smtClean="0"/>
              <a:t>erging control</a:t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229600" cy="4373563"/>
          </a:xfrm>
        </p:spPr>
        <p:txBody>
          <a:bodyPr/>
          <a:lstStyle/>
          <a:p>
            <a:pPr algn="just"/>
            <a:r>
              <a:rPr lang="en-US" dirty="0" smtClean="0"/>
              <a:t>FORK- A </a:t>
            </a:r>
            <a:r>
              <a:rPr lang="en-US" dirty="0"/>
              <a:t>transition that forks </a:t>
            </a:r>
            <a:r>
              <a:rPr lang="en-US" dirty="0" smtClean="0"/>
              <a:t>indicates splitting </a:t>
            </a:r>
            <a:r>
              <a:rPr lang="en-US" dirty="0"/>
              <a:t>of control into concurrent parts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JOIN-  Explicit merging of concurrent </a:t>
            </a:r>
            <a:r>
              <a:rPr lang="en-US" dirty="0" smtClean="0"/>
              <a:t>control by </a:t>
            </a:r>
            <a:r>
              <a:rPr lang="en-US" dirty="0"/>
              <a:t>a transition.</a:t>
            </a:r>
          </a:p>
        </p:txBody>
      </p:sp>
    </p:spTree>
    <p:extLst>
      <p:ext uri="{BB962C8B-B14F-4D97-AF65-F5344CB8AC3E}">
        <p14:creationId xmlns:p14="http://schemas.microsoft.com/office/powerpoint/2010/main" val="386509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E:\UPES (july to dec 2016)\ooad\old material\ooad\state diagram examples\5state-diagrams-19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54" y="339677"/>
            <a:ext cx="8377545" cy="628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0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E:\UPES (july to dec 2016)\ooad\old material\ooad\state diagram examples\ATM us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43" y="0"/>
            <a:ext cx="5054836" cy="673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50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E:\UPES (july to dec 2016)\ooad\old material\ooad\state diagram examples\Coffee mach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25" y="-36513"/>
            <a:ext cx="3968750" cy="693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51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Signal class - UML notation</a:t>
            </a:r>
          </a:p>
        </p:txBody>
      </p:sp>
      <p:sp>
        <p:nvSpPr>
          <p:cNvPr id="452612" name="Rectangle 4"/>
          <p:cNvSpPr>
            <a:spLocks noChangeArrowheads="1"/>
          </p:cNvSpPr>
          <p:nvPr/>
        </p:nvSpPr>
        <p:spPr bwMode="auto">
          <a:xfrm>
            <a:off x="1828800" y="2438400"/>
            <a:ext cx="3124200" cy="3581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13" name="Line 5"/>
          <p:cNvSpPr>
            <a:spLocks noChangeShapeType="1"/>
          </p:cNvSpPr>
          <p:nvPr/>
        </p:nvSpPr>
        <p:spPr bwMode="auto">
          <a:xfrm>
            <a:off x="1828800" y="34290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14" name="Text Box 6"/>
          <p:cNvSpPr txBox="1">
            <a:spLocks noChangeArrowheads="1"/>
          </p:cNvSpPr>
          <p:nvPr/>
        </p:nvSpPr>
        <p:spPr bwMode="auto">
          <a:xfrm>
            <a:off x="1981200" y="2514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52615" name="Text Box 7"/>
          <p:cNvSpPr txBox="1">
            <a:spLocks noChangeArrowheads="1"/>
          </p:cNvSpPr>
          <p:nvPr/>
        </p:nvSpPr>
        <p:spPr bwMode="auto">
          <a:xfrm>
            <a:off x="1965325" y="2414588"/>
            <a:ext cx="2620269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&lt;&lt; signal &gt;&gt;</a:t>
            </a:r>
          </a:p>
          <a:p>
            <a:pPr algn="ctr"/>
            <a:r>
              <a:rPr lang="en-US" sz="2800" b="1" dirty="0" err="1" smtClean="0"/>
              <a:t>FlightDeparture</a:t>
            </a:r>
            <a:endParaRPr lang="en-US" sz="2800" b="1" dirty="0"/>
          </a:p>
        </p:txBody>
      </p:sp>
      <p:sp>
        <p:nvSpPr>
          <p:cNvPr id="452616" name="Text Box 8"/>
          <p:cNvSpPr txBox="1">
            <a:spLocks noChangeArrowheads="1"/>
          </p:cNvSpPr>
          <p:nvPr/>
        </p:nvSpPr>
        <p:spPr bwMode="auto">
          <a:xfrm>
            <a:off x="2041525" y="3481388"/>
            <a:ext cx="143212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airline</a:t>
            </a:r>
          </a:p>
          <a:p>
            <a:r>
              <a:rPr lang="en-US" sz="2400" dirty="0"/>
              <a:t>flightNum</a:t>
            </a:r>
          </a:p>
          <a:p>
            <a:r>
              <a:rPr lang="en-US" sz="2400" dirty="0"/>
              <a:t>city</a:t>
            </a:r>
          </a:p>
          <a:p>
            <a:r>
              <a:rPr lang="en-US" sz="2400" dirty="0"/>
              <a:t>date</a:t>
            </a:r>
          </a:p>
        </p:txBody>
      </p:sp>
      <p:sp>
        <p:nvSpPr>
          <p:cNvPr id="452617" name="Text Box 9"/>
          <p:cNvSpPr txBox="1">
            <a:spLocks noChangeArrowheads="1"/>
          </p:cNvSpPr>
          <p:nvPr/>
        </p:nvSpPr>
        <p:spPr bwMode="auto">
          <a:xfrm>
            <a:off x="4175125" y="1500188"/>
            <a:ext cx="3478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keyword “signal” in &lt;&lt; &gt;&gt;</a:t>
            </a:r>
          </a:p>
        </p:txBody>
      </p:sp>
      <p:sp>
        <p:nvSpPr>
          <p:cNvPr id="452618" name="Text Box 10"/>
          <p:cNvSpPr txBox="1">
            <a:spLocks noChangeArrowheads="1"/>
          </p:cNvSpPr>
          <p:nvPr/>
        </p:nvSpPr>
        <p:spPr bwMode="auto">
          <a:xfrm>
            <a:off x="5165725" y="2795588"/>
            <a:ext cx="264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name of signal class</a:t>
            </a:r>
          </a:p>
        </p:txBody>
      </p:sp>
      <p:sp>
        <p:nvSpPr>
          <p:cNvPr id="452619" name="Text Box 11"/>
          <p:cNvSpPr txBox="1">
            <a:spLocks noChangeArrowheads="1"/>
          </p:cNvSpPr>
          <p:nvPr/>
        </p:nvSpPr>
        <p:spPr bwMode="auto">
          <a:xfrm>
            <a:off x="5318125" y="3557588"/>
            <a:ext cx="1317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attributes</a:t>
            </a:r>
          </a:p>
        </p:txBody>
      </p:sp>
      <p:sp>
        <p:nvSpPr>
          <p:cNvPr id="452620" name="Line 12"/>
          <p:cNvSpPr>
            <a:spLocks noChangeShapeType="1"/>
          </p:cNvSpPr>
          <p:nvPr/>
        </p:nvSpPr>
        <p:spPr bwMode="auto">
          <a:xfrm flipH="1">
            <a:off x="3200400" y="1828800"/>
            <a:ext cx="1066800" cy="762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21" name="Line 13"/>
          <p:cNvSpPr>
            <a:spLocks noChangeShapeType="1"/>
          </p:cNvSpPr>
          <p:nvPr/>
        </p:nvSpPr>
        <p:spPr bwMode="auto">
          <a:xfrm flipH="1">
            <a:off x="4191000" y="3048000"/>
            <a:ext cx="10668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22" name="Line 14"/>
          <p:cNvSpPr>
            <a:spLocks noChangeShapeType="1"/>
          </p:cNvSpPr>
          <p:nvPr/>
        </p:nvSpPr>
        <p:spPr bwMode="auto">
          <a:xfrm flipH="1" flipV="1">
            <a:off x="3352800" y="3657600"/>
            <a:ext cx="1981200" cy="152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23" name="Line 15"/>
          <p:cNvSpPr>
            <a:spLocks noChangeShapeType="1"/>
          </p:cNvSpPr>
          <p:nvPr/>
        </p:nvSpPr>
        <p:spPr bwMode="auto">
          <a:xfrm flipH="1">
            <a:off x="3581400" y="3962400"/>
            <a:ext cx="1676400" cy="762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2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E:\UPES (july to dec 2016)\ooad\old material\ooad\state diagram examples\CP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1462"/>
            <a:ext cx="5801011" cy="661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42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E:\UPES (july to dec 2016)\ooad\old material\ooad\state diagram examples\prin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86629"/>
            <a:ext cx="4462463" cy="620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30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E:\UPES (july to dec 2016)\ooad\old material\ooad\state diagram examples\state-machine-example-bank-at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-7354"/>
            <a:ext cx="8534400" cy="686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1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Kinds of Events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r>
              <a:rPr lang="en-US" sz="2800" b="1" i="1" dirty="0"/>
              <a:t>Change event</a:t>
            </a:r>
            <a:r>
              <a:rPr lang="en-US" sz="2800" b="1" dirty="0"/>
              <a:t> </a:t>
            </a:r>
          </a:p>
          <a:p>
            <a:pPr lvl="1"/>
            <a:r>
              <a:rPr lang="en-US" sz="2400" dirty="0" smtClean="0"/>
              <a:t>Event caused </a:t>
            </a:r>
            <a:r>
              <a:rPr lang="en-US" sz="2400" dirty="0"/>
              <a:t>by satisfaction of a </a:t>
            </a:r>
            <a:r>
              <a:rPr lang="en-US" sz="2400" dirty="0" smtClean="0"/>
              <a:t>Boolean </a:t>
            </a:r>
            <a:r>
              <a:rPr lang="en-US" sz="2400" dirty="0"/>
              <a:t>expression</a:t>
            </a:r>
          </a:p>
          <a:p>
            <a:pPr lvl="1"/>
            <a:r>
              <a:rPr lang="en-US" sz="2400" b="1" dirty="0"/>
              <a:t>Intent</a:t>
            </a:r>
            <a:r>
              <a:rPr lang="en-US" sz="2400" dirty="0"/>
              <a:t>: Expression continually tested; when changes from false to true, the event happens</a:t>
            </a:r>
          </a:p>
          <a:p>
            <a:pPr lvl="1"/>
            <a:r>
              <a:rPr lang="en-US" sz="2400" dirty="0" smtClean="0"/>
              <a:t>UML Notation</a:t>
            </a:r>
            <a:r>
              <a:rPr lang="en-US" sz="2400" b="1" dirty="0"/>
              <a:t>: </a:t>
            </a:r>
            <a:r>
              <a:rPr lang="en-US" sz="2400" b="1" dirty="0" smtClean="0"/>
              <a:t>	</a:t>
            </a:r>
            <a:r>
              <a:rPr lang="en-US" sz="2400" dirty="0"/>
              <a:t> keyword </a:t>
            </a:r>
            <a:r>
              <a:rPr lang="en-US" sz="2400" b="1" dirty="0" smtClean="0"/>
              <a:t>when </a:t>
            </a:r>
            <a:r>
              <a:rPr lang="en-US" sz="2400" dirty="0" smtClean="0"/>
              <a:t>followed by parenthesized </a:t>
            </a:r>
            <a:r>
              <a:rPr lang="en-US" sz="2400" b="1" dirty="0" smtClean="0"/>
              <a:t>boolean expression</a:t>
            </a:r>
            <a:endParaRPr lang="en-US" dirty="0" smtClean="0"/>
          </a:p>
          <a:p>
            <a:pPr lvl="2"/>
            <a:r>
              <a:rPr lang="en-US" b="1" dirty="0" smtClean="0"/>
              <a:t>when</a:t>
            </a:r>
            <a:r>
              <a:rPr lang="en-US" dirty="0" smtClean="0"/>
              <a:t>(room temperature &lt; heating set point)</a:t>
            </a:r>
          </a:p>
          <a:p>
            <a:pPr lvl="2"/>
            <a:r>
              <a:rPr lang="en-US" b="1" dirty="0" smtClean="0"/>
              <a:t>when</a:t>
            </a:r>
            <a:r>
              <a:rPr lang="en-US" dirty="0" smtClean="0"/>
              <a:t>(room temperature  &gt; cooling set point)</a:t>
            </a:r>
          </a:p>
          <a:p>
            <a:pPr lvl="2"/>
            <a:r>
              <a:rPr lang="en-US" b="1" dirty="0" smtClean="0"/>
              <a:t>when</a:t>
            </a:r>
            <a:r>
              <a:rPr lang="en-US" dirty="0" smtClean="0"/>
              <a:t>(battery power &lt; lower limit)</a:t>
            </a:r>
          </a:p>
          <a:p>
            <a:pPr lvl="2"/>
            <a:r>
              <a:rPr lang="en-US" b="1" dirty="0" smtClean="0"/>
              <a:t>when</a:t>
            </a:r>
            <a:r>
              <a:rPr lang="en-US" dirty="0" smtClean="0"/>
              <a:t>(tire pressure &lt; minimum pressure)</a:t>
            </a:r>
          </a:p>
          <a:p>
            <a:pPr lvl="2"/>
            <a:endParaRPr lang="en-US" sz="2000" dirty="0" smtClean="0"/>
          </a:p>
          <a:p>
            <a:pPr marL="2743200" lvl="6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92274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Kinds of Events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257800"/>
          </a:xfrm>
        </p:spPr>
        <p:txBody>
          <a:bodyPr>
            <a:noAutofit/>
          </a:bodyPr>
          <a:lstStyle/>
          <a:p>
            <a:r>
              <a:rPr lang="en-US" sz="2800" b="1" i="1" dirty="0" smtClean="0"/>
              <a:t>Time </a:t>
            </a:r>
            <a:r>
              <a:rPr lang="en-US" sz="2800" b="1" i="1" dirty="0"/>
              <a:t>event</a:t>
            </a:r>
            <a:endParaRPr lang="en-US" sz="2800" dirty="0"/>
          </a:p>
          <a:p>
            <a:pPr lvl="1"/>
            <a:r>
              <a:rPr lang="en-US" sz="2400" dirty="0" smtClean="0"/>
              <a:t>Event caused </a:t>
            </a:r>
            <a:r>
              <a:rPr lang="en-US" sz="2400" dirty="0"/>
              <a:t>by the occurrence of an </a:t>
            </a:r>
            <a:r>
              <a:rPr lang="en-US" sz="2400" dirty="0">
                <a:solidFill>
                  <a:srgbClr val="FF0000"/>
                </a:solidFill>
              </a:rPr>
              <a:t>absolute time </a:t>
            </a:r>
            <a:r>
              <a:rPr lang="en-US" sz="2400" dirty="0"/>
              <a:t>or the </a:t>
            </a:r>
            <a:r>
              <a:rPr lang="en-US" sz="2400" dirty="0">
                <a:solidFill>
                  <a:srgbClr val="FF0000"/>
                </a:solidFill>
              </a:rPr>
              <a:t>elapse of a time </a:t>
            </a:r>
            <a:r>
              <a:rPr lang="en-US" sz="2400" dirty="0" smtClean="0">
                <a:solidFill>
                  <a:srgbClr val="FF0000"/>
                </a:solidFill>
              </a:rPr>
              <a:t>interval</a:t>
            </a:r>
          </a:p>
          <a:p>
            <a:pPr lvl="1" algn="just"/>
            <a:r>
              <a:rPr lang="en-US" sz="2400" dirty="0" smtClean="0"/>
              <a:t>for absolute time the UML Notation: keyword </a:t>
            </a:r>
            <a:r>
              <a:rPr lang="en-US" sz="2400" b="1" dirty="0" smtClean="0"/>
              <a:t>when </a:t>
            </a:r>
            <a:r>
              <a:rPr lang="en-US" sz="2400" dirty="0"/>
              <a:t>followed by </a:t>
            </a:r>
            <a:r>
              <a:rPr lang="en-US" sz="2400" dirty="0" smtClean="0"/>
              <a:t>parenthesized </a:t>
            </a:r>
            <a:r>
              <a:rPr lang="en-US" sz="2400" b="1" dirty="0" smtClean="0"/>
              <a:t>expression involving time</a:t>
            </a:r>
          </a:p>
          <a:p>
            <a:pPr lvl="2"/>
            <a:r>
              <a:rPr lang="en-US" b="1" dirty="0"/>
              <a:t>when</a:t>
            </a:r>
            <a:r>
              <a:rPr lang="en-US" dirty="0"/>
              <a:t> </a:t>
            </a:r>
            <a:r>
              <a:rPr lang="en-US" dirty="0" smtClean="0"/>
              <a:t>(date </a:t>
            </a:r>
            <a:r>
              <a:rPr lang="en-US" dirty="0"/>
              <a:t>= </a:t>
            </a:r>
            <a:r>
              <a:rPr lang="en-US" dirty="0" smtClean="0"/>
              <a:t>Jan 1, 2013)</a:t>
            </a:r>
            <a:endParaRPr lang="en-US" sz="2800" b="1" dirty="0" smtClean="0"/>
          </a:p>
          <a:p>
            <a:pPr lvl="1" algn="just"/>
            <a:r>
              <a:rPr lang="en-US" sz="2400" dirty="0" smtClean="0"/>
              <a:t>for time interval the UML Notation: </a:t>
            </a:r>
            <a:r>
              <a:rPr lang="en-US" sz="2400" dirty="0"/>
              <a:t>keyword </a:t>
            </a:r>
            <a:r>
              <a:rPr lang="en-US" sz="2400" b="1" dirty="0" smtClean="0"/>
              <a:t>after </a:t>
            </a:r>
            <a:r>
              <a:rPr lang="en-US" sz="2400" dirty="0"/>
              <a:t>followed by parenthesized </a:t>
            </a:r>
            <a:r>
              <a:rPr lang="en-US" sz="2400" b="1" dirty="0"/>
              <a:t>expression </a:t>
            </a:r>
            <a:r>
              <a:rPr lang="en-US" sz="2400" b="1" dirty="0" smtClean="0"/>
              <a:t>that evaluate to a time duration </a:t>
            </a:r>
          </a:p>
          <a:p>
            <a:pPr lvl="2"/>
            <a:r>
              <a:rPr lang="en-US" b="1" dirty="0" smtClean="0"/>
              <a:t>after</a:t>
            </a:r>
            <a:r>
              <a:rPr lang="en-US" dirty="0" smtClean="0"/>
              <a:t> </a:t>
            </a:r>
            <a:r>
              <a:rPr lang="en-US" dirty="0"/>
              <a:t>(n </a:t>
            </a:r>
            <a:r>
              <a:rPr lang="en-US" dirty="0" err="1" smtClean="0"/>
              <a:t>timeUnits</a:t>
            </a:r>
            <a:r>
              <a:rPr lang="en-US" dirty="0" smtClean="0"/>
              <a:t>)</a:t>
            </a:r>
          </a:p>
          <a:p>
            <a:pPr lvl="2"/>
            <a:r>
              <a:rPr lang="en-US" b="1" dirty="0" smtClean="0"/>
              <a:t>after</a:t>
            </a:r>
            <a:r>
              <a:rPr lang="en-US" dirty="0" smtClean="0"/>
              <a:t>(10 seconds)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6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933"/>
            <a:ext cx="8229600" cy="944562"/>
          </a:xfrm>
        </p:spPr>
        <p:txBody>
          <a:bodyPr/>
          <a:lstStyle/>
          <a:p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105400"/>
          </a:xfrm>
        </p:spPr>
        <p:txBody>
          <a:bodyPr>
            <a:normAutofit fontScale="92500" lnSpcReduction="10000"/>
          </a:bodyPr>
          <a:lstStyle/>
          <a:p>
            <a:pPr marL="342900" lvl="1" indent="-342900" algn="just">
              <a:buFont typeface="Arial" pitchFamily="34" charset="0"/>
              <a:buChar char="•"/>
            </a:pPr>
            <a:r>
              <a:rPr lang="en-US" sz="3200" dirty="0" smtClean="0"/>
              <a:t>an abstraction of values and links of an object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sz="3200" dirty="0"/>
              <a:t>behavioral condition that persists in time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sz="3200" dirty="0" smtClean="0"/>
              <a:t>according to gross behavior of objects, set of values and links are grouped together into a state </a:t>
            </a:r>
          </a:p>
          <a:p>
            <a:pPr algn="just"/>
            <a:r>
              <a:rPr lang="en-US" dirty="0"/>
              <a:t>often corresponds to </a:t>
            </a:r>
            <a:endParaRPr lang="en-US" dirty="0" smtClean="0"/>
          </a:p>
          <a:p>
            <a:pPr lvl="1" algn="just"/>
            <a:r>
              <a:rPr lang="en-US" dirty="0" smtClean="0"/>
              <a:t>verbs </a:t>
            </a:r>
            <a:r>
              <a:rPr lang="en-US" dirty="0"/>
              <a:t>with suffix of “-</a:t>
            </a:r>
            <a:r>
              <a:rPr lang="en-US" dirty="0" err="1"/>
              <a:t>ing</a:t>
            </a:r>
            <a:r>
              <a:rPr lang="en-US" dirty="0" smtClean="0"/>
              <a:t>”</a:t>
            </a:r>
          </a:p>
          <a:p>
            <a:pPr lvl="2" algn="just"/>
            <a:r>
              <a:rPr lang="en-US" dirty="0"/>
              <a:t>e.g., Boiling, Waiting, </a:t>
            </a:r>
            <a:r>
              <a:rPr lang="en-US" dirty="0" smtClean="0"/>
              <a:t>Dialing</a:t>
            </a:r>
          </a:p>
          <a:p>
            <a:pPr lvl="1" algn="just"/>
            <a:r>
              <a:rPr lang="en-US" dirty="0"/>
              <a:t>t</a:t>
            </a:r>
            <a:r>
              <a:rPr lang="en-US" dirty="0" smtClean="0"/>
              <a:t>he duration of some condition</a:t>
            </a:r>
          </a:p>
          <a:p>
            <a:pPr lvl="2" algn="just"/>
            <a:r>
              <a:rPr lang="en-US" dirty="0"/>
              <a:t>e.g., P</a:t>
            </a:r>
            <a:r>
              <a:rPr lang="en-US" dirty="0" smtClean="0"/>
              <a:t>owered, </a:t>
            </a:r>
            <a:r>
              <a:rPr lang="en-US" dirty="0" err="1" smtClean="0"/>
              <a:t>BelowFreezing</a:t>
            </a:r>
            <a:endParaRPr lang="en-US" dirty="0" smtClean="0"/>
          </a:p>
          <a:p>
            <a:pPr algn="just"/>
            <a:r>
              <a:rPr lang="en-US" dirty="0" smtClean="0"/>
              <a:t>UML Notation: a rounded box containing an optional state name</a:t>
            </a:r>
            <a:endParaRPr lang="en-US" dirty="0"/>
          </a:p>
        </p:txBody>
      </p:sp>
      <p:sp>
        <p:nvSpPr>
          <p:cNvPr id="13" name="Flowchart: Alternate Process 12"/>
          <p:cNvSpPr/>
          <p:nvPr/>
        </p:nvSpPr>
        <p:spPr>
          <a:xfrm>
            <a:off x="533400" y="5846619"/>
            <a:ext cx="1828800" cy="7620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Powered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3352800" y="5822373"/>
            <a:ext cx="1828800" cy="7620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Waiting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6324600" y="5822373"/>
            <a:ext cx="1828800" cy="7620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Dialing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8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1355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defining states</a:t>
            </a:r>
          </a:p>
          <a:p>
            <a:pPr lvl="1"/>
            <a:r>
              <a:rPr lang="en-US" dirty="0" smtClean="0"/>
              <a:t>ignore attributes that do not affect the behavior of the object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lump together in a single state all combinations of values and links with the same response to events</a:t>
            </a:r>
          </a:p>
          <a:p>
            <a:pPr lvl="1"/>
            <a:r>
              <a:rPr lang="en-US" dirty="0" smtClean="0"/>
              <a:t>E.g., except for leading 0’s &amp; 1’s, the exact digits dialed do not affect the control of the phone line, so we can define a state </a:t>
            </a:r>
            <a:r>
              <a:rPr lang="en-US" b="1" i="1" dirty="0" smtClean="0"/>
              <a:t>Dialing</a:t>
            </a:r>
            <a:r>
              <a:rPr lang="en-US" i="1" dirty="0" smtClean="0"/>
              <a:t> </a:t>
            </a:r>
            <a:r>
              <a:rPr lang="en-US" dirty="0" smtClean="0"/>
              <a:t>and track the phone number as a parameter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Objects in a class have a finite number of possible states</a:t>
            </a:r>
          </a:p>
          <a:p>
            <a:pPr lvl="1"/>
            <a:r>
              <a:rPr lang="en-US" dirty="0" smtClean="0"/>
              <a:t>Each object can only be in one state at a time</a:t>
            </a:r>
          </a:p>
          <a:p>
            <a:pPr lvl="1"/>
            <a:r>
              <a:rPr lang="en-US" dirty="0" smtClean="0"/>
              <a:t>At a given moment of time, the various objects for a class can exist in a multitude of states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 state specifies the response of an object to input events</a:t>
            </a:r>
          </a:p>
          <a:p>
            <a:pPr lvl="1"/>
            <a:r>
              <a:rPr lang="en-US" dirty="0" smtClean="0"/>
              <a:t>E.g., if a digit is dialed in state </a:t>
            </a:r>
            <a:r>
              <a:rPr lang="en-US" b="1" i="1" dirty="0" err="1" smtClean="0"/>
              <a:t>DialTone</a:t>
            </a:r>
            <a:r>
              <a:rPr lang="en-US" b="1" i="1" dirty="0" smtClean="0"/>
              <a:t>, </a:t>
            </a:r>
            <a:r>
              <a:rPr lang="en-US" dirty="0" smtClean="0"/>
              <a:t>the phone line drops the dial tone and enters state </a:t>
            </a:r>
            <a:r>
              <a:rPr lang="en-US" b="1" i="1" dirty="0" smtClean="0"/>
              <a:t>Dialing; </a:t>
            </a:r>
          </a:p>
          <a:p>
            <a:pPr lvl="1"/>
            <a:r>
              <a:rPr lang="en-US" dirty="0" smtClean="0"/>
              <a:t>If the receiver is replaced in state </a:t>
            </a:r>
            <a:r>
              <a:rPr lang="en-US" b="1" i="1" dirty="0" err="1" smtClean="0"/>
              <a:t>DialTone</a:t>
            </a:r>
            <a:r>
              <a:rPr lang="en-US" dirty="0" smtClean="0"/>
              <a:t>, the phone line goes dead and enters state Idle.</a:t>
            </a:r>
            <a:endParaRPr lang="en-US" b="1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43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13755</TotalTime>
  <Words>2485</Words>
  <Application>Microsoft Office PowerPoint</Application>
  <PresentationFormat>On-screen Show (4:3)</PresentationFormat>
  <Paragraphs>392</Paragraphs>
  <Slides>52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Office Theme</vt:lpstr>
      <vt:lpstr>Bitmap Image</vt:lpstr>
      <vt:lpstr>State Modeling</vt:lpstr>
      <vt:lpstr>Introduction</vt:lpstr>
      <vt:lpstr>Events</vt:lpstr>
      <vt:lpstr>Kinds of events</vt:lpstr>
      <vt:lpstr>Signal class - UML notation</vt:lpstr>
      <vt:lpstr>Kinds of Events</vt:lpstr>
      <vt:lpstr>Kinds of Events</vt:lpstr>
      <vt:lpstr>States</vt:lpstr>
      <vt:lpstr>Contd.</vt:lpstr>
      <vt:lpstr>Symmetry between Events and States</vt:lpstr>
      <vt:lpstr>PowerPoint Presentation</vt:lpstr>
      <vt:lpstr>Transitions and Conditions</vt:lpstr>
      <vt:lpstr>Enabling and firing of transitions</vt:lpstr>
      <vt:lpstr>Phone Line example</vt:lpstr>
      <vt:lpstr>State Diagrams</vt:lpstr>
      <vt:lpstr>State diagrams</vt:lpstr>
      <vt:lpstr>State diagrams</vt:lpstr>
      <vt:lpstr>State diagrams</vt:lpstr>
      <vt:lpstr>State Model</vt:lpstr>
      <vt:lpstr>PowerPoint Presentation</vt:lpstr>
      <vt:lpstr>“One-shot” state diagrams</vt:lpstr>
      <vt:lpstr>Example</vt:lpstr>
      <vt:lpstr>Example</vt:lpstr>
      <vt:lpstr>Example - entry and exit points</vt:lpstr>
      <vt:lpstr>Activity Effects</vt:lpstr>
      <vt:lpstr>Activity Effects</vt:lpstr>
      <vt:lpstr>Activities</vt:lpstr>
      <vt:lpstr>Activity effects</vt:lpstr>
      <vt:lpstr>Do-Activities</vt:lpstr>
      <vt:lpstr>Entry and Exit Activities</vt:lpstr>
      <vt:lpstr>Order of activities</vt:lpstr>
      <vt:lpstr>PowerPoint Presentation</vt:lpstr>
      <vt:lpstr>Completion Transition</vt:lpstr>
      <vt:lpstr>Contd.</vt:lpstr>
      <vt:lpstr>Sending signals</vt:lpstr>
      <vt:lpstr>Advanced state modeling</vt:lpstr>
      <vt:lpstr>Nested state diagram</vt:lpstr>
      <vt:lpstr>Nested state</vt:lpstr>
      <vt:lpstr>Example: Transmission</vt:lpstr>
      <vt:lpstr>Signal Generalization</vt:lpstr>
      <vt:lpstr>CONCURRENCY</vt:lpstr>
      <vt:lpstr>AGGREGATION CONCURRENCY</vt:lpstr>
      <vt:lpstr>PowerPoint Presentation</vt:lpstr>
      <vt:lpstr>Concurrency within an Object</vt:lpstr>
      <vt:lpstr>Synchronization of Concurrent Activities</vt:lpstr>
      <vt:lpstr>Fork and Join  OR Splitting control and Merging control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Modeling</dc:title>
  <dc:creator>Pratyush Kumar Deka</dc:creator>
  <cp:lastModifiedBy>Deepak Kumar Sharma</cp:lastModifiedBy>
  <cp:revision>117</cp:revision>
  <dcterms:created xsi:type="dcterms:W3CDTF">2006-08-16T00:00:00Z</dcterms:created>
  <dcterms:modified xsi:type="dcterms:W3CDTF">2016-11-15T04:27:32Z</dcterms:modified>
</cp:coreProperties>
</file>