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89" r:id="rId7"/>
    <p:sldId id="290" r:id="rId8"/>
    <p:sldId id="291" r:id="rId9"/>
    <p:sldId id="292" r:id="rId10"/>
    <p:sldId id="293"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3" d="100"/>
          <a:sy n="73" d="100"/>
        </p:scale>
        <p:origin x="5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04572B-0D15-4441-B7FA-012E9F7C43D1}"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41A20-1D93-4758-B58F-D49004AFB429}" type="slidenum">
              <a:rPr lang="en-US" smtClean="0"/>
              <a:t>‹#›</a:t>
            </a:fld>
            <a:endParaRPr lang="en-US"/>
          </a:p>
        </p:txBody>
      </p:sp>
    </p:spTree>
    <p:extLst>
      <p:ext uri="{BB962C8B-B14F-4D97-AF65-F5344CB8AC3E}">
        <p14:creationId xmlns:p14="http://schemas.microsoft.com/office/powerpoint/2010/main" val="279985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04572B-0D15-4441-B7FA-012E9F7C43D1}"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41A20-1D93-4758-B58F-D49004AFB429}" type="slidenum">
              <a:rPr lang="en-US" smtClean="0"/>
              <a:t>‹#›</a:t>
            </a:fld>
            <a:endParaRPr lang="en-US"/>
          </a:p>
        </p:txBody>
      </p:sp>
    </p:spTree>
    <p:extLst>
      <p:ext uri="{BB962C8B-B14F-4D97-AF65-F5344CB8AC3E}">
        <p14:creationId xmlns:p14="http://schemas.microsoft.com/office/powerpoint/2010/main" val="4009631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04572B-0D15-4441-B7FA-012E9F7C43D1}"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41A20-1D93-4758-B58F-D49004AFB429}" type="slidenum">
              <a:rPr lang="en-US" smtClean="0"/>
              <a:t>‹#›</a:t>
            </a:fld>
            <a:endParaRPr lang="en-US"/>
          </a:p>
        </p:txBody>
      </p:sp>
    </p:spTree>
    <p:extLst>
      <p:ext uri="{BB962C8B-B14F-4D97-AF65-F5344CB8AC3E}">
        <p14:creationId xmlns:p14="http://schemas.microsoft.com/office/powerpoint/2010/main" val="57491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04572B-0D15-4441-B7FA-012E9F7C43D1}"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41A20-1D93-4758-B58F-D49004AFB429}" type="slidenum">
              <a:rPr lang="en-US" smtClean="0"/>
              <a:t>‹#›</a:t>
            </a:fld>
            <a:endParaRPr lang="en-US"/>
          </a:p>
        </p:txBody>
      </p:sp>
    </p:spTree>
    <p:extLst>
      <p:ext uri="{BB962C8B-B14F-4D97-AF65-F5344CB8AC3E}">
        <p14:creationId xmlns:p14="http://schemas.microsoft.com/office/powerpoint/2010/main" val="188697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04572B-0D15-4441-B7FA-012E9F7C43D1}"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41A20-1D93-4758-B58F-D49004AFB429}" type="slidenum">
              <a:rPr lang="en-US" smtClean="0"/>
              <a:t>‹#›</a:t>
            </a:fld>
            <a:endParaRPr lang="en-US"/>
          </a:p>
        </p:txBody>
      </p:sp>
    </p:spTree>
    <p:extLst>
      <p:ext uri="{BB962C8B-B14F-4D97-AF65-F5344CB8AC3E}">
        <p14:creationId xmlns:p14="http://schemas.microsoft.com/office/powerpoint/2010/main" val="427181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04572B-0D15-4441-B7FA-012E9F7C43D1}"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41A20-1D93-4758-B58F-D49004AFB429}" type="slidenum">
              <a:rPr lang="en-US" smtClean="0"/>
              <a:t>‹#›</a:t>
            </a:fld>
            <a:endParaRPr lang="en-US"/>
          </a:p>
        </p:txBody>
      </p:sp>
    </p:spTree>
    <p:extLst>
      <p:ext uri="{BB962C8B-B14F-4D97-AF65-F5344CB8AC3E}">
        <p14:creationId xmlns:p14="http://schemas.microsoft.com/office/powerpoint/2010/main" val="76840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04572B-0D15-4441-B7FA-012E9F7C43D1}"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41A20-1D93-4758-B58F-D49004AFB429}" type="slidenum">
              <a:rPr lang="en-US" smtClean="0"/>
              <a:t>‹#›</a:t>
            </a:fld>
            <a:endParaRPr lang="en-US"/>
          </a:p>
        </p:txBody>
      </p:sp>
    </p:spTree>
    <p:extLst>
      <p:ext uri="{BB962C8B-B14F-4D97-AF65-F5344CB8AC3E}">
        <p14:creationId xmlns:p14="http://schemas.microsoft.com/office/powerpoint/2010/main" val="41022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04572B-0D15-4441-B7FA-012E9F7C43D1}"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41A20-1D93-4758-B58F-D49004AFB429}" type="slidenum">
              <a:rPr lang="en-US" smtClean="0"/>
              <a:t>‹#›</a:t>
            </a:fld>
            <a:endParaRPr lang="en-US"/>
          </a:p>
        </p:txBody>
      </p:sp>
    </p:spTree>
    <p:extLst>
      <p:ext uri="{BB962C8B-B14F-4D97-AF65-F5344CB8AC3E}">
        <p14:creationId xmlns:p14="http://schemas.microsoft.com/office/powerpoint/2010/main" val="246452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572B-0D15-4441-B7FA-012E9F7C43D1}"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C41A20-1D93-4758-B58F-D49004AFB429}" type="slidenum">
              <a:rPr lang="en-US" smtClean="0"/>
              <a:t>‹#›</a:t>
            </a:fld>
            <a:endParaRPr lang="en-US"/>
          </a:p>
        </p:txBody>
      </p:sp>
    </p:spTree>
    <p:extLst>
      <p:ext uri="{BB962C8B-B14F-4D97-AF65-F5344CB8AC3E}">
        <p14:creationId xmlns:p14="http://schemas.microsoft.com/office/powerpoint/2010/main" val="96548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04572B-0D15-4441-B7FA-012E9F7C43D1}"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41A20-1D93-4758-B58F-D49004AFB429}" type="slidenum">
              <a:rPr lang="en-US" smtClean="0"/>
              <a:t>‹#›</a:t>
            </a:fld>
            <a:endParaRPr lang="en-US"/>
          </a:p>
        </p:txBody>
      </p:sp>
    </p:spTree>
    <p:extLst>
      <p:ext uri="{BB962C8B-B14F-4D97-AF65-F5344CB8AC3E}">
        <p14:creationId xmlns:p14="http://schemas.microsoft.com/office/powerpoint/2010/main" val="182175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04572B-0D15-4441-B7FA-012E9F7C43D1}"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41A20-1D93-4758-B58F-D49004AFB429}" type="slidenum">
              <a:rPr lang="en-US" smtClean="0"/>
              <a:t>‹#›</a:t>
            </a:fld>
            <a:endParaRPr lang="en-US"/>
          </a:p>
        </p:txBody>
      </p:sp>
    </p:spTree>
    <p:extLst>
      <p:ext uri="{BB962C8B-B14F-4D97-AF65-F5344CB8AC3E}">
        <p14:creationId xmlns:p14="http://schemas.microsoft.com/office/powerpoint/2010/main" val="53971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572B-0D15-4441-B7FA-012E9F7C43D1}" type="datetimeFigureOut">
              <a:rPr lang="en-US" smtClean="0"/>
              <a:t>10/19/2020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41A20-1D93-4758-B58F-D49004AFB429}" type="slidenum">
              <a:rPr lang="en-US" smtClean="0"/>
              <a:t>‹#›</a:t>
            </a:fld>
            <a:endParaRPr lang="en-US"/>
          </a:p>
        </p:txBody>
      </p:sp>
    </p:spTree>
    <p:extLst>
      <p:ext uri="{BB962C8B-B14F-4D97-AF65-F5344CB8AC3E}">
        <p14:creationId xmlns:p14="http://schemas.microsoft.com/office/powerpoint/2010/main" val="2468724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674" y="0"/>
            <a:ext cx="9144000" cy="1197837"/>
          </a:xfrm>
        </p:spPr>
        <p:txBody>
          <a:bodyPr>
            <a:normAutofit/>
          </a:bodyPr>
          <a:lstStyle/>
          <a:p>
            <a:r>
              <a:rPr lang="en-US" sz="2800" b="1" dirty="0" smtClean="0">
                <a:latin typeface="Times New Roman" panose="02020603050405020304" pitchFamily="18" charset="0"/>
                <a:cs typeface="Times New Roman" panose="02020603050405020304" pitchFamily="18" charset="0"/>
              </a:rPr>
              <a:t>Topics to be covered</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67692" y="1197836"/>
            <a:ext cx="9144000" cy="3870553"/>
          </a:xfrm>
        </p:spPr>
        <p:txBody>
          <a:bodyPr>
            <a:noAutofit/>
          </a:bodyPr>
          <a:lstStyle/>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IoT Application </a:t>
            </a:r>
            <a:r>
              <a:rPr lang="en-US" dirty="0" smtClean="0">
                <a:latin typeface="Times New Roman" panose="02020603050405020304" pitchFamily="18" charset="0"/>
                <a:cs typeface="Times New Roman" panose="02020603050405020304" pitchFamily="18" charset="0"/>
              </a:rPr>
              <a:t>Development</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IoT Connectivity</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IoT Software Providers</a:t>
            </a:r>
          </a:p>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270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 Software Providers: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1690688"/>
            <a:ext cx="10515600" cy="4754880"/>
          </a:xfrm>
        </p:spPr>
        <p:txBody>
          <a:bodyPr>
            <a:normAutofit fontScale="47500" lnSpcReduction="20000"/>
          </a:bodyPr>
          <a:lstStyle/>
          <a:p>
            <a:pPr fontAlgn="base">
              <a:lnSpc>
                <a:spcPct val="107000"/>
              </a:lnSpc>
              <a:spcAft>
                <a:spcPts val="800"/>
              </a:spcAft>
            </a:pPr>
            <a:r>
              <a:rPr lang="en-US" sz="4400" dirty="0" err="1" smtClean="0">
                <a:latin typeface="Times New Roman" panose="02020603050405020304" pitchFamily="18" charset="0"/>
                <a:cs typeface="Times New Roman" panose="02020603050405020304" pitchFamily="18" charset="0"/>
              </a:rPr>
              <a:t>Vates</a:t>
            </a:r>
            <a:r>
              <a:rPr lang="en-US" sz="4400" dirty="0" smtClean="0">
                <a:latin typeface="Times New Roman" panose="02020603050405020304" pitchFamily="18" charset="0"/>
                <a:cs typeface="Times New Roman" panose="02020603050405020304" pitchFamily="18" charset="0"/>
              </a:rPr>
              <a:t>: Famous due to Prototype.</a:t>
            </a:r>
            <a:endParaRPr lang="en-US" sz="4400" dirty="0">
              <a:latin typeface="Times New Roman" panose="02020603050405020304" pitchFamily="18" charset="0"/>
              <a:cs typeface="Times New Roman" panose="02020603050405020304" pitchFamily="18" charset="0"/>
            </a:endParaRPr>
          </a:p>
          <a:p>
            <a:pPr fontAlgn="base">
              <a:lnSpc>
                <a:spcPct val="107000"/>
              </a:lnSpc>
              <a:spcAft>
                <a:spcPts val="800"/>
              </a:spcAft>
            </a:pPr>
            <a:r>
              <a:rPr lang="en-US" sz="4400" dirty="0" smtClean="0">
                <a:latin typeface="Times New Roman" panose="02020603050405020304" pitchFamily="18" charset="0"/>
                <a:cs typeface="Times New Roman" panose="02020603050405020304" pitchFamily="18" charset="0"/>
              </a:rPr>
              <a:t>Science Soft: Provides IoT consulting, IoT development &amp; Integration, IoT analytics, IoT managed services, IoT application Support.</a:t>
            </a:r>
            <a:endParaRPr lang="en-US" sz="4400" dirty="0">
              <a:latin typeface="Times New Roman" panose="02020603050405020304" pitchFamily="18" charset="0"/>
              <a:cs typeface="Times New Roman" panose="02020603050405020304" pitchFamily="18" charset="0"/>
            </a:endParaRPr>
          </a:p>
          <a:p>
            <a:pPr fontAlgn="base">
              <a:lnSpc>
                <a:spcPct val="107000"/>
              </a:lnSpc>
              <a:spcAft>
                <a:spcPts val="800"/>
              </a:spcAft>
            </a:pPr>
            <a:r>
              <a:rPr lang="en-US" sz="4400" dirty="0" err="1" smtClean="0">
                <a:latin typeface="Times New Roman" panose="02020603050405020304" pitchFamily="18" charset="0"/>
                <a:cs typeface="Times New Roman" panose="02020603050405020304" pitchFamily="18" charset="0"/>
              </a:rPr>
              <a:t>Oxagile</a:t>
            </a:r>
            <a:r>
              <a:rPr lang="en-US" sz="4400" dirty="0" smtClean="0">
                <a:latin typeface="Times New Roman" panose="02020603050405020304" pitchFamily="18" charset="0"/>
                <a:cs typeface="Times New Roman" panose="02020603050405020304" pitchFamily="18" charset="0"/>
              </a:rPr>
              <a:t>: </a:t>
            </a:r>
            <a:r>
              <a:rPr lang="en-US" sz="4500" dirty="0">
                <a:latin typeface="Times New Roman" panose="02020603050405020304" pitchFamily="18" charset="0"/>
                <a:cs typeface="Times New Roman" panose="02020603050405020304" pitchFamily="18" charset="0"/>
              </a:rPr>
              <a:t>Provides a full range of services including IoT consulting, Software development, Hardware prototyping, Integration, and Continuous enhancement</a:t>
            </a:r>
            <a:r>
              <a:rPr lang="en-US" sz="45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fontAlgn="base">
              <a:lnSpc>
                <a:spcPct val="107000"/>
              </a:lnSpc>
              <a:spcAft>
                <a:spcPts val="800"/>
              </a:spcAft>
            </a:pPr>
            <a:r>
              <a:rPr lang="en-US" sz="4400" dirty="0">
                <a:latin typeface="Times New Roman" panose="02020603050405020304" pitchFamily="18" charset="0"/>
                <a:cs typeface="Times New Roman" panose="02020603050405020304" pitchFamily="18" charset="0"/>
              </a:rPr>
              <a:t>R-Style </a:t>
            </a:r>
            <a:r>
              <a:rPr lang="en-US" sz="4400" dirty="0" smtClean="0">
                <a:latin typeface="Times New Roman" panose="02020603050405020304" pitchFamily="18" charset="0"/>
                <a:cs typeface="Times New Roman" panose="02020603050405020304" pitchFamily="18" charset="0"/>
              </a:rPr>
              <a:t>Lab: </a:t>
            </a:r>
            <a:r>
              <a:rPr lang="en-US" sz="4500" dirty="0">
                <a:latin typeface="Times New Roman" panose="02020603050405020304" pitchFamily="18" charset="0"/>
                <a:cs typeface="Times New Roman" panose="02020603050405020304" pitchFamily="18" charset="0"/>
              </a:rPr>
              <a:t>provide services for Mobile Applications, Web front-end reporting &amp; analytics, Middleware &amp; Low-level, and backend infrastructure &amp; integration</a:t>
            </a:r>
            <a:r>
              <a:rPr lang="en-US" sz="45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fontAlgn="base">
              <a:lnSpc>
                <a:spcPct val="107000"/>
              </a:lnSpc>
              <a:spcAft>
                <a:spcPts val="800"/>
              </a:spcAft>
            </a:pPr>
            <a:r>
              <a:rPr lang="en-US" sz="4400" dirty="0">
                <a:latin typeface="Times New Roman" panose="02020603050405020304" pitchFamily="18" charset="0"/>
                <a:cs typeface="Times New Roman" panose="02020603050405020304" pitchFamily="18" charset="0"/>
              </a:rPr>
              <a:t>HQ Software</a:t>
            </a:r>
          </a:p>
          <a:p>
            <a:pPr fontAlgn="base">
              <a:lnSpc>
                <a:spcPct val="107000"/>
              </a:lnSpc>
              <a:spcAft>
                <a:spcPts val="800"/>
              </a:spcAft>
            </a:pPr>
            <a:r>
              <a:rPr lang="en-US" sz="4400" dirty="0" smtClean="0">
                <a:latin typeface="Times New Roman" panose="02020603050405020304" pitchFamily="18" charset="0"/>
                <a:cs typeface="Times New Roman" panose="02020603050405020304" pitchFamily="18" charset="0"/>
              </a:rPr>
              <a:t>PTC: </a:t>
            </a:r>
            <a:r>
              <a:rPr lang="en-US" sz="4500" dirty="0">
                <a:latin typeface="Times New Roman" panose="02020603050405020304" pitchFamily="18" charset="0"/>
                <a:cs typeface="Times New Roman" panose="02020603050405020304" pitchFamily="18" charset="0"/>
              </a:rPr>
              <a:t>P</a:t>
            </a:r>
            <a:r>
              <a:rPr lang="en-US" sz="4500" dirty="0" smtClean="0">
                <a:latin typeface="Times New Roman" panose="02020603050405020304" pitchFamily="18" charset="0"/>
                <a:cs typeface="Times New Roman" panose="02020603050405020304" pitchFamily="18" charset="0"/>
              </a:rPr>
              <a:t>rovides </a:t>
            </a:r>
            <a:r>
              <a:rPr lang="en-US" sz="4500" dirty="0">
                <a:latin typeface="Times New Roman" panose="02020603050405020304" pitchFamily="18" charset="0"/>
                <a:cs typeface="Times New Roman" panose="02020603050405020304" pitchFamily="18" charset="0"/>
              </a:rPr>
              <a:t>products for </a:t>
            </a:r>
            <a:r>
              <a:rPr lang="en-US" sz="4500" dirty="0" smtClean="0">
                <a:latin typeface="Times New Roman" panose="02020603050405020304" pitchFamily="18" charset="0"/>
                <a:cs typeface="Times New Roman" panose="02020603050405020304" pitchFamily="18" charset="0"/>
              </a:rPr>
              <a:t>CAD, </a:t>
            </a:r>
            <a:r>
              <a:rPr lang="en-US" sz="4500" dirty="0">
                <a:latin typeface="Times New Roman" panose="02020603050405020304" pitchFamily="18" charset="0"/>
                <a:cs typeface="Times New Roman" panose="02020603050405020304" pitchFamily="18" charset="0"/>
              </a:rPr>
              <a:t>Industrial </a:t>
            </a:r>
            <a:r>
              <a:rPr lang="en-US" sz="4500" dirty="0" smtClean="0">
                <a:latin typeface="Times New Roman" panose="02020603050405020304" pitchFamily="18" charset="0"/>
                <a:cs typeface="Times New Roman" panose="02020603050405020304" pitchFamily="18" charset="0"/>
              </a:rPr>
              <a:t>IoT etc.</a:t>
            </a:r>
            <a:endParaRPr lang="en-US" sz="4500" dirty="0">
              <a:latin typeface="Times New Roman" panose="02020603050405020304" pitchFamily="18" charset="0"/>
              <a:cs typeface="Times New Roman" panose="02020603050405020304" pitchFamily="18" charset="0"/>
            </a:endParaRPr>
          </a:p>
          <a:p>
            <a:pPr fontAlgn="base">
              <a:lnSpc>
                <a:spcPct val="107000"/>
              </a:lnSpc>
              <a:spcAft>
                <a:spcPts val="800"/>
              </a:spcAft>
            </a:pPr>
            <a:r>
              <a:rPr lang="en-US" sz="4400" dirty="0" smtClean="0">
                <a:latin typeface="Times New Roman" panose="02020603050405020304" pitchFamily="18" charset="0"/>
                <a:cs typeface="Times New Roman" panose="02020603050405020304" pitchFamily="18" charset="0"/>
              </a:rPr>
              <a:t>CISCO: </a:t>
            </a:r>
            <a:r>
              <a:rPr lang="en-US" sz="4400" dirty="0">
                <a:latin typeface="Times New Roman" panose="02020603050405020304" pitchFamily="18" charset="0"/>
                <a:cs typeface="Times New Roman" panose="02020603050405020304" pitchFamily="18" charset="0"/>
              </a:rPr>
              <a:t>P</a:t>
            </a:r>
            <a:r>
              <a:rPr lang="en-US" sz="4400" dirty="0" smtClean="0">
                <a:latin typeface="Times New Roman" panose="02020603050405020304" pitchFamily="18" charset="0"/>
                <a:cs typeface="Times New Roman" panose="02020603050405020304" pitchFamily="18" charset="0"/>
              </a:rPr>
              <a:t>rovides </a:t>
            </a:r>
            <a:r>
              <a:rPr lang="en-US" sz="4400" dirty="0">
                <a:latin typeface="Times New Roman" panose="02020603050405020304" pitchFamily="18" charset="0"/>
                <a:cs typeface="Times New Roman" panose="02020603050405020304" pitchFamily="18" charset="0"/>
              </a:rPr>
              <a:t>the solutions of IoT Networking, IoT Gateways, IoT Operations Management, IoT Data Management, and IoT </a:t>
            </a:r>
            <a:r>
              <a:rPr lang="en-US" sz="4400" dirty="0" smtClean="0">
                <a:latin typeface="Times New Roman" panose="02020603050405020304" pitchFamily="18" charset="0"/>
                <a:cs typeface="Times New Roman" panose="02020603050405020304" pitchFamily="18" charset="0"/>
              </a:rPr>
              <a:t>Security.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832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 Software Providers: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1240971"/>
            <a:ext cx="10515600" cy="5355772"/>
          </a:xfrm>
        </p:spPr>
        <p:txBody>
          <a:bodyPr>
            <a:normAutofit fontScale="25000" lnSpcReduction="20000"/>
          </a:bodyPr>
          <a:lstStyle/>
          <a:p>
            <a:pPr fontAlgn="base">
              <a:lnSpc>
                <a:spcPct val="107000"/>
              </a:lnSpc>
              <a:spcAft>
                <a:spcPts val="800"/>
              </a:spcAft>
            </a:pPr>
            <a:r>
              <a:rPr lang="en-US" sz="9600" dirty="0" smtClean="0">
                <a:latin typeface="Times New Roman" panose="02020603050405020304" pitchFamily="18" charset="0"/>
                <a:cs typeface="Times New Roman" panose="02020603050405020304" pitchFamily="18" charset="0"/>
              </a:rPr>
              <a:t>ARM: </a:t>
            </a:r>
            <a:r>
              <a:rPr lang="en-US" sz="7200" dirty="0">
                <a:latin typeface="Times New Roman" panose="02020603050405020304" pitchFamily="18" charset="0"/>
                <a:cs typeface="Times New Roman" panose="02020603050405020304" pitchFamily="18" charset="0"/>
              </a:rPr>
              <a:t>P</a:t>
            </a:r>
            <a:r>
              <a:rPr lang="en-US" sz="7200" dirty="0" smtClean="0">
                <a:latin typeface="Times New Roman" panose="02020603050405020304" pitchFamily="18" charset="0"/>
                <a:cs typeface="Times New Roman" panose="02020603050405020304" pitchFamily="18" charset="0"/>
              </a:rPr>
              <a:t>rovides </a:t>
            </a:r>
            <a:r>
              <a:rPr lang="en-US" sz="7200" dirty="0">
                <a:latin typeface="Times New Roman" panose="02020603050405020304" pitchFamily="18" charset="0"/>
                <a:cs typeface="Times New Roman" panose="02020603050405020304" pitchFamily="18" charset="0"/>
              </a:rPr>
              <a:t>a Device-to-Data Platform for connectivity management, device management, and data management. </a:t>
            </a:r>
          </a:p>
          <a:p>
            <a:pPr fontAlgn="base">
              <a:lnSpc>
                <a:spcPct val="107000"/>
              </a:lnSpc>
              <a:spcAft>
                <a:spcPts val="800"/>
              </a:spcAft>
            </a:pPr>
            <a:r>
              <a:rPr lang="en-US" sz="9600" dirty="0" smtClean="0">
                <a:latin typeface="Times New Roman" panose="02020603050405020304" pitchFamily="18" charset="0"/>
                <a:cs typeface="Times New Roman" panose="02020603050405020304" pitchFamily="18" charset="0"/>
              </a:rPr>
              <a:t>Huawei: </a:t>
            </a:r>
            <a:r>
              <a:rPr lang="en-US" sz="7200" dirty="0">
                <a:latin typeface="Times New Roman" panose="02020603050405020304" pitchFamily="18" charset="0"/>
                <a:cs typeface="Times New Roman" panose="02020603050405020304" pitchFamily="18" charset="0"/>
              </a:rPr>
              <a:t>P</a:t>
            </a:r>
            <a:r>
              <a:rPr lang="en-US" sz="7200" dirty="0" smtClean="0">
                <a:latin typeface="Times New Roman" panose="02020603050405020304" pitchFamily="18" charset="0"/>
                <a:cs typeface="Times New Roman" panose="02020603050405020304" pitchFamily="18" charset="0"/>
              </a:rPr>
              <a:t>rovides </a:t>
            </a:r>
            <a:r>
              <a:rPr lang="en-US" sz="7200" dirty="0">
                <a:latin typeface="Times New Roman" panose="02020603050405020304" pitchFamily="18" charset="0"/>
                <a:cs typeface="Times New Roman" panose="02020603050405020304" pitchFamily="18" charset="0"/>
              </a:rPr>
              <a:t>smart water </a:t>
            </a:r>
            <a:r>
              <a:rPr lang="en-US" sz="7200" dirty="0" smtClean="0">
                <a:latin typeface="Times New Roman" panose="02020603050405020304" pitchFamily="18" charset="0"/>
                <a:cs typeface="Times New Roman" panose="02020603050405020304" pitchFamily="18" charset="0"/>
              </a:rPr>
              <a:t>solutions, Smart </a:t>
            </a:r>
            <a:r>
              <a:rPr lang="en-US" sz="7200" dirty="0">
                <a:latin typeface="Times New Roman" panose="02020603050405020304" pitchFamily="18" charset="0"/>
                <a:cs typeface="Times New Roman" panose="02020603050405020304" pitchFamily="18" charset="0"/>
              </a:rPr>
              <a:t>Meter Reading, </a:t>
            </a:r>
            <a:r>
              <a:rPr lang="en-US" sz="7200" dirty="0" smtClean="0">
                <a:latin typeface="Times New Roman" panose="02020603050405020304" pitchFamily="18" charset="0"/>
                <a:cs typeface="Times New Roman" panose="02020603050405020304" pitchFamily="18" charset="0"/>
              </a:rPr>
              <a:t>Smoke </a:t>
            </a:r>
            <a:r>
              <a:rPr lang="en-US" sz="7200" dirty="0">
                <a:latin typeface="Times New Roman" panose="02020603050405020304" pitchFamily="18" charset="0"/>
                <a:cs typeface="Times New Roman" panose="02020603050405020304" pitchFamily="18" charset="0"/>
              </a:rPr>
              <a:t>Detection Smart Building, Smart </a:t>
            </a:r>
            <a:r>
              <a:rPr lang="en-US" sz="7200" dirty="0" smtClean="0">
                <a:latin typeface="Times New Roman" panose="02020603050405020304" pitchFamily="18" charset="0"/>
                <a:cs typeface="Times New Roman" panose="02020603050405020304" pitchFamily="18" charset="0"/>
              </a:rPr>
              <a:t>Factory, </a:t>
            </a:r>
            <a:r>
              <a:rPr lang="en-US" sz="7200" dirty="0">
                <a:latin typeface="Times New Roman" panose="02020603050405020304" pitchFamily="18" charset="0"/>
                <a:cs typeface="Times New Roman" panose="02020603050405020304" pitchFamily="18" charset="0"/>
              </a:rPr>
              <a:t>Elevators, Smart Parking, Smart Gas, etc.</a:t>
            </a:r>
          </a:p>
          <a:p>
            <a:pPr fontAlgn="base">
              <a:lnSpc>
                <a:spcPct val="107000"/>
              </a:lnSpc>
              <a:spcAft>
                <a:spcPts val="800"/>
              </a:spcAft>
            </a:pPr>
            <a:r>
              <a:rPr lang="en-US" sz="9600" dirty="0">
                <a:latin typeface="Times New Roman" panose="02020603050405020304" pitchFamily="18" charset="0"/>
                <a:cs typeface="Times New Roman" panose="02020603050405020304" pitchFamily="18" charset="0"/>
              </a:rPr>
              <a:t>GE </a:t>
            </a:r>
            <a:r>
              <a:rPr lang="en-US" sz="9600" dirty="0" smtClean="0">
                <a:latin typeface="Times New Roman" panose="02020603050405020304" pitchFamily="18" charset="0"/>
                <a:cs typeface="Times New Roman" panose="02020603050405020304" pitchFamily="18" charset="0"/>
              </a:rPr>
              <a:t>Digital: </a:t>
            </a:r>
            <a:r>
              <a:rPr lang="en-US" sz="7200" dirty="0">
                <a:latin typeface="Times New Roman" panose="02020603050405020304" pitchFamily="18" charset="0"/>
                <a:cs typeface="Times New Roman" panose="02020603050405020304" pitchFamily="18" charset="0"/>
              </a:rPr>
              <a:t>P</a:t>
            </a:r>
            <a:r>
              <a:rPr lang="en-US" sz="7200" dirty="0" smtClean="0">
                <a:latin typeface="Times New Roman" panose="02020603050405020304" pitchFamily="18" charset="0"/>
                <a:cs typeface="Times New Roman" panose="02020603050405020304" pitchFamily="18" charset="0"/>
              </a:rPr>
              <a:t>rovides </a:t>
            </a:r>
            <a:r>
              <a:rPr lang="en-US" sz="7200" dirty="0">
                <a:latin typeface="Times New Roman" panose="02020603050405020304" pitchFamily="18" charset="0"/>
                <a:cs typeface="Times New Roman" panose="02020603050405020304" pitchFamily="18" charset="0"/>
              </a:rPr>
              <a:t>its products and services to industries like food and beverage, automotive, chemicals, steel manufacturing, semiconductor, pulp &amp; paper manufacturing, water or wastewater, etc</a:t>
            </a:r>
            <a:r>
              <a:rPr lang="en-US" sz="7200" dirty="0" smtClean="0">
                <a:latin typeface="Times New Roman" panose="02020603050405020304" pitchFamily="18" charset="0"/>
                <a:cs typeface="Times New Roman" panose="02020603050405020304" pitchFamily="18" charset="0"/>
              </a:rPr>
              <a:t>.</a:t>
            </a:r>
            <a:endParaRPr lang="en-US" sz="7200" dirty="0">
              <a:latin typeface="Times New Roman" panose="02020603050405020304" pitchFamily="18" charset="0"/>
              <a:cs typeface="Times New Roman" panose="02020603050405020304" pitchFamily="18" charset="0"/>
            </a:endParaRPr>
          </a:p>
          <a:p>
            <a:pPr fontAlgn="base">
              <a:lnSpc>
                <a:spcPct val="107000"/>
              </a:lnSpc>
              <a:spcAft>
                <a:spcPts val="800"/>
              </a:spcAft>
            </a:pPr>
            <a:r>
              <a:rPr lang="en-US" sz="9600" dirty="0">
                <a:latin typeface="Times New Roman" panose="02020603050405020304" pitchFamily="18" charset="0"/>
                <a:cs typeface="Times New Roman" panose="02020603050405020304" pitchFamily="18" charset="0"/>
              </a:rPr>
              <a:t>BOSCH IoT Sensor </a:t>
            </a:r>
            <a:r>
              <a:rPr lang="en-US" sz="9600" dirty="0" smtClean="0">
                <a:latin typeface="Times New Roman" panose="02020603050405020304" pitchFamily="18" charset="0"/>
                <a:cs typeface="Times New Roman" panose="02020603050405020304" pitchFamily="18" charset="0"/>
              </a:rPr>
              <a:t>Company: </a:t>
            </a:r>
            <a:r>
              <a:rPr lang="en-US" sz="7200" dirty="0">
                <a:latin typeface="Times New Roman" panose="02020603050405020304" pitchFamily="18" charset="0"/>
                <a:cs typeface="Times New Roman" panose="02020603050405020304" pitchFamily="18" charset="0"/>
              </a:rPr>
              <a:t>Provides the IoT Suite for connecting and managing devices, sensors, and gateways</a:t>
            </a:r>
          </a:p>
          <a:p>
            <a:pPr fontAlgn="base">
              <a:lnSpc>
                <a:spcPct val="107000"/>
              </a:lnSpc>
              <a:spcAft>
                <a:spcPts val="800"/>
              </a:spcAft>
            </a:pPr>
            <a:r>
              <a:rPr lang="en-US" sz="9600" dirty="0" smtClean="0">
                <a:latin typeface="Times New Roman" panose="02020603050405020304" pitchFamily="18" charset="0"/>
                <a:cs typeface="Times New Roman" panose="02020603050405020304" pitchFamily="18" charset="0"/>
              </a:rPr>
              <a:t>SAP</a:t>
            </a:r>
          </a:p>
          <a:p>
            <a:pPr fontAlgn="base">
              <a:lnSpc>
                <a:spcPct val="107000"/>
              </a:lnSpc>
              <a:spcAft>
                <a:spcPts val="800"/>
              </a:spcAft>
            </a:pPr>
            <a:r>
              <a:rPr lang="en-US" sz="9600" dirty="0" err="1" smtClean="0">
                <a:latin typeface="Times New Roman" panose="02020603050405020304" pitchFamily="18" charset="0"/>
                <a:cs typeface="Times New Roman" panose="02020603050405020304" pitchFamily="18" charset="0"/>
              </a:rPr>
              <a:t>Seimens</a:t>
            </a:r>
            <a:r>
              <a:rPr lang="en-US" sz="9600" dirty="0" smtClean="0">
                <a:latin typeface="Times New Roman" panose="02020603050405020304" pitchFamily="18" charset="0"/>
                <a:cs typeface="Times New Roman" panose="02020603050405020304" pitchFamily="18" charset="0"/>
              </a:rPr>
              <a:t> IoT Analytics Company</a:t>
            </a:r>
            <a:r>
              <a:rPr lang="en-US" sz="14200" dirty="0" smtClean="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Provides an intelligent gateway</a:t>
            </a:r>
          </a:p>
          <a:p>
            <a:pPr fontAlgn="base">
              <a:lnSpc>
                <a:spcPct val="107000"/>
              </a:lnSpc>
              <a:spcAft>
                <a:spcPts val="800"/>
              </a:spcAft>
            </a:pPr>
            <a:r>
              <a:rPr lang="en-US" sz="9600" dirty="0" smtClean="0">
                <a:latin typeface="Times New Roman" panose="02020603050405020304" pitchFamily="18" charset="0"/>
                <a:cs typeface="Times New Roman" panose="02020603050405020304" pitchFamily="18" charset="0"/>
              </a:rPr>
              <a:t>IBM: </a:t>
            </a:r>
            <a:r>
              <a:rPr lang="en-US" sz="7200" dirty="0">
                <a:latin typeface="Times New Roman" panose="02020603050405020304" pitchFamily="18" charset="0"/>
                <a:cs typeface="Times New Roman" panose="02020603050405020304" pitchFamily="18" charset="0"/>
              </a:rPr>
              <a:t>Provides the IoT solutions of IoT Platform, Watson IoT, Enterprise Asset Management, Facilities Management, and Systems Engineering</a:t>
            </a:r>
          </a:p>
        </p:txBody>
      </p:sp>
    </p:spTree>
    <p:extLst>
      <p:ext uri="{BB962C8B-B14F-4D97-AF65-F5344CB8AC3E}">
        <p14:creationId xmlns:p14="http://schemas.microsoft.com/office/powerpoint/2010/main" val="798929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4216" y="224523"/>
            <a:ext cx="9182799" cy="9153531"/>
          </a:xfrm>
          <a:prstGeom prst="rect">
            <a:avLst/>
          </a:prstGeom>
        </p:spPr>
        <p:txBody>
          <a:bodyPr wrap="square">
            <a:spAutoFit/>
          </a:bodyPr>
          <a:lstStyle/>
          <a:p>
            <a:pPr>
              <a:lnSpc>
                <a:spcPct val="107000"/>
              </a:lnSpc>
              <a:spcBef>
                <a:spcPts val="1200"/>
              </a:spcBef>
              <a:spcAft>
                <a:spcPts val="1200"/>
              </a:spcAft>
            </a:pPr>
            <a:r>
              <a:rPr lang="en-US"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IoT </a:t>
            </a:r>
            <a:r>
              <a:rPr lang="en-US" sz="2800" b="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Application </a:t>
            </a:r>
            <a:r>
              <a:rPr lang="en-US" sz="2800" b="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Development</a:t>
            </a:r>
          </a:p>
          <a:p>
            <a:pPr>
              <a:lnSpc>
                <a:spcPct val="107000"/>
              </a:lnSpc>
              <a:spcBef>
                <a:spcPts val="1200"/>
              </a:spcBef>
              <a:spcAft>
                <a:spcPts val="120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Bef>
                <a:spcPts val="1200"/>
              </a:spcBef>
              <a:spcAft>
                <a:spcPts val="1200"/>
              </a:spcAft>
            </a:pPr>
            <a:r>
              <a:rPr lang="en-US" sz="2000" dirty="0">
                <a:latin typeface="Times New Roman" panose="02020603050405020304" pitchFamily="18" charset="0"/>
                <a:cs typeface="Times New Roman" panose="02020603050405020304" pitchFamily="18" charset="0"/>
              </a:rPr>
              <a:t>IoT </a:t>
            </a:r>
            <a:r>
              <a:rPr lang="en-US" sz="2000" dirty="0" smtClean="0">
                <a:latin typeface="Times New Roman" panose="02020603050405020304" pitchFamily="18" charset="0"/>
                <a:cs typeface="Times New Roman" panose="02020603050405020304" pitchFamily="18" charset="0"/>
              </a:rPr>
              <a:t>application </a:t>
            </a:r>
            <a:r>
              <a:rPr lang="en-US" sz="2000" dirty="0">
                <a:latin typeface="Times New Roman" panose="02020603050405020304" pitchFamily="18" charset="0"/>
                <a:cs typeface="Times New Roman" panose="02020603050405020304" pitchFamily="18" charset="0"/>
              </a:rPr>
              <a:t>development is the process of building IoT apps or software which combine sensor data with machine learning technologies and predictive analytics to create smart and proactive user experiences</a:t>
            </a:r>
            <a:r>
              <a:rPr lang="en-US" sz="2000" dirty="0" smtClean="0">
                <a:latin typeface="Times New Roman" panose="02020603050405020304" pitchFamily="18" charset="0"/>
                <a:cs typeface="Times New Roman" panose="02020603050405020304" pitchFamily="18" charset="0"/>
              </a:rPr>
              <a:t>.</a:t>
            </a:r>
          </a:p>
          <a:p>
            <a:pPr algn="just">
              <a:lnSpc>
                <a:spcPct val="107000"/>
              </a:lnSpc>
              <a:spcBef>
                <a:spcPts val="1200"/>
              </a:spcBef>
              <a:spcAft>
                <a:spcPts val="1200"/>
              </a:spcAft>
            </a:pPr>
            <a:r>
              <a:rPr lang="en-US" sz="2000" b="1" dirty="0" smtClean="0">
                <a:latin typeface="Times New Roman" panose="02020603050405020304" pitchFamily="18" charset="0"/>
                <a:cs typeface="Times New Roman" panose="02020603050405020304" pitchFamily="18" charset="0"/>
              </a:rPr>
              <a:t>Sub Topics:</a:t>
            </a:r>
          </a:p>
          <a:p>
            <a:pPr marL="342900" indent="-342900" algn="just">
              <a:lnSpc>
                <a:spcPct val="107000"/>
              </a:lnSpc>
              <a:spcBef>
                <a:spcPts val="1200"/>
              </a:spcBef>
              <a:spcAft>
                <a:spcPts val="1200"/>
              </a:spcAf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Five main principles that must be taken into account by IoT developers before creating an </a:t>
            </a:r>
            <a:r>
              <a:rPr lang="en-US" sz="2000" b="1" dirty="0" smtClean="0">
                <a:latin typeface="Times New Roman" panose="02020603050405020304" pitchFamily="18" charset="0"/>
                <a:cs typeface="Times New Roman" panose="02020603050405020304" pitchFamily="18" charset="0"/>
              </a:rPr>
              <a:t>application.</a:t>
            </a:r>
          </a:p>
          <a:p>
            <a:pPr marL="342900" indent="-342900" algn="just">
              <a:lnSpc>
                <a:spcPct val="107000"/>
              </a:lnSpc>
              <a:spcBef>
                <a:spcPts val="1200"/>
              </a:spcBef>
              <a:spcAft>
                <a:spcPts val="1200"/>
              </a:spcAf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Developing </a:t>
            </a:r>
            <a:r>
              <a:rPr lang="en-US" sz="2000" b="1" dirty="0">
                <a:latin typeface="Times New Roman" panose="02020603050405020304" pitchFamily="18" charset="0"/>
                <a:cs typeface="Times New Roman" panose="02020603050405020304" pitchFamily="18" charset="0"/>
              </a:rPr>
              <a:t>an Internet of Things-based application: </a:t>
            </a:r>
            <a:r>
              <a:rPr lang="en-US" sz="2000" b="1" dirty="0" smtClean="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consecutive </a:t>
            </a:r>
            <a:r>
              <a:rPr lang="en-US" sz="2000" b="1" dirty="0" smtClean="0">
                <a:latin typeface="Times New Roman" panose="02020603050405020304" pitchFamily="18" charset="0"/>
                <a:cs typeface="Times New Roman" panose="02020603050405020304" pitchFamily="18" charset="0"/>
              </a:rPr>
              <a:t>stages</a:t>
            </a:r>
          </a:p>
          <a:p>
            <a:pPr marL="342900" indent="-342900" algn="just">
              <a:lnSpc>
                <a:spcPct val="107000"/>
              </a:lnSpc>
              <a:spcBef>
                <a:spcPts val="1200"/>
              </a:spcBef>
              <a:spcAft>
                <a:spcPts val="1200"/>
              </a:spcAf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The top 5 tools to build an Internet of Things </a:t>
            </a:r>
            <a:r>
              <a:rPr lang="en-US" sz="2000" b="1" dirty="0" smtClean="0">
                <a:latin typeface="Times New Roman" panose="02020603050405020304" pitchFamily="18" charset="0"/>
                <a:cs typeface="Times New Roman" panose="02020603050405020304" pitchFamily="18" charset="0"/>
              </a:rPr>
              <a:t>application</a:t>
            </a:r>
          </a:p>
          <a:p>
            <a:pPr marL="342900" indent="-342900" algn="just">
              <a:lnSpc>
                <a:spcPct val="107000"/>
              </a:lnSpc>
              <a:spcBef>
                <a:spcPts val="1200"/>
              </a:spcBef>
              <a:spcAft>
                <a:spcPts val="1200"/>
              </a:spcAf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The Five fastest-growing areas for Internet of Things applications</a:t>
            </a:r>
          </a:p>
          <a:p>
            <a:pPr marL="342900" indent="-342900" algn="just">
              <a:lnSpc>
                <a:spcPct val="107000"/>
              </a:lnSpc>
              <a:spcBef>
                <a:spcPts val="1200"/>
              </a:spcBef>
              <a:spcAft>
                <a:spcPts val="12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lnSpc>
                <a:spcPct val="107000"/>
              </a:lnSpc>
              <a:spcBef>
                <a:spcPts val="1200"/>
              </a:spcBef>
              <a:spcAft>
                <a:spcPts val="1200"/>
              </a:spcAft>
              <a:buFont typeface="Wingdings" panose="05000000000000000000" pitchFamily="2" charset="2"/>
              <a:buChar char="q"/>
            </a:pPr>
            <a:endParaRPr lang="en-US" sz="2000" b="1" dirty="0" smtClean="0">
              <a:latin typeface="Times New Roman" panose="02020603050405020304" pitchFamily="18" charset="0"/>
              <a:cs typeface="Times New Roman" panose="02020603050405020304" pitchFamily="18" charset="0"/>
            </a:endParaRPr>
          </a:p>
          <a:p>
            <a:pPr marL="342900" indent="-342900" algn="just">
              <a:lnSpc>
                <a:spcPct val="107000"/>
              </a:lnSpc>
              <a:spcBef>
                <a:spcPts val="1200"/>
              </a:spcBef>
              <a:spcAft>
                <a:spcPts val="1200"/>
              </a:spcAft>
              <a:buFont typeface="Wingdings" panose="05000000000000000000" pitchFamily="2" charset="2"/>
              <a:buChar char="q"/>
            </a:pPr>
            <a:endParaRPr lang="en-US" sz="2000" b="1" dirty="0">
              <a:latin typeface="Times New Roman" panose="02020603050405020304" pitchFamily="18" charset="0"/>
              <a:cs typeface="Times New Roman" panose="02020603050405020304" pitchFamily="18" charset="0"/>
            </a:endParaRPr>
          </a:p>
          <a:p>
            <a:pPr algn="just">
              <a:lnSpc>
                <a:spcPct val="107000"/>
              </a:lnSpc>
              <a:spcBef>
                <a:spcPts val="1200"/>
              </a:spcBef>
              <a:spcAft>
                <a:spcPts val="1200"/>
              </a:spcAft>
            </a:pPr>
            <a:endParaRPr lang="en-US" sz="2000" dirty="0" smtClean="0">
              <a:latin typeface="Times New Roman" panose="02020603050405020304" pitchFamily="18" charset="0"/>
              <a:cs typeface="Times New Roman" panose="02020603050405020304" pitchFamily="18" charset="0"/>
            </a:endParaRPr>
          </a:p>
          <a:p>
            <a:pPr algn="just">
              <a:lnSpc>
                <a:spcPct val="107000"/>
              </a:lnSpc>
              <a:spcBef>
                <a:spcPts val="1200"/>
              </a:spcBef>
              <a:spcAft>
                <a:spcPts val="12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4536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85948" y="506277"/>
            <a:ext cx="10515600" cy="4351338"/>
          </a:xfrm>
        </p:spPr>
        <p:txBody>
          <a:bodyPr/>
          <a:lstStyle/>
          <a:p>
            <a:pPr marL="0" indent="0" fontAlgn="base">
              <a:buNone/>
            </a:pPr>
            <a:r>
              <a:rPr lang="en-US" b="1" dirty="0" smtClean="0">
                <a:latin typeface="Times New Roman" panose="02020603050405020304" pitchFamily="18" charset="0"/>
                <a:cs typeface="Times New Roman" panose="02020603050405020304" pitchFamily="18" charset="0"/>
              </a:rPr>
              <a:t>Five </a:t>
            </a:r>
            <a:r>
              <a:rPr lang="en-US" b="1" dirty="0">
                <a:latin typeface="Times New Roman" panose="02020603050405020304" pitchFamily="18" charset="0"/>
                <a:cs typeface="Times New Roman" panose="02020603050405020304" pitchFamily="18" charset="0"/>
              </a:rPr>
              <a:t>main principles that must be taken into account by IoT developers before creating an </a:t>
            </a:r>
            <a:r>
              <a:rPr lang="en-US" b="1" dirty="0" smtClean="0">
                <a:latin typeface="Times New Roman" panose="02020603050405020304" pitchFamily="18" charset="0"/>
                <a:cs typeface="Times New Roman" panose="02020603050405020304" pitchFamily="18" charset="0"/>
              </a:rPr>
              <a:t>application:</a:t>
            </a:r>
          </a:p>
          <a:p>
            <a:pPr marL="0" indent="0" fontAlgn="base">
              <a:buNone/>
            </a:pPr>
            <a:endParaRPr lang="en-US" b="1" dirty="0" smtClean="0">
              <a:latin typeface="Times New Roman" panose="02020603050405020304" pitchFamily="18" charset="0"/>
              <a:cs typeface="Times New Roman" panose="02020603050405020304" pitchFamily="18" charset="0"/>
            </a:endParaRPr>
          </a:p>
          <a:p>
            <a:pPr marL="514350" indent="-514350" fontAlgn="base">
              <a:buAutoNum type="arabicPeriod"/>
            </a:pPr>
            <a:r>
              <a:rPr lang="en-US" dirty="0" smtClean="0">
                <a:latin typeface="Times New Roman" panose="02020603050405020304" pitchFamily="18" charset="0"/>
                <a:cs typeface="Times New Roman" panose="02020603050405020304" pitchFamily="18" charset="0"/>
              </a:rPr>
              <a:t>Ensure </a:t>
            </a:r>
            <a:r>
              <a:rPr lang="en-US" dirty="0">
                <a:latin typeface="Times New Roman" panose="02020603050405020304" pitchFamily="18" charset="0"/>
                <a:cs typeface="Times New Roman" panose="02020603050405020304" pitchFamily="18" charset="0"/>
              </a:rPr>
              <a:t>the safe collection of data. </a:t>
            </a:r>
            <a:endParaRPr lang="en-US" dirty="0" smtClean="0">
              <a:latin typeface="Times New Roman" panose="02020603050405020304" pitchFamily="18" charset="0"/>
              <a:cs typeface="Times New Roman" panose="02020603050405020304" pitchFamily="18" charset="0"/>
            </a:endParaRPr>
          </a:p>
          <a:p>
            <a:pPr marL="514350" indent="-514350" fontAlgn="base">
              <a:buAutoNum type="arabicPeriod"/>
            </a:pPr>
            <a:r>
              <a:rPr lang="en-US" dirty="0">
                <a:latin typeface="Times New Roman" panose="02020603050405020304" pitchFamily="18" charset="0"/>
                <a:cs typeface="Times New Roman" panose="02020603050405020304" pitchFamily="18" charset="0"/>
              </a:rPr>
              <a:t>Organize high-performance data </a:t>
            </a:r>
            <a:r>
              <a:rPr lang="en-US" dirty="0" smtClean="0">
                <a:latin typeface="Times New Roman" panose="02020603050405020304" pitchFamily="18" charset="0"/>
                <a:cs typeface="Times New Roman" panose="02020603050405020304" pitchFamily="18" charset="0"/>
              </a:rPr>
              <a:t>streaming.</a:t>
            </a:r>
          </a:p>
          <a:p>
            <a:pPr marL="514350" indent="-514350" fontAlgn="base">
              <a:buAutoNum type="arabicPeriod"/>
            </a:pPr>
            <a:r>
              <a:rPr lang="en-US" dirty="0">
                <a:latin typeface="Times New Roman" panose="02020603050405020304" pitchFamily="18" charset="0"/>
                <a:cs typeface="Times New Roman" panose="02020603050405020304" pitchFamily="18" charset="0"/>
              </a:rPr>
              <a:t>Create an Internet of Things platform. </a:t>
            </a:r>
            <a:endParaRPr lang="en-US" dirty="0" smtClean="0">
              <a:latin typeface="Times New Roman" panose="02020603050405020304" pitchFamily="18" charset="0"/>
              <a:cs typeface="Times New Roman" panose="02020603050405020304" pitchFamily="18" charset="0"/>
            </a:endParaRPr>
          </a:p>
          <a:p>
            <a:pPr marL="514350" indent="-514350" fontAlgn="base">
              <a:buAutoNum type="arabicPeriod"/>
            </a:pPr>
            <a:r>
              <a:rPr lang="en-US" dirty="0">
                <a:latin typeface="Times New Roman" panose="02020603050405020304" pitchFamily="18" charset="0"/>
                <a:cs typeface="Times New Roman" panose="02020603050405020304" pitchFamily="18" charset="0"/>
              </a:rPr>
              <a:t>Develop an Internet of Things solution in the cloud</a:t>
            </a:r>
            <a:r>
              <a:rPr lang="en-US" dirty="0" smtClean="0">
                <a:latin typeface="Times New Roman" panose="02020603050405020304" pitchFamily="18" charset="0"/>
                <a:cs typeface="Times New Roman" panose="02020603050405020304" pitchFamily="18" charset="0"/>
              </a:rPr>
              <a:t>.</a:t>
            </a:r>
          </a:p>
          <a:p>
            <a:pPr marL="514350" indent="-514350" fontAlgn="base">
              <a:buAutoNum type="arabicPeriod"/>
            </a:pPr>
            <a:r>
              <a:rPr lang="en-US" dirty="0">
                <a:latin typeface="Times New Roman" panose="02020603050405020304" pitchFamily="18" charset="0"/>
                <a:cs typeface="Times New Roman" panose="02020603050405020304" pitchFamily="18" charset="0"/>
              </a:rPr>
              <a:t>Provide for effective data management. </a:t>
            </a:r>
          </a:p>
          <a:p>
            <a:endParaRPr lang="en-US" dirty="0"/>
          </a:p>
        </p:txBody>
      </p:sp>
    </p:spTree>
    <p:extLst>
      <p:ext uri="{BB962C8B-B14F-4D97-AF65-F5344CB8AC3E}">
        <p14:creationId xmlns:p14="http://schemas.microsoft.com/office/powerpoint/2010/main" val="4197080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2" name="Rectangle 1"/>
          <p:cNvSpPr/>
          <p:nvPr/>
        </p:nvSpPr>
        <p:spPr>
          <a:xfrm>
            <a:off x="1063434" y="496360"/>
            <a:ext cx="10065131" cy="3504934"/>
          </a:xfrm>
          <a:prstGeom prst="rect">
            <a:avLst/>
          </a:prstGeom>
        </p:spPr>
        <p:txBody>
          <a:bodyPr wrap="square">
            <a:spAutoFit/>
          </a:bodyPr>
          <a:lstStyle/>
          <a:p>
            <a:pPr fontAlgn="base"/>
            <a:r>
              <a:rPr lang="en-US" sz="2800" b="1" dirty="0">
                <a:latin typeface="Times New Roman" panose="02020603050405020304" pitchFamily="18" charset="0"/>
                <a:cs typeface="Times New Roman" panose="02020603050405020304" pitchFamily="18" charset="0"/>
              </a:rPr>
              <a:t>Developing an Internet of Things-based application: </a:t>
            </a:r>
            <a:endParaRPr lang="en-US" sz="2800" b="1" dirty="0" smtClean="0">
              <a:latin typeface="Times New Roman" panose="02020603050405020304" pitchFamily="18" charset="0"/>
              <a:cs typeface="Times New Roman" panose="02020603050405020304" pitchFamily="18" charset="0"/>
            </a:endParaRPr>
          </a:p>
          <a:p>
            <a:pPr fontAlgn="base"/>
            <a:r>
              <a:rPr lang="en-US" sz="2800" b="1" dirty="0" smtClean="0">
                <a:latin typeface="Times New Roman" panose="02020603050405020304" pitchFamily="18" charset="0"/>
                <a:cs typeface="Times New Roman" panose="02020603050405020304" pitchFamily="18" charset="0"/>
              </a:rPr>
              <a:t>4 </a:t>
            </a:r>
            <a:r>
              <a:rPr lang="en-US" sz="2800" b="1" dirty="0">
                <a:latin typeface="Times New Roman" panose="02020603050405020304" pitchFamily="18" charset="0"/>
                <a:cs typeface="Times New Roman" panose="02020603050405020304" pitchFamily="18" charset="0"/>
              </a:rPr>
              <a:t>consecutive stages</a:t>
            </a:r>
            <a:endParaRPr lang="en-US" sz="2800" dirty="0">
              <a:latin typeface="Times New Roman" panose="02020603050405020304" pitchFamily="18" charset="0"/>
              <a:cs typeface="Times New Roman" panose="02020603050405020304" pitchFamily="18" charset="0"/>
            </a:endParaRPr>
          </a:p>
          <a:p>
            <a:pPr fontAlgn="base">
              <a:lnSpc>
                <a:spcPct val="107000"/>
              </a:lnSpc>
              <a:spcAft>
                <a:spcPts val="800"/>
              </a:spcAft>
            </a:pPr>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fontAlgn="base">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centralized data </a:t>
            </a:r>
            <a:r>
              <a:rPr lang="en-US" sz="2800" dirty="0" smtClean="0">
                <a:latin typeface="Times New Roman" panose="02020603050405020304" pitchFamily="18" charset="0"/>
                <a:cs typeface="Times New Roman" panose="02020603050405020304" pitchFamily="18" charset="0"/>
              </a:rPr>
              <a:t>storage</a:t>
            </a:r>
          </a:p>
          <a:p>
            <a:pPr marL="171450" indent="-171450" fontAlgn="base">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Develop the server-side of data-handling </a:t>
            </a:r>
            <a:r>
              <a:rPr lang="en-US" sz="2800" dirty="0" smtClean="0">
                <a:latin typeface="Times New Roman" panose="02020603050405020304" pitchFamily="18" charset="0"/>
                <a:cs typeface="Times New Roman" panose="02020603050405020304" pitchFamily="18" charset="0"/>
              </a:rPr>
              <a:t>algorithms</a:t>
            </a:r>
          </a:p>
          <a:p>
            <a:pPr marL="171450" indent="-171450" fontAlgn="base">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Create a front-end. </a:t>
            </a:r>
            <a:endParaRPr lang="en-US" sz="2800" dirty="0" smtClean="0">
              <a:latin typeface="Times New Roman" panose="02020603050405020304" pitchFamily="18" charset="0"/>
              <a:cs typeface="Times New Roman" panose="02020603050405020304" pitchFamily="18" charset="0"/>
            </a:endParaRPr>
          </a:p>
          <a:p>
            <a:pPr marL="171450" indent="-171450" fontAlgn="base">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Development from </a:t>
            </a:r>
            <a:r>
              <a:rPr lang="en-US" sz="2800" dirty="0" smtClean="0">
                <a:latin typeface="Times New Roman" panose="02020603050405020304" pitchFamily="18" charset="0"/>
                <a:cs typeface="Times New Roman" panose="02020603050405020304" pitchFamily="18" charset="0"/>
              </a:rPr>
              <a:t>scratch</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7935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2292" y="418534"/>
            <a:ext cx="8984619" cy="4981813"/>
          </a:xfrm>
          <a:prstGeom prst="rect">
            <a:avLst/>
          </a:prstGeom>
        </p:spPr>
        <p:txBody>
          <a:bodyPr wrap="square">
            <a:spAutoFit/>
          </a:bodyPr>
          <a:lstStyle/>
          <a:p>
            <a:pPr fontAlgn="base"/>
            <a:r>
              <a:rPr lang="en-US" sz="2800" b="1" dirty="0">
                <a:latin typeface="Times New Roman" panose="02020603050405020304" pitchFamily="18" charset="0"/>
                <a:cs typeface="Times New Roman" panose="02020603050405020304" pitchFamily="18" charset="0"/>
              </a:rPr>
              <a:t>The top 5 tools to build an Internet of Things </a:t>
            </a:r>
            <a:r>
              <a:rPr lang="en-US" sz="2800" b="1" dirty="0" smtClean="0">
                <a:latin typeface="Times New Roman" panose="02020603050405020304" pitchFamily="18" charset="0"/>
                <a:cs typeface="Times New Roman" panose="02020603050405020304" pitchFamily="18" charset="0"/>
              </a:rPr>
              <a:t>application</a:t>
            </a:r>
          </a:p>
          <a:p>
            <a:pPr fontAlgn="base"/>
            <a:endParaRPr lang="en-US" sz="2800" b="1" dirty="0">
              <a:latin typeface="Times New Roman" panose="02020603050405020304" pitchFamily="18" charset="0"/>
              <a:cs typeface="Times New Roman" panose="02020603050405020304" pitchFamily="18" charset="0"/>
            </a:endParaRPr>
          </a:p>
          <a:p>
            <a:pPr marL="171450" indent="-171450" fontAlgn="base">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Azure IoT </a:t>
            </a:r>
            <a:r>
              <a:rPr lang="en-US" sz="2800" dirty="0" smtClean="0">
                <a:latin typeface="Times New Roman" panose="02020603050405020304" pitchFamily="18" charset="0"/>
                <a:cs typeface="Times New Roman" panose="02020603050405020304" pitchFamily="18" charset="0"/>
              </a:rPr>
              <a:t>Suite: Azure IoT Hub, Azure stream analytics, Azure storage, Azure </a:t>
            </a:r>
            <a:r>
              <a:rPr lang="en-US" sz="2800" dirty="0" err="1" smtClean="0">
                <a:latin typeface="Times New Roman" panose="02020603050405020304" pitchFamily="18" charset="0"/>
                <a:cs typeface="Times New Roman" panose="02020603050405020304" pitchFamily="18" charset="0"/>
              </a:rPr>
              <a:t>CosMos</a:t>
            </a:r>
            <a:r>
              <a:rPr lang="en-US" sz="2800" dirty="0" smtClean="0">
                <a:latin typeface="Times New Roman" panose="02020603050405020304" pitchFamily="18" charset="0"/>
                <a:cs typeface="Times New Roman" panose="02020603050405020304" pitchFamily="18" charset="0"/>
              </a:rPr>
              <a:t> DB</a:t>
            </a:r>
            <a:r>
              <a:rPr lang="en-US" sz="2800" smtClean="0">
                <a:latin typeface="Times New Roman" panose="02020603050405020304" pitchFamily="18" charset="0"/>
                <a:cs typeface="Times New Roman" panose="02020603050405020304" pitchFamily="18" charset="0"/>
              </a:rPr>
              <a:t>, Azure Web Apps.</a:t>
            </a:r>
            <a:endParaRPr lang="en-US" sz="2800" dirty="0" smtClean="0">
              <a:latin typeface="Times New Roman" panose="02020603050405020304" pitchFamily="18" charset="0"/>
              <a:cs typeface="Times New Roman" panose="02020603050405020304" pitchFamily="18" charset="0"/>
            </a:endParaRPr>
          </a:p>
          <a:p>
            <a:pPr marL="171450" indent="-171450" fontAlgn="base">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Amazon Web </a:t>
            </a:r>
            <a:r>
              <a:rPr lang="en-US" sz="2800" dirty="0" smtClean="0">
                <a:latin typeface="Times New Roman" panose="02020603050405020304" pitchFamily="18" charset="0"/>
                <a:cs typeface="Times New Roman" panose="02020603050405020304" pitchFamily="18" charset="0"/>
              </a:rPr>
              <a:t>Services</a:t>
            </a:r>
          </a:p>
          <a:p>
            <a:pPr marL="171450" indent="-171450" fontAlgn="base">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IBM </a:t>
            </a:r>
            <a:r>
              <a:rPr lang="en-US" sz="2800" dirty="0" smtClean="0">
                <a:latin typeface="Times New Roman" panose="02020603050405020304" pitchFamily="18" charset="0"/>
                <a:cs typeface="Times New Roman" panose="02020603050405020304" pitchFamily="18" charset="0"/>
              </a:rPr>
              <a:t>Watson</a:t>
            </a:r>
          </a:p>
          <a:p>
            <a:pPr marL="171450" indent="-171450" fontAlgn="base">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Oracle </a:t>
            </a:r>
            <a:r>
              <a:rPr lang="en-US" sz="2800" dirty="0" smtClean="0">
                <a:latin typeface="Times New Roman" panose="02020603050405020304" pitchFamily="18" charset="0"/>
                <a:cs typeface="Times New Roman" panose="02020603050405020304" pitchFamily="18" charset="0"/>
              </a:rPr>
              <a:t>IoT</a:t>
            </a:r>
          </a:p>
          <a:p>
            <a:pPr marL="171450" indent="-171450" fontAlgn="base">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KAA IoT</a:t>
            </a:r>
            <a:endParaRPr lang="en-US"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fontAlgn="base">
              <a:lnSpc>
                <a:spcPct val="107000"/>
              </a:lnSpc>
              <a:spcAft>
                <a:spcPts val="800"/>
              </a:spcAft>
              <a:buFont typeface="+mj-lt"/>
              <a:buAutoNum type="arabicPeriod"/>
            </a:pPr>
            <a:endPar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4893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latin typeface="Times New Roman" panose="02020603050405020304" pitchFamily="18" charset="0"/>
                <a:cs typeface="Times New Roman" panose="02020603050405020304" pitchFamily="18" charset="0"/>
              </a:rPr>
              <a:t>The Five fastest-growing </a:t>
            </a:r>
            <a:r>
              <a:rPr lang="en-US" sz="3100" b="1" dirty="0">
                <a:latin typeface="Times New Roman" panose="02020603050405020304" pitchFamily="18" charset="0"/>
                <a:cs typeface="Times New Roman" panose="02020603050405020304" pitchFamily="18" charset="0"/>
              </a:rPr>
              <a:t>areas for Internet of Things </a:t>
            </a:r>
            <a:r>
              <a:rPr lang="en-US" sz="3100" b="1" dirty="0" smtClean="0">
                <a:latin typeface="Times New Roman" panose="02020603050405020304" pitchFamily="18" charset="0"/>
                <a:cs typeface="Times New Roman" panose="02020603050405020304" pitchFamily="18" charset="0"/>
              </a:rPr>
              <a:t>applications</a:t>
            </a:r>
            <a:r>
              <a:rPr lang="en-US" sz="27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pic>
        <p:nvPicPr>
          <p:cNvPr id="4" name="Picture 3" descr="How to Develop an Internet of Things (IoT) Application? 2"/>
          <p:cNvPicPr/>
          <p:nvPr/>
        </p:nvPicPr>
        <p:blipFill>
          <a:blip r:embed="rId2">
            <a:extLst>
              <a:ext uri="{28A0092B-C50C-407E-A947-70E740481C1C}">
                <a14:useLocalDpi xmlns:a14="http://schemas.microsoft.com/office/drawing/2010/main" val="0"/>
              </a:ext>
            </a:extLst>
          </a:blip>
          <a:srcRect/>
          <a:stretch>
            <a:fillRect/>
          </a:stretch>
        </p:blipFill>
        <p:spPr bwMode="auto">
          <a:xfrm>
            <a:off x="1319349" y="1328737"/>
            <a:ext cx="9483633" cy="4601800"/>
          </a:xfrm>
          <a:prstGeom prst="rect">
            <a:avLst/>
          </a:prstGeom>
          <a:noFill/>
          <a:ln>
            <a:noFill/>
          </a:ln>
        </p:spPr>
      </p:pic>
    </p:spTree>
    <p:extLst>
      <p:ext uri="{BB962C8B-B14F-4D97-AF65-F5344CB8AC3E}">
        <p14:creationId xmlns:p14="http://schemas.microsoft.com/office/powerpoint/2010/main" val="1546288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 Connectivity</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lgn="just" fontAlgn="base">
              <a:lnSpc>
                <a:spcPct val="107000"/>
              </a:lnSpc>
              <a:spcAft>
                <a:spcPts val="800"/>
              </a:spcAft>
              <a:buNone/>
            </a:pPr>
            <a:r>
              <a:rPr lang="en-US" dirty="0">
                <a:latin typeface="Times New Roman" panose="02020603050405020304" pitchFamily="18" charset="0"/>
                <a:cs typeface="Times New Roman" panose="02020603050405020304" pitchFamily="18" charset="0"/>
              </a:rPr>
              <a:t>IoT connectivity is a term defining connection between all the points in the IoT ecosystem, such as sensors, gateways, routers, applications, platforms and other systems. It usually refers to different types of network solutions based on their power consumption, range and bandwidth consumption. IoT projects vary in their requirements and many of them use different connectivity options depending on their needs.</a:t>
            </a:r>
          </a:p>
          <a:p>
            <a:pPr marL="0" indent="0" fontAlgn="base">
              <a:lnSpc>
                <a:spcPct val="107000"/>
              </a:lnSpc>
              <a:spcAft>
                <a:spcPts val="800"/>
              </a:spcAft>
              <a:buNone/>
            </a:pP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9058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 Connectivity </a:t>
            </a:r>
            <a:r>
              <a:rPr lang="en-US" sz="27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Why is the selection of the right IoT connectivity option so important?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Which communication option is the best for your IoT project?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864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 Connectivity:</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fontAlgn="base">
              <a:lnSpc>
                <a:spcPct val="107000"/>
              </a:lnSpc>
              <a:spcAft>
                <a:spcPts val="800"/>
              </a:spcAft>
            </a:pPr>
            <a:r>
              <a:rPr lang="en-US" dirty="0">
                <a:latin typeface="Times New Roman" panose="02020603050405020304" pitchFamily="18" charset="0"/>
                <a:cs typeface="Times New Roman" panose="02020603050405020304" pitchFamily="18" charset="0"/>
              </a:rPr>
              <a:t>Cellular IoT</a:t>
            </a:r>
          </a:p>
          <a:p>
            <a:pPr fontAlgn="base">
              <a:lnSpc>
                <a:spcPct val="107000"/>
              </a:lnSpc>
              <a:spcAft>
                <a:spcPts val="800"/>
              </a:spcAft>
            </a:pPr>
            <a:r>
              <a:rPr lang="en-US" dirty="0" smtClean="0">
                <a:latin typeface="Times New Roman" panose="02020603050405020304" pitchFamily="18" charset="0"/>
                <a:cs typeface="Times New Roman" panose="02020603050405020304" pitchFamily="18" charset="0"/>
              </a:rPr>
              <a:t>Satellite</a:t>
            </a:r>
            <a:endParaRPr lang="en-US" dirty="0">
              <a:latin typeface="Times New Roman" panose="02020603050405020304" pitchFamily="18" charset="0"/>
              <a:cs typeface="Times New Roman" panose="02020603050405020304" pitchFamily="18" charset="0"/>
            </a:endParaRPr>
          </a:p>
          <a:p>
            <a:pPr fontAlgn="base">
              <a:lnSpc>
                <a:spcPct val="107000"/>
              </a:lnSpc>
              <a:spcAft>
                <a:spcPts val="800"/>
              </a:spcAft>
            </a:pPr>
            <a:r>
              <a:rPr lang="en-US" dirty="0" err="1" smtClean="0">
                <a:latin typeface="Times New Roman" panose="02020603050405020304" pitchFamily="18" charset="0"/>
                <a:cs typeface="Times New Roman" panose="02020603050405020304" pitchFamily="18" charset="0"/>
              </a:rPr>
              <a:t>WiFi</a:t>
            </a:r>
            <a:endParaRPr lang="en-US" dirty="0" smtClean="0">
              <a:latin typeface="Times New Roman" panose="02020603050405020304" pitchFamily="18" charset="0"/>
              <a:cs typeface="Times New Roman" panose="02020603050405020304" pitchFamily="18" charset="0"/>
            </a:endParaRPr>
          </a:p>
          <a:p>
            <a:pPr fontAlgn="base">
              <a:lnSpc>
                <a:spcPct val="107000"/>
              </a:lnSpc>
              <a:spcAft>
                <a:spcPts val="800"/>
              </a:spcAft>
            </a:pPr>
            <a:r>
              <a:rPr lang="en-US" dirty="0" smtClean="0">
                <a:latin typeface="Times New Roman" panose="02020603050405020304" pitchFamily="18" charset="0"/>
                <a:cs typeface="Times New Roman" panose="02020603050405020304" pitchFamily="18" charset="0"/>
              </a:rPr>
              <a:t>Bluetooth</a:t>
            </a:r>
          </a:p>
          <a:p>
            <a:pPr fontAlgn="base">
              <a:lnSpc>
                <a:spcPct val="107000"/>
              </a:lnSpc>
              <a:spcAft>
                <a:spcPts val="800"/>
              </a:spcAft>
            </a:pPr>
            <a:r>
              <a:rPr lang="en-US" dirty="0" smtClean="0">
                <a:latin typeface="Times New Roman" panose="02020603050405020304" pitchFamily="18" charset="0"/>
                <a:cs typeface="Times New Roman" panose="02020603050405020304" pitchFamily="18" charset="0"/>
              </a:rPr>
              <a:t>Ethernet</a:t>
            </a:r>
          </a:p>
          <a:p>
            <a:pPr fontAlgn="base">
              <a:lnSpc>
                <a:spcPct val="107000"/>
              </a:lnSpc>
              <a:spcAft>
                <a:spcPts val="800"/>
              </a:spcAft>
            </a:pPr>
            <a:r>
              <a:rPr lang="en-US" dirty="0" smtClean="0">
                <a:latin typeface="Times New Roman" panose="02020603050405020304" pitchFamily="18" charset="0"/>
                <a:cs typeface="Times New Roman" panose="02020603050405020304" pitchFamily="18" charset="0"/>
              </a:rPr>
              <a:t>LPWAN</a:t>
            </a:r>
          </a:p>
          <a:p>
            <a:pPr fontAlgn="base">
              <a:lnSpc>
                <a:spcPct val="107000"/>
              </a:lnSpc>
              <a:spcAft>
                <a:spcPts val="8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644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1946</TotalTime>
  <Words>610</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Topics to be covered</vt:lpstr>
      <vt:lpstr>PowerPoint Presentation</vt:lpstr>
      <vt:lpstr>PowerPoint Presentation</vt:lpstr>
      <vt:lpstr>PowerPoint Presentation</vt:lpstr>
      <vt:lpstr>PowerPoint Presentation</vt:lpstr>
      <vt:lpstr>The Five fastest-growing areas for Internet of Things applications: </vt:lpstr>
      <vt:lpstr>IoT Connectivity </vt:lpstr>
      <vt:lpstr>IoT Connectivity : </vt:lpstr>
      <vt:lpstr>IoT Connectivity: </vt:lpstr>
      <vt:lpstr>IoT Software Providers: </vt:lpstr>
      <vt:lpstr>IoT Software Providers: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IoT-II</dc:title>
  <dc:creator>Shashi Bhushan</dc:creator>
  <cp:lastModifiedBy>Shashi Bhushan</cp:lastModifiedBy>
  <cp:revision>109</cp:revision>
  <dcterms:created xsi:type="dcterms:W3CDTF">2020-08-24T02:35:38Z</dcterms:created>
  <dcterms:modified xsi:type="dcterms:W3CDTF">2020-10-19T05:28:35Z</dcterms:modified>
</cp:coreProperties>
</file>