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85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71" r:id="rId27"/>
    <p:sldId id="273" r:id="rId28"/>
    <p:sldId id="282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4151-752A-488D-84C9-D7DB7E4C4A5A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C037-1899-4C61-91F8-D24D2E3E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C037-1899-4C61-91F8-D24D2E3EED9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Unit-VI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IEEE 802.15.4 is the protocol specifically designed for low power consumption wireless networks and is supported by most of the commercial sensor nodes.</a:t>
            </a:r>
          </a:p>
          <a:p>
            <a:r>
              <a:rPr lang="en-IN" sz="2000" dirty="0" smtClean="0"/>
              <a:t>When each node is within the range of the base station, it directly communicates with the base and forms a </a:t>
            </a:r>
            <a:r>
              <a:rPr lang="en-IN" sz="2000" b="1" dirty="0" smtClean="0"/>
              <a:t>single-hop star topology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In case of large geographical coverage, communication is done via intermediate nodes forming </a:t>
            </a:r>
            <a:r>
              <a:rPr lang="en-IN" sz="2000" b="1" dirty="0" smtClean="0"/>
              <a:t>multi-hop mesh topology</a:t>
            </a:r>
          </a:p>
          <a:p>
            <a:r>
              <a:rPr lang="en-IN" sz="2000" dirty="0" smtClean="0"/>
              <a:t>In multi-hop topology, nodes must be capable of propagating sensor data towards base station.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1143000"/>
          </a:xfrm>
        </p:spPr>
        <p:txBody>
          <a:bodyPr/>
          <a:lstStyle/>
          <a:p>
            <a:r>
              <a:rPr lang="en-IN" dirty="0" smtClean="0"/>
              <a:t>Wireless Sensor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1143000"/>
          </a:xfrm>
        </p:spPr>
        <p:txBody>
          <a:bodyPr/>
          <a:lstStyle/>
          <a:p>
            <a:r>
              <a:rPr lang="en-IN" dirty="0" smtClean="0"/>
              <a:t>Wireless Sensor Networks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943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Single-hop vs Multi-hop WSN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91" t="21875" r="24231" b="31250"/>
          <a:stretch/>
        </p:blipFill>
        <p:spPr>
          <a:xfrm>
            <a:off x="0" y="13716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452628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IN" sz="2400" b="1" dirty="0" smtClean="0"/>
              <a:t>Energy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Contention-based MAC strategies result in higher power consumption as the nodes may try multiple times to get access of the medium and may need to listen to the medium continuously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Therefore Contention-free MAC strategies are preferred as they allow strictly regulated medium access and allow nodes to turn off their radios when no communication is expected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Constraints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45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055" y="1417638"/>
            <a:ext cx="8229600" cy="4525963"/>
          </a:xfrm>
        </p:spPr>
        <p:txBody>
          <a:bodyPr>
            <a:noAutofit/>
          </a:bodyPr>
          <a:lstStyle/>
          <a:p>
            <a:pPr marL="452628" indent="-342900">
              <a:buClrTx/>
              <a:buSzPct val="100000"/>
              <a:buFont typeface="+mj-lt"/>
              <a:buAutoNum type="arabicPeriod" startAt="2"/>
            </a:pPr>
            <a:r>
              <a:rPr lang="en-IN" sz="2400" b="1" dirty="0" smtClean="0"/>
              <a:t>Wireless Networking</a:t>
            </a:r>
          </a:p>
          <a:p>
            <a:pPr lvl="1"/>
            <a:r>
              <a:rPr lang="en-US" sz="2000" dirty="0"/>
              <a:t>a radio frequency (RF) signal </a:t>
            </a:r>
            <a:r>
              <a:rPr lang="en-US" sz="2000" dirty="0" smtClean="0"/>
              <a:t>fades</a:t>
            </a:r>
          </a:p>
          <a:p>
            <a:pPr lvl="1"/>
            <a:endParaRPr lang="en-US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Multi-hop networks</a:t>
            </a:r>
          </a:p>
          <a:p>
            <a:pPr lvl="1"/>
            <a:r>
              <a:rPr lang="en-IN" sz="2000" dirty="0" smtClean="0"/>
              <a:t>Duty cycles further increases the problem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Constraints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1447800" cy="8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indent="-457200">
              <a:lnSpc>
                <a:spcPct val="150000"/>
              </a:lnSpc>
              <a:buClrTx/>
              <a:buSzPct val="100000"/>
              <a:buFont typeface="+mj-lt"/>
              <a:buAutoNum type="arabicPeriod" startAt="3"/>
            </a:pPr>
            <a:r>
              <a:rPr lang="en-IN" sz="2400" b="1" dirty="0" smtClean="0"/>
              <a:t>Self Management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Ad-hoc deployment</a:t>
            </a:r>
          </a:p>
          <a:p>
            <a:pPr lvl="2">
              <a:lnSpc>
                <a:spcPct val="150000"/>
              </a:lnSpc>
            </a:pPr>
            <a:r>
              <a:rPr lang="en-IN" sz="1800" dirty="0" smtClean="0"/>
              <a:t>Deployment in predetermined locations is always not possible. Nodes have to determine their locations, search for available communicating nodes and work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Unattended operation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configuration, adaptation, maintenance, and repair must be performed in an autonomous fashion without human intervention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Constraints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4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2628" indent="-342900">
              <a:buClrTx/>
              <a:buSzPct val="100000"/>
              <a:buFont typeface="+mj-lt"/>
              <a:buAutoNum type="arabicPeriod" startAt="4"/>
            </a:pPr>
            <a:r>
              <a:rPr lang="en-IN" sz="2400" b="1" dirty="0" smtClean="0"/>
              <a:t>Decentralized Management</a:t>
            </a:r>
          </a:p>
          <a:p>
            <a:pPr lvl="1"/>
            <a:r>
              <a:rPr lang="en-IN" sz="1800" dirty="0" smtClean="0"/>
              <a:t>Due to large scale and energy constraints topology and routing management by base station is not feasible. Nodes have to collaborate with </a:t>
            </a:r>
            <a:r>
              <a:rPr lang="en-IN" sz="1800" dirty="0" err="1" smtClean="0"/>
              <a:t>neighboring</a:t>
            </a:r>
            <a:r>
              <a:rPr lang="en-IN" sz="1800" dirty="0" smtClean="0"/>
              <a:t> nodes and work through a non-optimal algorithms</a:t>
            </a:r>
          </a:p>
          <a:p>
            <a:pPr marL="566928" indent="-457200">
              <a:buClrTx/>
              <a:buSzPct val="100000"/>
              <a:buFont typeface="+mj-lt"/>
              <a:buAutoNum type="arabicPeriod" startAt="5"/>
            </a:pPr>
            <a:r>
              <a:rPr lang="en-IN" sz="2400" b="1" dirty="0" smtClean="0"/>
              <a:t>Design Constraints</a:t>
            </a:r>
          </a:p>
          <a:p>
            <a:pPr lvl="1"/>
            <a:r>
              <a:rPr lang="en-IN" sz="2000" dirty="0" smtClean="0"/>
              <a:t>Cheaper</a:t>
            </a:r>
          </a:p>
          <a:p>
            <a:pPr lvl="1"/>
            <a:r>
              <a:rPr lang="en-IN" sz="2000" dirty="0" smtClean="0"/>
              <a:t>Small in size</a:t>
            </a:r>
          </a:p>
          <a:p>
            <a:pPr lvl="1"/>
            <a:r>
              <a:rPr lang="en-IN" sz="2000" dirty="0" smtClean="0"/>
              <a:t>Energy efficient</a:t>
            </a:r>
          </a:p>
          <a:p>
            <a:pPr lvl="1"/>
            <a:r>
              <a:rPr lang="en-IN" sz="2000" dirty="0" smtClean="0"/>
              <a:t>Wireless connectivity</a:t>
            </a:r>
          </a:p>
          <a:p>
            <a:pPr marL="566928" indent="-457200">
              <a:buClrTx/>
              <a:buSzPct val="100000"/>
              <a:buFont typeface="+mj-lt"/>
              <a:buAutoNum type="arabicPeriod" startAt="5"/>
            </a:pPr>
            <a:r>
              <a:rPr lang="en-IN" sz="2400" b="1" dirty="0" smtClean="0"/>
              <a:t>Security</a:t>
            </a:r>
          </a:p>
          <a:p>
            <a:pPr lvl="1"/>
            <a:r>
              <a:rPr lang="en-IN" sz="2000" dirty="0" smtClean="0"/>
              <a:t>Unattended and wireless communication makes then susceptible to many security attacks i.e. Denial-of-service attacks</a:t>
            </a:r>
          </a:p>
          <a:p>
            <a:pPr lvl="1"/>
            <a:endParaRPr lang="en-IN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Constraints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2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WSNs </a:t>
            </a:r>
            <a:r>
              <a:rPr lang="en-US" dirty="0"/>
              <a:t>have many advantages over traditional networking techniques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have an ever-increasing number of applications, such as infrastructure protection and security, surveillance, health-care, environment </a:t>
            </a:r>
            <a:r>
              <a:rPr lang="en-US" dirty="0" smtClean="0"/>
              <a:t>monitoring, intelligent </a:t>
            </a:r>
            <a:r>
              <a:rPr lang="en-US" dirty="0"/>
              <a:t>transportation, and smart energy </a:t>
            </a:r>
          </a:p>
          <a:p>
            <a:endParaRPr lang="en-US" dirty="0"/>
          </a:p>
          <a:p>
            <a:pPr marL="109728" indent="0">
              <a:buClrTx/>
              <a:buSzPct val="100000"/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9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dirty="0"/>
              <a:t>The applications can be divided in three categories: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dirty="0" smtClean="0"/>
              <a:t>Monitoring </a:t>
            </a:r>
            <a:r>
              <a:rPr lang="en-IN" dirty="0"/>
              <a:t>of objects.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dirty="0" smtClean="0"/>
              <a:t>Monitoring </a:t>
            </a:r>
            <a:r>
              <a:rPr lang="en-IN" dirty="0"/>
              <a:t>of an area.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Monitoring </a:t>
            </a:r>
            <a:r>
              <a:rPr lang="en-US" dirty="0"/>
              <a:t>of both area and objects. </a:t>
            </a:r>
          </a:p>
          <a:p>
            <a:endParaRPr lang="en-US" dirty="0"/>
          </a:p>
          <a:p>
            <a:pPr marL="109728" indent="0">
              <a:buClrTx/>
              <a:buSzPct val="100000"/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00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Monitoring </a:t>
            </a:r>
            <a:r>
              <a:rPr lang="en-IN" dirty="0"/>
              <a:t>Area </a:t>
            </a:r>
          </a:p>
          <a:p>
            <a:pPr lvl="1"/>
            <a:r>
              <a:rPr lang="en-IN" dirty="0" smtClean="0"/>
              <a:t>Environmental and </a:t>
            </a:r>
            <a:r>
              <a:rPr lang="en-IN" dirty="0"/>
              <a:t>Monitoring </a:t>
            </a:r>
          </a:p>
          <a:p>
            <a:pPr lvl="1"/>
            <a:r>
              <a:rPr lang="en-IN" dirty="0" smtClean="0"/>
              <a:t>Precision </a:t>
            </a:r>
            <a:r>
              <a:rPr lang="en-IN" dirty="0"/>
              <a:t>Agriculture </a:t>
            </a:r>
          </a:p>
          <a:p>
            <a:pPr lvl="1"/>
            <a:r>
              <a:rPr lang="en-IN" dirty="0" smtClean="0"/>
              <a:t>Indoor </a:t>
            </a:r>
            <a:r>
              <a:rPr lang="en-IN" dirty="0"/>
              <a:t>Climate Control </a:t>
            </a:r>
          </a:p>
          <a:p>
            <a:pPr lvl="1"/>
            <a:r>
              <a:rPr lang="en-IN" dirty="0" smtClean="0"/>
              <a:t>Military </a:t>
            </a:r>
            <a:r>
              <a:rPr lang="en-IN" dirty="0"/>
              <a:t>Surveillance </a:t>
            </a:r>
          </a:p>
          <a:p>
            <a:pPr lvl="1"/>
            <a:r>
              <a:rPr lang="en-IN" dirty="0" smtClean="0"/>
              <a:t>Intelligent </a:t>
            </a:r>
            <a:r>
              <a:rPr lang="en-IN" dirty="0"/>
              <a:t>Alarms </a:t>
            </a:r>
          </a:p>
          <a:p>
            <a:endParaRPr lang="en-US" dirty="0"/>
          </a:p>
          <a:p>
            <a:pPr marL="109728" indent="0">
              <a:buClrTx/>
              <a:buSzPct val="100000"/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3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</a:t>
            </a:r>
            <a:r>
              <a:rPr lang="en-IN" dirty="0"/>
              <a:t>: Precision Agriculture </a:t>
            </a:r>
            <a:endParaRPr lang="en-IN" dirty="0" smtClean="0"/>
          </a:p>
          <a:p>
            <a:pPr lvl="1"/>
            <a:r>
              <a:rPr lang="en-US" dirty="0" smtClean="0"/>
              <a:t>Precision </a:t>
            </a:r>
            <a:r>
              <a:rPr lang="en-US" dirty="0"/>
              <a:t>agriculture aims at making </a:t>
            </a:r>
            <a:r>
              <a:rPr lang="en-US" dirty="0" smtClean="0"/>
              <a:t>agricultural </a:t>
            </a:r>
            <a:r>
              <a:rPr lang="en-US" dirty="0"/>
              <a:t>operations more efficient, while reducing environmental </a:t>
            </a:r>
            <a:r>
              <a:rPr lang="en-US" dirty="0" smtClean="0"/>
              <a:t>impact and cost.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information collected from sensors is used to evaluate optimum sowing density, estimate fertilizers and other inputs needs, and to more accurately predict crop yields. </a:t>
            </a:r>
          </a:p>
          <a:p>
            <a:endParaRPr lang="en-US" dirty="0"/>
          </a:p>
          <a:p>
            <a:pPr marL="109728" indent="0">
              <a:buClrTx/>
              <a:buSzPct val="100000"/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WSN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Cellular </a:t>
            </a:r>
            <a:r>
              <a:rPr lang="en-US" dirty="0" smtClean="0"/>
              <a:t>M2M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Software for IoT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35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Monitoring </a:t>
            </a:r>
            <a:r>
              <a:rPr lang="en-IN" dirty="0"/>
              <a:t>Objects </a:t>
            </a:r>
            <a:endParaRPr lang="en-IN" dirty="0" smtClean="0"/>
          </a:p>
          <a:p>
            <a:pPr lvl="1"/>
            <a:r>
              <a:rPr lang="en-IN" dirty="0" smtClean="0"/>
              <a:t>Structural </a:t>
            </a:r>
            <a:r>
              <a:rPr lang="en-IN" dirty="0"/>
              <a:t>Monitoring </a:t>
            </a:r>
          </a:p>
          <a:p>
            <a:pPr lvl="1"/>
            <a:r>
              <a:rPr lang="en-IN" dirty="0" smtClean="0"/>
              <a:t>Condition-based </a:t>
            </a:r>
            <a:r>
              <a:rPr lang="en-IN" dirty="0"/>
              <a:t>Maintenance </a:t>
            </a:r>
          </a:p>
          <a:p>
            <a:pPr lvl="1"/>
            <a:r>
              <a:rPr lang="en-IN" dirty="0" smtClean="0"/>
              <a:t>Medical </a:t>
            </a:r>
            <a:r>
              <a:rPr lang="en-IN" dirty="0"/>
              <a:t>Diagnostics </a:t>
            </a:r>
          </a:p>
          <a:p>
            <a:pPr lvl="1"/>
            <a:r>
              <a:rPr lang="en-IN" dirty="0" smtClean="0"/>
              <a:t>Urban </a:t>
            </a:r>
            <a:r>
              <a:rPr lang="en-IN" dirty="0"/>
              <a:t>terrain mapping </a:t>
            </a:r>
          </a:p>
          <a:p>
            <a:endParaRPr lang="en-US" dirty="0"/>
          </a:p>
          <a:p>
            <a:pPr marL="109728" indent="0">
              <a:buClrTx/>
              <a:buSzPct val="100000"/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26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</a:t>
            </a:r>
            <a:r>
              <a:rPr lang="en-US" dirty="0"/>
              <a:t>Interactions between Objects and Space </a:t>
            </a:r>
            <a:endParaRPr lang="en-US" dirty="0" smtClean="0"/>
          </a:p>
          <a:p>
            <a:pPr lvl="1"/>
            <a:r>
              <a:rPr lang="en-IN" dirty="0" smtClean="0"/>
              <a:t>Wildlife </a:t>
            </a:r>
            <a:r>
              <a:rPr lang="en-IN" dirty="0"/>
              <a:t>Habitats </a:t>
            </a:r>
            <a:r>
              <a:rPr lang="en-IN" dirty="0" smtClean="0"/>
              <a:t>(Collar mounted sensors)</a:t>
            </a:r>
            <a:endParaRPr lang="en-IN" dirty="0"/>
          </a:p>
          <a:p>
            <a:pPr lvl="1"/>
            <a:r>
              <a:rPr lang="en-IN" dirty="0" smtClean="0"/>
              <a:t>Disaster </a:t>
            </a:r>
            <a:r>
              <a:rPr lang="en-IN" dirty="0"/>
              <a:t>Management </a:t>
            </a:r>
          </a:p>
          <a:p>
            <a:pPr lvl="1"/>
            <a:r>
              <a:rPr lang="en-IN" dirty="0" smtClean="0"/>
              <a:t>Emergency </a:t>
            </a:r>
            <a:r>
              <a:rPr lang="en-IN" dirty="0"/>
              <a:t>Response </a:t>
            </a:r>
          </a:p>
          <a:p>
            <a:pPr lvl="1"/>
            <a:r>
              <a:rPr lang="en-IN" dirty="0" smtClean="0"/>
              <a:t>Asset </a:t>
            </a:r>
            <a:r>
              <a:rPr lang="en-IN" dirty="0"/>
              <a:t>Tracking </a:t>
            </a:r>
          </a:p>
          <a:p>
            <a:pPr lvl="1"/>
            <a:r>
              <a:rPr lang="en-IN" dirty="0" smtClean="0"/>
              <a:t>Health </a:t>
            </a:r>
            <a:r>
              <a:rPr lang="en-IN" dirty="0"/>
              <a:t>Care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69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Tx/>
              <a:buSzPct val="100000"/>
              <a:buNone/>
            </a:pPr>
            <a:r>
              <a:rPr lang="en-IN" dirty="0" smtClean="0"/>
              <a:t>Example: Structural Health Monitoring</a:t>
            </a:r>
          </a:p>
          <a:p>
            <a:pPr lvl="1"/>
            <a:r>
              <a:rPr lang="en-IN" dirty="0" smtClean="0"/>
              <a:t>Global and local inspection of structures</a:t>
            </a:r>
          </a:p>
          <a:p>
            <a:pPr lvl="1"/>
            <a:r>
              <a:rPr lang="en-IN" dirty="0" smtClean="0"/>
              <a:t>Factors making WSN suitable for global inspection:</a:t>
            </a:r>
          </a:p>
          <a:p>
            <a:pPr lvl="2"/>
            <a:r>
              <a:rPr lang="en-US" dirty="0"/>
              <a:t>can be placed in areas that are </a:t>
            </a:r>
            <a:r>
              <a:rPr lang="en-US" dirty="0" smtClean="0"/>
              <a:t>inaccessible</a:t>
            </a:r>
          </a:p>
          <a:p>
            <a:pPr lvl="2"/>
            <a:r>
              <a:rPr lang="en-US" dirty="0"/>
              <a:t>By deploying a large number of nodes, it is possible to establish correlation </a:t>
            </a:r>
            <a:r>
              <a:rPr lang="en-US" dirty="0" smtClean="0"/>
              <a:t>between </a:t>
            </a:r>
            <a:r>
              <a:rPr lang="en-IN" dirty="0" smtClean="0"/>
              <a:t>different measurements</a:t>
            </a:r>
          </a:p>
          <a:p>
            <a:pPr lvl="2"/>
            <a:r>
              <a:rPr lang="en-US" dirty="0"/>
              <a:t>does not require disruption of the normal operation of the structure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2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Tx/>
              <a:buSzPct val="100000"/>
              <a:buNone/>
            </a:pPr>
            <a:r>
              <a:rPr lang="en-IN" dirty="0"/>
              <a:t>Example: Structural </a:t>
            </a:r>
            <a:r>
              <a:rPr lang="en-IN" dirty="0" smtClean="0"/>
              <a:t>Health Monitoring</a:t>
            </a:r>
          </a:p>
          <a:p>
            <a:pPr marL="708660" lvl="1" indent="-342900">
              <a:buClrTx/>
              <a:buSzPct val="100000"/>
            </a:pPr>
            <a:r>
              <a:rPr lang="en-IN" dirty="0"/>
              <a:t>Sensing seismic </a:t>
            </a:r>
            <a:r>
              <a:rPr lang="en-IN" dirty="0" smtClean="0"/>
              <a:t>events</a:t>
            </a:r>
          </a:p>
          <a:p>
            <a:pPr marL="946404" lvl="2" indent="-342900">
              <a:buClrTx/>
            </a:pPr>
            <a:r>
              <a:rPr lang="en-IN" dirty="0" smtClean="0"/>
              <a:t>Challenges:</a:t>
            </a:r>
          </a:p>
          <a:p>
            <a:pPr lvl="3"/>
            <a:r>
              <a:rPr lang="en-IN" sz="2000" dirty="0"/>
              <a:t>restrictions </a:t>
            </a:r>
            <a:r>
              <a:rPr lang="en-IN" sz="2000" dirty="0" smtClean="0"/>
              <a:t>regarding </a:t>
            </a:r>
            <a:r>
              <a:rPr lang="en-US" sz="2000" dirty="0" smtClean="0"/>
              <a:t>the </a:t>
            </a:r>
            <a:r>
              <a:rPr lang="en-US" sz="2000" dirty="0"/>
              <a:t>characteristics of the </a:t>
            </a:r>
            <a:r>
              <a:rPr lang="en-US" sz="2000" dirty="0" smtClean="0"/>
              <a:t>excitations</a:t>
            </a:r>
          </a:p>
          <a:p>
            <a:pPr lvl="3"/>
            <a:r>
              <a:rPr lang="en-IN" dirty="0"/>
              <a:t>measurement </a:t>
            </a:r>
            <a:r>
              <a:rPr lang="en-IN" dirty="0" smtClean="0"/>
              <a:t>noise</a:t>
            </a:r>
          </a:p>
          <a:p>
            <a:pPr lvl="3"/>
            <a:r>
              <a:rPr lang="en-IN" dirty="0" smtClean="0"/>
              <a:t>environmental </a:t>
            </a:r>
            <a:r>
              <a:rPr lang="en-IN" dirty="0"/>
              <a:t>constraints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16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Biomedical </a:t>
            </a:r>
            <a:r>
              <a:rPr lang="en-IN" dirty="0"/>
              <a:t>/ Medical </a:t>
            </a:r>
            <a:endParaRPr lang="en-IN" dirty="0" smtClean="0"/>
          </a:p>
          <a:p>
            <a:pPr lvl="1"/>
            <a:r>
              <a:rPr lang="en-IN" dirty="0" smtClean="0"/>
              <a:t>Health </a:t>
            </a:r>
            <a:r>
              <a:rPr lang="en-IN" dirty="0"/>
              <a:t>Monitors </a:t>
            </a:r>
          </a:p>
          <a:p>
            <a:pPr lvl="2"/>
            <a:r>
              <a:rPr lang="en-IN" dirty="0" smtClean="0"/>
              <a:t>Blood pressure </a:t>
            </a:r>
          </a:p>
          <a:p>
            <a:pPr lvl="2"/>
            <a:r>
              <a:rPr lang="en-IN" dirty="0" smtClean="0"/>
              <a:t>Oxygen saturation</a:t>
            </a:r>
            <a:endParaRPr lang="en-IN" dirty="0"/>
          </a:p>
          <a:p>
            <a:pPr lvl="2"/>
            <a:r>
              <a:rPr lang="en-IN" dirty="0" smtClean="0"/>
              <a:t>Heart </a:t>
            </a:r>
            <a:r>
              <a:rPr lang="en-IN" dirty="0"/>
              <a:t>rate </a:t>
            </a:r>
          </a:p>
          <a:p>
            <a:pPr lvl="1"/>
            <a:r>
              <a:rPr lang="en-IN" dirty="0" smtClean="0"/>
              <a:t>Hospital </a:t>
            </a:r>
            <a:r>
              <a:rPr lang="en-IN" dirty="0"/>
              <a:t>Sensors </a:t>
            </a:r>
          </a:p>
          <a:p>
            <a:pPr lvl="2"/>
            <a:r>
              <a:rPr lang="en-IN" dirty="0" smtClean="0"/>
              <a:t>Monitor </a:t>
            </a:r>
            <a:r>
              <a:rPr lang="en-IN" dirty="0"/>
              <a:t>vital signs </a:t>
            </a:r>
          </a:p>
          <a:p>
            <a:pPr lvl="2"/>
            <a:r>
              <a:rPr lang="en-IN" dirty="0" smtClean="0"/>
              <a:t>Record anomalies</a:t>
            </a:r>
          </a:p>
          <a:p>
            <a:pPr lvl="2"/>
            <a:r>
              <a:rPr lang="en-IN" dirty="0" smtClean="0"/>
              <a:t>Monitor patient movements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33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Numerous </a:t>
            </a:r>
            <a:r>
              <a:rPr lang="en-US" dirty="0"/>
              <a:t>industrial and commercial applications: </a:t>
            </a:r>
            <a:endParaRPr lang="en-US" dirty="0" smtClean="0"/>
          </a:p>
          <a:p>
            <a:pPr lvl="1"/>
            <a:r>
              <a:rPr lang="en-IN" dirty="0" smtClean="0"/>
              <a:t>Agricultural </a:t>
            </a:r>
            <a:r>
              <a:rPr lang="en-IN" dirty="0"/>
              <a:t>Crop Conditions </a:t>
            </a:r>
          </a:p>
          <a:p>
            <a:pPr lvl="1"/>
            <a:r>
              <a:rPr lang="en-IN" dirty="0" smtClean="0"/>
              <a:t>Inventory </a:t>
            </a:r>
            <a:r>
              <a:rPr lang="en-IN" dirty="0"/>
              <a:t>Tracking </a:t>
            </a:r>
          </a:p>
          <a:p>
            <a:pPr lvl="1"/>
            <a:r>
              <a:rPr lang="en-IN" dirty="0" smtClean="0"/>
              <a:t>In-Process </a:t>
            </a:r>
            <a:r>
              <a:rPr lang="en-IN" dirty="0"/>
              <a:t>Parts Tracking </a:t>
            </a:r>
          </a:p>
          <a:p>
            <a:pPr lvl="1"/>
            <a:r>
              <a:rPr lang="en-IN" dirty="0" smtClean="0"/>
              <a:t>Automated </a:t>
            </a:r>
            <a:r>
              <a:rPr lang="en-IN" dirty="0"/>
              <a:t>Problem Reporting </a:t>
            </a:r>
          </a:p>
          <a:p>
            <a:pPr lvl="1"/>
            <a:r>
              <a:rPr lang="en-US" dirty="0" smtClean="0"/>
              <a:t>Theft Deterrent</a:t>
            </a:r>
          </a:p>
          <a:p>
            <a:pPr lvl="1"/>
            <a:r>
              <a:rPr lang="en-IN" dirty="0" smtClean="0"/>
              <a:t>Plant </a:t>
            </a:r>
            <a:r>
              <a:rPr lang="en-IN" dirty="0"/>
              <a:t>Equipment Maintenance Monitoring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WSN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71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ClrTx/>
              <a:buSzPct val="100000"/>
              <a:buNone/>
            </a:pPr>
            <a:r>
              <a:rPr lang="en-IN" dirty="0" smtClean="0"/>
              <a:t>Example: Traffic Control</a:t>
            </a:r>
          </a:p>
          <a:p>
            <a:r>
              <a:rPr lang="en-US" sz="1800" dirty="0"/>
              <a:t>These systems gather information about the density, sizes, and </a:t>
            </a:r>
            <a:r>
              <a:rPr lang="en-US" sz="1800" dirty="0" smtClean="0"/>
              <a:t>speed of </a:t>
            </a:r>
            <a:r>
              <a:rPr lang="en-US" sz="1800" dirty="0"/>
              <a:t>vehicles on roads; </a:t>
            </a:r>
            <a:r>
              <a:rPr lang="en-US" sz="1800" dirty="0" smtClean="0"/>
              <a:t>detect </a:t>
            </a:r>
            <a:r>
              <a:rPr lang="en-US" sz="1800" dirty="0"/>
              <a:t>congestions; and suggest to drivers some alternative routes </a:t>
            </a:r>
            <a:r>
              <a:rPr lang="en-US" sz="1800" dirty="0" smtClean="0"/>
              <a:t>and </a:t>
            </a:r>
            <a:r>
              <a:rPr lang="en-IN" sz="1800" dirty="0" smtClean="0"/>
              <a:t>emergency exits</a:t>
            </a:r>
          </a:p>
          <a:p>
            <a:r>
              <a:rPr lang="en-IN" sz="1800" dirty="0" smtClean="0"/>
              <a:t>Common methods used:</a:t>
            </a:r>
          </a:p>
          <a:p>
            <a:pPr lvl="1"/>
            <a:r>
              <a:rPr lang="en-IN" dirty="0" smtClean="0"/>
              <a:t>Video</a:t>
            </a:r>
          </a:p>
          <a:p>
            <a:pPr lvl="1"/>
            <a:r>
              <a:rPr lang="en-IN" dirty="0" smtClean="0"/>
              <a:t>sonar</a:t>
            </a:r>
            <a:endParaRPr lang="en-IN" dirty="0"/>
          </a:p>
          <a:p>
            <a:pPr lvl="1"/>
            <a:r>
              <a:rPr lang="en-IN" dirty="0" smtClean="0"/>
              <a:t>Radar</a:t>
            </a:r>
          </a:p>
          <a:p>
            <a:pPr lvl="1"/>
            <a:r>
              <a:rPr lang="en-IN" dirty="0" smtClean="0"/>
              <a:t>Piezoelectric </a:t>
            </a:r>
            <a:r>
              <a:rPr lang="en-US" dirty="0" smtClean="0"/>
              <a:t>cables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WSN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5608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Military </a:t>
            </a:r>
            <a:endParaRPr lang="en-IN" dirty="0"/>
          </a:p>
          <a:p>
            <a:pPr lvl="1"/>
            <a:r>
              <a:rPr lang="en-US" dirty="0" smtClean="0"/>
              <a:t>Enemy tracking, battlefield surveillance</a:t>
            </a:r>
          </a:p>
          <a:p>
            <a:pPr lvl="1"/>
            <a:r>
              <a:rPr lang="en-US" dirty="0" smtClean="0"/>
              <a:t>Target detection</a:t>
            </a:r>
          </a:p>
          <a:p>
            <a:pPr lvl="1"/>
            <a:r>
              <a:rPr lang="en-US" dirty="0" smtClean="0"/>
              <a:t>Monitoring, tracking and surveillance of borders</a:t>
            </a:r>
          </a:p>
          <a:p>
            <a:pPr lvl="1"/>
            <a:r>
              <a:rPr lang="en-US" dirty="0" smtClean="0"/>
              <a:t>Nuclear, biological and chemical attack detection</a:t>
            </a:r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WSN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629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Mobile </a:t>
            </a:r>
            <a:r>
              <a:rPr lang="en-IN" dirty="0"/>
              <a:t>Group Movement </a:t>
            </a:r>
            <a:endParaRPr lang="en-IN" dirty="0" smtClean="0"/>
          </a:p>
          <a:p>
            <a:pPr lvl="1"/>
            <a:r>
              <a:rPr lang="en-US" dirty="0" smtClean="0"/>
              <a:t>Future </a:t>
            </a:r>
            <a:r>
              <a:rPr lang="en-US" dirty="0"/>
              <a:t>military: attacking by sensor nodes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needs coordination between nodes </a:t>
            </a:r>
          </a:p>
          <a:p>
            <a:pPr lvl="1"/>
            <a:r>
              <a:rPr lang="en-US" dirty="0" smtClean="0"/>
              <a:t>Combination </a:t>
            </a:r>
            <a:r>
              <a:rPr lang="en-US" dirty="0"/>
              <a:t>between AI (artificial </a:t>
            </a:r>
            <a:r>
              <a:rPr lang="en-US" dirty="0" smtClean="0"/>
              <a:t>intelligence</a:t>
            </a:r>
            <a:r>
              <a:rPr lang="en-US" dirty="0"/>
              <a:t>), sensor technology and wireless communications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goal for the nodes 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WSN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5659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Sensing</a:t>
            </a:r>
          </a:p>
          <a:p>
            <a:r>
              <a:rPr lang="en-US" dirty="0" smtClean="0"/>
              <a:t>Communication Network</a:t>
            </a:r>
          </a:p>
          <a:p>
            <a:r>
              <a:rPr lang="en-US" dirty="0" smtClean="0"/>
              <a:t>Monitoring Software</a:t>
            </a:r>
          </a:p>
          <a:p>
            <a:endParaRPr lang="en-US" dirty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Cellular M2M Application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4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Sensing </a:t>
            </a:r>
            <a:r>
              <a:rPr lang="en-US" sz="2400" dirty="0"/>
              <a:t>is a technique used to gather information about a physical object or </a:t>
            </a:r>
            <a:r>
              <a:rPr lang="en-US" sz="2400" dirty="0" smtClean="0"/>
              <a:t>process, including </a:t>
            </a:r>
            <a:r>
              <a:rPr lang="en-US" sz="2400" dirty="0"/>
              <a:t>the occurrence of </a:t>
            </a:r>
            <a:r>
              <a:rPr lang="en-US" sz="2400" dirty="0" smtClean="0"/>
              <a:t>events</a:t>
            </a:r>
          </a:p>
          <a:p>
            <a:r>
              <a:rPr lang="en-US" sz="2400" dirty="0"/>
              <a:t>An object performing such a sensing task is called a </a:t>
            </a:r>
            <a:r>
              <a:rPr lang="en-US" sz="2400" i="1" dirty="0" smtClean="0"/>
              <a:t>sensor</a:t>
            </a:r>
          </a:p>
          <a:p>
            <a:r>
              <a:rPr lang="en-US" sz="2400" dirty="0"/>
              <a:t>A sensor, then, is a type of transducer that </a:t>
            </a:r>
            <a:r>
              <a:rPr lang="en-US" sz="2400" dirty="0" smtClean="0"/>
              <a:t>converts energy </a:t>
            </a:r>
            <a:r>
              <a:rPr lang="en-US" sz="2400" dirty="0"/>
              <a:t>in the physical world into electrical energy that can be passed to a </a:t>
            </a:r>
            <a:r>
              <a:rPr lang="en-US" sz="2400" dirty="0" smtClean="0"/>
              <a:t>computing </a:t>
            </a:r>
            <a:r>
              <a:rPr lang="en-IN" sz="2400" dirty="0" smtClean="0"/>
              <a:t>system </a:t>
            </a:r>
            <a:r>
              <a:rPr lang="en-IN" sz="2400" dirty="0"/>
              <a:t>or controller.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Sensing and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7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 End-to-end (E2E) Solution</a:t>
            </a:r>
          </a:p>
          <a:p>
            <a:pPr marL="109728" indent="0">
              <a:buNone/>
            </a:pPr>
            <a:r>
              <a:rPr lang="en-US" dirty="0" smtClean="0"/>
              <a:t>1. Scalable Service Platform</a:t>
            </a:r>
          </a:p>
          <a:p>
            <a:pPr marL="109728" indent="0">
              <a:buNone/>
            </a:pPr>
            <a:r>
              <a:rPr lang="en-US" dirty="0" smtClean="0"/>
              <a:t>2. Service Oriented Architecture</a:t>
            </a:r>
          </a:p>
          <a:p>
            <a:pPr marL="109728" indent="0">
              <a:buNone/>
            </a:pPr>
            <a:r>
              <a:rPr lang="en-US" dirty="0" smtClean="0"/>
              <a:t>3. RESTful Architecture and so on.</a:t>
            </a:r>
          </a:p>
          <a:p>
            <a:endParaRPr lang="en-US" dirty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for IoT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4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Hard devices used in the M2M Network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Actuators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RFID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ADC/DAC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Power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Communication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An example of the steps performed in a sensing (or data </a:t>
            </a:r>
            <a:r>
              <a:rPr lang="en-US" sz="2000" dirty="0" smtClean="0"/>
              <a:t>acquisition) </a:t>
            </a:r>
            <a:r>
              <a:rPr lang="en-IN" sz="2000" dirty="0" smtClean="0"/>
              <a:t>task</a:t>
            </a:r>
          </a:p>
          <a:p>
            <a:pPr marL="109728" indent="0">
              <a:buNone/>
            </a:pPr>
            <a:endParaRPr lang="en-IN" sz="2000" dirty="0" smtClean="0"/>
          </a:p>
          <a:p>
            <a:r>
              <a:rPr lang="en-US" sz="2000" dirty="0"/>
              <a:t>Phenomena in the physical world </a:t>
            </a:r>
            <a:r>
              <a:rPr lang="en-US" sz="2000" dirty="0" smtClean="0"/>
              <a:t>are </a:t>
            </a:r>
            <a:r>
              <a:rPr lang="en-US" sz="2000" dirty="0"/>
              <a:t>observed by a sensor </a:t>
            </a:r>
            <a:r>
              <a:rPr lang="en-US" sz="2000" dirty="0" smtClean="0"/>
              <a:t>device</a:t>
            </a:r>
          </a:p>
          <a:p>
            <a:r>
              <a:rPr lang="en-US" sz="2000" dirty="0"/>
              <a:t>The resulting electrical signals are </a:t>
            </a:r>
            <a:r>
              <a:rPr lang="en-US" sz="2000" dirty="0" smtClean="0"/>
              <a:t>passed </a:t>
            </a:r>
            <a:r>
              <a:rPr lang="en-US" sz="2000" dirty="0"/>
              <a:t>through a signal </a:t>
            </a:r>
            <a:r>
              <a:rPr lang="en-US" sz="2000" dirty="0" smtClean="0"/>
              <a:t>conditioning </a:t>
            </a:r>
            <a:r>
              <a:rPr lang="en-IN" sz="2000" dirty="0" smtClean="0"/>
              <a:t>stage (tasks like amplification/attenuation/noise removal)</a:t>
            </a:r>
          </a:p>
          <a:p>
            <a:r>
              <a:rPr lang="en-IN" sz="2000" dirty="0"/>
              <a:t>A</a:t>
            </a:r>
            <a:r>
              <a:rPr lang="en-IN" sz="2000" dirty="0" smtClean="0"/>
              <a:t>nalog </a:t>
            </a:r>
            <a:r>
              <a:rPr lang="en-IN" sz="2000" dirty="0"/>
              <a:t>signal </a:t>
            </a:r>
            <a:r>
              <a:rPr lang="en-IN" sz="2000" dirty="0" smtClean="0"/>
              <a:t>is transformed </a:t>
            </a:r>
            <a:r>
              <a:rPr lang="en-IN" sz="2000" dirty="0"/>
              <a:t>into a digital signal using an </a:t>
            </a:r>
            <a:r>
              <a:rPr lang="en-IN" sz="2000" dirty="0" err="1"/>
              <a:t>analog</a:t>
            </a:r>
            <a:r>
              <a:rPr lang="en-IN" sz="2000" dirty="0"/>
              <a:t>-to-digital converter (ADC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Signal is ready for further processing/ visualization/ storage</a:t>
            </a:r>
          </a:p>
          <a:p>
            <a:r>
              <a:rPr lang="en-US" sz="2000" dirty="0"/>
              <a:t>Many wireless sensor networks also include actuators which allow them to directly control </a:t>
            </a:r>
            <a:r>
              <a:rPr lang="en-IN" sz="2000" dirty="0"/>
              <a:t>the physical world</a:t>
            </a:r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Sensing and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4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981200"/>
            <a:ext cx="8683661" cy="3248639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Sensing and Sensors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1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Acquisition and actuation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4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Sensing and Sensors</a:t>
            </a:r>
            <a:endParaRPr lang="en-I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N" sz="3000" dirty="0" smtClean="0"/>
              <a:t>Sensor types</a:t>
            </a:r>
          </a:p>
          <a:p>
            <a:pPr lvl="1"/>
            <a:r>
              <a:rPr lang="en-US" dirty="0"/>
              <a:t>If the sensors require external power, they are referred to as </a:t>
            </a:r>
            <a:r>
              <a:rPr lang="en-US" b="1" i="1" dirty="0" smtClean="0"/>
              <a:t>active </a:t>
            </a:r>
            <a:r>
              <a:rPr lang="en-US" b="1" dirty="0" smtClean="0"/>
              <a:t>sensors</a:t>
            </a:r>
            <a:r>
              <a:rPr lang="en-US" dirty="0"/>
              <a:t>. That is, they must emit some kind of energy (e.g., microwaves, light, sound) </a:t>
            </a:r>
            <a:r>
              <a:rPr lang="en-US" dirty="0" smtClean="0"/>
              <a:t>to trigger </a:t>
            </a:r>
            <a:r>
              <a:rPr lang="en-US" dirty="0"/>
              <a:t>a response or to detect a change in the energy of the transmitted signal. </a:t>
            </a:r>
            <a:endParaRPr lang="en-US" dirty="0" smtClean="0"/>
          </a:p>
          <a:p>
            <a:pPr lvl="1"/>
            <a:r>
              <a:rPr lang="en-US" b="1" i="1" dirty="0" smtClean="0"/>
              <a:t>passive </a:t>
            </a:r>
            <a:r>
              <a:rPr lang="en-US" b="1" dirty="0"/>
              <a:t>sensors </a:t>
            </a:r>
            <a:r>
              <a:rPr lang="en-US" dirty="0"/>
              <a:t>detect energy in the environment and derive their power from </a:t>
            </a:r>
            <a:r>
              <a:rPr lang="en-US" dirty="0" smtClean="0"/>
              <a:t>this energy </a:t>
            </a:r>
            <a:r>
              <a:rPr lang="en-US" dirty="0"/>
              <a:t>input – for example, passive infrared (PIR) sensors measure infrared light </a:t>
            </a:r>
            <a:r>
              <a:rPr lang="en-US" dirty="0" smtClean="0"/>
              <a:t>radiating from </a:t>
            </a:r>
            <a:r>
              <a:rPr lang="en-US" dirty="0"/>
              <a:t>objects in the proximity</a:t>
            </a:r>
            <a:endParaRPr lang="en-IN" sz="16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4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Sensing and Sensors</a:t>
            </a:r>
            <a:endParaRPr lang="en-IN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Sensor types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105" t="36459" r="24816" b="19792"/>
          <a:stretch/>
        </p:blipFill>
        <p:spPr>
          <a:xfrm>
            <a:off x="381000" y="1981200"/>
            <a:ext cx="807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When </a:t>
            </a:r>
            <a:r>
              <a:rPr lang="en-IN" sz="2000" dirty="0" smtClean="0"/>
              <a:t>many </a:t>
            </a:r>
            <a:r>
              <a:rPr lang="en-US" sz="2000" dirty="0" smtClean="0"/>
              <a:t>sensors </a:t>
            </a:r>
            <a:r>
              <a:rPr lang="en-US" sz="2000" dirty="0"/>
              <a:t>cooperatively monitor large physical environments, they form a </a:t>
            </a:r>
            <a:r>
              <a:rPr lang="en-US" sz="2000" i="1" dirty="0"/>
              <a:t>wireless </a:t>
            </a:r>
            <a:r>
              <a:rPr lang="en-US" sz="2000" i="1" dirty="0" smtClean="0"/>
              <a:t>sensor </a:t>
            </a:r>
            <a:r>
              <a:rPr lang="en-IN" sz="2000" i="1" dirty="0" smtClean="0"/>
              <a:t>network </a:t>
            </a:r>
            <a:r>
              <a:rPr lang="en-IN" sz="2000" dirty="0"/>
              <a:t>(WSN</a:t>
            </a:r>
            <a:r>
              <a:rPr lang="en-IN" sz="2000" dirty="0" smtClean="0"/>
              <a:t>)</a:t>
            </a:r>
          </a:p>
          <a:p>
            <a:endParaRPr lang="en-IN" sz="2000" dirty="0" smtClean="0"/>
          </a:p>
          <a:p>
            <a:r>
              <a:rPr lang="en-US" sz="2000" dirty="0"/>
              <a:t>Sensor nodes communicate not only with each other but also with a </a:t>
            </a:r>
            <a:r>
              <a:rPr lang="en-US" sz="2000" i="1" dirty="0" smtClean="0"/>
              <a:t>base station </a:t>
            </a:r>
            <a:r>
              <a:rPr lang="en-US" sz="2000" dirty="0"/>
              <a:t>(BS) using their wireless radios, allowing them to disseminate their sensor data </a:t>
            </a:r>
            <a:r>
              <a:rPr lang="en-US" sz="2000" dirty="0" smtClean="0"/>
              <a:t>to remote </a:t>
            </a:r>
            <a:r>
              <a:rPr lang="en-US" sz="2000" dirty="0"/>
              <a:t>processing, visualization, analysis, and storage systems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1143000"/>
          </a:xfrm>
        </p:spPr>
        <p:txBody>
          <a:bodyPr/>
          <a:lstStyle/>
          <a:p>
            <a:r>
              <a:rPr lang="en-IN" dirty="0" smtClean="0"/>
              <a:t>Wireless Sensor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4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04" t="27083" r="28917" b="13542"/>
          <a:stretch/>
        </p:blipFill>
        <p:spPr>
          <a:xfrm>
            <a:off x="838200" y="1371600"/>
            <a:ext cx="7010400" cy="4343400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1143000"/>
          </a:xfrm>
        </p:spPr>
        <p:txBody>
          <a:bodyPr/>
          <a:lstStyle/>
          <a:p>
            <a:r>
              <a:rPr lang="en-IN" dirty="0" smtClean="0"/>
              <a:t>Wireless Sensor Networks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9436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An example WSN with two sensor fields and their respective base stations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9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1087</Words>
  <Application>Microsoft Office PowerPoint</Application>
  <PresentationFormat>On-screen Show (4:3)</PresentationFormat>
  <Paragraphs>172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1_Concourse</vt:lpstr>
      <vt:lpstr>Unit-VI  </vt:lpstr>
      <vt:lpstr>PowerPoint Presentation</vt:lpstr>
      <vt:lpstr>Sensing and Sensors</vt:lpstr>
      <vt:lpstr>Sensing and Sensors</vt:lpstr>
      <vt:lpstr>Sensing and Sensors</vt:lpstr>
      <vt:lpstr>Sensing and Sensors</vt:lpstr>
      <vt:lpstr>Sensing and Sensors</vt:lpstr>
      <vt:lpstr>Wireless Sensor Networks</vt:lpstr>
      <vt:lpstr>Wireless Sensor Networks</vt:lpstr>
      <vt:lpstr>Wireless Sensor Networks</vt:lpstr>
      <vt:lpstr>Wireless Sensor Networks</vt:lpstr>
      <vt:lpstr>Challenges &amp; Constraints</vt:lpstr>
      <vt:lpstr>Challenges &amp; Constraints</vt:lpstr>
      <vt:lpstr>Challenges &amp; Constraints</vt:lpstr>
      <vt:lpstr>Challenges &amp; Constraints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WSN Applications</vt:lpstr>
      <vt:lpstr>Cellular M2M Application Networks</vt:lpstr>
      <vt:lpstr>Software for IoT applications</vt:lpstr>
      <vt:lpstr>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 Models</dc:title>
  <dc:creator>Jitendra</dc:creator>
  <cp:lastModifiedBy>Shashi Bhushan</cp:lastModifiedBy>
  <cp:revision>145</cp:revision>
  <dcterms:created xsi:type="dcterms:W3CDTF">2006-08-16T00:00:00Z</dcterms:created>
  <dcterms:modified xsi:type="dcterms:W3CDTF">2021-11-16T04:17:06Z</dcterms:modified>
</cp:coreProperties>
</file>