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85" r:id="rId3"/>
    <p:sldId id="257" r:id="rId4"/>
    <p:sldId id="259" r:id="rId5"/>
    <p:sldId id="289" r:id="rId6"/>
    <p:sldId id="258" r:id="rId7"/>
    <p:sldId id="261" r:id="rId8"/>
    <p:sldId id="262" r:id="rId9"/>
    <p:sldId id="290" r:id="rId10"/>
    <p:sldId id="291" r:id="rId11"/>
    <p:sldId id="292" r:id="rId12"/>
    <p:sldId id="293" r:id="rId13"/>
    <p:sldId id="294" r:id="rId14"/>
    <p:sldId id="295" r:id="rId15"/>
    <p:sldId id="29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4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64151-752A-488D-84C9-D7DB7E4C4A5A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4C037-1899-4C61-91F8-D24D2E3EE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36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4C037-1899-4C61-91F8-D24D2E3EED9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92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0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Unit-VII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036557"/>
          <a:ext cx="8229600" cy="1415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3044994585"/>
                    </a:ext>
                  </a:extLst>
                </a:gridCol>
              </a:tblGrid>
              <a:tr h="4717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954405" algn="l"/>
                        </a:tabLst>
                      </a:pPr>
                      <a:r>
                        <a:rPr lang="en-US" sz="1000">
                          <a:effectLst/>
                        </a:rPr>
                        <a:t>Discuss Wireless Sensor Networking (WSN);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4" marR="62894" marT="0" marB="0" anchor="ctr"/>
                </a:tc>
                <a:extLst>
                  <a:ext uri="{0D108BD9-81ED-4DB2-BD59-A6C34878D82A}">
                    <a16:rowId xmlns:a16="http://schemas.microsoft.com/office/drawing/2014/main" val="3926377619"/>
                  </a:ext>
                </a:extLst>
              </a:tr>
              <a:tr h="4979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954405" algn="l"/>
                        </a:tabLst>
                      </a:pPr>
                      <a:r>
                        <a:rPr lang="en-US" sz="1000">
                          <a:effectLst/>
                        </a:rPr>
                        <a:t>Cellular Machine-to-Machine (M2M) application networks;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954405" algn="l"/>
                        </a:tabLst>
                      </a:pPr>
                      <a:r>
                        <a:rPr lang="en-US" sz="1000">
                          <a:effectLst/>
                        </a:rPr>
                        <a:t>Software for M2M Applications, Hardware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4" marR="62894" marT="0" marB="0" anchor="ctr"/>
                </a:tc>
                <a:extLst>
                  <a:ext uri="{0D108BD9-81ED-4DB2-BD59-A6C34878D82A}">
                    <a16:rowId xmlns:a16="http://schemas.microsoft.com/office/drawing/2014/main" val="2378440861"/>
                  </a:ext>
                </a:extLst>
              </a:tr>
              <a:tr h="4455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954405" algn="l"/>
                        </a:tabLst>
                      </a:pPr>
                      <a:r>
                        <a:rPr lang="en-US" sz="1000" dirty="0">
                          <a:effectLst/>
                        </a:rPr>
                        <a:t>IP Based Cellular Networks &amp; 3G, 4G.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4" marR="62894" marT="0" marB="0" anchor="ctr"/>
                </a:tc>
                <a:extLst>
                  <a:ext uri="{0D108BD9-81ED-4DB2-BD59-A6C34878D82A}">
                    <a16:rowId xmlns:a16="http://schemas.microsoft.com/office/drawing/2014/main" val="20861212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3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028696"/>
          <a:ext cx="8229600" cy="1430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4068632393"/>
                    </a:ext>
                  </a:extLst>
                </a:gridCol>
              </a:tblGrid>
              <a:tr h="3826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954405" algn="l"/>
                        </a:tabLst>
                      </a:pPr>
                      <a:r>
                        <a:rPr lang="en-US" sz="1000">
                          <a:effectLst/>
                        </a:rPr>
                        <a:t>Discuss IOT Requirements; Hardware &amp; Software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4" marR="62894" marT="0" marB="0" anchor="ctr"/>
                </a:tc>
                <a:extLst>
                  <a:ext uri="{0D108BD9-81ED-4DB2-BD59-A6C34878D82A}">
                    <a16:rowId xmlns:a16="http://schemas.microsoft.com/office/drawing/2014/main" val="3644997654"/>
                  </a:ext>
                </a:extLst>
              </a:tr>
              <a:tr h="351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954405" algn="l"/>
                        </a:tabLst>
                      </a:pPr>
                      <a:r>
                        <a:rPr lang="en-US" sz="1000">
                          <a:effectLst/>
                        </a:rPr>
                        <a:t>Study of IOT Sensors, Tagging and Tracking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4" marR="62894" marT="0" marB="0" anchor="ctr"/>
                </a:tc>
                <a:extLst>
                  <a:ext uri="{0D108BD9-81ED-4DB2-BD59-A6C34878D82A}">
                    <a16:rowId xmlns:a16="http://schemas.microsoft.com/office/drawing/2014/main" val="2685562643"/>
                  </a:ext>
                </a:extLst>
              </a:tr>
              <a:tr h="3301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954405" algn="l"/>
                        </a:tabLst>
                      </a:pPr>
                      <a:r>
                        <a:rPr lang="en-US" sz="1000">
                          <a:effectLst/>
                        </a:rPr>
                        <a:t>Embedded Products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4" marR="62894" marT="0" marB="0" anchor="ctr"/>
                </a:tc>
                <a:extLst>
                  <a:ext uri="{0D108BD9-81ED-4DB2-BD59-A6C34878D82A}">
                    <a16:rowId xmlns:a16="http://schemas.microsoft.com/office/drawing/2014/main" val="1865833555"/>
                  </a:ext>
                </a:extLst>
              </a:tr>
              <a:tr h="1834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954405" algn="l"/>
                        </a:tabLst>
                      </a:pPr>
                      <a:r>
                        <a:rPr lang="en-US" sz="1000">
                          <a:effectLst/>
                        </a:rPr>
                        <a:t>IOT Design, (U) SIM Card Technology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4" marR="62894" marT="0" marB="0" anchor="ctr"/>
                </a:tc>
                <a:extLst>
                  <a:ext uri="{0D108BD9-81ED-4DB2-BD59-A6C34878D82A}">
                    <a16:rowId xmlns:a16="http://schemas.microsoft.com/office/drawing/2014/main" val="2726019683"/>
                  </a:ext>
                </a:extLst>
              </a:tr>
              <a:tr h="1834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954405" algn="l"/>
                        </a:tabLst>
                      </a:pPr>
                      <a:r>
                        <a:rPr lang="en-US" sz="1000" dirty="0">
                          <a:effectLst/>
                        </a:rPr>
                        <a:t>IOT Connectivity and Management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4" marR="62894" marT="0" marB="0" anchor="ctr"/>
                </a:tc>
                <a:extLst>
                  <a:ext uri="{0D108BD9-81ED-4DB2-BD59-A6C34878D82A}">
                    <a16:rowId xmlns:a16="http://schemas.microsoft.com/office/drawing/2014/main" val="185128236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4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088969"/>
          <a:ext cx="8229600" cy="1310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546671827"/>
                    </a:ext>
                  </a:extLst>
                </a:gridCol>
              </a:tblGrid>
              <a:tr h="4192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954405" algn="l"/>
                        </a:tabLst>
                      </a:pPr>
                      <a:r>
                        <a:rPr lang="en-US" sz="1000">
                          <a:effectLst/>
                        </a:rPr>
                        <a:t>Study of RF Wireless Sensors; Wireless Networks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4" marR="62894" marT="0" marB="0" anchor="ctr"/>
                </a:tc>
                <a:extLst>
                  <a:ext uri="{0D108BD9-81ED-4DB2-BD59-A6C34878D82A}">
                    <a16:rowId xmlns:a16="http://schemas.microsoft.com/office/drawing/2014/main" val="3341219540"/>
                  </a:ext>
                </a:extLst>
              </a:tr>
              <a:tr h="4455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954405" algn="l"/>
                        </a:tabLst>
                      </a:pPr>
                      <a:r>
                        <a:rPr lang="en-US" sz="1000">
                          <a:effectLst/>
                        </a:rPr>
                        <a:t>Computer connected to Internet; Network Devices; Device Configuration and Management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4" marR="62894" marT="0" marB="0" anchor="ctr"/>
                </a:tc>
                <a:extLst>
                  <a:ext uri="{0D108BD9-81ED-4DB2-BD59-A6C34878D82A}">
                    <a16:rowId xmlns:a16="http://schemas.microsoft.com/office/drawing/2014/main" val="2081294658"/>
                  </a:ext>
                </a:extLst>
              </a:tr>
              <a:tr h="4455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954405" algn="l"/>
                        </a:tabLst>
                      </a:pPr>
                      <a:r>
                        <a:rPr lang="en-US" sz="1000" dirty="0">
                          <a:effectLst/>
                        </a:rPr>
                        <a:t>Exchange information in real time without human intervention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4" marR="62894" marT="0" marB="0" anchor="ctr"/>
                </a:tc>
                <a:extLst>
                  <a:ext uri="{0D108BD9-81ED-4DB2-BD59-A6C34878D82A}">
                    <a16:rowId xmlns:a16="http://schemas.microsoft.com/office/drawing/2014/main" val="127177831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49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176562"/>
          <a:ext cx="8229600" cy="11351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158129049"/>
                    </a:ext>
                  </a:extLst>
                </a:gridCol>
              </a:tblGrid>
              <a:tr h="3890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954405" algn="l"/>
                        </a:tabLst>
                      </a:pPr>
                      <a:r>
                        <a:rPr lang="en-US" sz="1000">
                          <a:effectLst/>
                        </a:rPr>
                        <a:t>IOT Verticals; IOT Hosted Services;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50" marR="63950" marT="0" marB="0" anchor="ctr"/>
                </a:tc>
                <a:extLst>
                  <a:ext uri="{0D108BD9-81ED-4DB2-BD59-A6C34878D82A}">
                    <a16:rowId xmlns:a16="http://schemas.microsoft.com/office/drawing/2014/main" val="478514933"/>
                  </a:ext>
                </a:extLst>
              </a:tr>
              <a:tr h="4103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954405" algn="l"/>
                        </a:tabLst>
                      </a:pPr>
                      <a:r>
                        <a:rPr lang="en-US" sz="1000">
                          <a:effectLst/>
                        </a:rPr>
                        <a:t>IOT Application development; IOT Connectivity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50" marR="63950" marT="0" marB="0" anchor="ctr"/>
                </a:tc>
                <a:extLst>
                  <a:ext uri="{0D108BD9-81ED-4DB2-BD59-A6C34878D82A}">
                    <a16:rowId xmlns:a16="http://schemas.microsoft.com/office/drawing/2014/main" val="1575194388"/>
                  </a:ext>
                </a:extLst>
              </a:tr>
              <a:tr h="3357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IOT Software providers.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Candara" panose="020E0502030303020204" pitchFamily="34" charset="0"/>
                      </a:endParaRPr>
                    </a:p>
                  </a:txBody>
                  <a:tcPr marL="63950" marR="63950" marT="0" marB="0" anchor="ctr"/>
                </a:tc>
                <a:extLst>
                  <a:ext uri="{0D108BD9-81ED-4DB2-BD59-A6C34878D82A}">
                    <a16:rowId xmlns:a16="http://schemas.microsoft.com/office/drawing/2014/main" val="115390882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4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564417"/>
          <a:ext cx="8229600" cy="2359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846703475"/>
                    </a:ext>
                  </a:extLst>
                </a:gridCol>
              </a:tblGrid>
              <a:tr h="3932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Automation, asset management, telemetry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extLst>
                  <a:ext uri="{0D108BD9-81ED-4DB2-BD59-A6C34878D82A}">
                    <a16:rowId xmlns:a16="http://schemas.microsoft.com/office/drawing/2014/main" val="3694676005"/>
                  </a:ext>
                </a:extLst>
              </a:tr>
              <a:tr h="3512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transportation, telematics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extLst>
                  <a:ext uri="{0D108BD9-81ED-4DB2-BD59-A6C34878D82A}">
                    <a16:rowId xmlns:a16="http://schemas.microsoft.com/office/drawing/2014/main" val="1643487311"/>
                  </a:ext>
                </a:extLst>
              </a:tr>
              <a:tr h="3827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Telemetry and Telemetric; Report location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extLst>
                  <a:ext uri="{0D108BD9-81ED-4DB2-BD59-A6C34878D82A}">
                    <a16:rowId xmlns:a16="http://schemas.microsoft.com/office/drawing/2014/main" val="868254627"/>
                  </a:ext>
                </a:extLst>
              </a:tr>
              <a:tr h="3408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logistics, tracking and remote assistance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/>
                </a:tc>
                <a:extLst>
                  <a:ext uri="{0D108BD9-81ED-4DB2-BD59-A6C34878D82A}">
                    <a16:rowId xmlns:a16="http://schemas.microsoft.com/office/drawing/2014/main" val="941282352"/>
                  </a:ext>
                </a:extLst>
              </a:tr>
              <a:tr h="4456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954405" algn="l"/>
                        </a:tabLst>
                      </a:pPr>
                      <a:r>
                        <a:rPr lang="en-US" sz="1000">
                          <a:effectLst/>
                        </a:rPr>
                        <a:t>Next generation kiosks, self-service technology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 anchor="ctr"/>
                </a:tc>
                <a:extLst>
                  <a:ext uri="{0D108BD9-81ED-4DB2-BD59-A6C34878D82A}">
                    <a16:rowId xmlns:a16="http://schemas.microsoft.com/office/drawing/2014/main" val="2036307399"/>
                  </a:ext>
                </a:extLst>
              </a:tr>
              <a:tr h="4456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954405" algn="l"/>
                        </a:tabLst>
                      </a:pPr>
                      <a:r>
                        <a:rPr lang="en-US" sz="1000" dirty="0">
                          <a:effectLst/>
                        </a:rPr>
                        <a:t>Cellular IOT connectivity services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17" marR="62917" marT="0" marB="0" anchor="ctr"/>
                </a:tc>
                <a:extLst>
                  <a:ext uri="{0D108BD9-81ED-4DB2-BD59-A6C34878D82A}">
                    <a16:rowId xmlns:a16="http://schemas.microsoft.com/office/drawing/2014/main" val="273713565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19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282144"/>
          <a:ext cx="8229600" cy="9182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363345000"/>
                    </a:ext>
                  </a:extLst>
                </a:gridCol>
              </a:tblGrid>
              <a:tr h="3643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IOT Concepts, Introduction to IOT Communications, Telemetry vs IOT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95" marR="59895" marT="0" marB="0"/>
                </a:tc>
                <a:extLst>
                  <a:ext uri="{0D108BD9-81ED-4DB2-BD59-A6C34878D82A}">
                    <a16:rowId xmlns:a16="http://schemas.microsoft.com/office/drawing/2014/main" val="1603916874"/>
                  </a:ext>
                </a:extLst>
              </a:tr>
              <a:tr h="3843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Applications of IOT Communications, People, Processes and Devices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95" marR="59895" marT="0" marB="0"/>
                </a:tc>
                <a:extLst>
                  <a:ext uri="{0D108BD9-81ED-4DB2-BD59-A6C34878D82A}">
                    <a16:rowId xmlns:a16="http://schemas.microsoft.com/office/drawing/2014/main" val="705207325"/>
                  </a:ext>
                </a:extLst>
              </a:tr>
              <a:tr h="1683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95" marR="59895" marT="0" marB="0"/>
                </a:tc>
                <a:extLst>
                  <a:ext uri="{0D108BD9-81ED-4DB2-BD59-A6C34878D82A}">
                    <a16:rowId xmlns:a16="http://schemas.microsoft.com/office/drawing/2014/main" val="18321324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0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Discuss Security &amp; Trust IoT Communication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Secure Communication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IoT security framework</a:t>
            </a:r>
          </a:p>
        </p:txBody>
      </p:sp>
    </p:spTree>
    <p:extLst>
      <p:ext uri="{BB962C8B-B14F-4D97-AF65-F5344CB8AC3E}">
        <p14:creationId xmlns:p14="http://schemas.microsoft.com/office/powerpoint/2010/main" val="10899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smtClean="0"/>
              <a:t>All these below mentioned applications, have some common security requirements</a:t>
            </a:r>
          </a:p>
          <a:p>
            <a:pPr marL="109728" indent="0">
              <a:buNone/>
            </a:pPr>
            <a:endParaRPr lang="en-US" sz="2400" dirty="0" smtClean="0"/>
          </a:p>
          <a:p>
            <a:r>
              <a:rPr lang="en-US" sz="2400" dirty="0" smtClean="0"/>
              <a:t>Traffic Cameras(WLAN)</a:t>
            </a:r>
          </a:p>
          <a:p>
            <a:r>
              <a:rPr lang="en-US" sz="2400" dirty="0" smtClean="0"/>
              <a:t>Metering</a:t>
            </a:r>
          </a:p>
          <a:p>
            <a:r>
              <a:rPr lang="en-US" sz="2400" dirty="0" smtClean="0"/>
              <a:t>Vending Machines(Stock level)</a:t>
            </a:r>
          </a:p>
          <a:p>
            <a:r>
              <a:rPr lang="en-US" sz="2400" dirty="0" smtClean="0"/>
              <a:t>Asset or Cargo Tracking</a:t>
            </a: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 Security &amp; Trust IoT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13873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/>
              <a:t>Security threats for IoT</a:t>
            </a:r>
            <a:endParaRPr lang="en-IN" sz="2000" dirty="0" smtClean="0"/>
          </a:p>
          <a:p>
            <a:pPr marL="109728" indent="0">
              <a:buNone/>
            </a:pPr>
            <a:endParaRPr lang="en-IN" sz="2000" dirty="0" smtClean="0"/>
          </a:p>
          <a:p>
            <a:r>
              <a:rPr lang="en-US" sz="2000" dirty="0" smtClean="0"/>
              <a:t>Physical Attacks</a:t>
            </a:r>
          </a:p>
          <a:p>
            <a:r>
              <a:rPr lang="en-US" sz="2000" dirty="0" smtClean="0"/>
              <a:t>Compromise of Credentials(Brute Force Attack)</a:t>
            </a:r>
          </a:p>
          <a:p>
            <a:r>
              <a:rPr lang="en-US" sz="2000" dirty="0" smtClean="0"/>
              <a:t>Configuration Attacks</a:t>
            </a:r>
          </a:p>
          <a:p>
            <a:r>
              <a:rPr lang="en-US" sz="2000" dirty="0" smtClean="0"/>
              <a:t>Protocols attack on the device(Man-in-Middle)</a:t>
            </a:r>
          </a:p>
          <a:p>
            <a:r>
              <a:rPr lang="en-US" sz="2000" dirty="0" smtClean="0"/>
              <a:t>Attacks on the core networks(Threat to mobile n/w operator)</a:t>
            </a:r>
          </a:p>
          <a:p>
            <a:r>
              <a:rPr lang="en-US" sz="2000" dirty="0" smtClean="0"/>
              <a:t>User Data and Identity Privacy Attacks(eavesdropping)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 Security &amp; Trust IoT Communication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4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2000" dirty="0" smtClean="0"/>
              <a:t>The Trusted Environment</a:t>
            </a:r>
            <a:endParaRPr lang="en-IN" sz="2000" dirty="0" smtClean="0"/>
          </a:p>
          <a:p>
            <a:pPr marL="109728" indent="0">
              <a:buNone/>
            </a:pPr>
            <a:endParaRPr lang="en-IN" sz="2000" dirty="0" smtClean="0"/>
          </a:p>
          <a:p>
            <a:r>
              <a:rPr lang="en-US" sz="2000" dirty="0" smtClean="0"/>
              <a:t>Introduction to trusted Environment(TRE)(Extension-Verification)</a:t>
            </a:r>
          </a:p>
          <a:p>
            <a:r>
              <a:rPr lang="en-US" sz="2000" dirty="0" smtClean="0"/>
              <a:t>Requirements, Functionalities and Interfaces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 smtClean="0"/>
              <a:t>symmetric/Asymmetric encryption and decryption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 smtClean="0"/>
              <a:t>Hash value calculation and verification(large to fix)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 smtClean="0"/>
              <a:t>Random Number generation(Generate Cryptographic keys)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 smtClean="0"/>
              <a:t>Digital Signature generation and verification</a:t>
            </a:r>
          </a:p>
          <a:p>
            <a:r>
              <a:rPr lang="en-US" sz="2000" dirty="0" smtClean="0"/>
              <a:t>Verification of Trustworthiness of M2M</a:t>
            </a:r>
          </a:p>
          <a:p>
            <a:r>
              <a:rPr lang="en-US" sz="2000" dirty="0" smtClean="0"/>
              <a:t>Validation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Autonomous Validation(local)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Remote Validation(Passive local)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Semi Autonomous Validation</a:t>
            </a:r>
          </a:p>
          <a:p>
            <a:pPr marL="109728" indent="0">
              <a:buNone/>
            </a:pP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 Security &amp; Trust IoT Communication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05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marL="109728"/>
            <a:r>
              <a:rPr lang="en-US" sz="4400" dirty="0"/>
              <a:t>Secure Communication</a:t>
            </a:r>
            <a:endParaRPr lang="en-IN" sz="4400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IN" sz="2000" dirty="0" smtClean="0"/>
          </a:p>
          <a:p>
            <a:r>
              <a:rPr lang="en-US" sz="2000" dirty="0" smtClean="0"/>
              <a:t>Authentication: provides the communicating parties with a way to verify their identity.</a:t>
            </a:r>
          </a:p>
          <a:p>
            <a:pPr marL="109728" indent="0">
              <a:buNone/>
            </a:pPr>
            <a:endParaRPr lang="en-IN" sz="2000" dirty="0"/>
          </a:p>
          <a:p>
            <a:r>
              <a:rPr lang="en-IN" sz="2000" dirty="0" smtClean="0"/>
              <a:t>Availability: ensures that the system remains operational even in the presence of malicious or faulty nodes.</a:t>
            </a:r>
          </a:p>
          <a:p>
            <a:pPr marL="109728" indent="0">
              <a:buNone/>
            </a:pPr>
            <a:endParaRPr lang="en-IN" sz="2000" dirty="0" smtClean="0"/>
          </a:p>
          <a:p>
            <a:r>
              <a:rPr lang="en-IN" sz="2000" dirty="0" smtClean="0"/>
              <a:t>Confidentiality: Guarantees that communicated data is accessible only to the intended recipients.</a:t>
            </a:r>
          </a:p>
          <a:p>
            <a:pPr marL="109728" indent="0">
              <a:buNone/>
            </a:pPr>
            <a:endParaRPr lang="en-IN" sz="2000" dirty="0" smtClean="0"/>
          </a:p>
          <a:p>
            <a:r>
              <a:rPr lang="en-IN" sz="2000" dirty="0" smtClean="0"/>
              <a:t>Integrity: enables the recipient of a message to verify that a message was not altered while in the network</a:t>
            </a:r>
          </a:p>
          <a:p>
            <a:endParaRPr lang="en-IN" sz="2000" dirty="0"/>
          </a:p>
          <a:p>
            <a:pPr marL="109728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014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 smtClean="0"/>
              <a:t>IoT Security Framework</a:t>
            </a:r>
            <a:endParaRPr lang="en-IN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8229600" cy="4800600"/>
          </a:xfrm>
          <a:prstGeom prst="rect">
            <a:avLst/>
          </a:prstGeom>
          <a:effectLst>
            <a:glow rad="63500">
              <a:schemeClr val="accent1">
                <a:alpha val="38000"/>
              </a:schemeClr>
            </a:glow>
          </a:effec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900545" y="5867400"/>
            <a:ext cx="82296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109728"/>
            <a:r>
              <a:rPr lang="en-US" sz="1200" dirty="0" smtClean="0"/>
              <a:t>IoT Service Domain=IoT Core +IoT Applications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744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Communication and Sensors Devices: end point of IoT applications.</a:t>
            </a:r>
          </a:p>
          <a:p>
            <a:r>
              <a:rPr lang="en-US" sz="2000" dirty="0" smtClean="0"/>
              <a:t>Routers and gateways: end point of the operator’s network where sensors and IoT devices do not connect directly to the network.</a:t>
            </a:r>
          </a:p>
          <a:p>
            <a:r>
              <a:rPr lang="en-US" sz="2000" dirty="0" smtClean="0"/>
              <a:t>Machine to Machine Applications: based of infrastructural assets. </a:t>
            </a:r>
          </a:p>
          <a:p>
            <a:r>
              <a:rPr lang="en-US" sz="2000" dirty="0" smtClean="0"/>
              <a:t>Operator Platform(Service delivery platform)</a:t>
            </a:r>
            <a:endParaRPr lang="en-IN" sz="2000" dirty="0" smtClean="0"/>
          </a:p>
          <a:p>
            <a:endParaRPr lang="en-IN" sz="2000" dirty="0" smtClean="0"/>
          </a:p>
          <a:p>
            <a:pPr marL="109728" indent="0">
              <a:buNone/>
            </a:pP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0467"/>
            <a:ext cx="8229600" cy="1143000"/>
          </a:xfrm>
        </p:spPr>
        <p:txBody>
          <a:bodyPr/>
          <a:lstStyle/>
          <a:p>
            <a:r>
              <a:rPr lang="en-IN" dirty="0"/>
              <a:t>IoT Security Framework</a:t>
            </a:r>
          </a:p>
        </p:txBody>
      </p:sp>
    </p:spTree>
    <p:extLst>
      <p:ext uri="{BB962C8B-B14F-4D97-AF65-F5344CB8AC3E}">
        <p14:creationId xmlns:p14="http://schemas.microsoft.com/office/powerpoint/2010/main" val="29914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57200" y="3259308"/>
          <a:ext cx="8229600" cy="9696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46238">
                  <a:extLst>
                    <a:ext uri="{9D8B030D-6E8A-4147-A177-3AD203B41FA5}">
                      <a16:colId xmlns:a16="http://schemas.microsoft.com/office/drawing/2014/main" val="3372547067"/>
                    </a:ext>
                  </a:extLst>
                </a:gridCol>
                <a:gridCol w="883362">
                  <a:extLst>
                    <a:ext uri="{9D8B030D-6E8A-4147-A177-3AD203B41FA5}">
                      <a16:colId xmlns:a16="http://schemas.microsoft.com/office/drawing/2014/main" val="1706125239"/>
                    </a:ext>
                  </a:extLst>
                </a:gridCol>
              </a:tblGrid>
              <a:tr h="4717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954405" algn="l"/>
                        </a:tabLst>
                      </a:pPr>
                      <a:r>
                        <a:rPr lang="en-US" sz="1000">
                          <a:effectLst/>
                        </a:rPr>
                        <a:t>Discuss Security &amp; Trust M2M Communications; Secure Communications;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4" marR="628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CO3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4" marR="62894" marT="0" marB="0" anchor="ctr"/>
                </a:tc>
                <a:extLst>
                  <a:ext uri="{0D108BD9-81ED-4DB2-BD59-A6C34878D82A}">
                    <a16:rowId xmlns:a16="http://schemas.microsoft.com/office/drawing/2014/main" val="2788720725"/>
                  </a:ext>
                </a:extLst>
              </a:tr>
              <a:tr h="4979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954405" algn="l"/>
                        </a:tabLst>
                      </a:pPr>
                      <a:r>
                        <a:rPr lang="en-US" sz="1000">
                          <a:effectLst/>
                        </a:rPr>
                        <a:t>M2M Security Framework; Securing Data Input / Output and internet communication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4" marR="628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CO3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4" marR="62894" marT="0" marB="0" anchor="ctr"/>
                </a:tc>
                <a:extLst>
                  <a:ext uri="{0D108BD9-81ED-4DB2-BD59-A6C34878D82A}">
                    <a16:rowId xmlns:a16="http://schemas.microsoft.com/office/drawing/2014/main" val="3265818897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98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461</Words>
  <Application>Microsoft Office PowerPoint</Application>
  <PresentationFormat>On-screen Show (4:3)</PresentationFormat>
  <Paragraphs>82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Candara</vt:lpstr>
      <vt:lpstr>Lucida Sans Unicode</vt:lpstr>
      <vt:lpstr>Times New Roman</vt:lpstr>
      <vt:lpstr>Verdana</vt:lpstr>
      <vt:lpstr>Wingdings</vt:lpstr>
      <vt:lpstr>Wingdings 2</vt:lpstr>
      <vt:lpstr>Wingdings 3</vt:lpstr>
      <vt:lpstr>1_Concourse</vt:lpstr>
      <vt:lpstr>Unit-VII  </vt:lpstr>
      <vt:lpstr>PowerPoint Presentation</vt:lpstr>
      <vt:lpstr>Discuss Security &amp; Trust IoT Communication</vt:lpstr>
      <vt:lpstr>Discuss Security &amp; Trust IoT Communication</vt:lpstr>
      <vt:lpstr>Discuss Security &amp; Trust IoT Communication</vt:lpstr>
      <vt:lpstr>Secure Communication</vt:lpstr>
      <vt:lpstr>IoT Security Framework</vt:lpstr>
      <vt:lpstr>IoT Security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Life Cycle (SDLC) Models</dc:title>
  <dc:creator>Jitendra</dc:creator>
  <cp:lastModifiedBy>Shashi Bhushan</cp:lastModifiedBy>
  <cp:revision>174</cp:revision>
  <dcterms:created xsi:type="dcterms:W3CDTF">2006-08-16T00:00:00Z</dcterms:created>
  <dcterms:modified xsi:type="dcterms:W3CDTF">2021-11-30T05:11:08Z</dcterms:modified>
</cp:coreProperties>
</file>